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73" r:id="rId6"/>
    <p:sldId id="260" r:id="rId7"/>
    <p:sldId id="276" r:id="rId8"/>
    <p:sldId id="277" r:id="rId9"/>
    <p:sldId id="278" r:id="rId10"/>
    <p:sldId id="282" r:id="rId11"/>
    <p:sldId id="283" r:id="rId12"/>
    <p:sldId id="284" r:id="rId13"/>
    <p:sldId id="285" r:id="rId14"/>
    <p:sldId id="261" r:id="rId15"/>
    <p:sldId id="264" r:id="rId16"/>
    <p:sldId id="262" r:id="rId17"/>
    <p:sldId id="263" r:id="rId18"/>
    <p:sldId id="280" r:id="rId19"/>
    <p:sldId id="281" r:id="rId20"/>
    <p:sldId id="265" r:id="rId21"/>
    <p:sldId id="267" r:id="rId22"/>
    <p:sldId id="268" r:id="rId23"/>
    <p:sldId id="269" r:id="rId24"/>
    <p:sldId id="270" r:id="rId25"/>
    <p:sldId id="271" r:id="rId26"/>
    <p:sldId id="272" r:id="rId27"/>
    <p:sldId id="286" r:id="rId28"/>
    <p:sldId id="287" r:id="rId29"/>
    <p:sldId id="288" r:id="rId30"/>
    <p:sldId id="289" r:id="rId31"/>
    <p:sldId id="290" r:id="rId32"/>
    <p:sldId id="291" r:id="rId33"/>
    <p:sldId id="292" r:id="rId34"/>
    <p:sldId id="293" r:id="rId35"/>
    <p:sldId id="294" r:id="rId36"/>
    <p:sldId id="296" r:id="rId37"/>
    <p:sldId id="295" r:id="rId38"/>
    <p:sldId id="297" r:id="rId39"/>
    <p:sldId id="298" r:id="rId40"/>
    <p:sldId id="299" r:id="rId41"/>
    <p:sldId id="300" r:id="rId42"/>
    <p:sldId id="302" r:id="rId43"/>
    <p:sldId id="301" r:id="rId44"/>
    <p:sldId id="303"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8" autoAdjust="0"/>
    <p:restoredTop sz="94660"/>
  </p:normalViewPr>
  <p:slideViewPr>
    <p:cSldViewPr snapToGrid="0">
      <p:cViewPr varScale="1">
        <p:scale>
          <a:sx n="86" d="100"/>
          <a:sy n="86" d="100"/>
        </p:scale>
        <p:origin x="56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G4XJG6msZY?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cJ1snOuvtHk?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jfif"/><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uwtsd.ac.uk/careers/" TargetMode="External"/><Relationship Id="rId2" Type="http://schemas.openxmlformats.org/officeDocument/2006/relationships/hyperlink" Target="https://www.careerswales.com/en/" TargetMode="Externa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www.careerswales.com/" TargetMode="External"/><Relationship Id="rId4" Type="http://schemas.openxmlformats.org/officeDocument/2006/relationships/hyperlink" Target="https://www.prospects.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prospects.ac.uk/careers-advice/cvs-and-cover-letters/how-to-write-a-cv" TargetMode="External"/><Relationship Id="rId2" Type="http://schemas.openxmlformats.org/officeDocument/2006/relationships/hyperlink" Target="https://www.cv-library.co.uk/career-advice/cv/how-to-write-a-cv-tip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sFyll96lpQY?feature=oembe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GmzYrjAsDng?feature=oembed"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84B8F-582E-4A2E-8970-3FE478EBA43C}"/>
              </a:ext>
            </a:extLst>
          </p:cNvPr>
          <p:cNvSpPr>
            <a:spLocks noGrp="1"/>
          </p:cNvSpPr>
          <p:nvPr>
            <p:ph type="ctrTitle"/>
          </p:nvPr>
        </p:nvSpPr>
        <p:spPr/>
        <p:txBody>
          <a:bodyPr/>
          <a:lstStyle/>
          <a:p>
            <a:r>
              <a:rPr lang="en-GB" dirty="0"/>
              <a:t>Curriculum Vitae (CV)</a:t>
            </a:r>
          </a:p>
        </p:txBody>
      </p:sp>
      <p:sp>
        <p:nvSpPr>
          <p:cNvPr id="3" name="Subtitle 2">
            <a:extLst>
              <a:ext uri="{FF2B5EF4-FFF2-40B4-BE49-F238E27FC236}">
                <a16:creationId xmlns:a16="http://schemas.microsoft.com/office/drawing/2014/main" id="{70BC88BF-C3F8-4988-B352-2C23A16DA23C}"/>
              </a:ext>
            </a:extLst>
          </p:cNvPr>
          <p:cNvSpPr>
            <a:spLocks noGrp="1"/>
          </p:cNvSpPr>
          <p:nvPr>
            <p:ph type="subTitle" idx="1"/>
          </p:nvPr>
        </p:nvSpPr>
        <p:spPr/>
        <p:txBody>
          <a:bodyPr>
            <a:normAutofit lnSpcReduction="10000"/>
          </a:bodyPr>
          <a:lstStyle/>
          <a:p>
            <a:r>
              <a:rPr lang="en-GB" dirty="0"/>
              <a:t>                                                          </a:t>
            </a:r>
          </a:p>
          <a:p>
            <a:endParaRPr lang="en-GB" dirty="0"/>
          </a:p>
          <a:p>
            <a:r>
              <a:rPr lang="en-GB" dirty="0"/>
              <a:t>                                                         By; Marlene Roderick</a:t>
            </a:r>
          </a:p>
        </p:txBody>
      </p:sp>
    </p:spTree>
    <p:extLst>
      <p:ext uri="{BB962C8B-B14F-4D97-AF65-F5344CB8AC3E}">
        <p14:creationId xmlns:p14="http://schemas.microsoft.com/office/powerpoint/2010/main" val="1481000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A1ED81-7E2D-403D-AEB3-56FAE6AD5A80}"/>
              </a:ext>
            </a:extLst>
          </p:cNvPr>
          <p:cNvSpPr>
            <a:spLocks noGrp="1"/>
          </p:cNvSpPr>
          <p:nvPr>
            <p:ph type="title"/>
          </p:nvPr>
        </p:nvSpPr>
        <p:spPr>
          <a:xfrm>
            <a:off x="952108" y="954756"/>
            <a:ext cx="2730414" cy="4946003"/>
          </a:xfrm>
        </p:spPr>
        <p:txBody>
          <a:bodyPr>
            <a:normAutofit/>
          </a:bodyPr>
          <a:lstStyle/>
          <a:p>
            <a:r>
              <a:rPr lang="en-GB" sz="3600">
                <a:solidFill>
                  <a:srgbClr val="FFFFFF"/>
                </a:solidFill>
              </a:rPr>
              <a:t>Aim of this session</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A0EEC5-A2B2-4948-BAF5-1E031EAE2953}"/>
              </a:ext>
            </a:extLst>
          </p:cNvPr>
          <p:cNvSpPr>
            <a:spLocks noGrp="1"/>
          </p:cNvSpPr>
          <p:nvPr>
            <p:ph idx="1"/>
          </p:nvPr>
        </p:nvSpPr>
        <p:spPr>
          <a:xfrm>
            <a:off x="5140934" y="469900"/>
            <a:ext cx="5953630" cy="5405968"/>
          </a:xfrm>
        </p:spPr>
        <p:txBody>
          <a:bodyPr anchor="ctr">
            <a:normAutofit/>
          </a:bodyPr>
          <a:lstStyle/>
          <a:p>
            <a:endParaRPr lang="en-GB" dirty="0">
              <a:solidFill>
                <a:srgbClr val="212121"/>
              </a:solidFill>
            </a:endParaRPr>
          </a:p>
          <a:p>
            <a:endParaRPr lang="en-GB" dirty="0">
              <a:solidFill>
                <a:srgbClr val="212121"/>
              </a:solidFill>
            </a:endParaRPr>
          </a:p>
          <a:p>
            <a:r>
              <a:rPr lang="en-GB" dirty="0">
                <a:solidFill>
                  <a:srgbClr val="212121"/>
                </a:solidFill>
              </a:rPr>
              <a:t>To explore how to produce an effective Curriculum Vitae (CV)</a:t>
            </a:r>
          </a:p>
        </p:txBody>
      </p:sp>
    </p:spTree>
    <p:extLst>
      <p:ext uri="{BB962C8B-B14F-4D97-AF65-F5344CB8AC3E}">
        <p14:creationId xmlns:p14="http://schemas.microsoft.com/office/powerpoint/2010/main" val="2144183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F8771D-661C-4471-BD55-95786754A837}"/>
              </a:ext>
            </a:extLst>
          </p:cNvPr>
          <p:cNvSpPr>
            <a:spLocks noGrp="1"/>
          </p:cNvSpPr>
          <p:nvPr>
            <p:ph type="title"/>
          </p:nvPr>
        </p:nvSpPr>
        <p:spPr>
          <a:xfrm>
            <a:off x="952108" y="954756"/>
            <a:ext cx="2730414" cy="4946003"/>
          </a:xfrm>
        </p:spPr>
        <p:txBody>
          <a:bodyPr>
            <a:normAutofit/>
          </a:bodyPr>
          <a:lstStyle/>
          <a:p>
            <a:r>
              <a:rPr lang="en-GB" sz="3600">
                <a:solidFill>
                  <a:srgbClr val="FFFFFF"/>
                </a:solidFill>
              </a:rPr>
              <a:t>Objectives for this session</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AA3EC1-2089-4F48-A59D-450765768D5D}"/>
              </a:ext>
            </a:extLst>
          </p:cNvPr>
          <p:cNvSpPr>
            <a:spLocks noGrp="1"/>
          </p:cNvSpPr>
          <p:nvPr>
            <p:ph idx="1"/>
          </p:nvPr>
        </p:nvSpPr>
        <p:spPr>
          <a:xfrm>
            <a:off x="5140934" y="469900"/>
            <a:ext cx="5953630" cy="5405968"/>
          </a:xfrm>
        </p:spPr>
        <p:txBody>
          <a:bodyPr anchor="ctr">
            <a:normAutofit/>
          </a:bodyPr>
          <a:lstStyle/>
          <a:p>
            <a:pPr marL="0" indent="0">
              <a:buNone/>
            </a:pPr>
            <a:r>
              <a:rPr lang="en-GB" dirty="0">
                <a:solidFill>
                  <a:srgbClr val="212121"/>
                </a:solidFill>
              </a:rPr>
              <a:t>By the end of the session you should be able to:</a:t>
            </a:r>
          </a:p>
          <a:p>
            <a:r>
              <a:rPr lang="en-GB" dirty="0">
                <a:solidFill>
                  <a:srgbClr val="212121"/>
                </a:solidFill>
              </a:rPr>
              <a:t>Understand what a CV is and the importance.</a:t>
            </a:r>
          </a:p>
          <a:p>
            <a:r>
              <a:rPr lang="en-GB" dirty="0">
                <a:solidFill>
                  <a:srgbClr val="212121"/>
                </a:solidFill>
              </a:rPr>
              <a:t>Identify the type of information to include in a CV.</a:t>
            </a:r>
          </a:p>
          <a:p>
            <a:r>
              <a:rPr lang="en-GB" dirty="0">
                <a:solidFill>
                  <a:srgbClr val="212121"/>
                </a:solidFill>
              </a:rPr>
              <a:t>Explore what employers or interviewees look for in a CV.</a:t>
            </a:r>
          </a:p>
        </p:txBody>
      </p:sp>
    </p:spTree>
    <p:extLst>
      <p:ext uri="{BB962C8B-B14F-4D97-AF65-F5344CB8AC3E}">
        <p14:creationId xmlns:p14="http://schemas.microsoft.com/office/powerpoint/2010/main" val="3278625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855A-4BE7-4D3A-B66B-6A8F9CFBAAEE}"/>
              </a:ext>
            </a:extLst>
          </p:cNvPr>
          <p:cNvSpPr>
            <a:spLocks noGrp="1"/>
          </p:cNvSpPr>
          <p:nvPr>
            <p:ph type="title"/>
          </p:nvPr>
        </p:nvSpPr>
        <p:spPr>
          <a:xfrm>
            <a:off x="1295402" y="982132"/>
            <a:ext cx="9601196" cy="1303867"/>
          </a:xfrm>
        </p:spPr>
        <p:txBody>
          <a:bodyPr>
            <a:normAutofit/>
          </a:bodyPr>
          <a:lstStyle/>
          <a:p>
            <a:r>
              <a:rPr lang="en-GB" dirty="0">
                <a:latin typeface="+mn-lt"/>
              </a:rPr>
              <a:t>Definition of CV</a:t>
            </a:r>
          </a:p>
        </p:txBody>
      </p:sp>
      <p:sp>
        <p:nvSpPr>
          <p:cNvPr id="3" name="Content Placeholder 2">
            <a:extLst>
              <a:ext uri="{FF2B5EF4-FFF2-40B4-BE49-F238E27FC236}">
                <a16:creationId xmlns:a16="http://schemas.microsoft.com/office/drawing/2014/main" id="{75BF5A58-29AA-4539-8426-DACA54D098D7}"/>
              </a:ext>
            </a:extLst>
          </p:cNvPr>
          <p:cNvSpPr>
            <a:spLocks noGrp="1"/>
          </p:cNvSpPr>
          <p:nvPr>
            <p:ph idx="1"/>
          </p:nvPr>
        </p:nvSpPr>
        <p:spPr>
          <a:xfrm>
            <a:off x="1295402" y="2556932"/>
            <a:ext cx="6256866" cy="3318936"/>
          </a:xfrm>
        </p:spPr>
        <p:txBody>
          <a:bodyPr>
            <a:normAutofit/>
          </a:bodyPr>
          <a:lstStyle/>
          <a:p>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Curriculum Vitae means ‘Course of Life‘: Concise document describing professional and academic achievements.  </a:t>
            </a:r>
            <a:endParaRPr lang="en-US" dirty="0">
              <a:cs typeface="Arial" panose="020B0604020202020204" pitchFamily="34" charset="0"/>
            </a:endParaRPr>
          </a:p>
          <a:p>
            <a:endParaRPr lang="en-GB" dirty="0"/>
          </a:p>
        </p:txBody>
      </p:sp>
      <p:pic>
        <p:nvPicPr>
          <p:cNvPr id="5" name="Picture 4" descr="A close up of a sign&#10;&#10;Description automatically generated">
            <a:extLst>
              <a:ext uri="{FF2B5EF4-FFF2-40B4-BE49-F238E27FC236}">
                <a16:creationId xmlns:a16="http://schemas.microsoft.com/office/drawing/2014/main" id="{B2EB8617-94DB-4923-85C2-978427A57999}"/>
              </a:ext>
            </a:extLst>
          </p:cNvPr>
          <p:cNvPicPr>
            <a:picLocks noChangeAspect="1"/>
          </p:cNvPicPr>
          <p:nvPr/>
        </p:nvPicPr>
        <p:blipFill>
          <a:blip r:embed="rId3"/>
          <a:stretch>
            <a:fillRect/>
          </a:stretch>
        </p:blipFill>
        <p:spPr>
          <a:xfrm>
            <a:off x="8085026" y="2757636"/>
            <a:ext cx="2739728" cy="2739728"/>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29591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AA0A-A0AF-4BEF-B71C-8D57A703E7E1}"/>
              </a:ext>
            </a:extLst>
          </p:cNvPr>
          <p:cNvSpPr>
            <a:spLocks noGrp="1"/>
          </p:cNvSpPr>
          <p:nvPr>
            <p:ph type="title"/>
          </p:nvPr>
        </p:nvSpPr>
        <p:spPr/>
        <p:txBody>
          <a:bodyPr/>
          <a:lstStyle/>
          <a:p>
            <a:r>
              <a:rPr lang="en-GB" dirty="0"/>
              <a:t>What is CV ?</a:t>
            </a:r>
          </a:p>
        </p:txBody>
      </p:sp>
      <p:sp>
        <p:nvSpPr>
          <p:cNvPr id="3" name="Content Placeholder 2">
            <a:extLst>
              <a:ext uri="{FF2B5EF4-FFF2-40B4-BE49-F238E27FC236}">
                <a16:creationId xmlns:a16="http://schemas.microsoft.com/office/drawing/2014/main" id="{7691ABE6-D661-489D-91AB-097DDDD167C9}"/>
              </a:ext>
            </a:extLst>
          </p:cNvPr>
          <p:cNvSpPr>
            <a:spLocks noGrp="1"/>
          </p:cNvSpPr>
          <p:nvPr>
            <p:ph idx="1"/>
          </p:nvPr>
        </p:nvSpPr>
        <p:spPr/>
        <p:txBody>
          <a:bodyPr>
            <a:normAutofit fontScale="92500" lnSpcReduction="20000"/>
          </a:bodyPr>
          <a:lstStyle/>
          <a:p>
            <a:pPr fontAlgn="base"/>
            <a:r>
              <a:rPr lang="en-GB" dirty="0"/>
              <a:t>Your CV, is short for curriculum vitae</a:t>
            </a:r>
            <a:r>
              <a:rPr lang="en-GB" i="1" dirty="0"/>
              <a:t>,</a:t>
            </a:r>
            <a:r>
              <a:rPr lang="en-GB" dirty="0"/>
              <a:t> this is a personal marketing document used to sell yourself to prospective employers.  It should tell them about you, your professional history and your skills, abilities and achievements. </a:t>
            </a:r>
          </a:p>
          <a:p>
            <a:pPr fontAlgn="base"/>
            <a:endParaRPr lang="en-GB" dirty="0"/>
          </a:p>
          <a:p>
            <a:pPr fontAlgn="base"/>
            <a:r>
              <a:rPr lang="en-GB" dirty="0"/>
              <a:t>A CV should highlight why you’re the best person for the job.</a:t>
            </a:r>
          </a:p>
          <a:p>
            <a:pPr fontAlgn="base"/>
            <a:endParaRPr lang="en-GB" dirty="0"/>
          </a:p>
          <a:p>
            <a:pPr fontAlgn="base"/>
            <a:r>
              <a:rPr lang="en-GB" dirty="0"/>
              <a:t>A CV is required when applying for a job.  In addition to your CV, employers may also require a cover letter and/or a completed application form.  </a:t>
            </a:r>
          </a:p>
          <a:p>
            <a:pPr marL="0" indent="0" fontAlgn="base">
              <a:buNone/>
            </a:pPr>
            <a:r>
              <a:rPr lang="en-GB" dirty="0"/>
              <a:t>					                                                                      (Henning, 2020).</a:t>
            </a:r>
          </a:p>
          <a:p>
            <a:endParaRPr lang="en-GB" dirty="0"/>
          </a:p>
        </p:txBody>
      </p:sp>
    </p:spTree>
    <p:extLst>
      <p:ext uri="{BB962C8B-B14F-4D97-AF65-F5344CB8AC3E}">
        <p14:creationId xmlns:p14="http://schemas.microsoft.com/office/powerpoint/2010/main" val="49473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B0168-596B-401C-BFA3-AF05A66CD525}"/>
              </a:ext>
            </a:extLst>
          </p:cNvPr>
          <p:cNvSpPr>
            <a:spLocks noGrp="1"/>
          </p:cNvSpPr>
          <p:nvPr>
            <p:ph type="title"/>
          </p:nvPr>
        </p:nvSpPr>
        <p:spPr/>
        <p:txBody>
          <a:bodyPr/>
          <a:lstStyle/>
          <a:p>
            <a:r>
              <a:rPr lang="en-GB" dirty="0"/>
              <a:t>What do you need to include in your CV</a:t>
            </a:r>
          </a:p>
        </p:txBody>
      </p:sp>
      <p:sp>
        <p:nvSpPr>
          <p:cNvPr id="3" name="Content Placeholder 2">
            <a:extLst>
              <a:ext uri="{FF2B5EF4-FFF2-40B4-BE49-F238E27FC236}">
                <a16:creationId xmlns:a16="http://schemas.microsoft.com/office/drawing/2014/main" id="{EC9BBFC7-9896-4C52-9098-7C760763A371}"/>
              </a:ext>
            </a:extLst>
          </p:cNvPr>
          <p:cNvSpPr>
            <a:spLocks noGrp="1"/>
          </p:cNvSpPr>
          <p:nvPr>
            <p:ph idx="1"/>
          </p:nvPr>
        </p:nvSpPr>
        <p:spPr/>
        <p:txBody>
          <a:bodyPr>
            <a:normAutofit lnSpcReduction="10000"/>
          </a:bodyPr>
          <a:lstStyle/>
          <a:p>
            <a:r>
              <a:rPr lang="en-US" dirty="0"/>
              <a:t>Personal details, do not include DOB.</a:t>
            </a:r>
          </a:p>
          <a:p>
            <a:r>
              <a:rPr lang="en-US" dirty="0"/>
              <a:t>Personal profile/Career aim </a:t>
            </a:r>
          </a:p>
          <a:p>
            <a:r>
              <a:rPr lang="en-US" dirty="0"/>
              <a:t>Education </a:t>
            </a:r>
          </a:p>
          <a:p>
            <a:r>
              <a:rPr lang="en-US" dirty="0"/>
              <a:t>Work experience</a:t>
            </a:r>
          </a:p>
          <a:p>
            <a:r>
              <a:rPr lang="en-US" dirty="0"/>
              <a:t>Skills</a:t>
            </a:r>
          </a:p>
          <a:p>
            <a:r>
              <a:rPr lang="en-US" dirty="0"/>
              <a:t>Interests </a:t>
            </a:r>
          </a:p>
          <a:p>
            <a:r>
              <a:rPr lang="en-US" dirty="0"/>
              <a:t>Referees</a:t>
            </a:r>
            <a:endParaRPr lang="en-GB" dirty="0"/>
          </a:p>
        </p:txBody>
      </p:sp>
    </p:spTree>
    <p:extLst>
      <p:ext uri="{BB962C8B-B14F-4D97-AF65-F5344CB8AC3E}">
        <p14:creationId xmlns:p14="http://schemas.microsoft.com/office/powerpoint/2010/main" val="183254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08729-0E2C-4854-B6B2-CB5DDCB656C6}"/>
              </a:ext>
            </a:extLst>
          </p:cNvPr>
          <p:cNvSpPr>
            <a:spLocks noGrp="1"/>
          </p:cNvSpPr>
          <p:nvPr>
            <p:ph type="title"/>
          </p:nvPr>
        </p:nvSpPr>
        <p:spPr/>
        <p:txBody>
          <a:bodyPr/>
          <a:lstStyle/>
          <a:p>
            <a:r>
              <a:rPr lang="en-GB" dirty="0"/>
              <a:t>Personal Profile</a:t>
            </a:r>
          </a:p>
        </p:txBody>
      </p:sp>
      <p:sp>
        <p:nvSpPr>
          <p:cNvPr id="3" name="Content Placeholder 2">
            <a:extLst>
              <a:ext uri="{FF2B5EF4-FFF2-40B4-BE49-F238E27FC236}">
                <a16:creationId xmlns:a16="http://schemas.microsoft.com/office/drawing/2014/main" id="{2772EA93-F086-4A73-B99B-DCE0FF4408B1}"/>
              </a:ext>
            </a:extLst>
          </p:cNvPr>
          <p:cNvSpPr>
            <a:spLocks noGrp="1"/>
          </p:cNvSpPr>
          <p:nvPr>
            <p:ph idx="1"/>
          </p:nvPr>
        </p:nvSpPr>
        <p:spPr/>
        <p:txBody>
          <a:bodyPr>
            <a:normAutofit fontScale="92500" lnSpcReduction="20000"/>
          </a:bodyPr>
          <a:lstStyle/>
          <a:p>
            <a:r>
              <a:rPr lang="en-GB" dirty="0"/>
              <a:t>A personal profile, also known as a personal statement, career objective and professional profile, is one of the most important aspects of your CV.</a:t>
            </a:r>
          </a:p>
          <a:p>
            <a:endParaRPr lang="en-GB" dirty="0"/>
          </a:p>
          <a:p>
            <a:r>
              <a:rPr lang="en-GB" dirty="0"/>
              <a:t>It’s a short paragraph that sits just underneath your name and contact details giving prospective employers an overview of who you are and what you’re all about.</a:t>
            </a:r>
          </a:p>
          <a:p>
            <a:endParaRPr lang="en-GB" dirty="0"/>
          </a:p>
          <a:p>
            <a:r>
              <a:rPr lang="en-GB" dirty="0"/>
              <a:t>You should </a:t>
            </a:r>
            <a:r>
              <a:rPr lang="en-GB" dirty="0">
                <a:solidFill>
                  <a:schemeClr val="tx1"/>
                </a:solidFill>
              </a:rPr>
              <a:t>modify</a:t>
            </a:r>
            <a:r>
              <a:rPr lang="en-GB" dirty="0"/>
              <a:t> your profile to every job you apply for, highlighting specific qualities that match you to the role.    </a:t>
            </a:r>
          </a:p>
          <a:p>
            <a:pPr marL="0" indent="0">
              <a:buNone/>
            </a:pPr>
            <a:r>
              <a:rPr lang="en-GB" dirty="0"/>
              <a:t>                                                                                            </a:t>
            </a:r>
            <a:r>
              <a:rPr lang="en-GB" sz="1600" dirty="0"/>
              <a:t>(Henning, 2020)</a:t>
            </a:r>
          </a:p>
        </p:txBody>
      </p:sp>
    </p:spTree>
    <p:extLst>
      <p:ext uri="{BB962C8B-B14F-4D97-AF65-F5344CB8AC3E}">
        <p14:creationId xmlns:p14="http://schemas.microsoft.com/office/powerpoint/2010/main" val="270158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1EF34-FB8D-431D-85EC-49995438C55D}"/>
              </a:ext>
            </a:extLst>
          </p:cNvPr>
          <p:cNvSpPr>
            <a:spLocks noGrp="1"/>
          </p:cNvSpPr>
          <p:nvPr>
            <p:ph type="title"/>
          </p:nvPr>
        </p:nvSpPr>
        <p:spPr/>
        <p:txBody>
          <a:bodyPr/>
          <a:lstStyle/>
          <a:p>
            <a:r>
              <a:rPr lang="en-GB" dirty="0"/>
              <a:t>Personal Profile</a:t>
            </a:r>
          </a:p>
        </p:txBody>
      </p:sp>
      <p:sp>
        <p:nvSpPr>
          <p:cNvPr id="3" name="Content Placeholder 2">
            <a:extLst>
              <a:ext uri="{FF2B5EF4-FFF2-40B4-BE49-F238E27FC236}">
                <a16:creationId xmlns:a16="http://schemas.microsoft.com/office/drawing/2014/main" id="{9AC4AF1F-2EDE-4EDF-A448-C8822E2C99BC}"/>
              </a:ext>
            </a:extLst>
          </p:cNvPr>
          <p:cNvSpPr>
            <a:spLocks noGrp="1"/>
          </p:cNvSpPr>
          <p:nvPr>
            <p:ph idx="1"/>
          </p:nvPr>
        </p:nvSpPr>
        <p:spPr/>
        <p:txBody>
          <a:bodyPr/>
          <a:lstStyle/>
          <a:p>
            <a:pPr marL="0" indent="0">
              <a:buNone/>
            </a:pPr>
            <a:r>
              <a:rPr lang="en-GB" dirty="0"/>
              <a:t>You should try to address the following:</a:t>
            </a:r>
          </a:p>
          <a:p>
            <a:pPr fontAlgn="base"/>
            <a:r>
              <a:rPr lang="en-GB" dirty="0"/>
              <a:t>Who are you?</a:t>
            </a:r>
          </a:p>
          <a:p>
            <a:pPr fontAlgn="base"/>
            <a:r>
              <a:rPr lang="en-GB" dirty="0"/>
              <a:t>What can you offer the company?</a:t>
            </a:r>
          </a:p>
          <a:p>
            <a:pPr fontAlgn="base"/>
            <a:r>
              <a:rPr lang="en-GB" dirty="0"/>
              <a:t>What are your career goals?</a:t>
            </a:r>
          </a:p>
          <a:p>
            <a:endParaRPr lang="en-GB" dirty="0"/>
          </a:p>
        </p:txBody>
      </p:sp>
    </p:spTree>
    <p:extLst>
      <p:ext uri="{BB962C8B-B14F-4D97-AF65-F5344CB8AC3E}">
        <p14:creationId xmlns:p14="http://schemas.microsoft.com/office/powerpoint/2010/main" val="3472784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1C04A-D79B-4430-B2D5-282C3F06EA96}"/>
              </a:ext>
            </a:extLst>
          </p:cNvPr>
          <p:cNvSpPr>
            <a:spLocks noGrp="1"/>
          </p:cNvSpPr>
          <p:nvPr>
            <p:ph type="title"/>
          </p:nvPr>
        </p:nvSpPr>
        <p:spPr/>
        <p:txBody>
          <a:bodyPr/>
          <a:lstStyle/>
          <a:p>
            <a:r>
              <a:rPr lang="en-GB" dirty="0"/>
              <a:t>Experience and employment history</a:t>
            </a:r>
          </a:p>
        </p:txBody>
      </p:sp>
      <p:sp>
        <p:nvSpPr>
          <p:cNvPr id="3" name="Content Placeholder 2">
            <a:extLst>
              <a:ext uri="{FF2B5EF4-FFF2-40B4-BE49-F238E27FC236}">
                <a16:creationId xmlns:a16="http://schemas.microsoft.com/office/drawing/2014/main" id="{DDF7CB4C-8DA1-4D29-8474-643D16FD09EE}"/>
              </a:ext>
            </a:extLst>
          </p:cNvPr>
          <p:cNvSpPr>
            <a:spLocks noGrp="1"/>
          </p:cNvSpPr>
          <p:nvPr>
            <p:ph idx="1"/>
          </p:nvPr>
        </p:nvSpPr>
        <p:spPr>
          <a:xfrm>
            <a:off x="1295401" y="2412460"/>
            <a:ext cx="9601196" cy="3803514"/>
          </a:xfrm>
        </p:spPr>
        <p:txBody>
          <a:bodyPr>
            <a:normAutofit fontScale="70000" lnSpcReduction="20000"/>
          </a:bodyPr>
          <a:lstStyle/>
          <a:p>
            <a:endParaRPr lang="en-GB" dirty="0"/>
          </a:p>
          <a:p>
            <a:r>
              <a:rPr lang="en-GB" sz="3100" dirty="0"/>
              <a:t>List your experience in reverse date order, making sure that anything you mention is relevant to the job you're applying for. </a:t>
            </a:r>
          </a:p>
          <a:p>
            <a:endParaRPr lang="en-GB" sz="3100" dirty="0"/>
          </a:p>
          <a:p>
            <a:r>
              <a:rPr lang="en-GB" sz="3100" dirty="0"/>
              <a:t>If you have many years’ worth of experience, you can reduce the detail of old or irrelevant roles. If you have positions from more than 10 years’ ago, you can </a:t>
            </a:r>
            <a:r>
              <a:rPr lang="en-GB" sz="3100" dirty="0">
                <a:solidFill>
                  <a:schemeClr val="tx1"/>
                </a:solidFill>
              </a:rPr>
              <a:t>delete</a:t>
            </a:r>
            <a:r>
              <a:rPr lang="en-GB" sz="3100" dirty="0"/>
              <a:t> them.</a:t>
            </a:r>
          </a:p>
          <a:p>
            <a:endParaRPr lang="en-GB" sz="3100" dirty="0"/>
          </a:p>
          <a:p>
            <a:r>
              <a:rPr lang="en-GB" sz="3100" dirty="0"/>
              <a:t>When listing each position of employment, state your job title, the employer, the dates you worked and a line that summarises the role</a:t>
            </a:r>
            <a:r>
              <a:rPr lang="en-GB" dirty="0"/>
              <a:t>.   </a:t>
            </a:r>
          </a:p>
          <a:p>
            <a:pPr marL="0" indent="0">
              <a:buNone/>
            </a:pPr>
            <a:r>
              <a:rPr lang="en-GB" dirty="0"/>
              <a:t>                                                                                                      </a:t>
            </a:r>
          </a:p>
        </p:txBody>
      </p:sp>
    </p:spTree>
    <p:extLst>
      <p:ext uri="{BB962C8B-B14F-4D97-AF65-F5344CB8AC3E}">
        <p14:creationId xmlns:p14="http://schemas.microsoft.com/office/powerpoint/2010/main" val="3351471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1DA51-25D7-4068-A530-E096EC80FFE9}"/>
              </a:ext>
            </a:extLst>
          </p:cNvPr>
          <p:cNvSpPr>
            <a:spLocks noGrp="1"/>
          </p:cNvSpPr>
          <p:nvPr>
            <p:ph type="title"/>
          </p:nvPr>
        </p:nvSpPr>
        <p:spPr/>
        <p:txBody>
          <a:bodyPr/>
          <a:lstStyle/>
          <a:p>
            <a:r>
              <a:rPr lang="en-GB" dirty="0"/>
              <a:t>Education and qualifications</a:t>
            </a:r>
          </a:p>
        </p:txBody>
      </p:sp>
      <p:sp>
        <p:nvSpPr>
          <p:cNvPr id="3" name="Content Placeholder 2">
            <a:extLst>
              <a:ext uri="{FF2B5EF4-FFF2-40B4-BE49-F238E27FC236}">
                <a16:creationId xmlns:a16="http://schemas.microsoft.com/office/drawing/2014/main" id="{7CD4F743-2B8C-4E49-A0BB-0E558F139D23}"/>
              </a:ext>
            </a:extLst>
          </p:cNvPr>
          <p:cNvSpPr>
            <a:spLocks noGrp="1"/>
          </p:cNvSpPr>
          <p:nvPr>
            <p:ph idx="1"/>
          </p:nvPr>
        </p:nvSpPr>
        <p:spPr/>
        <p:txBody>
          <a:bodyPr>
            <a:normAutofit fontScale="85000" lnSpcReduction="10000"/>
          </a:bodyPr>
          <a:lstStyle/>
          <a:p>
            <a:r>
              <a:rPr lang="en-GB" dirty="0"/>
              <a:t>Like your experience section, your education should be listed in reverse chronological order.</a:t>
            </a:r>
          </a:p>
          <a:p>
            <a:endParaRPr lang="en-GB" dirty="0"/>
          </a:p>
          <a:p>
            <a:r>
              <a:rPr lang="en-GB" dirty="0"/>
              <a:t> Include the name of the institutions and the dates you were there, followed by the qualifications and grades you achieved.</a:t>
            </a:r>
          </a:p>
          <a:p>
            <a:endParaRPr lang="en-GB" dirty="0"/>
          </a:p>
          <a:p>
            <a:pPr marL="0" indent="0">
              <a:buNone/>
            </a:pPr>
            <a:r>
              <a:rPr lang="en-GB" dirty="0"/>
              <a:t>For example:</a:t>
            </a:r>
          </a:p>
          <a:p>
            <a:pPr fontAlgn="base"/>
            <a:r>
              <a:rPr lang="en-GB" b="1" dirty="0"/>
              <a:t>Institution name – </a:t>
            </a:r>
            <a:r>
              <a:rPr lang="en-GB" dirty="0"/>
              <a:t>Dates attended (from – to)</a:t>
            </a:r>
            <a:endParaRPr lang="en-GB" b="1" dirty="0"/>
          </a:p>
          <a:p>
            <a:pPr fontAlgn="base"/>
            <a:r>
              <a:rPr lang="en-GB" b="1" dirty="0"/>
              <a:t>Qualification/subject </a:t>
            </a:r>
            <a:r>
              <a:rPr lang="en-GB" b="1" i="1" dirty="0"/>
              <a:t>– </a:t>
            </a:r>
            <a:r>
              <a:rPr lang="en-GB" i="1" dirty="0"/>
              <a:t>Grade</a:t>
            </a:r>
            <a:endParaRPr lang="en-GB" b="1" i="1" dirty="0"/>
          </a:p>
          <a:p>
            <a:endParaRPr lang="en-GB" dirty="0"/>
          </a:p>
        </p:txBody>
      </p:sp>
    </p:spTree>
    <p:extLst>
      <p:ext uri="{BB962C8B-B14F-4D97-AF65-F5344CB8AC3E}">
        <p14:creationId xmlns:p14="http://schemas.microsoft.com/office/powerpoint/2010/main" val="1352416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3054-B8AF-47FE-9D56-42CDE908BD1B}"/>
              </a:ext>
            </a:extLst>
          </p:cNvPr>
          <p:cNvSpPr>
            <a:spLocks noGrp="1"/>
          </p:cNvSpPr>
          <p:nvPr>
            <p:ph type="title"/>
          </p:nvPr>
        </p:nvSpPr>
        <p:spPr/>
        <p:txBody>
          <a:bodyPr/>
          <a:lstStyle/>
          <a:p>
            <a:r>
              <a:rPr lang="en-GB" dirty="0"/>
              <a:t>Key skills</a:t>
            </a:r>
          </a:p>
        </p:txBody>
      </p:sp>
      <p:sp>
        <p:nvSpPr>
          <p:cNvPr id="3" name="Content Placeholder 2">
            <a:extLst>
              <a:ext uri="{FF2B5EF4-FFF2-40B4-BE49-F238E27FC236}">
                <a16:creationId xmlns:a16="http://schemas.microsoft.com/office/drawing/2014/main" id="{B4A7016C-594E-494D-A344-9611102D6701}"/>
              </a:ext>
            </a:extLst>
          </p:cNvPr>
          <p:cNvSpPr>
            <a:spLocks noGrp="1"/>
          </p:cNvSpPr>
          <p:nvPr>
            <p:ph idx="1"/>
          </p:nvPr>
        </p:nvSpPr>
        <p:spPr/>
        <p:txBody>
          <a:bodyPr/>
          <a:lstStyle/>
          <a:p>
            <a:r>
              <a:rPr lang="en-GB" dirty="0"/>
              <a:t>If have some abilities you want to show off to the employer immediately, insert a key skills section underneath your personal profile. You should aim to detail four to five abilities at most.      </a:t>
            </a:r>
          </a:p>
          <a:p>
            <a:endParaRPr lang="en-GB" dirty="0"/>
          </a:p>
          <a:p>
            <a:pPr marL="0" indent="0">
              <a:buNone/>
            </a:pPr>
            <a:r>
              <a:rPr lang="en-GB" dirty="0"/>
              <a:t>                                                                                              (</a:t>
            </a:r>
            <a:r>
              <a:rPr lang="en-GB" sz="1800" dirty="0"/>
              <a:t>Henning, 2020)</a:t>
            </a:r>
          </a:p>
        </p:txBody>
      </p:sp>
    </p:spTree>
    <p:extLst>
      <p:ext uri="{BB962C8B-B14F-4D97-AF65-F5344CB8AC3E}">
        <p14:creationId xmlns:p14="http://schemas.microsoft.com/office/powerpoint/2010/main" val="2393713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C1590-0F54-49CF-B1F2-7D12A347EC59}"/>
              </a:ext>
            </a:extLst>
          </p:cNvPr>
          <p:cNvSpPr>
            <a:spLocks noGrp="1"/>
          </p:cNvSpPr>
          <p:nvPr>
            <p:ph type="title"/>
          </p:nvPr>
        </p:nvSpPr>
        <p:spPr/>
        <p:txBody>
          <a:bodyPr/>
          <a:lstStyle/>
          <a:p>
            <a:r>
              <a:rPr lang="en-GB" dirty="0"/>
              <a:t>Hobbies</a:t>
            </a:r>
          </a:p>
        </p:txBody>
      </p:sp>
      <p:sp>
        <p:nvSpPr>
          <p:cNvPr id="3" name="Content Placeholder 2">
            <a:extLst>
              <a:ext uri="{FF2B5EF4-FFF2-40B4-BE49-F238E27FC236}">
                <a16:creationId xmlns:a16="http://schemas.microsoft.com/office/drawing/2014/main" id="{5AFE77A9-0295-4B06-AF9D-237B9741E927}"/>
              </a:ext>
            </a:extLst>
          </p:cNvPr>
          <p:cNvSpPr>
            <a:spLocks noGrp="1"/>
          </p:cNvSpPr>
          <p:nvPr>
            <p:ph idx="1"/>
          </p:nvPr>
        </p:nvSpPr>
        <p:spPr/>
        <p:txBody>
          <a:bodyPr/>
          <a:lstStyle/>
          <a:p>
            <a:r>
              <a:rPr lang="en-GB" dirty="0"/>
              <a:t> If you feel that your CV is lacking, you can boost your document by inserting hobbies and interests section at the end.</a:t>
            </a:r>
          </a:p>
          <a:p>
            <a:r>
              <a:rPr lang="en-GB" dirty="0"/>
              <a:t>This can help to show how well you fit into the company or the industry.</a:t>
            </a:r>
          </a:p>
          <a:p>
            <a:pPr marL="0" indent="0">
              <a:buNone/>
            </a:pPr>
            <a:r>
              <a:rPr lang="en-GB" dirty="0"/>
              <a:t>For example:</a:t>
            </a:r>
          </a:p>
          <a:p>
            <a:r>
              <a:rPr lang="en-GB" dirty="0"/>
              <a:t>if you’re applying for an </a:t>
            </a:r>
            <a:r>
              <a:rPr lang="en-GB" dirty="0">
                <a:solidFill>
                  <a:schemeClr val="tx1"/>
                </a:solidFill>
              </a:rPr>
              <a:t>environmental</a:t>
            </a:r>
            <a:r>
              <a:rPr lang="en-GB" dirty="0"/>
              <a:t> job, why not include that you have a big interest in climate change activism?</a:t>
            </a:r>
          </a:p>
        </p:txBody>
      </p:sp>
    </p:spTree>
    <p:extLst>
      <p:ext uri="{BB962C8B-B14F-4D97-AF65-F5344CB8AC3E}">
        <p14:creationId xmlns:p14="http://schemas.microsoft.com/office/powerpoint/2010/main" val="2223615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1B1D6-FCF9-44C1-9584-A7B60DB37CE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0CCC721-4079-4098-B23E-F53D882FFB54}"/>
              </a:ext>
            </a:extLst>
          </p:cNvPr>
          <p:cNvSpPr>
            <a:spLocks noGrp="1"/>
          </p:cNvSpPr>
          <p:nvPr>
            <p:ph idx="1"/>
          </p:nvPr>
        </p:nvSpPr>
        <p:spPr/>
        <p:txBody>
          <a:bodyPr/>
          <a:lstStyle/>
          <a:p>
            <a:endParaRPr lang="en-GB" dirty="0"/>
          </a:p>
          <a:p>
            <a:r>
              <a:rPr lang="en-GB" dirty="0"/>
              <a:t>Like including an address on your CV, adding your referees to the end of your CV is no longer standardised.</a:t>
            </a:r>
          </a:p>
          <a:p>
            <a:pPr marL="0" indent="0">
              <a:buNone/>
            </a:pPr>
            <a:endParaRPr lang="en-GB" dirty="0"/>
          </a:p>
          <a:p>
            <a:r>
              <a:rPr lang="en-GB" dirty="0"/>
              <a:t>You can include a line that reads ‘references available on request’</a:t>
            </a:r>
          </a:p>
        </p:txBody>
      </p:sp>
    </p:spTree>
    <p:extLst>
      <p:ext uri="{BB962C8B-B14F-4D97-AF65-F5344CB8AC3E}">
        <p14:creationId xmlns:p14="http://schemas.microsoft.com/office/powerpoint/2010/main" val="927903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B2C0F-6528-45F3-AE98-973E4D334084}"/>
              </a:ext>
            </a:extLst>
          </p:cNvPr>
          <p:cNvSpPr>
            <a:spLocks noGrp="1"/>
          </p:cNvSpPr>
          <p:nvPr>
            <p:ph type="title"/>
          </p:nvPr>
        </p:nvSpPr>
        <p:spPr/>
        <p:txBody>
          <a:bodyPr/>
          <a:lstStyle/>
          <a:p>
            <a:r>
              <a:rPr lang="en-GB" dirty="0"/>
              <a:t>Why a CV is important</a:t>
            </a:r>
          </a:p>
        </p:txBody>
      </p:sp>
      <p:pic>
        <p:nvPicPr>
          <p:cNvPr id="4" name="Online Media 3" title="7 Reasons Why CV is Important for Job Seekers">
            <a:hlinkClick r:id="" action="ppaction://media"/>
            <a:extLst>
              <a:ext uri="{FF2B5EF4-FFF2-40B4-BE49-F238E27FC236}">
                <a16:creationId xmlns:a16="http://schemas.microsoft.com/office/drawing/2014/main" id="{6FF0CDFB-4738-4815-85E3-7772AE64855F}"/>
              </a:ext>
            </a:extLst>
          </p:cNvPr>
          <p:cNvPicPr>
            <a:picLocks noGrp="1" noRot="1" noChangeAspect="1"/>
          </p:cNvPicPr>
          <p:nvPr>
            <p:ph idx="1"/>
            <a:videoFile r:link="rId1"/>
          </p:nvPr>
        </p:nvPicPr>
        <p:blipFill>
          <a:blip r:embed="rId3"/>
          <a:stretch>
            <a:fillRect/>
          </a:stretch>
        </p:blipFill>
        <p:spPr>
          <a:xfrm>
            <a:off x="2432482" y="2414726"/>
            <a:ext cx="7022236" cy="3622090"/>
          </a:xfrm>
          <a:prstGeom prst="rect">
            <a:avLst/>
          </a:prstGeom>
        </p:spPr>
      </p:pic>
    </p:spTree>
    <p:extLst>
      <p:ext uri="{BB962C8B-B14F-4D97-AF65-F5344CB8AC3E}">
        <p14:creationId xmlns:p14="http://schemas.microsoft.com/office/powerpoint/2010/main" val="1878827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98667-C096-43FF-85F6-BD4A0961ED9B}"/>
              </a:ext>
            </a:extLst>
          </p:cNvPr>
          <p:cNvSpPr>
            <a:spLocks noGrp="1"/>
          </p:cNvSpPr>
          <p:nvPr>
            <p:ph type="title"/>
          </p:nvPr>
        </p:nvSpPr>
        <p:spPr/>
        <p:txBody>
          <a:bodyPr/>
          <a:lstStyle/>
          <a:p>
            <a:r>
              <a:rPr lang="en-GB" dirty="0"/>
              <a:t>First impressions are important.</a:t>
            </a:r>
          </a:p>
        </p:txBody>
      </p:sp>
      <p:sp>
        <p:nvSpPr>
          <p:cNvPr id="3" name="Content Placeholder 2">
            <a:extLst>
              <a:ext uri="{FF2B5EF4-FFF2-40B4-BE49-F238E27FC236}">
                <a16:creationId xmlns:a16="http://schemas.microsoft.com/office/drawing/2014/main" id="{7295DEA8-C471-491B-A8AA-DEF7649D8ED2}"/>
              </a:ext>
            </a:extLst>
          </p:cNvPr>
          <p:cNvSpPr>
            <a:spLocks noGrp="1"/>
          </p:cNvSpPr>
          <p:nvPr>
            <p:ph idx="1"/>
          </p:nvPr>
        </p:nvSpPr>
        <p:spPr/>
        <p:txBody>
          <a:bodyPr>
            <a:normAutofit fontScale="47500" lnSpcReduction="20000"/>
          </a:bodyPr>
          <a:lstStyle/>
          <a:p>
            <a:endParaRPr lang="en-GB" sz="3700" dirty="0"/>
          </a:p>
          <a:p>
            <a:r>
              <a:rPr lang="en-GB" sz="4400" dirty="0"/>
              <a:t>Use a formal style </a:t>
            </a:r>
          </a:p>
          <a:p>
            <a:r>
              <a:rPr lang="en-GB" sz="4400" dirty="0"/>
              <a:t>Use black font colour </a:t>
            </a:r>
          </a:p>
          <a:p>
            <a:r>
              <a:rPr lang="en-GB" sz="4400" dirty="0"/>
              <a:t>Check spelling and grammar </a:t>
            </a:r>
          </a:p>
          <a:p>
            <a:r>
              <a:rPr lang="en-GB" sz="4400" dirty="0"/>
              <a:t>Consider to add your email address. </a:t>
            </a:r>
          </a:p>
          <a:p>
            <a:r>
              <a:rPr lang="en-GB" sz="4400" dirty="0"/>
              <a:t>Does it appear professional? </a:t>
            </a:r>
          </a:p>
          <a:p>
            <a:r>
              <a:rPr lang="en-GB" sz="4400" dirty="0"/>
              <a:t>Consider the impression created by your use of social media. </a:t>
            </a:r>
          </a:p>
          <a:p>
            <a:r>
              <a:rPr lang="en-GB" sz="4400" dirty="0"/>
              <a:t>Potential employers often check candidates social media accounts.</a:t>
            </a:r>
          </a:p>
          <a:p>
            <a:endParaRPr lang="en-GB" dirty="0"/>
          </a:p>
          <a:p>
            <a:endParaRPr lang="en-US" dirty="0"/>
          </a:p>
          <a:p>
            <a:endParaRPr lang="en-GB" dirty="0"/>
          </a:p>
        </p:txBody>
      </p:sp>
    </p:spTree>
    <p:extLst>
      <p:ext uri="{BB962C8B-B14F-4D97-AF65-F5344CB8AC3E}">
        <p14:creationId xmlns:p14="http://schemas.microsoft.com/office/powerpoint/2010/main" val="3546191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FAB5-AD79-4B1F-86FA-9417A5CE3DC8}"/>
              </a:ext>
            </a:extLst>
          </p:cNvPr>
          <p:cNvSpPr>
            <a:spLocks noGrp="1"/>
          </p:cNvSpPr>
          <p:nvPr>
            <p:ph type="title"/>
          </p:nvPr>
        </p:nvSpPr>
        <p:spPr/>
        <p:txBody>
          <a:bodyPr/>
          <a:lstStyle/>
          <a:p>
            <a:r>
              <a:rPr lang="en-GB" dirty="0"/>
              <a:t> CV Writing</a:t>
            </a:r>
          </a:p>
        </p:txBody>
      </p:sp>
      <p:sp>
        <p:nvSpPr>
          <p:cNvPr id="3" name="Content Placeholder 2">
            <a:extLst>
              <a:ext uri="{FF2B5EF4-FFF2-40B4-BE49-F238E27FC236}">
                <a16:creationId xmlns:a16="http://schemas.microsoft.com/office/drawing/2014/main" id="{61E07799-997B-4918-B12E-EFB38243093A}"/>
              </a:ext>
            </a:extLst>
          </p:cNvPr>
          <p:cNvSpPr>
            <a:spLocks noGrp="1"/>
          </p:cNvSpPr>
          <p:nvPr>
            <p:ph idx="1"/>
          </p:nvPr>
        </p:nvSpPr>
        <p:spPr/>
        <p:txBody>
          <a:bodyPr>
            <a:normAutofit/>
          </a:bodyPr>
          <a:lstStyle/>
          <a:p>
            <a:endParaRPr lang="en-GB" dirty="0"/>
          </a:p>
          <a:p>
            <a:r>
              <a:rPr lang="en-GB" dirty="0"/>
              <a:t>A CV is a marketing document, it needs to be impressive to the reader.</a:t>
            </a:r>
          </a:p>
          <a:p>
            <a:r>
              <a:rPr lang="en-GB" dirty="0"/>
              <a:t> be concise. </a:t>
            </a:r>
          </a:p>
          <a:p>
            <a:pPr lvl="0"/>
            <a:r>
              <a:rPr lang="en-GB" dirty="0"/>
              <a:t>Easily read.</a:t>
            </a:r>
          </a:p>
          <a:p>
            <a:pPr lvl="0"/>
            <a:r>
              <a:rPr lang="en-GB" dirty="0"/>
              <a:t>Clearly meets the selection criteria. </a:t>
            </a:r>
          </a:p>
          <a:p>
            <a:pPr marL="0" lvl="0" indent="0">
              <a:buNone/>
            </a:pPr>
            <a:r>
              <a:rPr lang="en-GB" sz="1800" dirty="0"/>
              <a:t>                                                                                                                                     (Smith, 2019)</a:t>
            </a:r>
            <a:endParaRPr lang="en-US" sz="1800" b="1" u="sng" dirty="0"/>
          </a:p>
          <a:p>
            <a:endParaRPr lang="en-GB" dirty="0"/>
          </a:p>
        </p:txBody>
      </p:sp>
    </p:spTree>
    <p:extLst>
      <p:ext uri="{BB962C8B-B14F-4D97-AF65-F5344CB8AC3E}">
        <p14:creationId xmlns:p14="http://schemas.microsoft.com/office/powerpoint/2010/main" val="2267586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2CA6D-CE55-46B5-AE3C-13B63126EA43}"/>
              </a:ext>
            </a:extLst>
          </p:cNvPr>
          <p:cNvSpPr>
            <a:spLocks noGrp="1"/>
          </p:cNvSpPr>
          <p:nvPr>
            <p:ph type="title"/>
          </p:nvPr>
        </p:nvSpPr>
        <p:spPr/>
        <p:txBody>
          <a:bodyPr/>
          <a:lstStyle/>
          <a:p>
            <a:r>
              <a:rPr lang="en-GB" dirty="0"/>
              <a:t> CV Writing</a:t>
            </a:r>
          </a:p>
        </p:txBody>
      </p:sp>
      <p:sp>
        <p:nvSpPr>
          <p:cNvPr id="3" name="Content Placeholder 2">
            <a:extLst>
              <a:ext uri="{FF2B5EF4-FFF2-40B4-BE49-F238E27FC236}">
                <a16:creationId xmlns:a16="http://schemas.microsoft.com/office/drawing/2014/main" id="{080BABAE-5827-4546-AAD4-CD58D9D03E29}"/>
              </a:ext>
            </a:extLst>
          </p:cNvPr>
          <p:cNvSpPr>
            <a:spLocks noGrp="1"/>
          </p:cNvSpPr>
          <p:nvPr>
            <p:ph idx="1"/>
          </p:nvPr>
        </p:nvSpPr>
        <p:spPr/>
        <p:txBody>
          <a:bodyPr>
            <a:normAutofit fontScale="92500" lnSpcReduction="10000"/>
          </a:bodyPr>
          <a:lstStyle/>
          <a:p>
            <a:r>
              <a:rPr lang="en-GB" dirty="0"/>
              <a:t>Try not to exceed 2 sides of A4. Choose appropriate coloured paper.  </a:t>
            </a:r>
          </a:p>
          <a:p>
            <a:endParaRPr lang="en-GB" dirty="0"/>
          </a:p>
          <a:p>
            <a:r>
              <a:rPr lang="en-GB" dirty="0"/>
              <a:t>Include a cover letter, be truthful and honest. </a:t>
            </a:r>
          </a:p>
          <a:p>
            <a:endParaRPr lang="en-GB" dirty="0"/>
          </a:p>
          <a:p>
            <a:r>
              <a:rPr lang="en-GB" dirty="0"/>
              <a:t>Provide relevant information. </a:t>
            </a:r>
          </a:p>
          <a:p>
            <a:endParaRPr lang="en-GB" dirty="0"/>
          </a:p>
          <a:p>
            <a:r>
              <a:rPr lang="en-GB" dirty="0"/>
              <a:t>A good CV will not guarantee a job but can lead to an invitation for interview.</a:t>
            </a:r>
            <a:endParaRPr lang="en-US" dirty="0"/>
          </a:p>
          <a:p>
            <a:endParaRPr lang="en-GB" dirty="0"/>
          </a:p>
        </p:txBody>
      </p:sp>
    </p:spTree>
    <p:extLst>
      <p:ext uri="{BB962C8B-B14F-4D97-AF65-F5344CB8AC3E}">
        <p14:creationId xmlns:p14="http://schemas.microsoft.com/office/powerpoint/2010/main" val="320654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E97C-996E-4467-9493-7338E2F0EECE}"/>
              </a:ext>
            </a:extLst>
          </p:cNvPr>
          <p:cNvSpPr>
            <a:spLocks noGrp="1"/>
          </p:cNvSpPr>
          <p:nvPr>
            <p:ph type="title"/>
          </p:nvPr>
        </p:nvSpPr>
        <p:spPr/>
        <p:txBody>
          <a:bodyPr/>
          <a:lstStyle/>
          <a:p>
            <a:r>
              <a:rPr lang="en-GB" dirty="0"/>
              <a:t>Cover letter</a:t>
            </a:r>
          </a:p>
        </p:txBody>
      </p:sp>
      <p:sp>
        <p:nvSpPr>
          <p:cNvPr id="3" name="Content Placeholder 2">
            <a:extLst>
              <a:ext uri="{FF2B5EF4-FFF2-40B4-BE49-F238E27FC236}">
                <a16:creationId xmlns:a16="http://schemas.microsoft.com/office/drawing/2014/main" id="{E9132C8B-1ADB-48B1-8452-C98FB31192B5}"/>
              </a:ext>
            </a:extLst>
          </p:cNvPr>
          <p:cNvSpPr>
            <a:spLocks noGrp="1"/>
          </p:cNvSpPr>
          <p:nvPr>
            <p:ph idx="1"/>
          </p:nvPr>
        </p:nvSpPr>
        <p:spPr/>
        <p:txBody>
          <a:bodyPr/>
          <a:lstStyle/>
          <a:p>
            <a:endParaRPr lang="en-GB" dirty="0"/>
          </a:p>
          <a:p>
            <a:r>
              <a:rPr lang="en-GB" dirty="0"/>
              <a:t>There’s a basic format for writing a cover letter that you can follow each time. However, every letter you write should be modify to the specific job role or company you’re applying for.</a:t>
            </a:r>
          </a:p>
          <a:p>
            <a:endParaRPr lang="en-GB" dirty="0"/>
          </a:p>
          <a:p>
            <a:pPr marL="0" indent="0">
              <a:buNone/>
            </a:pPr>
            <a:r>
              <a:rPr lang="en-GB" dirty="0"/>
              <a:t>                                                                                           (Smith, 2019)</a:t>
            </a:r>
          </a:p>
          <a:p>
            <a:pPr marL="0" indent="0">
              <a:buNone/>
            </a:pPr>
            <a:r>
              <a:rPr lang="en-GB" dirty="0"/>
              <a:t>                         </a:t>
            </a:r>
          </a:p>
        </p:txBody>
      </p:sp>
    </p:spTree>
    <p:extLst>
      <p:ext uri="{BB962C8B-B14F-4D97-AF65-F5344CB8AC3E}">
        <p14:creationId xmlns:p14="http://schemas.microsoft.com/office/powerpoint/2010/main" val="1563652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D6C6D-DA73-49EC-A9BA-FF5C41653D63}"/>
              </a:ext>
            </a:extLst>
          </p:cNvPr>
          <p:cNvSpPr>
            <a:spLocks noGrp="1"/>
          </p:cNvSpPr>
          <p:nvPr>
            <p:ph type="title"/>
          </p:nvPr>
        </p:nvSpPr>
        <p:spPr/>
        <p:txBody>
          <a:bodyPr>
            <a:normAutofit fontScale="90000"/>
          </a:bodyPr>
          <a:lstStyle/>
          <a:p>
            <a:r>
              <a:rPr lang="en-GB" dirty="0"/>
              <a:t>Your cover letter should address the following:</a:t>
            </a:r>
          </a:p>
        </p:txBody>
      </p:sp>
      <p:sp>
        <p:nvSpPr>
          <p:cNvPr id="3" name="Content Placeholder 2">
            <a:extLst>
              <a:ext uri="{FF2B5EF4-FFF2-40B4-BE49-F238E27FC236}">
                <a16:creationId xmlns:a16="http://schemas.microsoft.com/office/drawing/2014/main" id="{13F68216-1658-468F-A275-B7221D75CD08}"/>
              </a:ext>
            </a:extLst>
          </p:cNvPr>
          <p:cNvSpPr>
            <a:spLocks noGrp="1"/>
          </p:cNvSpPr>
          <p:nvPr>
            <p:ph idx="1"/>
          </p:nvPr>
        </p:nvSpPr>
        <p:spPr/>
        <p:txBody>
          <a:bodyPr/>
          <a:lstStyle/>
          <a:p>
            <a:pPr fontAlgn="base"/>
            <a:r>
              <a:rPr lang="en-GB" dirty="0"/>
              <a:t>Which position interests you and why</a:t>
            </a:r>
          </a:p>
          <a:p>
            <a:pPr fontAlgn="base"/>
            <a:r>
              <a:rPr lang="en-GB" dirty="0"/>
              <a:t>Your most relevant skills and experiences</a:t>
            </a:r>
          </a:p>
          <a:p>
            <a:pPr fontAlgn="base"/>
            <a:r>
              <a:rPr lang="en-GB" dirty="0"/>
              <a:t>How your skills and experiences can benefit the employer</a:t>
            </a:r>
          </a:p>
          <a:p>
            <a:pPr fontAlgn="base"/>
            <a:r>
              <a:rPr lang="en-GB" dirty="0"/>
              <a:t>Requesting an interview</a:t>
            </a:r>
          </a:p>
          <a:p>
            <a:endParaRPr lang="en-GB" dirty="0"/>
          </a:p>
        </p:txBody>
      </p:sp>
    </p:spTree>
    <p:extLst>
      <p:ext uri="{BB962C8B-B14F-4D97-AF65-F5344CB8AC3E}">
        <p14:creationId xmlns:p14="http://schemas.microsoft.com/office/powerpoint/2010/main" val="3114317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C41A-6EC8-4EA1-8D85-84425C180D48}"/>
              </a:ext>
            </a:extLst>
          </p:cNvPr>
          <p:cNvSpPr>
            <a:spLocks noGrp="1"/>
          </p:cNvSpPr>
          <p:nvPr>
            <p:ph type="title"/>
          </p:nvPr>
        </p:nvSpPr>
        <p:spPr/>
        <p:txBody>
          <a:bodyPr/>
          <a:lstStyle/>
          <a:p>
            <a:r>
              <a:rPr lang="en-GB" dirty="0"/>
              <a:t>Cover letter</a:t>
            </a:r>
          </a:p>
        </p:txBody>
      </p:sp>
      <p:pic>
        <p:nvPicPr>
          <p:cNvPr id="4" name="Online Media 3" title="Writing your cover letter - Workindenmark">
            <a:hlinkClick r:id="" action="ppaction://media"/>
            <a:extLst>
              <a:ext uri="{FF2B5EF4-FFF2-40B4-BE49-F238E27FC236}">
                <a16:creationId xmlns:a16="http://schemas.microsoft.com/office/drawing/2014/main" id="{5BA6071B-312C-4861-B6F9-BAD11559FE98}"/>
              </a:ext>
            </a:extLst>
          </p:cNvPr>
          <p:cNvPicPr>
            <a:picLocks noGrp="1" noRot="1" noChangeAspect="1"/>
          </p:cNvPicPr>
          <p:nvPr>
            <p:ph idx="1"/>
            <a:videoFile r:link="rId1"/>
          </p:nvPr>
        </p:nvPicPr>
        <p:blipFill>
          <a:blip r:embed="rId3"/>
          <a:stretch>
            <a:fillRect/>
          </a:stretch>
        </p:blipFill>
        <p:spPr>
          <a:xfrm>
            <a:off x="2567940" y="2476500"/>
            <a:ext cx="7040880" cy="3398838"/>
          </a:xfrm>
          <a:prstGeom prst="rect">
            <a:avLst/>
          </a:prstGeom>
        </p:spPr>
      </p:pic>
    </p:spTree>
    <p:extLst>
      <p:ext uri="{BB962C8B-B14F-4D97-AF65-F5344CB8AC3E}">
        <p14:creationId xmlns:p14="http://schemas.microsoft.com/office/powerpoint/2010/main" val="1442513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4E5EF-4794-45A3-BECD-CB8AA2FB4009}"/>
              </a:ext>
            </a:extLst>
          </p:cNvPr>
          <p:cNvSpPr>
            <a:spLocks noGrp="1"/>
          </p:cNvSpPr>
          <p:nvPr>
            <p:ph type="title"/>
          </p:nvPr>
        </p:nvSpPr>
        <p:spPr>
          <a:xfrm>
            <a:off x="1295402" y="982132"/>
            <a:ext cx="9601196" cy="1303867"/>
          </a:xfrm>
        </p:spPr>
        <p:txBody>
          <a:bodyPr>
            <a:normAutofit/>
          </a:bodyPr>
          <a:lstStyle/>
          <a:p>
            <a:r>
              <a:rPr lang="en-US"/>
              <a:t>Shortlisting </a:t>
            </a:r>
            <a:endParaRPr lang="en-GB"/>
          </a:p>
        </p:txBody>
      </p:sp>
      <p:sp>
        <p:nvSpPr>
          <p:cNvPr id="3" name="Content Placeholder 2">
            <a:extLst>
              <a:ext uri="{FF2B5EF4-FFF2-40B4-BE49-F238E27FC236}">
                <a16:creationId xmlns:a16="http://schemas.microsoft.com/office/drawing/2014/main" id="{46348559-4C5B-4F36-A130-1A10B66F5A3D}"/>
              </a:ext>
            </a:extLst>
          </p:cNvPr>
          <p:cNvSpPr>
            <a:spLocks noGrp="1"/>
          </p:cNvSpPr>
          <p:nvPr>
            <p:ph idx="1"/>
          </p:nvPr>
        </p:nvSpPr>
        <p:spPr>
          <a:xfrm>
            <a:off x="1295402" y="2556932"/>
            <a:ext cx="6256866" cy="3318936"/>
          </a:xfrm>
        </p:spPr>
        <p:txBody>
          <a:bodyPr>
            <a:normAutofit/>
          </a:bodyPr>
          <a:lstStyle/>
          <a:p>
            <a:r>
              <a:rPr lang="en-GB" dirty="0"/>
              <a:t>How long do you think employers spend looking at CVs when short listing?</a:t>
            </a:r>
          </a:p>
          <a:p>
            <a:endParaRPr lang="en-GB" dirty="0"/>
          </a:p>
          <a:p>
            <a:pPr marL="0" indent="0" algn="ctr">
              <a:buNone/>
            </a:pPr>
            <a:r>
              <a:rPr lang="en-GB" sz="4000" b="1" dirty="0"/>
              <a:t>30 seconds!</a:t>
            </a:r>
            <a:endParaRPr lang="en-US" sz="4000" b="1" dirty="0"/>
          </a:p>
          <a:p>
            <a:endParaRPr lang="en-GB" dirty="0"/>
          </a:p>
        </p:txBody>
      </p:sp>
      <p:pic>
        <p:nvPicPr>
          <p:cNvPr id="4" name="Picture 4" descr="A close up of a clock&#10;&#10;Description automatically generated">
            <a:extLst>
              <a:ext uri="{FF2B5EF4-FFF2-40B4-BE49-F238E27FC236}">
                <a16:creationId xmlns:a16="http://schemas.microsoft.com/office/drawing/2014/main" id="{F2B0EEED-9380-441E-804E-7CD02FAE84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12697" y="2701180"/>
            <a:ext cx="2284385"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438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F6BC5-216C-4DBF-8AC4-A6AB7BC88729}"/>
              </a:ext>
            </a:extLst>
          </p:cNvPr>
          <p:cNvSpPr>
            <a:spLocks noGrp="1"/>
          </p:cNvSpPr>
          <p:nvPr>
            <p:ph type="title"/>
          </p:nvPr>
        </p:nvSpPr>
        <p:spPr/>
        <p:txBody>
          <a:bodyPr/>
          <a:lstStyle/>
          <a:p>
            <a:r>
              <a:rPr lang="en-GB" dirty="0"/>
              <a:t> Activity 1</a:t>
            </a:r>
          </a:p>
        </p:txBody>
      </p:sp>
      <p:sp>
        <p:nvSpPr>
          <p:cNvPr id="3" name="Content Placeholder 2">
            <a:extLst>
              <a:ext uri="{FF2B5EF4-FFF2-40B4-BE49-F238E27FC236}">
                <a16:creationId xmlns:a16="http://schemas.microsoft.com/office/drawing/2014/main" id="{E17421BE-2705-4579-8E23-AD34F2DD5F20}"/>
              </a:ext>
            </a:extLst>
          </p:cNvPr>
          <p:cNvSpPr>
            <a:spLocks noGrp="1"/>
          </p:cNvSpPr>
          <p:nvPr>
            <p:ph idx="1"/>
          </p:nvPr>
        </p:nvSpPr>
        <p:spPr/>
        <p:txBody>
          <a:bodyPr/>
          <a:lstStyle/>
          <a:p>
            <a:pPr>
              <a:buNone/>
            </a:pPr>
            <a:endParaRPr lang="en-GB" dirty="0"/>
          </a:p>
          <a:p>
            <a:pPr>
              <a:buNone/>
            </a:pPr>
            <a:r>
              <a:rPr lang="en-GB" dirty="0"/>
              <a:t> </a:t>
            </a:r>
          </a:p>
          <a:p>
            <a:pPr>
              <a:buNone/>
            </a:pPr>
            <a:r>
              <a:rPr lang="en-GB" dirty="0"/>
              <a:t>Split into pairs to validate an example of a Curriculum vitae (CV)</a:t>
            </a:r>
          </a:p>
          <a:p>
            <a:endParaRPr lang="en-GB" dirty="0"/>
          </a:p>
        </p:txBody>
      </p:sp>
    </p:spTree>
    <p:extLst>
      <p:ext uri="{BB962C8B-B14F-4D97-AF65-F5344CB8AC3E}">
        <p14:creationId xmlns:p14="http://schemas.microsoft.com/office/powerpoint/2010/main" val="3192098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CD981C6-3EC5-4C3F-97F0-FE195DDA34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1" name="Rectangle 10">
              <a:extLst>
                <a:ext uri="{FF2B5EF4-FFF2-40B4-BE49-F238E27FC236}">
                  <a16:creationId xmlns:a16="http://schemas.microsoft.com/office/drawing/2014/main" id="{093D8CF8-345C-4770-ACE7-5B9922492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1AADDD6-E336-430F-A143-E1449FFBDEA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3" name="Picture 12">
                <a:extLst>
                  <a:ext uri="{FF2B5EF4-FFF2-40B4-BE49-F238E27FC236}">
                    <a16:creationId xmlns:a16="http://schemas.microsoft.com/office/drawing/2014/main" id="{D3D05261-D481-47F2-AC96-E7DCF933D2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A64A2D2E-27E9-4C54-AD41-D18C3AE90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73335F48-A05B-443B-AB98-E17241148CE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6" name="Picture 15">
                <a:extLst>
                  <a:ext uri="{FF2B5EF4-FFF2-40B4-BE49-F238E27FC236}">
                    <a16:creationId xmlns:a16="http://schemas.microsoft.com/office/drawing/2014/main" id="{4B1A363B-5FCE-4BA3-86EA-4A95DF5B3F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AB5FAD93-6424-4217-A83E-450538B30EEE}"/>
              </a:ext>
            </a:extLst>
          </p:cNvPr>
          <p:cNvSpPr>
            <a:spLocks noGrp="1"/>
          </p:cNvSpPr>
          <p:nvPr>
            <p:ph type="title"/>
          </p:nvPr>
        </p:nvSpPr>
        <p:spPr>
          <a:xfrm>
            <a:off x="6094412" y="982132"/>
            <a:ext cx="4802185" cy="1303867"/>
          </a:xfrm>
        </p:spPr>
        <p:txBody>
          <a:bodyPr>
            <a:normAutofit/>
          </a:bodyPr>
          <a:lstStyle/>
          <a:p>
            <a:r>
              <a:rPr lang="en-GB" dirty="0"/>
              <a:t>Kahoot.it</a:t>
            </a:r>
          </a:p>
        </p:txBody>
      </p:sp>
      <p:sp>
        <p:nvSpPr>
          <p:cNvPr id="18" name="Rectangle 17">
            <a:extLst>
              <a:ext uri="{FF2B5EF4-FFF2-40B4-BE49-F238E27FC236}">
                <a16:creationId xmlns:a16="http://schemas.microsoft.com/office/drawing/2014/main" id="{56202298-0030-4CC3-9BE1-94DE4227F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rawing, food&#10;&#10;Description automatically generated">
            <a:extLst>
              <a:ext uri="{FF2B5EF4-FFF2-40B4-BE49-F238E27FC236}">
                <a16:creationId xmlns:a16="http://schemas.microsoft.com/office/drawing/2014/main" id="{81B05328-FE9E-4652-B39A-3994DD989A9A}"/>
              </a:ext>
            </a:extLst>
          </p:cNvPr>
          <p:cNvPicPr>
            <a:picLocks noChangeAspect="1"/>
          </p:cNvPicPr>
          <p:nvPr/>
        </p:nvPicPr>
        <p:blipFill>
          <a:blip r:embed="rId5"/>
          <a:stretch>
            <a:fillRect/>
          </a:stretch>
        </p:blipFill>
        <p:spPr>
          <a:xfrm>
            <a:off x="1412683" y="2250463"/>
            <a:ext cx="3876801" cy="2178269"/>
          </a:xfrm>
          <a:prstGeom prst="rect">
            <a:avLst/>
          </a:prstGeom>
        </p:spPr>
      </p:pic>
      <p:cxnSp>
        <p:nvCxnSpPr>
          <p:cNvPr id="20" name="Straight Connector 19">
            <a:extLst>
              <a:ext uri="{FF2B5EF4-FFF2-40B4-BE49-F238E27FC236}">
                <a16:creationId xmlns:a16="http://schemas.microsoft.com/office/drawing/2014/main" id="{23E9AB96-F9B3-463D-BA23-961C1B0E6F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753D1666-A565-43B3-AF28-547F7464C412}"/>
              </a:ext>
            </a:extLst>
          </p:cNvPr>
          <p:cNvSpPr>
            <a:spLocks noGrp="1"/>
          </p:cNvSpPr>
          <p:nvPr>
            <p:ph idx="1"/>
          </p:nvPr>
        </p:nvSpPr>
        <p:spPr>
          <a:xfrm>
            <a:off x="6094412" y="2556932"/>
            <a:ext cx="4802184" cy="3318936"/>
          </a:xfrm>
        </p:spPr>
        <p:txBody>
          <a:bodyPr>
            <a:normAutofit/>
          </a:bodyPr>
          <a:lstStyle/>
          <a:p>
            <a:pPr marL="0" indent="0">
              <a:lnSpc>
                <a:spcPct val="90000"/>
              </a:lnSpc>
              <a:buNone/>
            </a:pPr>
            <a:r>
              <a:rPr lang="en-US" sz="2000">
                <a:cs typeface="Arial" panose="020B0604020202020204" pitchFamily="34" charset="0"/>
              </a:rPr>
              <a:t>Students are to use mobile phones to participate in interactional on-line quiz.</a:t>
            </a:r>
          </a:p>
          <a:p>
            <a:pPr marL="0" indent="0">
              <a:lnSpc>
                <a:spcPct val="90000"/>
              </a:lnSpc>
              <a:buNone/>
            </a:pPr>
            <a:r>
              <a:rPr lang="en-US" sz="2000">
                <a:cs typeface="Arial" panose="020B0604020202020204" pitchFamily="34" charset="0"/>
              </a:rPr>
              <a:t>Instructions to follow: </a:t>
            </a:r>
          </a:p>
          <a:p>
            <a:pPr lvl="0">
              <a:lnSpc>
                <a:spcPct val="90000"/>
              </a:lnSpc>
            </a:pPr>
            <a:r>
              <a:rPr lang="en-GB" sz="2000"/>
              <a:t>Go onto Kahoot.it</a:t>
            </a:r>
          </a:p>
          <a:p>
            <a:pPr lvl="0">
              <a:lnSpc>
                <a:spcPct val="90000"/>
              </a:lnSpc>
            </a:pPr>
            <a:r>
              <a:rPr lang="en-GB" sz="2000"/>
              <a:t>Click on enter game pin</a:t>
            </a:r>
          </a:p>
          <a:p>
            <a:pPr lvl="0">
              <a:lnSpc>
                <a:spcPct val="90000"/>
              </a:lnSpc>
            </a:pPr>
            <a:r>
              <a:rPr lang="en-GB" sz="2000"/>
              <a:t>Copy the code that is on the screen</a:t>
            </a:r>
          </a:p>
          <a:p>
            <a:pPr lvl="0">
              <a:lnSpc>
                <a:spcPct val="90000"/>
              </a:lnSpc>
            </a:pPr>
            <a:r>
              <a:rPr lang="en-GB" sz="2000"/>
              <a:t>Write a nickname and press enter       </a:t>
            </a:r>
          </a:p>
          <a:p>
            <a:pPr lvl="0">
              <a:lnSpc>
                <a:spcPct val="90000"/>
              </a:lnSpc>
            </a:pPr>
            <a:r>
              <a:rPr lang="en-GB" sz="2000"/>
              <a:t>Wait for further instruction</a:t>
            </a:r>
          </a:p>
          <a:p>
            <a:pPr>
              <a:lnSpc>
                <a:spcPct val="90000"/>
              </a:lnSpc>
            </a:pPr>
            <a:endParaRPr lang="en-GB" sz="2000"/>
          </a:p>
        </p:txBody>
      </p:sp>
    </p:spTree>
    <p:extLst>
      <p:ext uri="{BB962C8B-B14F-4D97-AF65-F5344CB8AC3E}">
        <p14:creationId xmlns:p14="http://schemas.microsoft.com/office/powerpoint/2010/main" val="2712327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67EED-40B6-4ACE-B7A6-6C5C48879464}"/>
              </a:ext>
            </a:extLst>
          </p:cNvPr>
          <p:cNvSpPr>
            <a:spLocks noGrp="1"/>
          </p:cNvSpPr>
          <p:nvPr>
            <p:ph type="title"/>
          </p:nvPr>
        </p:nvSpPr>
        <p:spPr/>
        <p:txBody>
          <a:bodyPr/>
          <a:lstStyle/>
          <a:p>
            <a:r>
              <a:rPr lang="en-GB" altLang="en-US" dirty="0"/>
              <a:t>Next Steps</a:t>
            </a:r>
            <a:endParaRPr lang="en-GB" dirty="0"/>
          </a:p>
        </p:txBody>
      </p:sp>
      <p:sp>
        <p:nvSpPr>
          <p:cNvPr id="3" name="Content Placeholder 2">
            <a:extLst>
              <a:ext uri="{FF2B5EF4-FFF2-40B4-BE49-F238E27FC236}">
                <a16:creationId xmlns:a16="http://schemas.microsoft.com/office/drawing/2014/main" id="{9A49C5C4-83F8-4BBF-BA0E-087A185A758A}"/>
              </a:ext>
            </a:extLst>
          </p:cNvPr>
          <p:cNvSpPr>
            <a:spLocks noGrp="1"/>
          </p:cNvSpPr>
          <p:nvPr>
            <p:ph idx="1"/>
          </p:nvPr>
        </p:nvSpPr>
        <p:spPr/>
        <p:txBody>
          <a:bodyPr>
            <a:normAutofit fontScale="92500" lnSpcReduction="10000"/>
          </a:bodyPr>
          <a:lstStyle/>
          <a:p>
            <a:r>
              <a:rPr lang="en-GB" dirty="0"/>
              <a:t>Update your existing CV </a:t>
            </a:r>
          </a:p>
          <a:p>
            <a:endParaRPr lang="en-GB" dirty="0"/>
          </a:p>
          <a:p>
            <a:r>
              <a:rPr lang="en-GB" dirty="0"/>
              <a:t> Write a new CV </a:t>
            </a:r>
          </a:p>
          <a:p>
            <a:pPr>
              <a:buNone/>
            </a:pPr>
            <a:r>
              <a:rPr lang="en-GB" dirty="0"/>
              <a:t> </a:t>
            </a:r>
          </a:p>
          <a:p>
            <a:r>
              <a:rPr lang="en-GB" dirty="0"/>
              <a:t>Bring your current CV to the Panel Interview </a:t>
            </a:r>
          </a:p>
          <a:p>
            <a:endParaRPr lang="en-GB" dirty="0"/>
          </a:p>
          <a:p>
            <a:r>
              <a:rPr lang="en-GB" dirty="0"/>
              <a:t>Afterwards - Store your CV in your Study Skills Portfolio</a:t>
            </a:r>
            <a:endParaRPr lang="en-US" dirty="0"/>
          </a:p>
          <a:p>
            <a:endParaRPr lang="en-GB" dirty="0"/>
          </a:p>
        </p:txBody>
      </p:sp>
    </p:spTree>
    <p:extLst>
      <p:ext uri="{BB962C8B-B14F-4D97-AF65-F5344CB8AC3E}">
        <p14:creationId xmlns:p14="http://schemas.microsoft.com/office/powerpoint/2010/main" val="2380723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938A4-62FC-41CA-A03F-4D82D1107563}"/>
              </a:ext>
            </a:extLst>
          </p:cNvPr>
          <p:cNvSpPr>
            <a:spLocks noGrp="1"/>
          </p:cNvSpPr>
          <p:nvPr>
            <p:ph type="title"/>
          </p:nvPr>
        </p:nvSpPr>
        <p:spPr/>
        <p:txBody>
          <a:bodyPr/>
          <a:lstStyle/>
          <a:p>
            <a:r>
              <a:rPr lang="en-GB" dirty="0"/>
              <a:t>What you have learnt today</a:t>
            </a:r>
          </a:p>
        </p:txBody>
      </p:sp>
      <p:sp>
        <p:nvSpPr>
          <p:cNvPr id="3" name="Content Placeholder 2">
            <a:extLst>
              <a:ext uri="{FF2B5EF4-FFF2-40B4-BE49-F238E27FC236}">
                <a16:creationId xmlns:a16="http://schemas.microsoft.com/office/drawing/2014/main" id="{97F0EBA9-8A19-4AD3-AF05-36863474FDC1}"/>
              </a:ext>
            </a:extLst>
          </p:cNvPr>
          <p:cNvSpPr>
            <a:spLocks noGrp="1"/>
          </p:cNvSpPr>
          <p:nvPr>
            <p:ph idx="1"/>
          </p:nvPr>
        </p:nvSpPr>
        <p:spPr/>
        <p:txBody>
          <a:bodyPr/>
          <a:lstStyle/>
          <a:p>
            <a:endParaRPr lang="en-GB" dirty="0">
              <a:solidFill>
                <a:srgbClr val="212121"/>
              </a:solidFill>
            </a:endParaRPr>
          </a:p>
          <a:p>
            <a:r>
              <a:rPr lang="en-GB" dirty="0">
                <a:solidFill>
                  <a:srgbClr val="212121"/>
                </a:solidFill>
              </a:rPr>
              <a:t>Understand what a CV is and the importance.</a:t>
            </a:r>
          </a:p>
          <a:p>
            <a:r>
              <a:rPr lang="en-GB" dirty="0">
                <a:solidFill>
                  <a:srgbClr val="212121"/>
                </a:solidFill>
              </a:rPr>
              <a:t>Identified the type of information to include in a CV</a:t>
            </a:r>
          </a:p>
          <a:p>
            <a:r>
              <a:rPr lang="en-GB" dirty="0">
                <a:solidFill>
                  <a:srgbClr val="212121"/>
                </a:solidFill>
              </a:rPr>
              <a:t>Explored what employers or interviewees look for in a CV</a:t>
            </a:r>
          </a:p>
          <a:p>
            <a:endParaRPr lang="en-GB" dirty="0"/>
          </a:p>
        </p:txBody>
      </p:sp>
    </p:spTree>
    <p:extLst>
      <p:ext uri="{BB962C8B-B14F-4D97-AF65-F5344CB8AC3E}">
        <p14:creationId xmlns:p14="http://schemas.microsoft.com/office/powerpoint/2010/main" val="91001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0B9-C6F7-4190-8AFE-95D26EC8FEA0}"/>
              </a:ext>
            </a:extLst>
          </p:cNvPr>
          <p:cNvSpPr>
            <a:spLocks noGrp="1"/>
          </p:cNvSpPr>
          <p:nvPr>
            <p:ph type="title"/>
          </p:nvPr>
        </p:nvSpPr>
        <p:spPr/>
        <p:txBody>
          <a:bodyPr/>
          <a:lstStyle/>
          <a:p>
            <a:r>
              <a:rPr lang="en-US" altLang="en-US" dirty="0"/>
              <a:t>Careers Service Support &amp; Resources</a:t>
            </a:r>
            <a:endParaRPr lang="en-GB" dirty="0"/>
          </a:p>
        </p:txBody>
      </p:sp>
      <p:sp>
        <p:nvSpPr>
          <p:cNvPr id="3" name="Content Placeholder 2">
            <a:extLst>
              <a:ext uri="{FF2B5EF4-FFF2-40B4-BE49-F238E27FC236}">
                <a16:creationId xmlns:a16="http://schemas.microsoft.com/office/drawing/2014/main" id="{ABB81B11-6F99-4D9D-86B3-91D66EF6A9EF}"/>
              </a:ext>
            </a:extLst>
          </p:cNvPr>
          <p:cNvSpPr>
            <a:spLocks noGrp="1"/>
          </p:cNvSpPr>
          <p:nvPr>
            <p:ph idx="1"/>
          </p:nvPr>
        </p:nvSpPr>
        <p:spPr/>
        <p:txBody>
          <a:bodyPr/>
          <a:lstStyle/>
          <a:p>
            <a:pPr>
              <a:defRPr/>
            </a:pPr>
            <a:r>
              <a:rPr lang="en-GB" altLang="en-US" dirty="0"/>
              <a:t>Careers Wales</a:t>
            </a:r>
          </a:p>
          <a:p>
            <a:pPr>
              <a:defRPr/>
            </a:pPr>
            <a:r>
              <a:rPr lang="en-GB" altLang="en-US" dirty="0">
                <a:hlinkClick r:id="rId2"/>
              </a:rPr>
              <a:t>https://www.careerswales.com/en/</a:t>
            </a:r>
            <a:r>
              <a:rPr lang="en-GB" altLang="en-US" dirty="0"/>
              <a:t>       </a:t>
            </a:r>
          </a:p>
          <a:p>
            <a:pPr>
              <a:defRPr/>
            </a:pPr>
            <a:r>
              <a:rPr lang="en-GB" altLang="en-US" dirty="0"/>
              <a:t>UWTSD Careers Service</a:t>
            </a:r>
          </a:p>
          <a:p>
            <a:pPr>
              <a:defRPr/>
            </a:pPr>
            <a:r>
              <a:rPr lang="en-GB" altLang="en-US" dirty="0">
                <a:hlinkClick r:id="rId3"/>
              </a:rPr>
              <a:t>http://www.uwtsd.ac.uk/careers/</a:t>
            </a:r>
            <a:endParaRPr lang="en-GB" altLang="en-US" dirty="0"/>
          </a:p>
          <a:p>
            <a:pPr>
              <a:defRPr/>
            </a:pPr>
            <a:r>
              <a:rPr lang="en-GB" altLang="en-US" dirty="0"/>
              <a:t>PROSPECTS</a:t>
            </a:r>
          </a:p>
          <a:p>
            <a:pPr>
              <a:defRPr/>
            </a:pPr>
            <a:r>
              <a:rPr lang="en-GB" altLang="en-US" dirty="0">
                <a:hlinkClick r:id="rId4"/>
              </a:rPr>
              <a:t>https://www.prospects.ac.uk/</a:t>
            </a:r>
            <a:endParaRPr lang="en-GB" altLang="en-US" dirty="0"/>
          </a:p>
          <a:p>
            <a:endParaRPr lang="en-GB" dirty="0"/>
          </a:p>
        </p:txBody>
      </p:sp>
      <p:pic>
        <p:nvPicPr>
          <p:cNvPr id="4" name="Picture 6">
            <a:hlinkClick r:id="rId5"/>
            <a:extLst>
              <a:ext uri="{FF2B5EF4-FFF2-40B4-BE49-F238E27FC236}">
                <a16:creationId xmlns:a16="http://schemas.microsoft.com/office/drawing/2014/main" id="{ECB692B0-0CD2-410E-ADF9-95839189805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04868" y="2556932"/>
            <a:ext cx="3457575"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9974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DDB28-4F98-449D-B609-2694617FF922}"/>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89D754A7-EDB1-4412-B384-69E714FC5799}"/>
              </a:ext>
            </a:extLst>
          </p:cNvPr>
          <p:cNvSpPr>
            <a:spLocks noGrp="1" noChangeArrowheads="1"/>
          </p:cNvSpPr>
          <p:nvPr>
            <p:ph idx="1"/>
          </p:nvPr>
        </p:nvSpPr>
        <p:spPr bwMode="auto">
          <a:xfrm>
            <a:off x="1295401" y="3293072"/>
            <a:ext cx="9778999"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Henning, A. (2020, January 06).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write a CV: Tips for 2020</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CV Library: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https://www.cv-library.co.uk/career-advice/cv/how-to-write-a-cv-tips/</a:t>
            </a: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Smith, J. (2019, March 10).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write a CV</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Prospects: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https://www.prospects.ac.uk/careers-advice/cvs-and-cover-letters/how-to-write-a-cv</a:t>
            </a: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78378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64D5B-A591-4EE3-9E33-02B2DD7B7879}"/>
              </a:ext>
            </a:extLst>
          </p:cNvPr>
          <p:cNvSpPr>
            <a:spLocks noGrp="1"/>
          </p:cNvSpPr>
          <p:nvPr>
            <p:ph type="ctrTitle"/>
          </p:nvPr>
        </p:nvSpPr>
        <p:spPr/>
        <p:txBody>
          <a:bodyPr/>
          <a:lstStyle/>
          <a:p>
            <a:r>
              <a:rPr lang="en-GB" dirty="0"/>
              <a:t>Preparing for interviews</a:t>
            </a:r>
          </a:p>
        </p:txBody>
      </p:sp>
      <p:sp>
        <p:nvSpPr>
          <p:cNvPr id="3" name="Subtitle 2">
            <a:extLst>
              <a:ext uri="{FF2B5EF4-FFF2-40B4-BE49-F238E27FC236}">
                <a16:creationId xmlns:a16="http://schemas.microsoft.com/office/drawing/2014/main" id="{6F362F8B-1C80-4851-9DB3-84DEBF709A07}"/>
              </a:ext>
            </a:extLst>
          </p:cNvPr>
          <p:cNvSpPr>
            <a:spLocks noGrp="1"/>
          </p:cNvSpPr>
          <p:nvPr>
            <p:ph type="subTitle" idx="1"/>
          </p:nvPr>
        </p:nvSpPr>
        <p:spPr/>
        <p:txBody>
          <a:bodyPr/>
          <a:lstStyle/>
          <a:p>
            <a:r>
              <a:rPr lang="en-GB" dirty="0"/>
              <a:t>                                           </a:t>
            </a:r>
          </a:p>
          <a:p>
            <a:r>
              <a:rPr lang="en-GB" dirty="0"/>
              <a:t>                                                       By: Marlene Roderick</a:t>
            </a:r>
          </a:p>
        </p:txBody>
      </p:sp>
    </p:spTree>
    <p:extLst>
      <p:ext uri="{BB962C8B-B14F-4D97-AF65-F5344CB8AC3E}">
        <p14:creationId xmlns:p14="http://schemas.microsoft.com/office/powerpoint/2010/main" val="37595859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533F0-388D-43BF-9640-2AC4775DBDC6}"/>
              </a:ext>
            </a:extLst>
          </p:cNvPr>
          <p:cNvSpPr>
            <a:spLocks noGrp="1"/>
          </p:cNvSpPr>
          <p:nvPr>
            <p:ph type="title"/>
          </p:nvPr>
        </p:nvSpPr>
        <p:spPr/>
        <p:txBody>
          <a:bodyPr/>
          <a:lstStyle/>
          <a:p>
            <a:r>
              <a:rPr lang="en-GB" dirty="0"/>
              <a:t>Aim of the session</a:t>
            </a:r>
          </a:p>
        </p:txBody>
      </p:sp>
      <p:sp>
        <p:nvSpPr>
          <p:cNvPr id="3" name="Content Placeholder 2">
            <a:extLst>
              <a:ext uri="{FF2B5EF4-FFF2-40B4-BE49-F238E27FC236}">
                <a16:creationId xmlns:a16="http://schemas.microsoft.com/office/drawing/2014/main" id="{B5ADB001-7B13-4CDD-990F-89D95985FF1B}"/>
              </a:ext>
            </a:extLst>
          </p:cNvPr>
          <p:cNvSpPr>
            <a:spLocks noGrp="1"/>
          </p:cNvSpPr>
          <p:nvPr>
            <p:ph idx="1"/>
          </p:nvPr>
        </p:nvSpPr>
        <p:spPr/>
        <p:txBody>
          <a:bodyPr/>
          <a:lstStyle/>
          <a:p>
            <a:endParaRPr lang="en-GB" dirty="0"/>
          </a:p>
          <a:p>
            <a:endParaRPr lang="en-GB" dirty="0"/>
          </a:p>
          <a:p>
            <a:r>
              <a:rPr lang="en-GB" dirty="0"/>
              <a:t>To demonstrate how to prepare for an interview.</a:t>
            </a:r>
          </a:p>
          <a:p>
            <a:endParaRPr lang="en-GB" dirty="0"/>
          </a:p>
        </p:txBody>
      </p:sp>
    </p:spTree>
    <p:extLst>
      <p:ext uri="{BB962C8B-B14F-4D97-AF65-F5344CB8AC3E}">
        <p14:creationId xmlns:p14="http://schemas.microsoft.com/office/powerpoint/2010/main" val="3094040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FF6B0-DB20-4830-8C8D-D68E1129447C}"/>
              </a:ext>
            </a:extLst>
          </p:cNvPr>
          <p:cNvSpPr>
            <a:spLocks noGrp="1"/>
          </p:cNvSpPr>
          <p:nvPr>
            <p:ph type="title"/>
          </p:nvPr>
        </p:nvSpPr>
        <p:spPr/>
        <p:txBody>
          <a:bodyPr/>
          <a:lstStyle/>
          <a:p>
            <a:r>
              <a:rPr lang="en-GB" dirty="0"/>
              <a:t>Objectives of the session</a:t>
            </a:r>
          </a:p>
        </p:txBody>
      </p:sp>
      <p:sp>
        <p:nvSpPr>
          <p:cNvPr id="3" name="Content Placeholder 2">
            <a:extLst>
              <a:ext uri="{FF2B5EF4-FFF2-40B4-BE49-F238E27FC236}">
                <a16:creationId xmlns:a16="http://schemas.microsoft.com/office/drawing/2014/main" id="{2E854F60-BCE1-4B0B-B4D6-ACDDEB2BAA2A}"/>
              </a:ext>
            </a:extLst>
          </p:cNvPr>
          <p:cNvSpPr>
            <a:spLocks noGrp="1"/>
          </p:cNvSpPr>
          <p:nvPr>
            <p:ph idx="1"/>
          </p:nvPr>
        </p:nvSpPr>
        <p:spPr/>
        <p:txBody>
          <a:bodyPr/>
          <a:lstStyle/>
          <a:p>
            <a:endParaRPr lang="en-GB" dirty="0"/>
          </a:p>
          <a:p>
            <a:r>
              <a:rPr lang="en-GB" dirty="0"/>
              <a:t>Explore what interview is and types of interview.</a:t>
            </a:r>
          </a:p>
          <a:p>
            <a:r>
              <a:rPr lang="en-GB" dirty="0"/>
              <a:t>Identify common questions for an Interview</a:t>
            </a:r>
          </a:p>
          <a:p>
            <a:r>
              <a:rPr lang="en-GB" dirty="0"/>
              <a:t>Understand how to prepare for an interview.</a:t>
            </a:r>
          </a:p>
          <a:p>
            <a:endParaRPr lang="en-GB" dirty="0"/>
          </a:p>
          <a:p>
            <a:endParaRPr lang="en-GB" dirty="0"/>
          </a:p>
        </p:txBody>
      </p:sp>
      <p:sp>
        <p:nvSpPr>
          <p:cNvPr id="4" name="Content Placeholder 2">
            <a:extLst>
              <a:ext uri="{FF2B5EF4-FFF2-40B4-BE49-F238E27FC236}">
                <a16:creationId xmlns:a16="http://schemas.microsoft.com/office/drawing/2014/main" id="{CA6C4FE6-D0DA-4C0A-86A4-1DB5E143164A}"/>
              </a:ext>
            </a:extLst>
          </p:cNvPr>
          <p:cNvSpPr txBox="1">
            <a:spLocks/>
          </p:cNvSpPr>
          <p:nvPr/>
        </p:nvSpPr>
        <p:spPr>
          <a:xfrm>
            <a:off x="1295402" y="2556932"/>
            <a:ext cx="9601196" cy="3318936"/>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dirty="0"/>
              <a:t>By the end of this session you should be able to:</a:t>
            </a:r>
          </a:p>
          <a:p>
            <a:r>
              <a:rPr lang="en-GB" dirty="0"/>
              <a:t>Explore what interview is and types of interview</a:t>
            </a:r>
          </a:p>
          <a:p>
            <a:r>
              <a:rPr lang="en-GB" dirty="0"/>
              <a:t>Identify common questions for an</a:t>
            </a:r>
          </a:p>
        </p:txBody>
      </p:sp>
    </p:spTree>
    <p:extLst>
      <p:ext uri="{BB962C8B-B14F-4D97-AF65-F5344CB8AC3E}">
        <p14:creationId xmlns:p14="http://schemas.microsoft.com/office/powerpoint/2010/main" val="8976692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80B89-4354-4951-BEDF-C7B9DD6108A2}"/>
              </a:ext>
            </a:extLst>
          </p:cNvPr>
          <p:cNvSpPr>
            <a:spLocks noGrp="1"/>
          </p:cNvSpPr>
          <p:nvPr>
            <p:ph type="title"/>
          </p:nvPr>
        </p:nvSpPr>
        <p:spPr/>
        <p:txBody>
          <a:bodyPr/>
          <a:lstStyle/>
          <a:p>
            <a:r>
              <a:rPr lang="en-GB" dirty="0"/>
              <a:t>What is an Interview</a:t>
            </a:r>
          </a:p>
        </p:txBody>
      </p:sp>
      <p:sp>
        <p:nvSpPr>
          <p:cNvPr id="3" name="Content Placeholder 2">
            <a:extLst>
              <a:ext uri="{FF2B5EF4-FFF2-40B4-BE49-F238E27FC236}">
                <a16:creationId xmlns:a16="http://schemas.microsoft.com/office/drawing/2014/main" id="{A5852EB1-8AF5-4FB1-83FD-B8E9CFB81228}"/>
              </a:ext>
            </a:extLst>
          </p:cNvPr>
          <p:cNvSpPr>
            <a:spLocks noGrp="1"/>
          </p:cNvSpPr>
          <p:nvPr>
            <p:ph idx="1"/>
          </p:nvPr>
        </p:nvSpPr>
        <p:spPr/>
        <p:txBody>
          <a:bodyPr>
            <a:normAutofit fontScale="92500" lnSpcReduction="20000"/>
          </a:bodyPr>
          <a:lstStyle/>
          <a:p>
            <a:endParaRPr lang="en-GB" dirty="0"/>
          </a:p>
          <a:p>
            <a:r>
              <a:rPr lang="en-GB" dirty="0"/>
              <a:t>According to Moule et al (2017) an interview is a technique designed to gather data and information. </a:t>
            </a:r>
          </a:p>
          <a:p>
            <a:endParaRPr lang="en-GB" dirty="0"/>
          </a:p>
          <a:p>
            <a:pPr marL="0" indent="0">
              <a:buNone/>
            </a:pPr>
            <a:r>
              <a:rPr lang="en-GB" dirty="0"/>
              <a:t>The information can include: </a:t>
            </a:r>
          </a:p>
          <a:p>
            <a:r>
              <a:rPr lang="en-GB" dirty="0"/>
              <a:t>Personal (What personal qualities you possess)</a:t>
            </a:r>
          </a:p>
          <a:p>
            <a:r>
              <a:rPr lang="en-GB" dirty="0"/>
              <a:t>Experience (What relevant experience you have gained prior)</a:t>
            </a:r>
          </a:p>
          <a:p>
            <a:r>
              <a:rPr lang="en-GB" dirty="0"/>
              <a:t>Qualifications ( What qualifications you have and are they relevant to the position)</a:t>
            </a:r>
          </a:p>
          <a:p>
            <a:endParaRPr lang="en-GB" dirty="0"/>
          </a:p>
          <a:p>
            <a:endParaRPr lang="en-GB" dirty="0"/>
          </a:p>
        </p:txBody>
      </p:sp>
    </p:spTree>
    <p:extLst>
      <p:ext uri="{BB962C8B-B14F-4D97-AF65-F5344CB8AC3E}">
        <p14:creationId xmlns:p14="http://schemas.microsoft.com/office/powerpoint/2010/main" val="1142956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10F7-376F-4E77-B5DF-AFFBAD215581}"/>
              </a:ext>
            </a:extLst>
          </p:cNvPr>
          <p:cNvSpPr>
            <a:spLocks noGrp="1"/>
          </p:cNvSpPr>
          <p:nvPr>
            <p:ph type="title"/>
          </p:nvPr>
        </p:nvSpPr>
        <p:spPr>
          <a:xfrm>
            <a:off x="1295402" y="982132"/>
            <a:ext cx="9601196" cy="1303867"/>
          </a:xfrm>
        </p:spPr>
        <p:txBody>
          <a:bodyPr>
            <a:normAutofit/>
          </a:bodyPr>
          <a:lstStyle/>
          <a:p>
            <a:r>
              <a:rPr lang="en-GB"/>
              <a:t>Types of Interview</a:t>
            </a:r>
            <a:endParaRPr lang="en-GB" dirty="0"/>
          </a:p>
        </p:txBody>
      </p:sp>
      <p:sp>
        <p:nvSpPr>
          <p:cNvPr id="3" name="Content Placeholder 2">
            <a:extLst>
              <a:ext uri="{FF2B5EF4-FFF2-40B4-BE49-F238E27FC236}">
                <a16:creationId xmlns:a16="http://schemas.microsoft.com/office/drawing/2014/main" id="{49183F86-3CB8-4E9F-B9BF-5529FBBD0566}"/>
              </a:ext>
            </a:extLst>
          </p:cNvPr>
          <p:cNvSpPr>
            <a:spLocks noGrp="1"/>
          </p:cNvSpPr>
          <p:nvPr>
            <p:ph idx="1"/>
          </p:nvPr>
        </p:nvSpPr>
        <p:spPr>
          <a:xfrm>
            <a:off x="1295402" y="2556932"/>
            <a:ext cx="6256866" cy="3318936"/>
          </a:xfrm>
        </p:spPr>
        <p:txBody>
          <a:bodyPr>
            <a:normAutofit/>
          </a:bodyPr>
          <a:lstStyle/>
          <a:p>
            <a:r>
              <a:rPr lang="en-GB" b="1" dirty="0"/>
              <a:t>Face-to-face</a:t>
            </a:r>
          </a:p>
          <a:p>
            <a:r>
              <a:rPr lang="en-GB" dirty="0"/>
              <a:t> The most common type of interview, face-to-face encounters can take place with either one interviewer or, more commonly, a panel.</a:t>
            </a:r>
          </a:p>
          <a:p>
            <a:r>
              <a:rPr lang="en-GB" dirty="0"/>
              <a:t>In some rare cases, you may interview alongside other candidates and questioning can either be strengths-based or competency-based</a:t>
            </a:r>
          </a:p>
          <a:p>
            <a:endParaRPr lang="en-GB" dirty="0"/>
          </a:p>
        </p:txBody>
      </p:sp>
      <p:pic>
        <p:nvPicPr>
          <p:cNvPr id="4" name="Picture 3" descr="A picture containing clock, table&#10;&#10;Description automatically generated">
            <a:extLst>
              <a:ext uri="{FF2B5EF4-FFF2-40B4-BE49-F238E27FC236}">
                <a16:creationId xmlns:a16="http://schemas.microsoft.com/office/drawing/2014/main" id="{F5761675-FD44-459F-9F97-6D4A0E8997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5026" y="3442568"/>
            <a:ext cx="2739728" cy="1369864"/>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7730508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16345-747C-4A08-A598-F2AE018C9003}"/>
              </a:ext>
            </a:extLst>
          </p:cNvPr>
          <p:cNvSpPr>
            <a:spLocks noGrp="1"/>
          </p:cNvSpPr>
          <p:nvPr>
            <p:ph type="title"/>
          </p:nvPr>
        </p:nvSpPr>
        <p:spPr>
          <a:xfrm>
            <a:off x="1295402" y="982132"/>
            <a:ext cx="9601196" cy="1303867"/>
          </a:xfrm>
        </p:spPr>
        <p:txBody>
          <a:bodyPr>
            <a:normAutofit/>
          </a:bodyPr>
          <a:lstStyle/>
          <a:p>
            <a:r>
              <a:rPr lang="en-GB" dirty="0"/>
              <a:t>Types of Interviews</a:t>
            </a:r>
          </a:p>
        </p:txBody>
      </p:sp>
      <p:sp>
        <p:nvSpPr>
          <p:cNvPr id="3" name="Content Placeholder 2">
            <a:extLst>
              <a:ext uri="{FF2B5EF4-FFF2-40B4-BE49-F238E27FC236}">
                <a16:creationId xmlns:a16="http://schemas.microsoft.com/office/drawing/2014/main" id="{37526B7E-B3A2-4268-9E65-66847A8086EF}"/>
              </a:ext>
            </a:extLst>
          </p:cNvPr>
          <p:cNvSpPr>
            <a:spLocks noGrp="1"/>
          </p:cNvSpPr>
          <p:nvPr>
            <p:ph idx="1"/>
          </p:nvPr>
        </p:nvSpPr>
        <p:spPr>
          <a:xfrm>
            <a:off x="1295402" y="2556932"/>
            <a:ext cx="6256866" cy="3318936"/>
          </a:xfrm>
        </p:spPr>
        <p:txBody>
          <a:bodyPr>
            <a:normAutofit lnSpcReduction="10000"/>
          </a:bodyPr>
          <a:lstStyle/>
          <a:p>
            <a:pPr marL="0" indent="0">
              <a:buNone/>
            </a:pPr>
            <a:r>
              <a:rPr lang="en-GB" b="1" dirty="0"/>
              <a:t>Telephone</a:t>
            </a:r>
          </a:p>
          <a:p>
            <a:r>
              <a:rPr lang="en-GB" sz="2200" dirty="0"/>
              <a:t>Some graduate employers use an initial telephone interview to eliminate unsuitable candidates. </a:t>
            </a:r>
          </a:p>
          <a:p>
            <a:r>
              <a:rPr lang="en-GB" sz="2200" dirty="0"/>
              <a:t>Make sure you have a strong signal and battery is fully charged.</a:t>
            </a:r>
          </a:p>
          <a:p>
            <a:r>
              <a:rPr lang="en-GB" sz="2200" dirty="0"/>
              <a:t>Sit with a pen and paper.</a:t>
            </a:r>
          </a:p>
          <a:p>
            <a:r>
              <a:rPr lang="en-GB" sz="2200" dirty="0"/>
              <a:t>It is a good idea to have your CV and covering letter to hand, along with your notes about the company.</a:t>
            </a:r>
          </a:p>
          <a:p>
            <a:endParaRPr lang="en-GB" dirty="0"/>
          </a:p>
        </p:txBody>
      </p:sp>
      <p:pic>
        <p:nvPicPr>
          <p:cNvPr id="4" name="Picture 3" descr="A close up of electronics&#10;&#10;Description automatically generated">
            <a:extLst>
              <a:ext uri="{FF2B5EF4-FFF2-40B4-BE49-F238E27FC236}">
                <a16:creationId xmlns:a16="http://schemas.microsoft.com/office/drawing/2014/main" id="{7E4BA039-F8ED-40CC-9B2F-1EAAE4C8C951}"/>
              </a:ext>
            </a:extLst>
          </p:cNvPr>
          <p:cNvPicPr>
            <a:picLocks noChangeAspect="1"/>
          </p:cNvPicPr>
          <p:nvPr/>
        </p:nvPicPr>
        <p:blipFill rotWithShape="1">
          <a:blip r:embed="rId3">
            <a:extLst>
              <a:ext uri="{28A0092B-C50C-407E-A947-70E740481C1C}">
                <a14:useLocalDpi xmlns:a14="http://schemas.microsoft.com/office/drawing/2010/main" val="0"/>
              </a:ext>
            </a:extLst>
          </a:blip>
          <a:srcRect r="1797" b="2"/>
          <a:stretch/>
        </p:blipFill>
        <p:spPr>
          <a:xfrm>
            <a:off x="8085026" y="2701180"/>
            <a:ext cx="2739728" cy="2852640"/>
          </a:xfrm>
          <a:prstGeom prst="rect">
            <a:avLst/>
          </a:prstGeom>
          <a:solidFill>
            <a:schemeClr val="accent1">
              <a:lumMod val="20000"/>
              <a:lumOff val="80000"/>
            </a:schemeClr>
          </a:solidFill>
          <a:ln w="57150" cmpd="thickThin">
            <a:solidFill>
              <a:schemeClr val="tx1">
                <a:lumMod val="50000"/>
                <a:lumOff val="50000"/>
              </a:schemeClr>
            </a:solidFill>
            <a:miter lim="800000"/>
          </a:ln>
        </p:spPr>
      </p:pic>
    </p:spTree>
    <p:extLst>
      <p:ext uri="{BB962C8B-B14F-4D97-AF65-F5344CB8AC3E}">
        <p14:creationId xmlns:p14="http://schemas.microsoft.com/office/powerpoint/2010/main" val="28166174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EFEA-4314-4442-9442-730E0E119D73}"/>
              </a:ext>
            </a:extLst>
          </p:cNvPr>
          <p:cNvSpPr>
            <a:spLocks noGrp="1"/>
          </p:cNvSpPr>
          <p:nvPr>
            <p:ph type="title"/>
          </p:nvPr>
        </p:nvSpPr>
        <p:spPr>
          <a:xfrm>
            <a:off x="1295402" y="982132"/>
            <a:ext cx="9601196" cy="1303867"/>
          </a:xfrm>
        </p:spPr>
        <p:txBody>
          <a:bodyPr>
            <a:normAutofit/>
          </a:bodyPr>
          <a:lstStyle/>
          <a:p>
            <a:r>
              <a:rPr lang="en-GB" dirty="0"/>
              <a:t>Types of Interviews</a:t>
            </a:r>
          </a:p>
        </p:txBody>
      </p:sp>
      <p:pic>
        <p:nvPicPr>
          <p:cNvPr id="4" name="Picture 3">
            <a:extLst>
              <a:ext uri="{FF2B5EF4-FFF2-40B4-BE49-F238E27FC236}">
                <a16:creationId xmlns:a16="http://schemas.microsoft.com/office/drawing/2014/main" id="{13CFFBFC-B0C1-4A64-B20E-11D6673E5D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4269" y="2757636"/>
            <a:ext cx="2739728" cy="2739728"/>
          </a:xfrm>
          <a:prstGeom prst="rect">
            <a:avLst/>
          </a:prstGeom>
          <a:ln w="57150" cmpd="thickThin">
            <a:solidFill>
              <a:schemeClr val="tx1">
                <a:lumMod val="50000"/>
                <a:lumOff val="50000"/>
              </a:schemeClr>
            </a:solidFill>
            <a:miter lim="800000"/>
          </a:ln>
        </p:spPr>
      </p:pic>
      <p:sp>
        <p:nvSpPr>
          <p:cNvPr id="3" name="Content Placeholder 2">
            <a:extLst>
              <a:ext uri="{FF2B5EF4-FFF2-40B4-BE49-F238E27FC236}">
                <a16:creationId xmlns:a16="http://schemas.microsoft.com/office/drawing/2014/main" id="{4F5AD263-207B-4852-A484-597F856CBCBC}"/>
              </a:ext>
            </a:extLst>
          </p:cNvPr>
          <p:cNvSpPr>
            <a:spLocks noGrp="1"/>
          </p:cNvSpPr>
          <p:nvPr>
            <p:ph idx="1"/>
          </p:nvPr>
        </p:nvSpPr>
        <p:spPr>
          <a:xfrm>
            <a:off x="4639732" y="2556932"/>
            <a:ext cx="6256863" cy="3318936"/>
          </a:xfrm>
        </p:spPr>
        <p:txBody>
          <a:bodyPr>
            <a:normAutofit/>
          </a:bodyPr>
          <a:lstStyle/>
          <a:p>
            <a:pPr marL="0" indent="0">
              <a:lnSpc>
                <a:spcPct val="90000"/>
              </a:lnSpc>
              <a:buNone/>
            </a:pPr>
            <a:r>
              <a:rPr lang="en-GB" b="1" u="sng" dirty="0"/>
              <a:t>Video</a:t>
            </a:r>
          </a:p>
          <a:p>
            <a:pPr>
              <a:lnSpc>
                <a:spcPct val="90000"/>
              </a:lnSpc>
            </a:pPr>
            <a:r>
              <a:rPr lang="en-GB" dirty="0"/>
              <a:t>An alternative to the traditional telephone interview, some organisations, particularly those recruiting in sales, media and marketing, will screen candidates via Skype, FaceTime or YouTube. </a:t>
            </a:r>
          </a:p>
          <a:p>
            <a:pPr>
              <a:lnSpc>
                <a:spcPct val="90000"/>
              </a:lnSpc>
            </a:pPr>
            <a:r>
              <a:rPr lang="en-GB" dirty="0"/>
              <a:t>Telephone and Video interviews usually last for around 30 minutes.</a:t>
            </a:r>
          </a:p>
          <a:p>
            <a:pPr>
              <a:lnSpc>
                <a:spcPct val="90000"/>
              </a:lnSpc>
            </a:pPr>
            <a:endParaRPr lang="en-GB" dirty="0"/>
          </a:p>
          <a:p>
            <a:pPr>
              <a:lnSpc>
                <a:spcPct val="90000"/>
              </a:lnSpc>
            </a:pPr>
            <a:endParaRPr lang="en-GB" dirty="0"/>
          </a:p>
        </p:txBody>
      </p:sp>
    </p:spTree>
    <p:extLst>
      <p:ext uri="{BB962C8B-B14F-4D97-AF65-F5344CB8AC3E}">
        <p14:creationId xmlns:p14="http://schemas.microsoft.com/office/powerpoint/2010/main" val="18811049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59E1-D7BE-4EA3-BD90-71F3F03C75EB}"/>
              </a:ext>
            </a:extLst>
          </p:cNvPr>
          <p:cNvSpPr>
            <a:spLocks noGrp="1"/>
          </p:cNvSpPr>
          <p:nvPr>
            <p:ph type="title"/>
          </p:nvPr>
        </p:nvSpPr>
        <p:spPr>
          <a:xfrm>
            <a:off x="1295402" y="982132"/>
            <a:ext cx="9601196" cy="1303867"/>
          </a:xfrm>
        </p:spPr>
        <p:txBody>
          <a:bodyPr>
            <a:normAutofit/>
          </a:bodyPr>
          <a:lstStyle/>
          <a:p>
            <a:r>
              <a:rPr lang="en-GB" dirty="0"/>
              <a:t>Types of Interviews</a:t>
            </a:r>
          </a:p>
        </p:txBody>
      </p:sp>
      <p:pic>
        <p:nvPicPr>
          <p:cNvPr id="4" name="Picture 3">
            <a:extLst>
              <a:ext uri="{FF2B5EF4-FFF2-40B4-BE49-F238E27FC236}">
                <a16:creationId xmlns:a16="http://schemas.microsoft.com/office/drawing/2014/main" id="{A0F8CE7E-82A2-482A-A8C0-545D6BD90F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4269" y="3411636"/>
            <a:ext cx="2739728" cy="1431728"/>
          </a:xfrm>
          <a:prstGeom prst="rect">
            <a:avLst/>
          </a:prstGeom>
          <a:ln w="57150" cmpd="thickThin">
            <a:solidFill>
              <a:schemeClr val="tx1">
                <a:lumMod val="50000"/>
                <a:lumOff val="50000"/>
              </a:schemeClr>
            </a:solidFill>
            <a:miter lim="800000"/>
          </a:ln>
        </p:spPr>
      </p:pic>
      <p:sp>
        <p:nvSpPr>
          <p:cNvPr id="3" name="Content Placeholder 2">
            <a:extLst>
              <a:ext uri="{FF2B5EF4-FFF2-40B4-BE49-F238E27FC236}">
                <a16:creationId xmlns:a16="http://schemas.microsoft.com/office/drawing/2014/main" id="{520B6499-BA37-4AEF-ACF8-20CB08038863}"/>
              </a:ext>
            </a:extLst>
          </p:cNvPr>
          <p:cNvSpPr>
            <a:spLocks noGrp="1"/>
          </p:cNvSpPr>
          <p:nvPr>
            <p:ph idx="1"/>
          </p:nvPr>
        </p:nvSpPr>
        <p:spPr>
          <a:xfrm>
            <a:off x="4639732" y="2556932"/>
            <a:ext cx="6256863" cy="3318936"/>
          </a:xfrm>
        </p:spPr>
        <p:txBody>
          <a:bodyPr>
            <a:normAutofit/>
          </a:bodyPr>
          <a:lstStyle/>
          <a:p>
            <a:pPr marL="0" indent="0">
              <a:lnSpc>
                <a:spcPct val="90000"/>
              </a:lnSpc>
              <a:buNone/>
            </a:pPr>
            <a:r>
              <a:rPr lang="en-GB" sz="2000" b="1" dirty="0"/>
              <a:t>Assessment centres</a:t>
            </a:r>
          </a:p>
          <a:p>
            <a:pPr>
              <a:lnSpc>
                <a:spcPct val="90000"/>
              </a:lnSpc>
            </a:pPr>
            <a:r>
              <a:rPr lang="en-GB" sz="1900" dirty="0"/>
              <a:t>Used primarily by large graduate employers to compare the performance of several candidates in a range of situations, assessment centres typically involve tasks such as presentations, group work, written tests and in-tray exercises. </a:t>
            </a:r>
          </a:p>
          <a:p>
            <a:pPr>
              <a:lnSpc>
                <a:spcPct val="90000"/>
              </a:lnSpc>
            </a:pPr>
            <a:endParaRPr lang="en-GB" sz="1900" dirty="0"/>
          </a:p>
          <a:p>
            <a:pPr>
              <a:lnSpc>
                <a:spcPct val="90000"/>
              </a:lnSpc>
            </a:pPr>
            <a:r>
              <a:rPr lang="en-GB" sz="1900" dirty="0"/>
              <a:t>They usually last for one full working day.</a:t>
            </a:r>
          </a:p>
          <a:p>
            <a:pPr marL="0" indent="0">
              <a:lnSpc>
                <a:spcPct val="90000"/>
              </a:lnSpc>
              <a:buNone/>
            </a:pPr>
            <a:endParaRPr lang="en-GB" sz="1900" dirty="0"/>
          </a:p>
          <a:p>
            <a:pPr marL="0" indent="0">
              <a:lnSpc>
                <a:spcPct val="90000"/>
              </a:lnSpc>
              <a:buNone/>
            </a:pPr>
            <a:r>
              <a:rPr lang="en-GB" sz="1900" dirty="0"/>
              <a:t>                                                                ( </a:t>
            </a:r>
            <a:r>
              <a:rPr lang="en-GB" sz="1900" dirty="0" err="1"/>
              <a:t>Clayes</a:t>
            </a:r>
            <a:r>
              <a:rPr lang="en-GB" sz="1900" dirty="0"/>
              <a:t>-Jackson, 2017)</a:t>
            </a:r>
          </a:p>
          <a:p>
            <a:pPr>
              <a:lnSpc>
                <a:spcPct val="90000"/>
              </a:lnSpc>
            </a:pPr>
            <a:endParaRPr lang="en-GB" sz="1900" dirty="0"/>
          </a:p>
        </p:txBody>
      </p:sp>
    </p:spTree>
    <p:extLst>
      <p:ext uri="{BB962C8B-B14F-4D97-AF65-F5344CB8AC3E}">
        <p14:creationId xmlns:p14="http://schemas.microsoft.com/office/powerpoint/2010/main" val="5238870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694D9-158E-4E32-9F92-31ACF3AF48C5}"/>
              </a:ext>
            </a:extLst>
          </p:cNvPr>
          <p:cNvSpPr>
            <a:spLocks noGrp="1"/>
          </p:cNvSpPr>
          <p:nvPr>
            <p:ph type="title"/>
          </p:nvPr>
        </p:nvSpPr>
        <p:spPr/>
        <p:txBody>
          <a:bodyPr/>
          <a:lstStyle/>
          <a:p>
            <a:r>
              <a:rPr lang="en-GB" dirty="0"/>
              <a:t>Preparation for your Interview</a:t>
            </a:r>
          </a:p>
        </p:txBody>
      </p:sp>
      <p:sp>
        <p:nvSpPr>
          <p:cNvPr id="3" name="Content Placeholder 2">
            <a:extLst>
              <a:ext uri="{FF2B5EF4-FFF2-40B4-BE49-F238E27FC236}">
                <a16:creationId xmlns:a16="http://schemas.microsoft.com/office/drawing/2014/main" id="{829D5731-9C04-4037-8D9D-3E93890572D5}"/>
              </a:ext>
            </a:extLst>
          </p:cNvPr>
          <p:cNvSpPr>
            <a:spLocks noGrp="1"/>
          </p:cNvSpPr>
          <p:nvPr>
            <p:ph idx="1"/>
          </p:nvPr>
        </p:nvSpPr>
        <p:spPr/>
        <p:txBody>
          <a:bodyPr>
            <a:normAutofit lnSpcReduction="10000"/>
          </a:bodyPr>
          <a:lstStyle/>
          <a:p>
            <a:pPr marL="0" indent="0">
              <a:buNone/>
            </a:pPr>
            <a:r>
              <a:rPr lang="en-GB" dirty="0"/>
              <a:t>Don’t be afraid to ring up and ask about your interview.  </a:t>
            </a:r>
          </a:p>
          <a:p>
            <a:pPr marL="0" indent="0">
              <a:buNone/>
            </a:pPr>
            <a:r>
              <a:rPr lang="en-GB" dirty="0"/>
              <a:t>For example; </a:t>
            </a:r>
          </a:p>
          <a:p>
            <a:pPr marL="457200" indent="-457200">
              <a:buFont typeface="+mj-lt"/>
              <a:buAutoNum type="arabicPeriod"/>
            </a:pPr>
            <a:r>
              <a:rPr lang="en-GB" dirty="0"/>
              <a:t>what type of interview it will be.</a:t>
            </a:r>
          </a:p>
          <a:p>
            <a:pPr marL="457200" indent="-457200">
              <a:buFont typeface="+mj-lt"/>
              <a:buAutoNum type="arabicPeriod"/>
            </a:pPr>
            <a:r>
              <a:rPr lang="en-GB" dirty="0"/>
              <a:t>Don’t be late.</a:t>
            </a:r>
          </a:p>
          <a:p>
            <a:pPr marL="457200" indent="-457200">
              <a:buFont typeface="+mj-lt"/>
              <a:buAutoNum type="arabicPeriod"/>
            </a:pPr>
            <a:r>
              <a:rPr lang="en-GB" dirty="0"/>
              <a:t>You should be check and double check the time and date of the interview.</a:t>
            </a:r>
          </a:p>
          <a:p>
            <a:pPr marL="457200" indent="-457200">
              <a:buFont typeface="+mj-lt"/>
              <a:buAutoNum type="arabicPeriod"/>
            </a:pPr>
            <a:r>
              <a:rPr lang="en-GB" dirty="0"/>
              <a:t>Research about the company and the company values.  For example what are they passionate about?</a:t>
            </a:r>
          </a:p>
        </p:txBody>
      </p:sp>
    </p:spTree>
    <p:extLst>
      <p:ext uri="{BB962C8B-B14F-4D97-AF65-F5344CB8AC3E}">
        <p14:creationId xmlns:p14="http://schemas.microsoft.com/office/powerpoint/2010/main" val="11367205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8D8D9-C09B-413D-B659-41ED2F82FFB8}"/>
              </a:ext>
            </a:extLst>
          </p:cNvPr>
          <p:cNvSpPr>
            <a:spLocks noGrp="1"/>
          </p:cNvSpPr>
          <p:nvPr>
            <p:ph type="title"/>
          </p:nvPr>
        </p:nvSpPr>
        <p:spPr/>
        <p:txBody>
          <a:bodyPr/>
          <a:lstStyle/>
          <a:p>
            <a:r>
              <a:rPr lang="en-GB" dirty="0"/>
              <a:t>Personal Appearance</a:t>
            </a:r>
          </a:p>
        </p:txBody>
      </p:sp>
      <p:sp>
        <p:nvSpPr>
          <p:cNvPr id="3" name="Content Placeholder 2">
            <a:extLst>
              <a:ext uri="{FF2B5EF4-FFF2-40B4-BE49-F238E27FC236}">
                <a16:creationId xmlns:a16="http://schemas.microsoft.com/office/drawing/2014/main" id="{3AC3F380-D089-4A5B-94B7-309DE834C277}"/>
              </a:ext>
            </a:extLst>
          </p:cNvPr>
          <p:cNvSpPr>
            <a:spLocks noGrp="1"/>
          </p:cNvSpPr>
          <p:nvPr>
            <p:ph idx="1"/>
          </p:nvPr>
        </p:nvSpPr>
        <p:spPr/>
        <p:txBody>
          <a:bodyPr>
            <a:normAutofit fontScale="92500" lnSpcReduction="10000"/>
          </a:bodyPr>
          <a:lstStyle/>
          <a:p>
            <a:r>
              <a:rPr lang="en-GB" dirty="0"/>
              <a:t>Avoid wearing too much jewellery or make-up</a:t>
            </a:r>
          </a:p>
          <a:p>
            <a:r>
              <a:rPr lang="en-GB" dirty="0"/>
              <a:t>Cut and clean your fingernails</a:t>
            </a:r>
          </a:p>
          <a:p>
            <a:r>
              <a:rPr lang="en-GB" dirty="0"/>
              <a:t>Ensure that any briefcase or handbag you take is smart</a:t>
            </a:r>
          </a:p>
          <a:p>
            <a:r>
              <a:rPr lang="en-GB" dirty="0"/>
              <a:t>Polish your shoes</a:t>
            </a:r>
          </a:p>
          <a:p>
            <a:r>
              <a:rPr lang="en-GB" dirty="0"/>
              <a:t>Tidily arrange your hair</a:t>
            </a:r>
          </a:p>
          <a:p>
            <a:r>
              <a:rPr lang="en-GB" dirty="0"/>
              <a:t>Use aftershave or perfume sparingly – avoid overpowering fragrances</a:t>
            </a:r>
          </a:p>
          <a:p>
            <a:r>
              <a:rPr lang="en-GB" dirty="0"/>
              <a:t>Wash and iron your outfit</a:t>
            </a:r>
          </a:p>
          <a:p>
            <a:endParaRPr lang="en-GB" dirty="0"/>
          </a:p>
        </p:txBody>
      </p:sp>
    </p:spTree>
    <p:extLst>
      <p:ext uri="{BB962C8B-B14F-4D97-AF65-F5344CB8AC3E}">
        <p14:creationId xmlns:p14="http://schemas.microsoft.com/office/powerpoint/2010/main" val="23992243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77D5-E542-47C5-BCCC-F2EC384D22C0}"/>
              </a:ext>
            </a:extLst>
          </p:cNvPr>
          <p:cNvSpPr>
            <a:spLocks noGrp="1"/>
          </p:cNvSpPr>
          <p:nvPr>
            <p:ph type="title"/>
          </p:nvPr>
        </p:nvSpPr>
        <p:spPr/>
        <p:txBody>
          <a:bodyPr/>
          <a:lstStyle/>
          <a:p>
            <a:r>
              <a:rPr lang="en-GB" dirty="0"/>
              <a:t>Interview common questions</a:t>
            </a:r>
          </a:p>
        </p:txBody>
      </p:sp>
      <p:pic>
        <p:nvPicPr>
          <p:cNvPr id="4" name="Online Media 3" title="10 Most Common Interview Questions and Answers ￰ﾟﾔﾝ">
            <a:hlinkClick r:id="" action="ppaction://media"/>
            <a:extLst>
              <a:ext uri="{FF2B5EF4-FFF2-40B4-BE49-F238E27FC236}">
                <a16:creationId xmlns:a16="http://schemas.microsoft.com/office/drawing/2014/main" id="{6D8A9013-DD11-44BD-B30F-2F85D207BBF0}"/>
              </a:ext>
            </a:extLst>
          </p:cNvPr>
          <p:cNvPicPr>
            <a:picLocks noGrp="1" noRot="1" noChangeAspect="1"/>
          </p:cNvPicPr>
          <p:nvPr>
            <p:ph idx="1"/>
            <a:videoFile r:link="rId1"/>
          </p:nvPr>
        </p:nvPicPr>
        <p:blipFill>
          <a:blip r:embed="rId3"/>
          <a:stretch>
            <a:fillRect/>
          </a:stretch>
        </p:blipFill>
        <p:spPr>
          <a:xfrm>
            <a:off x="1889760" y="2438400"/>
            <a:ext cx="8275320" cy="3589020"/>
          </a:xfrm>
          <a:prstGeom prst="rect">
            <a:avLst/>
          </a:prstGeom>
        </p:spPr>
      </p:pic>
    </p:spTree>
    <p:extLst>
      <p:ext uri="{BB962C8B-B14F-4D97-AF65-F5344CB8AC3E}">
        <p14:creationId xmlns:p14="http://schemas.microsoft.com/office/powerpoint/2010/main" val="1450259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D030C-3624-4ECE-A9C8-F799BF8CE118}"/>
              </a:ext>
            </a:extLst>
          </p:cNvPr>
          <p:cNvSpPr>
            <a:spLocks noGrp="1"/>
          </p:cNvSpPr>
          <p:nvPr>
            <p:ph type="title"/>
          </p:nvPr>
        </p:nvSpPr>
        <p:spPr/>
        <p:txBody>
          <a:bodyPr/>
          <a:lstStyle/>
          <a:p>
            <a:r>
              <a:rPr lang="en-GB" dirty="0"/>
              <a:t>Interview tips</a:t>
            </a:r>
          </a:p>
        </p:txBody>
      </p:sp>
      <p:sp>
        <p:nvSpPr>
          <p:cNvPr id="3" name="Content Placeholder 2">
            <a:extLst>
              <a:ext uri="{FF2B5EF4-FFF2-40B4-BE49-F238E27FC236}">
                <a16:creationId xmlns:a16="http://schemas.microsoft.com/office/drawing/2014/main" id="{F5A422DC-7F8C-464C-92C1-AB0D3175CC0B}"/>
              </a:ext>
            </a:extLst>
          </p:cNvPr>
          <p:cNvSpPr>
            <a:spLocks noGrp="1"/>
          </p:cNvSpPr>
          <p:nvPr>
            <p:ph idx="1"/>
          </p:nvPr>
        </p:nvSpPr>
        <p:spPr/>
        <p:txBody>
          <a:bodyPr>
            <a:normAutofit fontScale="92500" lnSpcReduction="10000"/>
          </a:bodyPr>
          <a:lstStyle/>
          <a:p>
            <a:r>
              <a:rPr lang="en-GB" dirty="0"/>
              <a:t>Ask important questions that will educate you about them and make you decide if you want to work there.  For example how is to work in the company? Or how you will evaluate my performance.  </a:t>
            </a:r>
          </a:p>
          <a:p>
            <a:endParaRPr lang="en-GB" dirty="0"/>
          </a:p>
          <a:p>
            <a:r>
              <a:rPr lang="en-GB" dirty="0"/>
              <a:t>Be flexible, be accommodating show that you really want the job.  </a:t>
            </a:r>
          </a:p>
          <a:p>
            <a:endParaRPr lang="en-GB" dirty="0"/>
          </a:p>
          <a:p>
            <a:r>
              <a:rPr lang="en-GB" dirty="0"/>
              <a:t>Use their language.  For example; grab the job description and highlight the key words that they used on the job description and used the key words in the interview. </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996074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8C7B-6808-46D7-8B18-91CAB84C596F}"/>
              </a:ext>
            </a:extLst>
          </p:cNvPr>
          <p:cNvSpPr>
            <a:spLocks noGrp="1"/>
          </p:cNvSpPr>
          <p:nvPr>
            <p:ph type="title"/>
          </p:nvPr>
        </p:nvSpPr>
        <p:spPr/>
        <p:txBody>
          <a:bodyPr/>
          <a:lstStyle/>
          <a:p>
            <a:r>
              <a:rPr lang="en-GB" dirty="0"/>
              <a:t>Interview tips</a:t>
            </a:r>
          </a:p>
        </p:txBody>
      </p:sp>
      <p:sp>
        <p:nvSpPr>
          <p:cNvPr id="3" name="Content Placeholder 2">
            <a:extLst>
              <a:ext uri="{FF2B5EF4-FFF2-40B4-BE49-F238E27FC236}">
                <a16:creationId xmlns:a16="http://schemas.microsoft.com/office/drawing/2014/main" id="{F51AB5B6-EB84-4D83-A653-8B2F80FEA39B}"/>
              </a:ext>
            </a:extLst>
          </p:cNvPr>
          <p:cNvSpPr>
            <a:spLocks noGrp="1"/>
          </p:cNvSpPr>
          <p:nvPr>
            <p:ph idx="1"/>
          </p:nvPr>
        </p:nvSpPr>
        <p:spPr/>
        <p:txBody>
          <a:bodyPr/>
          <a:lstStyle/>
          <a:p>
            <a:endParaRPr lang="en-GB" dirty="0"/>
          </a:p>
          <a:p>
            <a:r>
              <a:rPr lang="en-GB" dirty="0"/>
              <a:t>Ask for clarification if you don’t understand a question.</a:t>
            </a:r>
          </a:p>
          <a:p>
            <a:endParaRPr lang="en-GB" dirty="0"/>
          </a:p>
          <a:p>
            <a:r>
              <a:rPr lang="en-GB" dirty="0"/>
              <a:t>Be enthusiastic, after the interview express your interest of working in the company.</a:t>
            </a:r>
          </a:p>
        </p:txBody>
      </p:sp>
    </p:spTree>
    <p:extLst>
      <p:ext uri="{BB962C8B-B14F-4D97-AF65-F5344CB8AC3E}">
        <p14:creationId xmlns:p14="http://schemas.microsoft.com/office/powerpoint/2010/main" val="31084817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DEB74-E99E-4F33-A0C9-D7716B0F2C85}"/>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1EB6751A-B8BF-46C0-9BCF-A65445A86452}"/>
              </a:ext>
            </a:extLst>
          </p:cNvPr>
          <p:cNvSpPr>
            <a:spLocks noGrp="1"/>
          </p:cNvSpPr>
          <p:nvPr>
            <p:ph idx="1"/>
          </p:nvPr>
        </p:nvSpPr>
        <p:spPr/>
        <p:txBody>
          <a:bodyPr>
            <a:normAutofit/>
          </a:bodyPr>
          <a:lstStyle/>
          <a:p>
            <a:pPr>
              <a:lnSpc>
                <a:spcPct val="150000"/>
              </a:lnSpc>
            </a:pPr>
            <a:r>
              <a:rPr lang="en-GB" dirty="0"/>
              <a:t> In groups/pairs, observe the video and note down characteristics of a good interview and a poor interview.</a:t>
            </a:r>
          </a:p>
          <a:p>
            <a:pPr>
              <a:lnSpc>
                <a:spcPct val="150000"/>
              </a:lnSpc>
              <a:buFont typeface="Arial" panose="020B0604020202020204" pitchFamily="34" charset="0"/>
              <a:buChar char="•"/>
            </a:pPr>
            <a:r>
              <a:rPr lang="en-GB" dirty="0"/>
              <a:t>Report back your findings.  </a:t>
            </a:r>
          </a:p>
          <a:p>
            <a:pPr marL="0" indent="0">
              <a:lnSpc>
                <a:spcPct val="150000"/>
              </a:lnSpc>
              <a:buNone/>
            </a:pPr>
            <a:endParaRPr lang="en-GB" dirty="0"/>
          </a:p>
        </p:txBody>
      </p:sp>
    </p:spTree>
    <p:extLst>
      <p:ext uri="{BB962C8B-B14F-4D97-AF65-F5344CB8AC3E}">
        <p14:creationId xmlns:p14="http://schemas.microsoft.com/office/powerpoint/2010/main" val="3773807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5A142-9094-4583-AD02-78FE38CD3717}"/>
              </a:ext>
            </a:extLst>
          </p:cNvPr>
          <p:cNvSpPr>
            <a:spLocks noGrp="1"/>
          </p:cNvSpPr>
          <p:nvPr>
            <p:ph type="title"/>
          </p:nvPr>
        </p:nvSpPr>
        <p:spPr/>
        <p:txBody>
          <a:bodyPr>
            <a:noAutofit/>
          </a:bodyPr>
          <a:lstStyle/>
          <a:p>
            <a:r>
              <a:rPr lang="en-GB" sz="2800" dirty="0"/>
              <a:t>Observe the video and note down characteristics of a good interview and a poor interview.</a:t>
            </a:r>
            <a:br>
              <a:rPr lang="en-GB" sz="2800" dirty="0"/>
            </a:br>
            <a:endParaRPr lang="en-GB" sz="2800" dirty="0"/>
          </a:p>
        </p:txBody>
      </p:sp>
      <p:pic>
        <p:nvPicPr>
          <p:cNvPr id="4" name="Online Media 3" title="First Job Interview - Interviewing Tips">
            <a:hlinkClick r:id="" action="ppaction://media"/>
            <a:extLst>
              <a:ext uri="{FF2B5EF4-FFF2-40B4-BE49-F238E27FC236}">
                <a16:creationId xmlns:a16="http://schemas.microsoft.com/office/drawing/2014/main" id="{84C38CCB-096D-4D44-B113-7F6B90BF737F}"/>
              </a:ext>
            </a:extLst>
          </p:cNvPr>
          <p:cNvPicPr>
            <a:picLocks noGrp="1" noRot="1" noChangeAspect="1"/>
          </p:cNvPicPr>
          <p:nvPr>
            <p:ph idx="1"/>
            <a:videoFile r:link="rId1"/>
          </p:nvPr>
        </p:nvPicPr>
        <p:blipFill>
          <a:blip r:embed="rId3"/>
          <a:stretch>
            <a:fillRect/>
          </a:stretch>
        </p:blipFill>
        <p:spPr>
          <a:xfrm>
            <a:off x="2725445" y="2557463"/>
            <a:ext cx="6702640" cy="3461597"/>
          </a:xfrm>
          <a:prstGeom prst="rect">
            <a:avLst/>
          </a:prstGeom>
        </p:spPr>
      </p:pic>
    </p:spTree>
    <p:extLst>
      <p:ext uri="{BB962C8B-B14F-4D97-AF65-F5344CB8AC3E}">
        <p14:creationId xmlns:p14="http://schemas.microsoft.com/office/powerpoint/2010/main" val="27456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88B0D-6881-4D4D-971C-07ECEAF4761C}"/>
              </a:ext>
            </a:extLst>
          </p:cNvPr>
          <p:cNvSpPr>
            <a:spLocks noGrp="1"/>
          </p:cNvSpPr>
          <p:nvPr>
            <p:ph type="title"/>
          </p:nvPr>
        </p:nvSpPr>
        <p:spPr/>
        <p:txBody>
          <a:bodyPr/>
          <a:lstStyle/>
          <a:p>
            <a:r>
              <a:rPr lang="en-GB" dirty="0"/>
              <a:t>What you have learnt today</a:t>
            </a:r>
          </a:p>
        </p:txBody>
      </p:sp>
      <p:sp>
        <p:nvSpPr>
          <p:cNvPr id="3" name="Content Placeholder 2">
            <a:extLst>
              <a:ext uri="{FF2B5EF4-FFF2-40B4-BE49-F238E27FC236}">
                <a16:creationId xmlns:a16="http://schemas.microsoft.com/office/drawing/2014/main" id="{2FE68F16-C10A-477A-BDA6-68C35E88E4CD}"/>
              </a:ext>
            </a:extLst>
          </p:cNvPr>
          <p:cNvSpPr>
            <a:spLocks noGrp="1"/>
          </p:cNvSpPr>
          <p:nvPr>
            <p:ph idx="1"/>
          </p:nvPr>
        </p:nvSpPr>
        <p:spPr/>
        <p:txBody>
          <a:bodyPr/>
          <a:lstStyle/>
          <a:p>
            <a:endParaRPr lang="en-GB"/>
          </a:p>
          <a:p>
            <a:r>
              <a:rPr lang="en-GB"/>
              <a:t>Explored </a:t>
            </a:r>
            <a:r>
              <a:rPr lang="en-GB" dirty="0"/>
              <a:t>what interview is and types of interview</a:t>
            </a:r>
          </a:p>
          <a:p>
            <a:r>
              <a:rPr lang="en-GB" dirty="0"/>
              <a:t>Identified common questions for an Interview</a:t>
            </a:r>
          </a:p>
          <a:p>
            <a:r>
              <a:rPr lang="en-GB" dirty="0"/>
              <a:t>Understand how to prepare for an interview</a:t>
            </a:r>
          </a:p>
          <a:p>
            <a:endParaRPr lang="en-GB" dirty="0"/>
          </a:p>
          <a:p>
            <a:endParaRPr lang="en-GB" dirty="0"/>
          </a:p>
        </p:txBody>
      </p:sp>
    </p:spTree>
    <p:extLst>
      <p:ext uri="{BB962C8B-B14F-4D97-AF65-F5344CB8AC3E}">
        <p14:creationId xmlns:p14="http://schemas.microsoft.com/office/powerpoint/2010/main" val="17408422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262A-8B15-4617-AFED-0D88B26BA0A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B6BD15C-3F1E-4CE3-AF10-6AB980F74466}"/>
              </a:ext>
            </a:extLst>
          </p:cNvPr>
          <p:cNvSpPr>
            <a:spLocks noGrp="1"/>
          </p:cNvSpPr>
          <p:nvPr>
            <p:ph idx="1"/>
          </p:nvPr>
        </p:nvSpPr>
        <p:spPr>
          <a:xfrm>
            <a:off x="1295401" y="2476870"/>
            <a:ext cx="9601196" cy="3398998"/>
          </a:xfrm>
        </p:spPr>
        <p:txBody>
          <a:bodyPr>
            <a:normAutofit fontScale="92500" lnSpcReduction="20000"/>
          </a:bodyPr>
          <a:lstStyle/>
          <a:p>
            <a:r>
              <a:rPr lang="en-GB" sz="2000" dirty="0" err="1"/>
              <a:t>Clayes</a:t>
            </a:r>
            <a:r>
              <a:rPr lang="en-GB" sz="2000" dirty="0"/>
              <a:t>-Jackson, D. (Ed) (2017) </a:t>
            </a:r>
            <a:r>
              <a:rPr lang="en-GB" sz="2000" i="1" dirty="0"/>
              <a:t>How to Prepare for an Interview. </a:t>
            </a:r>
            <a:r>
              <a:rPr lang="en-GB" sz="2000" dirty="0"/>
              <a:t>Available at: https://www.prospects.ac.uk/careers-advice/interview-tips/how-to-prepare-for-an-interview (Date Accessed 23rd February 2019).</a:t>
            </a:r>
          </a:p>
          <a:p>
            <a:r>
              <a:rPr lang="en-GB" sz="2000" dirty="0"/>
              <a:t>Knowles, E.(Ed) (2018) </a:t>
            </a:r>
            <a:r>
              <a:rPr lang="en-GB" sz="2000" i="1" dirty="0"/>
              <a:t>Teaching Interview Questions. </a:t>
            </a:r>
            <a:r>
              <a:rPr lang="en-GB" sz="2000" dirty="0"/>
              <a:t>Available at: https://www.prospects.ac.uk/jobs-and-work-experience/job-sectors/teacher-training-and-education/teaching-interview-questions (Date Accessed 23rd February 2019).</a:t>
            </a:r>
          </a:p>
          <a:p>
            <a:r>
              <a:rPr lang="en-GB" sz="2000" dirty="0"/>
              <a:t>OCR (2012) </a:t>
            </a:r>
            <a:r>
              <a:rPr lang="en-GB" sz="2000" i="1" dirty="0"/>
              <a:t>Developing effective communication in health and social care. </a:t>
            </a:r>
            <a:r>
              <a:rPr lang="en-GB" sz="2000" dirty="0"/>
              <a:t>Available at http://www.ocr.org.uk/Images/83070-unit-01-developing-effective-communication-in-health-and-social-care-teacher-instructions.pdf (Accessed 26th October 2013).</a:t>
            </a:r>
          </a:p>
          <a:p>
            <a:r>
              <a:rPr lang="en-GB" sz="2000" dirty="0"/>
              <a:t>Swain, R. (Ed) (2017) </a:t>
            </a:r>
            <a:r>
              <a:rPr lang="en-GB" sz="2000" i="1" dirty="0"/>
              <a:t>Interview Questions. </a:t>
            </a:r>
            <a:r>
              <a:rPr lang="en-GB" sz="2000" dirty="0"/>
              <a:t>Available at: https://www.prospects.ac.uk/careers-advice/interview-tips/interview-questions (Date Accessed 23rd February 2019).</a:t>
            </a:r>
          </a:p>
          <a:p>
            <a:endParaRPr lang="en-GB" sz="2000" dirty="0"/>
          </a:p>
        </p:txBody>
      </p:sp>
    </p:spTree>
    <p:extLst>
      <p:ext uri="{BB962C8B-B14F-4D97-AF65-F5344CB8AC3E}">
        <p14:creationId xmlns:p14="http://schemas.microsoft.com/office/powerpoint/2010/main" val="26551219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otalTime>448</TotalTime>
  <Words>1628</Words>
  <Application>Microsoft Office PowerPoint</Application>
  <PresentationFormat>Widescreen</PresentationFormat>
  <Paragraphs>238</Paragraphs>
  <Slides>44</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Garamond</vt:lpstr>
      <vt:lpstr>Organic</vt:lpstr>
      <vt:lpstr>Curriculum Vitae (CV)</vt:lpstr>
      <vt:lpstr>Aim of this session</vt:lpstr>
      <vt:lpstr>Objectives for this session</vt:lpstr>
      <vt:lpstr>Definition of CV</vt:lpstr>
      <vt:lpstr>What is CV ?</vt:lpstr>
      <vt:lpstr>What do you need to include in your CV</vt:lpstr>
      <vt:lpstr>Personal Profile</vt:lpstr>
      <vt:lpstr>Personal Profile</vt:lpstr>
      <vt:lpstr>Experience and employment history</vt:lpstr>
      <vt:lpstr>Education and qualifications</vt:lpstr>
      <vt:lpstr>Key skills</vt:lpstr>
      <vt:lpstr>Hobbies</vt:lpstr>
      <vt:lpstr>References</vt:lpstr>
      <vt:lpstr>Why a CV is important</vt:lpstr>
      <vt:lpstr>First impressions are important.</vt:lpstr>
      <vt:lpstr> CV Writing</vt:lpstr>
      <vt:lpstr> CV Writing</vt:lpstr>
      <vt:lpstr>Cover letter</vt:lpstr>
      <vt:lpstr>Your cover letter should address the following:</vt:lpstr>
      <vt:lpstr>Cover letter</vt:lpstr>
      <vt:lpstr>Shortlisting </vt:lpstr>
      <vt:lpstr> Activity 1</vt:lpstr>
      <vt:lpstr>Kahoot.it</vt:lpstr>
      <vt:lpstr>Next Steps</vt:lpstr>
      <vt:lpstr>What you have learnt today</vt:lpstr>
      <vt:lpstr>Careers Service Support &amp; Resources</vt:lpstr>
      <vt:lpstr>References</vt:lpstr>
      <vt:lpstr>Preparing for interviews</vt:lpstr>
      <vt:lpstr>Aim of the session</vt:lpstr>
      <vt:lpstr>Objectives of the session</vt:lpstr>
      <vt:lpstr>What is an Interview</vt:lpstr>
      <vt:lpstr>Types of Interview</vt:lpstr>
      <vt:lpstr>Types of Interviews</vt:lpstr>
      <vt:lpstr>Types of Interviews</vt:lpstr>
      <vt:lpstr>Types of Interviews</vt:lpstr>
      <vt:lpstr>Preparation for your Interview</vt:lpstr>
      <vt:lpstr>Personal Appearance</vt:lpstr>
      <vt:lpstr>Interview common questions</vt:lpstr>
      <vt:lpstr>Interview tips</vt:lpstr>
      <vt:lpstr>Interview tips</vt:lpstr>
      <vt:lpstr>Activity 1</vt:lpstr>
      <vt:lpstr>Observe the video and note down characteristics of a good interview and a poor interview. </vt:lpstr>
      <vt:lpstr>What you have learnt today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Vitae (CV)</dc:title>
  <dc:creator>marlene roderick</dc:creator>
  <cp:lastModifiedBy>marlene roderick</cp:lastModifiedBy>
  <cp:revision>46</cp:revision>
  <dcterms:created xsi:type="dcterms:W3CDTF">2020-03-01T20:29:02Z</dcterms:created>
  <dcterms:modified xsi:type="dcterms:W3CDTF">2020-03-03T01:03:44Z</dcterms:modified>
</cp:coreProperties>
</file>