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1"/>
  </p:notesMasterIdLst>
  <p:handoutMasterIdLst>
    <p:handoutMasterId r:id="rId42"/>
  </p:handoutMasterIdLst>
  <p:sldIdLst>
    <p:sldId id="256" r:id="rId5"/>
    <p:sldId id="283" r:id="rId6"/>
    <p:sldId id="341" r:id="rId7"/>
    <p:sldId id="339" r:id="rId8"/>
    <p:sldId id="340" r:id="rId9"/>
    <p:sldId id="626" r:id="rId10"/>
    <p:sldId id="627" r:id="rId11"/>
    <p:sldId id="633" r:id="rId12"/>
    <p:sldId id="634" r:id="rId13"/>
    <p:sldId id="635" r:id="rId14"/>
    <p:sldId id="636" r:id="rId15"/>
    <p:sldId id="638" r:id="rId16"/>
    <p:sldId id="637" r:id="rId17"/>
    <p:sldId id="639" r:id="rId18"/>
    <p:sldId id="640" r:id="rId19"/>
    <p:sldId id="631" r:id="rId20"/>
    <p:sldId id="630" r:id="rId21"/>
    <p:sldId id="632" r:id="rId22"/>
    <p:sldId id="629" r:id="rId23"/>
    <p:sldId id="624" r:id="rId24"/>
    <p:sldId id="448" r:id="rId25"/>
    <p:sldId id="652" r:id="rId26"/>
    <p:sldId id="625" r:id="rId27"/>
    <p:sldId id="643" r:id="rId28"/>
    <p:sldId id="644" r:id="rId29"/>
    <p:sldId id="645" r:id="rId30"/>
    <p:sldId id="646" r:id="rId31"/>
    <p:sldId id="647" r:id="rId32"/>
    <p:sldId id="648" r:id="rId33"/>
    <p:sldId id="649" r:id="rId34"/>
    <p:sldId id="650" r:id="rId35"/>
    <p:sldId id="651" r:id="rId36"/>
    <p:sldId id="642" r:id="rId37"/>
    <p:sldId id="641" r:id="rId38"/>
    <p:sldId id="338" r:id="rId39"/>
    <p:sldId id="291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69" autoAdjust="0"/>
    <p:restoredTop sz="94829"/>
  </p:normalViewPr>
  <p:slideViewPr>
    <p:cSldViewPr>
      <p:cViewPr varScale="1">
        <p:scale>
          <a:sx n="63" d="100"/>
          <a:sy n="63" d="100"/>
        </p:scale>
        <p:origin x="1510" y="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BAC28696-2494-481B-AB21-726FEC1F5EB0}" type="datetime1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B0C3F-FF33-4742-84C7-49159C9F92A9}" type="datetime1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B1BB-F1FA-4979-A26C-88FFEF436469}" type="datetime1">
              <a:rPr lang="en-GB" smtClean="0"/>
              <a:t>05/10/2023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74CDF-5B4A-46D1-A082-4190757DF7FB}" type="datetime1">
              <a:rPr lang="en-GB" smtClean="0"/>
              <a:t>05/10/2023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2B6-85C8-4454-9550-3C4C8D7188CE}" type="datetime1">
              <a:rPr lang="en-GB" smtClean="0"/>
              <a:t>05/10/2023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29B3-753B-41A5-A177-F8A885AB8937}" type="datetime1">
              <a:rPr lang="en-GB" smtClean="0"/>
              <a:t>05/10/2023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FC513-D3B7-4C9D-BD8E-142FC361B2ED}" type="datetime1">
              <a:rPr lang="en-GB" smtClean="0"/>
              <a:t>05/10/2023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DD249-0C08-4042-9F75-09B5FF7B9C5A}" type="datetime1">
              <a:rPr lang="en-GB" smtClean="0"/>
              <a:t>05/10/2023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1854C-D8EF-4696-84FD-C7A612168C0A}" type="datetime1">
              <a:rPr lang="en-GB" smtClean="0"/>
              <a:t>05/10/2023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A14BD-B5C9-405D-B470-AE2B81A6B41F}" type="datetime1">
              <a:rPr lang="en-GB" smtClean="0"/>
              <a:t>05/10/2023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807-2BCC-42C2-B986-5C045E773032}" type="datetime1">
              <a:rPr lang="en-GB" smtClean="0"/>
              <a:t>05/10/2023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E0EBF8-E66B-49F1-96E1-871CE417A662}" type="datetime1">
              <a:rPr lang="en-GB" smtClean="0"/>
              <a:t>05/10/2023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1RiMIM8t0I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Developing Innovation and Creativity for Business Advantage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(BMSW6102)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4: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INNOVATION AND PRODUCT DEVELOPMENT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&amp;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VALUE CHAIN ANALYSIS AND VALUE NETWORK </a:t>
            </a: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z="28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03AF93-101F-8B44-5618-727B6A6B3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A9E167-A935-BD87-2A5D-942505A76C53}"/>
              </a:ext>
            </a:extLst>
          </p:cNvPr>
          <p:cNvSpPr/>
          <p:nvPr/>
        </p:nvSpPr>
        <p:spPr>
          <a:xfrm>
            <a:off x="3995936" y="5503116"/>
            <a:ext cx="469086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Dr Oluwaseun Adegbite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r>
              <a:rPr lang="en-GB" dirty="0"/>
              <a:t>New product development </a:t>
            </a:r>
          </a:p>
          <a:p>
            <a:r>
              <a:rPr lang="en-GB" dirty="0"/>
              <a:t>New product and types </a:t>
            </a:r>
          </a:p>
          <a:p>
            <a:r>
              <a:rPr lang="en-GB" dirty="0"/>
              <a:t>Packaging</a:t>
            </a:r>
          </a:p>
          <a:p>
            <a:r>
              <a:rPr lang="en-GB" dirty="0"/>
              <a:t>Branding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FB9916-3DE2-5356-D5F4-00F1C1F63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01B0C-A8CF-E934-5166-5F8FF6797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New Product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1D2CA-10F7-4E17-7080-7E15CFFCF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/>
              <a:t>New products are the outputs of the innovation process, where the new product development (NPD) process is a subprocess of innovation.</a:t>
            </a:r>
          </a:p>
          <a:p>
            <a:pPr algn="just"/>
            <a:endParaRPr lang="en-US" sz="2400" dirty="0"/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The actual development of new products is the process of transforming business opportunities into tangible products.</a:t>
            </a: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6C7CAE-D97D-BA87-A943-E3FEC1176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918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01B0C-A8CF-E934-5166-5F8FF6797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New Product Development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6C7CAE-D97D-BA87-A943-E3FEC1176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FACEAA-37E7-C067-5448-1C85289649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2132638"/>
            <a:ext cx="6570476" cy="30537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8A90B2E-0F94-7383-C350-C79DC85367AF}"/>
              </a:ext>
            </a:extLst>
          </p:cNvPr>
          <p:cNvSpPr txBox="1"/>
          <p:nvPr/>
        </p:nvSpPr>
        <p:spPr>
          <a:xfrm>
            <a:off x="6300192" y="530120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Adapted from Trott (2008)</a:t>
            </a:r>
            <a:endParaRPr lang="en-GB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CA78AA-8BBA-C071-36BE-FB1D50456141}"/>
              </a:ext>
            </a:extLst>
          </p:cNvPr>
          <p:cNvSpPr txBox="1"/>
          <p:nvPr/>
        </p:nvSpPr>
        <p:spPr>
          <a:xfrm>
            <a:off x="827584" y="1775064"/>
            <a:ext cx="80648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800" b="1" i="0" u="none" strike="noStrike" baseline="0" dirty="0">
                <a:solidFill>
                  <a:srgbClr val="231F20"/>
                </a:solidFill>
                <a:latin typeface="AFBatterseaMedium"/>
              </a:rPr>
              <a:t>A variety of perspectives from which to </a:t>
            </a:r>
            <a:r>
              <a:rPr lang="en-US" sz="1800" b="1" i="0" u="none" strike="noStrike" baseline="0" dirty="0" err="1">
                <a:solidFill>
                  <a:srgbClr val="231F20"/>
                </a:solidFill>
                <a:latin typeface="AFBatterseaMedium"/>
              </a:rPr>
              <a:t>analyse</a:t>
            </a:r>
            <a:r>
              <a:rPr lang="en-US" sz="1800" b="1" i="0" u="none" strike="noStrike" baseline="0" dirty="0">
                <a:solidFill>
                  <a:srgbClr val="231F20"/>
                </a:solidFill>
                <a:latin typeface="AFBatterseaMedium"/>
              </a:rPr>
              <a:t> the development of new </a:t>
            </a:r>
            <a:r>
              <a:rPr lang="en-GB" sz="1800" b="1" i="0" u="none" strike="noStrike" baseline="0" dirty="0">
                <a:solidFill>
                  <a:srgbClr val="231F20"/>
                </a:solidFill>
                <a:latin typeface="AFBatterseaMedium"/>
              </a:rPr>
              <a:t>products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83928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01B0C-A8CF-E934-5166-5F8FF6797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New Product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1D2CA-10F7-4E17-7080-7E15CFFCF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Perspective examples - </a:t>
            </a:r>
          </a:p>
          <a:p>
            <a:endParaRPr lang="en-GB" dirty="0"/>
          </a:p>
          <a:p>
            <a:pPr lvl="1">
              <a:lnSpc>
                <a:spcPct val="150000"/>
              </a:lnSpc>
            </a:pPr>
            <a:r>
              <a:rPr lang="en-GB" sz="2400" dirty="0"/>
              <a:t>Production Management </a:t>
            </a:r>
          </a:p>
          <a:p>
            <a:pPr lvl="2">
              <a:lnSpc>
                <a:spcPct val="150000"/>
              </a:lnSpc>
            </a:pPr>
            <a:r>
              <a:rPr lang="en-GB" sz="2000" dirty="0"/>
              <a:t>manufacturing perspective, how </a:t>
            </a:r>
            <a:r>
              <a:rPr lang="en-US" sz="2000" dirty="0"/>
              <a:t>most effectively manufacture the product.</a:t>
            </a:r>
            <a:endParaRPr lang="en-GB" sz="2000" dirty="0"/>
          </a:p>
          <a:p>
            <a:pPr lvl="1">
              <a:lnSpc>
                <a:spcPct val="150000"/>
              </a:lnSpc>
            </a:pPr>
            <a:r>
              <a:rPr lang="en-GB" sz="2400" dirty="0"/>
              <a:t>Marketing</a:t>
            </a:r>
          </a:p>
          <a:p>
            <a:pPr lvl="2">
              <a:lnSpc>
                <a:spcPct val="150000"/>
              </a:lnSpc>
            </a:pPr>
            <a:r>
              <a:rPr lang="en-US" sz="2000" dirty="0"/>
              <a:t>understand the needs of the customer and how the business could best meet these needs. (may not be profitable)</a:t>
            </a:r>
            <a:endParaRPr lang="en-GB" sz="2000" dirty="0"/>
          </a:p>
          <a:p>
            <a:pPr lvl="2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6C7CAE-D97D-BA87-A943-E3FEC1176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298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0203-E62A-21FD-0062-45F622B0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0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What is a New Product?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1C74F-7923-4B97-786D-A2371D55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086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0203-E62A-21FD-0062-45F622B0C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What is a New Product?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E092-58DE-0EB8-CD89-DD9E383F7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New to the world products</a:t>
            </a:r>
          </a:p>
          <a:p>
            <a:pPr lvl="1"/>
            <a:r>
              <a:rPr lang="en-GB" dirty="0"/>
              <a:t>New discovery, revolutionary design (Sony Walkman, Kodak Digi)</a:t>
            </a:r>
          </a:p>
          <a:p>
            <a:r>
              <a:rPr lang="en-GB" dirty="0">
                <a:solidFill>
                  <a:srgbClr val="FF0000"/>
                </a:solidFill>
              </a:rPr>
              <a:t>New product lines</a:t>
            </a:r>
          </a:p>
          <a:p>
            <a:pPr lvl="1"/>
            <a:r>
              <a:rPr lang="en-US" dirty="0"/>
              <a:t>company to enter an established market (Smart phone companies) 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Additions to existing lines</a:t>
            </a:r>
          </a:p>
          <a:p>
            <a:pPr lvl="1"/>
            <a:r>
              <a:rPr lang="en-US" dirty="0"/>
              <a:t>subset of new product lines, the product is significantly different from the present product offering but not so different that it is a new line.</a:t>
            </a:r>
          </a:p>
          <a:p>
            <a:pPr lvl="1"/>
            <a:r>
              <a:rPr lang="en-US" dirty="0"/>
              <a:t>For example, Hewlett-Packard’s </a:t>
            </a:r>
            <a:r>
              <a:rPr lang="en-US" dirty="0" err="1"/>
              <a:t>colour</a:t>
            </a:r>
            <a:r>
              <a:rPr lang="en-US" dirty="0"/>
              <a:t> ink-jet printer was an addition to its established line of ink-jet printers.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Improvements to existing products</a:t>
            </a:r>
          </a:p>
          <a:p>
            <a:pPr lvl="1"/>
            <a:r>
              <a:rPr lang="en-US" dirty="0"/>
              <a:t>These new products are replacements of existing products in a firm’s product line.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Cost reduction </a:t>
            </a:r>
          </a:p>
          <a:p>
            <a:pPr lvl="1"/>
            <a:r>
              <a:rPr lang="en-GB" dirty="0"/>
              <a:t> </a:t>
            </a:r>
            <a:r>
              <a:rPr lang="en-US" dirty="0"/>
              <a:t>offer similar performance while reducing production costs provides enormous added-value potential.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1C74F-7923-4B97-786D-A2371D55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CAA43D-56C8-F5C7-FB03-01573C685F4E}"/>
              </a:ext>
            </a:extLst>
          </p:cNvPr>
          <p:cNvSpPr txBox="1"/>
          <p:nvPr/>
        </p:nvSpPr>
        <p:spPr>
          <a:xfrm>
            <a:off x="7524328" y="537450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Trott (2008)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7001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0203-E62A-21FD-0062-45F622B0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However, New Product does not necessarily lead to New Product Success!</a:t>
            </a:r>
            <a:br>
              <a:rPr lang="en-US" b="1" dirty="0">
                <a:solidFill>
                  <a:srgbClr val="FF0000"/>
                </a:solidFill>
              </a:rPr>
            </a:b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1C74F-7923-4B97-786D-A2371D55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192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0203-E62A-21FD-0062-45F622B0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56792"/>
            <a:ext cx="8229600" cy="187220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What is New Product Success?</a:t>
            </a:r>
            <a:br>
              <a:rPr lang="en-US" b="1" dirty="0">
                <a:solidFill>
                  <a:srgbClr val="FF0000"/>
                </a:solidFill>
              </a:rPr>
            </a:b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1C74F-7923-4B97-786D-A2371D55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670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0203-E62A-21FD-0062-45F622B0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36525"/>
            <a:ext cx="8856984" cy="1060227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What is a New Product Success (NPS)?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E092-58DE-0EB8-CD89-DD9E383F7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248473"/>
          </a:xfrm>
        </p:spPr>
        <p:txBody>
          <a:bodyPr>
            <a:normAutofit/>
          </a:bodyPr>
          <a:lstStyle/>
          <a:p>
            <a:pPr algn="just"/>
            <a:r>
              <a:rPr lang="en-GB" sz="2800" dirty="0"/>
              <a:t>NPSs are outcomes of complex and iterative value processes between the innovative firm and the customer.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These products manifest in the form of customised product offerings or business solutions that in turn contribute to the customer’s value creation process.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1C74F-7923-4B97-786D-A2371D55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CAA43D-56C8-F5C7-FB03-01573C685F4E}"/>
              </a:ext>
            </a:extLst>
          </p:cNvPr>
          <p:cNvSpPr txBox="1"/>
          <p:nvPr/>
        </p:nvSpPr>
        <p:spPr>
          <a:xfrm>
            <a:off x="6444208" y="53745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Shirazi, et al</a:t>
            </a:r>
            <a:r>
              <a:rPr lang="en-US" i="1" dirty="0"/>
              <a:t> (2021)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10080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0203-E62A-21FD-0062-45F622B0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36525"/>
            <a:ext cx="8856984" cy="1060227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What is a New Product Success (NPS)?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E092-58DE-0EB8-CD89-DD9E383F7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248473"/>
          </a:xfrm>
        </p:spPr>
        <p:txBody>
          <a:bodyPr>
            <a:normAutofit/>
          </a:bodyPr>
          <a:lstStyle/>
          <a:p>
            <a:pPr algn="just"/>
            <a:r>
              <a:rPr lang="en-GB" sz="2800" dirty="0"/>
              <a:t>Contemporary firms operate in an environment characterised by a deluge of data and information, including changing customer tastes and preferences.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This makes firms’ ability to make sense of happenings around them of immense importance, and a firm may benefit from it by quickly responding to the emerging opportunities sensed in the environment.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1C74F-7923-4B97-786D-A2371D55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CAA43D-56C8-F5C7-FB03-01573C685F4E}"/>
              </a:ext>
            </a:extLst>
          </p:cNvPr>
          <p:cNvSpPr txBox="1"/>
          <p:nvPr/>
        </p:nvSpPr>
        <p:spPr>
          <a:xfrm>
            <a:off x="6444208" y="53745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Shirazi, et al</a:t>
            </a:r>
            <a:r>
              <a:rPr lang="en-US" i="1" dirty="0"/>
              <a:t> (2021)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81459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0203-E62A-21FD-0062-45F622B0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36525"/>
            <a:ext cx="8856984" cy="1060227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What is a New Product Success (NPS)?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E092-58DE-0EB8-CD89-DD9E383F7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248473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sz="2800" dirty="0"/>
              <a:t>NPS has been linked to both proactive and responsive market insights.</a:t>
            </a:r>
          </a:p>
          <a:p>
            <a:pPr marL="0" indent="0" algn="just">
              <a:buNone/>
            </a:pPr>
            <a:endParaRPr lang="en-GB" sz="2800" dirty="0"/>
          </a:p>
          <a:p>
            <a:pPr algn="just"/>
            <a:r>
              <a:rPr lang="en-GB" sz="2800" dirty="0"/>
              <a:t>A responsive market insight relates to a business’ effort in understanding and satisfying customers’ expressed needs.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These expressed needs (and expressed solutions) are understood to be the needs and solutions of which the customer is cognisant and can express.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1C74F-7923-4B97-786D-A2371D55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CAA43D-56C8-F5C7-FB03-01573C685F4E}"/>
              </a:ext>
            </a:extLst>
          </p:cNvPr>
          <p:cNvSpPr txBox="1"/>
          <p:nvPr/>
        </p:nvSpPr>
        <p:spPr>
          <a:xfrm>
            <a:off x="6444208" y="53745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Shirazi, et al</a:t>
            </a:r>
            <a:r>
              <a:rPr lang="en-US" i="1" dirty="0"/>
              <a:t> (2021)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863901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0203-E62A-21FD-0062-45F622B0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36525"/>
            <a:ext cx="8856984" cy="1060227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What is a New Product Success (NPS)?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E092-58DE-0EB8-CD89-DD9E383F7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248473"/>
          </a:xfrm>
        </p:spPr>
        <p:txBody>
          <a:bodyPr>
            <a:normAutofit/>
          </a:bodyPr>
          <a:lstStyle/>
          <a:p>
            <a:pPr algn="just"/>
            <a:r>
              <a:rPr lang="en-GB" sz="2800" dirty="0"/>
              <a:t>NPS could be associated with the time between generating an idea and introducing the product encapsulating that idea.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It could connote marketing and sales teams working together with key customers’ marketers and operations staff of the customer firm to co-design concepts and co-ideate new solutions.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1C74F-7923-4B97-786D-A2371D55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CAA43D-56C8-F5C7-FB03-01573C685F4E}"/>
              </a:ext>
            </a:extLst>
          </p:cNvPr>
          <p:cNvSpPr txBox="1"/>
          <p:nvPr/>
        </p:nvSpPr>
        <p:spPr>
          <a:xfrm>
            <a:off x="6444208" y="53745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Shirazi, et al</a:t>
            </a:r>
            <a:r>
              <a:rPr lang="en-US" i="1" dirty="0"/>
              <a:t> (2021)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6311712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0203-E62A-21FD-0062-45F622B0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36525"/>
            <a:ext cx="8856984" cy="1060227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What is a New Product Success (NPS)?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E092-58DE-0EB8-CD89-DD9E383F7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248473"/>
          </a:xfrm>
        </p:spPr>
        <p:txBody>
          <a:bodyPr>
            <a:normAutofit/>
          </a:bodyPr>
          <a:lstStyle/>
          <a:p>
            <a:pPr algn="just"/>
            <a:r>
              <a:rPr lang="en-GB" sz="2800" dirty="0"/>
              <a:t>Innovation in these contexts does not just emerge solely from product innovation but through value co-creation and the adoption of a collaborative approach with the customer, drawn from relevant available data (Shirazi, et al, </a:t>
            </a:r>
            <a:r>
              <a:rPr lang="en-US" sz="2800" dirty="0"/>
              <a:t>2021</a:t>
            </a:r>
            <a:r>
              <a:rPr lang="en-US" sz="2800" i="1" dirty="0"/>
              <a:t>)</a:t>
            </a:r>
            <a:endParaRPr lang="en-GB" sz="2800" i="1" dirty="0"/>
          </a:p>
          <a:p>
            <a:pPr algn="just"/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1C74F-7923-4B97-786D-A2371D55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0068A5D-B5FE-4F09-BA22-D025C13B8F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933056"/>
            <a:ext cx="3552935" cy="17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7807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0203-E62A-21FD-0062-45F622B0C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36525"/>
            <a:ext cx="8856984" cy="1060227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What is a New Product Success (NPS)?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9E092-58DE-0EB8-CD89-DD9E383F7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4248473"/>
          </a:xfrm>
        </p:spPr>
        <p:txBody>
          <a:bodyPr>
            <a:normAutofit/>
          </a:bodyPr>
          <a:lstStyle/>
          <a:p>
            <a:pPr algn="just"/>
            <a:r>
              <a:rPr lang="en-GB" sz="2800" dirty="0"/>
              <a:t>One of the most important reasons business organisations utilise business intelligence and analytics to analyse big customer-related data is that absorbing customers’ demand-side knowledge (CAG) is useful for product development (Shirazi, et al, </a:t>
            </a:r>
            <a:r>
              <a:rPr lang="en-US" sz="2800" dirty="0"/>
              <a:t>2021</a:t>
            </a:r>
            <a:r>
              <a:rPr lang="en-US" sz="2800" i="1" dirty="0"/>
              <a:t>).</a:t>
            </a:r>
            <a:endParaRPr lang="en-GB" sz="2800" i="1" dirty="0"/>
          </a:p>
          <a:p>
            <a:pPr marL="0" indent="0" algn="just">
              <a:buNone/>
            </a:pPr>
            <a:endParaRPr lang="en-GB" sz="2800" dirty="0"/>
          </a:p>
          <a:p>
            <a:pPr algn="just"/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1C74F-7923-4B97-786D-A2371D55F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258C17-6C46-4462-84E2-6C2BEDC81A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995598"/>
            <a:ext cx="3894313" cy="1716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844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86978-3FFD-5542-E703-21A256376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Packaging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FD0F6-2A2D-BE00-0AE8-F3DD2C888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083" y="1417638"/>
            <a:ext cx="4075717" cy="4171603"/>
          </a:xfrm>
        </p:spPr>
        <p:txBody>
          <a:bodyPr>
            <a:normAutofit/>
          </a:bodyPr>
          <a:lstStyle/>
          <a:p>
            <a:r>
              <a:rPr lang="en-GB" dirty="0"/>
              <a:t>Basic principles –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A109AB8-317A-3B7A-8B5C-B7F6B64975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355"/>
          <a:stretch/>
        </p:blipFill>
        <p:spPr>
          <a:xfrm>
            <a:off x="1256553" y="1988840"/>
            <a:ext cx="7116220" cy="2976102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B19D9D-34B5-9EE0-4D5B-3BECE78D2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ABA5FC-0179-CCDA-9793-F3BA0160663A}"/>
              </a:ext>
            </a:extLst>
          </p:cNvPr>
          <p:cNvSpPr txBox="1"/>
          <p:nvPr/>
        </p:nvSpPr>
        <p:spPr>
          <a:xfrm>
            <a:off x="420083" y="5016807"/>
            <a:ext cx="845623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0" i="1" u="none" strike="noStrike" baseline="0" dirty="0">
                <a:solidFill>
                  <a:srgbClr val="231F20"/>
                </a:solidFill>
                <a:latin typeface="Times-Italic"/>
              </a:rPr>
              <a:t>Source</a:t>
            </a:r>
            <a:r>
              <a:rPr lang="en-GB" sz="1800" b="0" i="0" u="none" strike="noStrike" baseline="0" dirty="0">
                <a:solidFill>
                  <a:srgbClr val="231F20"/>
                </a:solidFill>
                <a:latin typeface="Times-Roman"/>
              </a:rPr>
              <a:t>: Adapted from B. Stewart (1996) </a:t>
            </a:r>
            <a:r>
              <a:rPr lang="en-GB" sz="1800" b="0" i="1" u="none" strike="noStrike" baseline="0" dirty="0">
                <a:solidFill>
                  <a:srgbClr val="231F20"/>
                </a:solidFill>
                <a:latin typeface="Times-Italic"/>
              </a:rPr>
              <a:t>Packaging as an Effective Marketing Tool</a:t>
            </a:r>
            <a:r>
              <a:rPr lang="en-GB" sz="1800" b="0" i="0" u="none" strike="noStrike" baseline="0" dirty="0">
                <a:solidFill>
                  <a:srgbClr val="231F20"/>
                </a:solidFill>
                <a:latin typeface="Times-Roman"/>
              </a:rPr>
              <a:t>, Kogan Page, London.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7458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6BCDE0F9-699D-B90F-C413-005D19E50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b="1" dirty="0"/>
              <a:t>Packaging</a:t>
            </a:r>
          </a:p>
        </p:txBody>
      </p:sp>
      <p:pic>
        <p:nvPicPr>
          <p:cNvPr id="6" name="Picture 5" descr="A close-up of a document&#10;&#10;Description automatically generated with low confidence">
            <a:extLst>
              <a:ext uri="{FF2B5EF4-FFF2-40B4-BE49-F238E27FC236}">
                <a16:creationId xmlns:a16="http://schemas.microsoft.com/office/drawing/2014/main" id="{9093DBB3-4FA5-C421-29E9-2213C280026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15562" y="1600201"/>
            <a:ext cx="3721875" cy="398904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DADB70-7BDF-5E54-76C3-C274354B8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17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81C4EA-4EC4-81D8-D7E5-2F3B7B681EF2}"/>
              </a:ext>
            </a:extLst>
          </p:cNvPr>
          <p:cNvSpPr txBox="1"/>
          <p:nvPr/>
        </p:nvSpPr>
        <p:spPr>
          <a:xfrm>
            <a:off x="5065784" y="5297315"/>
            <a:ext cx="360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dirty="0"/>
              <a:t>Source: www.Britvic.com (2004).</a:t>
            </a:r>
            <a:endParaRPr lang="en-GB" dirty="0"/>
          </a:p>
        </p:txBody>
      </p:sp>
      <p:pic>
        <p:nvPicPr>
          <p:cNvPr id="1026" name="Picture 2" descr="Robinsons Apple &amp; Blackcurrant Fruit Shoot Multipacks - 6x4x200ml :  Amazon.co.uk: Grocery">
            <a:extLst>
              <a:ext uri="{FF2B5EF4-FFF2-40B4-BE49-F238E27FC236}">
                <a16:creationId xmlns:a16="http://schemas.microsoft.com/office/drawing/2014/main" id="{5C168010-39A5-2DE0-B302-BBBECDF696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01793"/>
            <a:ext cx="1440160" cy="365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84926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8E7F8-BBC5-9F9C-2239-B78D6825E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Branding and Innovation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374034-306F-FD02-7D61-F9EA0DAEC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1F5375-C936-6109-9D4B-B5A27294400F}"/>
              </a:ext>
            </a:extLst>
          </p:cNvPr>
          <p:cNvSpPr txBox="1"/>
          <p:nvPr/>
        </p:nvSpPr>
        <p:spPr>
          <a:xfrm>
            <a:off x="429784" y="1600353"/>
            <a:ext cx="82296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Branding is an essential component of company strategy for developments of products and services.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Where continues improvements and innovation requires through strategic planning and understanding market behavior.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Innovation in branding aids businesses to nurtures new ideas, encourages creativity, and be a leader in the market.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011181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835FBC6-4BCB-D405-07E9-62B520771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b="1" dirty="0"/>
              <a:t>Market Introduction of Brands</a:t>
            </a:r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FAEA464B-9274-09F4-8389-6062661954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14474"/>
            <a:ext cx="8229600" cy="3888485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BAB680-ED70-2B4A-F203-C389939E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0488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Slide Number Placeholder 2">
            <a:extLst>
              <a:ext uri="{FF2B5EF4-FFF2-40B4-BE49-F238E27FC236}">
                <a16:creationId xmlns:a16="http://schemas.microsoft.com/office/drawing/2014/main" id="{2E201A69-839F-4E59-A215-722026C90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AF5663D-1B9D-48C8-BD8E-835F92F174D7}" type="slidenum">
              <a:rPr lang="en-GB" altLang="en-US" smtClean="0"/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alt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AB4BB999-39AB-4D15-A442-C6D774279879}"/>
              </a:ext>
            </a:extLst>
          </p:cNvPr>
          <p:cNvSpPr txBox="1">
            <a:spLocks noChangeArrowheads="1"/>
          </p:cNvSpPr>
          <p:nvPr/>
        </p:nvSpPr>
        <p:spPr>
          <a:xfrm>
            <a:off x="545264" y="1602258"/>
            <a:ext cx="7416998" cy="3653483"/>
          </a:xfrm>
          <a:prstGeom prst="rect">
            <a:avLst/>
          </a:prstGeom>
          <a:noFill/>
          <a:ln>
            <a:solidFill>
              <a:schemeClr val="bg1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New inventions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Adaptability to change (Management, Employees)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Changes in consumer tastes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Situation and trends in the economy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Industry trends and brands trends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Impact of technological developments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57849A31-1FA5-459C-A322-C71F871948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032" y="548680"/>
            <a:ext cx="8712968" cy="800100"/>
          </a:xfrm>
          <a:prstGeom prst="rect">
            <a:avLst/>
          </a:prstGeom>
          <a:noFill/>
          <a:ln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Myriad Pro"/>
                <a:ea typeface="+mj-ea"/>
                <a:cs typeface="+mj-cs"/>
              </a:rPr>
              <a:t>Value of a Brand can be Affected by: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8948509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Rectangle 2">
            <a:extLst>
              <a:ext uri="{FF2B5EF4-FFF2-40B4-BE49-F238E27FC236}">
                <a16:creationId xmlns:a16="http://schemas.microsoft.com/office/drawing/2014/main" id="{143E28A6-DDBB-4859-B21E-5070882EB2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528" y="332656"/>
            <a:ext cx="3714750" cy="5715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Example:</a:t>
            </a:r>
          </a:p>
        </p:txBody>
      </p:sp>
      <p:sp>
        <p:nvSpPr>
          <p:cNvPr id="223235" name="Rectangle 3">
            <a:extLst>
              <a:ext uri="{FF2B5EF4-FFF2-40B4-BE49-F238E27FC236}">
                <a16:creationId xmlns:a16="http://schemas.microsoft.com/office/drawing/2014/main" id="{22E0A9D9-B341-4BD0-8B3F-8183D125A1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528" y="1340768"/>
            <a:ext cx="4896544" cy="40313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Decades ago, Coca-Cola decided to keep its soft drink formula a </a:t>
            </a: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secret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The formula is only known to a few people within the company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Kept in the vault of a bank in Atlanta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Those who know the secret formula have signed non-disclosure agreements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It is rumored that they are not allowed to travel together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If it had patented its formula, the whole world would be making Coca-Cola</a:t>
            </a:r>
          </a:p>
        </p:txBody>
      </p:sp>
      <p:pic>
        <p:nvPicPr>
          <p:cNvPr id="223236" name="Picture 4">
            <a:extLst>
              <a:ext uri="{FF2B5EF4-FFF2-40B4-BE49-F238E27FC236}">
                <a16:creationId xmlns:a16="http://schemas.microsoft.com/office/drawing/2014/main" id="{91ED8E28-6C43-4089-8DEA-A7C960F9E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00" y="1028701"/>
            <a:ext cx="2114550" cy="15275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3237" name="Picture 5">
            <a:extLst>
              <a:ext uri="{FF2B5EF4-FFF2-40B4-BE49-F238E27FC236}">
                <a16:creationId xmlns:a16="http://schemas.microsoft.com/office/drawing/2014/main" id="{5DAA00CC-33AF-4A15-BE12-A9F93CE9F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030" y="2743200"/>
            <a:ext cx="1277540" cy="2628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88640"/>
            <a:ext cx="8784976" cy="864097"/>
          </a:xfrm>
        </p:spPr>
        <p:txBody>
          <a:bodyPr>
            <a:normAutofit/>
          </a:bodyPr>
          <a:lstStyle/>
          <a:p>
            <a:r>
              <a:rPr lang="en-GB" b="1" dirty="0"/>
              <a:t>Class Discussion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052736"/>
            <a:ext cx="8640960" cy="4176463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2400" dirty="0">
                <a:latin typeface="+mj-lt"/>
              </a:rPr>
              <a:t>Watch this video on ………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2400" b="1" kern="1800" dirty="0">
                <a:solidFill>
                  <a:srgbClr val="0F0F0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The Surprising Secrets of Exceptional Product Leaders | Jessica Hall | </a:t>
            </a:r>
            <a:r>
              <a:rPr lang="en-GB" sz="2400" b="1" kern="1800" dirty="0" err="1">
                <a:solidFill>
                  <a:srgbClr val="0F0F0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TEDxPearlStreet</a:t>
            </a:r>
            <a:r>
              <a:rPr lang="en-GB" sz="2400" b="1" kern="1800" dirty="0">
                <a:solidFill>
                  <a:srgbClr val="0F0F0F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@: </a:t>
            </a:r>
            <a:r>
              <a:rPr lang="en-GB" sz="2400" u="sng" kern="100" dirty="0">
                <a:solidFill>
                  <a:srgbClr val="000000"/>
                </a:solidFill>
                <a:effectLst/>
                <a:latin typeface="+mj-lt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https://www.youtube.com/watch?v=V1RiMIM8t0I</a:t>
            </a:r>
            <a:endParaRPr lang="en-GB" sz="2400" kern="100" dirty="0">
              <a:effectLst/>
              <a:latin typeface="+mj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2400" dirty="0">
                <a:latin typeface="+mj-lt"/>
              </a:rPr>
              <a:t>After watching the video discuss</a:t>
            </a:r>
          </a:p>
          <a:p>
            <a:pPr>
              <a:lnSpc>
                <a:spcPct val="200000"/>
              </a:lnSpc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63913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2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Value Chain Analysis </a:t>
            </a:r>
            <a:r>
              <a:rPr lang="en-US" altLang="en-US" sz="4400" b="1" kern="0" dirty="0">
                <a:solidFill>
                  <a:srgbClr val="000000"/>
                </a:solidFill>
              </a:rPr>
              <a:t>&amp; Value Network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17638"/>
            <a:ext cx="8291264" cy="4099595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dirty="0"/>
              <a:t>According to Porter (1988), value chain - describes activities within and around an organisation which together create a product or service.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b="1" dirty="0"/>
              <a:t>Primary activities </a:t>
            </a:r>
            <a:r>
              <a:rPr lang="en-GB" dirty="0"/>
              <a:t>– directly linked to production of product or service.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GB" b="1" dirty="0"/>
              <a:t>Support activities </a:t>
            </a:r>
            <a:r>
              <a:rPr lang="en-GB" dirty="0"/>
              <a:t>– help improve effectiveness and efficiency of primary activities.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80133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1"/>
            <a:ext cx="8229600" cy="864096"/>
          </a:xfrm>
        </p:spPr>
        <p:txBody>
          <a:bodyPr>
            <a:normAutofit/>
          </a:bodyPr>
          <a:lstStyle/>
          <a:p>
            <a:r>
              <a:rPr lang="en-GB" altLang="en-US" sz="4400" b="1" kern="0" dirty="0"/>
              <a:t>The Value Chain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96752"/>
            <a:ext cx="8435280" cy="4320481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50000"/>
              </a:spcBef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 marL="0" indent="0">
              <a:spcBef>
                <a:spcPct val="50000"/>
              </a:spcBef>
              <a:buNone/>
            </a:pPr>
            <a:endParaRPr lang="en-US" altLang="en-US" sz="1000" i="1" dirty="0">
              <a:solidFill>
                <a:srgbClr val="000000"/>
              </a:solidFill>
              <a:latin typeface="+mj-lt"/>
            </a:endParaRPr>
          </a:p>
          <a:p>
            <a:pPr marL="0" indent="0">
              <a:spcBef>
                <a:spcPct val="50000"/>
              </a:spcBef>
              <a:buNone/>
            </a:pPr>
            <a:r>
              <a:rPr lang="en-US" altLang="en-US" sz="1000" i="1" dirty="0">
                <a:solidFill>
                  <a:srgbClr val="000000"/>
                </a:solidFill>
                <a:latin typeface="+mj-lt"/>
              </a:rPr>
              <a:t>Source: </a:t>
            </a:r>
            <a:r>
              <a:rPr lang="en-US" altLang="en-US" sz="1000" dirty="0">
                <a:solidFill>
                  <a:srgbClr val="000000"/>
                </a:solidFill>
                <a:latin typeface="+mj-lt"/>
              </a:rPr>
              <a:t>M.E. Porter, </a:t>
            </a:r>
            <a:r>
              <a:rPr lang="en-US" altLang="en-US" sz="1000" i="1" dirty="0">
                <a:solidFill>
                  <a:srgbClr val="000000"/>
                </a:solidFill>
                <a:latin typeface="+mj-lt"/>
              </a:rPr>
              <a:t>Competitive Advantage:</a:t>
            </a:r>
            <a:r>
              <a:rPr lang="en-US" altLang="en-US" sz="10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n-US" altLang="en-US" sz="1000" i="1" dirty="0">
                <a:solidFill>
                  <a:srgbClr val="000000"/>
                </a:solidFill>
                <a:latin typeface="+mj-lt"/>
              </a:rPr>
              <a:t>Creating and Sustaining Superior Performance,</a:t>
            </a:r>
            <a:r>
              <a:rPr lang="en-US" altLang="en-US" sz="1000" dirty="0">
                <a:solidFill>
                  <a:srgbClr val="000000"/>
                </a:solidFill>
                <a:latin typeface="+mj-lt"/>
              </a:rPr>
              <a:t> Free Press, 1985. Used with permission of The Free Press, a division of Simon &amp; Schuster, Inc. © 1985, 1988 by Michael E. Porter. All rights reserved.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5A97D1-E8F6-B9A2-9C05-BD419D2536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82" y="980728"/>
            <a:ext cx="8894835" cy="4032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188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06612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Value Chain Analysis </a:t>
            </a:r>
            <a:r>
              <a:rPr lang="en-US" altLang="en-US" sz="4400" b="1" kern="0" dirty="0">
                <a:solidFill>
                  <a:srgbClr val="000000"/>
                </a:solidFill>
              </a:rPr>
              <a:t>&amp; Value Network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17638"/>
            <a:ext cx="8568952" cy="40995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GB" altLang="en-US" sz="3200" kern="0" dirty="0">
                <a:solidFill>
                  <a:srgbClr val="000000"/>
                </a:solidFill>
                <a:latin typeface="Arial Black"/>
              </a:rPr>
              <a:t>Value Chain – Primary Activities</a:t>
            </a:r>
          </a:p>
          <a:p>
            <a:pPr algn="just">
              <a:lnSpc>
                <a:spcPct val="90000"/>
              </a:lnSpc>
              <a:buFont typeface="Monotype Sorts" pitchFamily="2" charset="2"/>
              <a:buNone/>
              <a:defRPr/>
            </a:pPr>
            <a:r>
              <a:rPr lang="en-US" altLang="en-US" sz="2800" b="1" u="sng" kern="0" dirty="0"/>
              <a:t>Primary activities</a:t>
            </a:r>
            <a:r>
              <a:rPr lang="en-US" altLang="en-US" sz="2800" kern="0" dirty="0"/>
              <a:t> (directly linked to production &amp; delivery of product or service)</a:t>
            </a:r>
          </a:p>
          <a:p>
            <a:pPr algn="just">
              <a:lnSpc>
                <a:spcPct val="90000"/>
              </a:lnSpc>
              <a:buFont typeface="Monotype Sorts" pitchFamily="2" charset="2"/>
              <a:buNone/>
              <a:defRPr/>
            </a:pPr>
            <a:endParaRPr lang="en-US" altLang="en-US" sz="2800" kern="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800" b="1" i="1" kern="0" dirty="0"/>
              <a:t>Inbound logistics</a:t>
            </a:r>
            <a:r>
              <a:rPr lang="en-US" altLang="en-US" sz="2800" kern="0" dirty="0"/>
              <a:t> – activities concerned with receiving, storing, &amp; distributing inputs to the product or service (e.g. materials handling, stock control, transport etc.)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endParaRPr lang="en-US" altLang="en-US" sz="2800" i="1" kern="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2800" b="1" i="1" kern="0" dirty="0"/>
              <a:t>Operations</a:t>
            </a:r>
            <a:r>
              <a:rPr lang="en-US" altLang="en-US" sz="2800" kern="0" dirty="0"/>
              <a:t> – transform these inputs into the final product/service (e.g. machining, packaging, assembly, testing etc.)</a:t>
            </a:r>
          </a:p>
          <a:p>
            <a:pPr marL="0" indent="0">
              <a:lnSpc>
                <a:spcPct val="200000"/>
              </a:lnSpc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25600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06612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Value Chain Analysis </a:t>
            </a:r>
            <a:r>
              <a:rPr lang="en-US" altLang="en-US" sz="4400" b="1" kern="0" dirty="0">
                <a:solidFill>
                  <a:srgbClr val="000000"/>
                </a:solidFill>
              </a:rPr>
              <a:t>&amp; Value Network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17638"/>
            <a:ext cx="8568952" cy="40995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GB" altLang="en-US" sz="3200" kern="0" dirty="0">
                <a:solidFill>
                  <a:srgbClr val="000000"/>
                </a:solidFill>
                <a:latin typeface="Arial Black"/>
              </a:rPr>
              <a:t>Value Chain – Primary Activities</a:t>
            </a:r>
          </a:p>
          <a:p>
            <a:pPr algn="just">
              <a:lnSpc>
                <a:spcPct val="90000"/>
              </a:lnSpc>
              <a:buFont typeface="Monotype Sorts" pitchFamily="2" charset="2"/>
              <a:buNone/>
              <a:defRPr/>
            </a:pPr>
            <a:r>
              <a:rPr lang="en-US" altLang="en-US" sz="2800" b="1" u="sng" kern="0" dirty="0"/>
              <a:t>Primary activities</a:t>
            </a:r>
            <a:r>
              <a:rPr lang="en-US" altLang="en-US" sz="2800" kern="0" dirty="0"/>
              <a:t> (directly linked to production &amp; delivery of product or service)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800" b="1" kern="0" dirty="0"/>
              <a:t>Outbound logistics </a:t>
            </a:r>
            <a:r>
              <a:rPr lang="en-GB" altLang="en-US" sz="2800" kern="0" dirty="0"/>
              <a:t>– collect, store &amp; distribute product to customers (e.g., warehousing, materials handling, distribution etc.)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endParaRPr lang="en-GB" altLang="en-US" sz="2800" kern="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800" b="1" kern="0" dirty="0"/>
              <a:t>Marketing &amp; Sales </a:t>
            </a:r>
            <a:r>
              <a:rPr lang="en-GB" altLang="en-US" sz="2800" kern="0" dirty="0"/>
              <a:t>– make consumers/users aware of the product/service &amp; are able to purchase (e.g. advertising &amp; selling)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endParaRPr lang="en-GB" altLang="en-US" sz="2800" kern="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2800" b="1" kern="0" dirty="0"/>
              <a:t>Service</a:t>
            </a:r>
            <a:r>
              <a:rPr lang="en-GB" altLang="en-US" sz="2800" kern="0" dirty="0"/>
              <a:t> – activities that enhance/maintain value of product/service (e.g., installation, repair, after-sales)</a:t>
            </a:r>
          </a:p>
          <a:p>
            <a:pPr algn="just">
              <a:lnSpc>
                <a:spcPct val="90000"/>
              </a:lnSpc>
              <a:buFont typeface="Monotype Sorts" pitchFamily="2" charset="2"/>
              <a:buNone/>
              <a:defRPr/>
            </a:pPr>
            <a:endParaRPr lang="en-US" altLang="en-US" sz="2800" kern="0" dirty="0"/>
          </a:p>
          <a:p>
            <a:pPr marL="0" indent="0">
              <a:lnSpc>
                <a:spcPct val="200000"/>
              </a:lnSpc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03452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06612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Value Chain Analysis </a:t>
            </a:r>
            <a:r>
              <a:rPr lang="en-US" altLang="en-US" sz="4400" b="1" kern="0" dirty="0">
                <a:solidFill>
                  <a:srgbClr val="000000"/>
                </a:solidFill>
              </a:rPr>
              <a:t>&amp; Value Network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17638"/>
            <a:ext cx="8568952" cy="409959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defRPr/>
            </a:pPr>
            <a:r>
              <a:rPr lang="en-GB" altLang="en-US" sz="3200" kern="0" dirty="0">
                <a:solidFill>
                  <a:srgbClr val="000000"/>
                </a:solidFill>
                <a:latin typeface="Arial Black"/>
              </a:rPr>
              <a:t>Value Chain – Supporting Activities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altLang="en-US" sz="2800" b="1" u="sng" kern="0" dirty="0"/>
              <a:t>Support activities</a:t>
            </a:r>
            <a:r>
              <a:rPr lang="en-US" altLang="en-US" sz="2800" kern="0" dirty="0"/>
              <a:t> (help improve effectiveness &amp; efficiency of primary activities).</a:t>
            </a:r>
          </a:p>
          <a:p>
            <a:pPr algn="just">
              <a:buFont typeface="Wingdings" panose="05000000000000000000" pitchFamily="2" charset="2"/>
              <a:buChar char="§"/>
              <a:defRPr/>
            </a:pPr>
            <a:r>
              <a:rPr lang="en-US" altLang="en-US" sz="2800" b="1" i="1" kern="0" dirty="0"/>
              <a:t>Procurement </a:t>
            </a:r>
            <a:r>
              <a:rPr lang="en-US" altLang="en-US" sz="2800" kern="0" dirty="0"/>
              <a:t>– processes that occur in many parts of the </a:t>
            </a:r>
            <a:r>
              <a:rPr lang="en-US" altLang="en-US" sz="2800" kern="0" dirty="0" err="1"/>
              <a:t>organisation</a:t>
            </a:r>
            <a:r>
              <a:rPr lang="en-US" altLang="en-US" sz="2800" kern="0" dirty="0"/>
              <a:t> for acquiring the various resource inputs to primary activities.</a:t>
            </a:r>
          </a:p>
          <a:p>
            <a:pPr algn="just">
              <a:buFont typeface="Wingdings" panose="05000000000000000000" pitchFamily="2" charset="2"/>
              <a:buChar char="§"/>
              <a:defRPr/>
            </a:pPr>
            <a:endParaRPr lang="en-US" altLang="en-US" sz="2000" kern="0" dirty="0"/>
          </a:p>
          <a:p>
            <a:pPr algn="just">
              <a:buFont typeface="Wingdings" panose="05000000000000000000" pitchFamily="2" charset="2"/>
              <a:buChar char="§"/>
              <a:defRPr/>
            </a:pPr>
            <a:r>
              <a:rPr lang="en-US" altLang="en-US" sz="2800" b="1" i="1" kern="0" dirty="0"/>
              <a:t>Technology development</a:t>
            </a:r>
            <a:r>
              <a:rPr lang="en-US" altLang="en-US" sz="2800" kern="0" dirty="0"/>
              <a:t> – concerned directly with a product (R&amp;D, product design) or with processes or with a particular resource (e.g., raw materials improvements).</a:t>
            </a:r>
          </a:p>
          <a:p>
            <a:pPr algn="just">
              <a:lnSpc>
                <a:spcPct val="90000"/>
              </a:lnSpc>
              <a:buFont typeface="Monotype Sorts" pitchFamily="2" charset="2"/>
              <a:buNone/>
              <a:defRPr/>
            </a:pPr>
            <a:endParaRPr lang="en-US" altLang="en-US" sz="2800" kern="0" dirty="0"/>
          </a:p>
          <a:p>
            <a:pPr marL="0" indent="0">
              <a:lnSpc>
                <a:spcPct val="200000"/>
              </a:lnSpc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3700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06612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Value Chain Analysis </a:t>
            </a:r>
            <a:r>
              <a:rPr lang="en-US" altLang="en-US" sz="4400" b="1" kern="0" dirty="0">
                <a:solidFill>
                  <a:srgbClr val="000000"/>
                </a:solidFill>
              </a:rPr>
              <a:t>&amp; Value Network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17638"/>
            <a:ext cx="8568952" cy="409959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  <a:defRPr/>
            </a:pPr>
            <a:r>
              <a:rPr lang="en-GB" altLang="en-US" sz="3200" kern="0" dirty="0">
                <a:solidFill>
                  <a:srgbClr val="000000"/>
                </a:solidFill>
                <a:latin typeface="Arial Black"/>
              </a:rPr>
              <a:t>Value Chain – Supporting Activities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altLang="en-US" sz="2800" b="1" u="sng" kern="0" dirty="0"/>
              <a:t>Support activities</a:t>
            </a:r>
            <a:r>
              <a:rPr lang="en-US" altLang="en-US" sz="2800" kern="0" dirty="0"/>
              <a:t> (help improve effectiveness &amp; efficiency of primary activities).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800" b="1" i="1" kern="0" dirty="0"/>
              <a:t>Human Resource Management</a:t>
            </a:r>
            <a:r>
              <a:rPr lang="en-US" altLang="en-US" sz="2800" kern="0" dirty="0"/>
              <a:t> – transcends all primary activities. Concerned with activities re: recruiting, managing, training, developing &amp; rewarding employees.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endParaRPr lang="en-US" altLang="en-US" sz="2800" kern="0" dirty="0"/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2800" b="1" i="1" kern="0" dirty="0"/>
              <a:t>Firm infrastructure</a:t>
            </a:r>
            <a:r>
              <a:rPr lang="en-US" altLang="en-US" sz="2800" kern="0" dirty="0"/>
              <a:t> – formal systems of planning, finance, quality control information &amp; structures/routines that are all part of </a:t>
            </a:r>
            <a:r>
              <a:rPr lang="en-US" altLang="en-US" sz="2800" kern="0" dirty="0" err="1"/>
              <a:t>organisation’s</a:t>
            </a:r>
            <a:r>
              <a:rPr lang="en-US" altLang="en-US" sz="2800" kern="0" dirty="0"/>
              <a:t> culture.  </a:t>
            </a:r>
          </a:p>
          <a:p>
            <a:pPr algn="just">
              <a:lnSpc>
                <a:spcPct val="90000"/>
              </a:lnSpc>
              <a:buFont typeface="Monotype Sorts" pitchFamily="2" charset="2"/>
              <a:buNone/>
              <a:defRPr/>
            </a:pPr>
            <a:endParaRPr lang="en-US" altLang="en-US" sz="2800" kern="0" dirty="0"/>
          </a:p>
          <a:p>
            <a:pPr marL="0" indent="0">
              <a:lnSpc>
                <a:spcPct val="200000"/>
              </a:lnSpc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95752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06612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Value Chain Analysis </a:t>
            </a:r>
            <a:r>
              <a:rPr lang="en-US" altLang="en-US" sz="4400" b="1" kern="0" dirty="0">
                <a:solidFill>
                  <a:srgbClr val="000000"/>
                </a:solidFill>
              </a:rPr>
              <a:t>&amp; Value Network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17638"/>
            <a:ext cx="8568952" cy="4099595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altLang="en-US" sz="3200" b="1" kern="0" dirty="0"/>
              <a:t>Value chain helps the analysis of an organisation’s strategic position….</a:t>
            </a:r>
          </a:p>
          <a:p>
            <a:pPr>
              <a:defRPr/>
            </a:pPr>
            <a:endParaRPr lang="en-GB" altLang="en-US" sz="3200" b="1" kern="0" dirty="0"/>
          </a:p>
          <a:p>
            <a:pPr algn="just">
              <a:buFontTx/>
              <a:buAutoNum type="arabicPeriod"/>
              <a:defRPr/>
            </a:pPr>
            <a:r>
              <a:rPr lang="en-GB" altLang="en-US" sz="2800" b="1" kern="0" dirty="0"/>
              <a:t>Generic descriptions &amp; evaluation of activities</a:t>
            </a:r>
            <a:r>
              <a:rPr lang="en-GB" altLang="en-US" sz="2800" kern="0" dirty="0"/>
              <a:t> – helps managers understand if there is a cluster of activities providing benefit (or not) to customers located within particular areas of the value chain (e.g. firm may be good at outbound logistics, marketing &amp; sales, technology development, but less so in terms of operations &amp; inbound logistics).</a:t>
            </a:r>
          </a:p>
          <a:p>
            <a:pPr algn="just">
              <a:buFontTx/>
              <a:buAutoNum type="arabicPeriod"/>
              <a:defRPr/>
            </a:pPr>
            <a:endParaRPr lang="en-GB" altLang="en-US" sz="2800" kern="0" dirty="0"/>
          </a:p>
          <a:p>
            <a:pPr algn="just">
              <a:buFontTx/>
              <a:buAutoNum type="arabicPeriod"/>
              <a:defRPr/>
            </a:pPr>
            <a:r>
              <a:rPr lang="en-GB" altLang="en-US" sz="2800" b="1" kern="0" dirty="0"/>
              <a:t>Cost &amp; value of activities in the value chain</a:t>
            </a:r>
            <a:r>
              <a:rPr lang="en-GB" altLang="en-US" sz="2800" kern="0" dirty="0"/>
              <a:t> – helps firms identify what they should focus on in developing a more profitable business model.</a:t>
            </a:r>
          </a:p>
          <a:p>
            <a:pPr algn="just">
              <a:lnSpc>
                <a:spcPct val="90000"/>
              </a:lnSpc>
              <a:buFont typeface="Monotype Sorts" pitchFamily="2" charset="2"/>
              <a:buNone/>
              <a:defRPr/>
            </a:pPr>
            <a:endParaRPr lang="en-US" altLang="en-US" sz="2800" kern="0" dirty="0"/>
          </a:p>
          <a:p>
            <a:pPr marL="0" indent="0">
              <a:lnSpc>
                <a:spcPct val="200000"/>
              </a:lnSpc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20612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066129"/>
          </a:xfrm>
        </p:spPr>
        <p:txBody>
          <a:bodyPr>
            <a:normAutofit/>
          </a:bodyPr>
          <a:lstStyle/>
          <a:p>
            <a:r>
              <a:rPr lang="en-GB" b="1" dirty="0"/>
              <a:t>The </a:t>
            </a:r>
            <a:r>
              <a:rPr lang="en-US" altLang="en-US" sz="4400" b="1" kern="0" dirty="0">
                <a:solidFill>
                  <a:srgbClr val="000000"/>
                </a:solidFill>
              </a:rPr>
              <a:t>Value Network …..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17638"/>
            <a:ext cx="8712968" cy="4099595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3200" kern="0" dirty="0"/>
              <a:t>In most industries, it is rare for a single </a:t>
            </a:r>
            <a:r>
              <a:rPr lang="en-US" altLang="en-US" sz="3200" kern="0" dirty="0" err="1"/>
              <a:t>organisation</a:t>
            </a:r>
            <a:r>
              <a:rPr lang="en-US" altLang="en-US" sz="3200" kern="0" dirty="0"/>
              <a:t> to undertake in-house, all of the value activities from product design through to delivery to the final customer.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endParaRPr lang="en-US" altLang="en-US" sz="3200" kern="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altLang="en-US" sz="3200" kern="0" dirty="0"/>
              <a:t>It is not sufficient to look at organisation alone so, managers need to understand bases of organisation’s strategic capabilities in relation to the wider value network.</a:t>
            </a:r>
            <a:endParaRPr lang="en-US" altLang="en-US" sz="3200" kern="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endParaRPr lang="en-US" altLang="en-US" sz="2400" kern="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altLang="en-US" sz="3200" b="1" kern="0" dirty="0"/>
              <a:t>Value network</a:t>
            </a:r>
            <a:r>
              <a:rPr lang="en-US" altLang="en-US" sz="3200" kern="0" dirty="0"/>
              <a:t> - set of inter-</a:t>
            </a:r>
            <a:r>
              <a:rPr lang="en-US" altLang="en-US" sz="3200" kern="0" dirty="0" err="1"/>
              <a:t>organisational</a:t>
            </a:r>
            <a:r>
              <a:rPr lang="en-US" altLang="en-US" sz="3200" kern="0" dirty="0"/>
              <a:t> links and relationships necessary to create goods and services in innovative ways (e.g., B2B relationships).</a:t>
            </a:r>
          </a:p>
          <a:p>
            <a:pPr algn="just">
              <a:lnSpc>
                <a:spcPct val="90000"/>
              </a:lnSpc>
              <a:buFont typeface="Monotype Sorts" pitchFamily="2" charset="2"/>
              <a:buNone/>
              <a:defRPr/>
            </a:pPr>
            <a:endParaRPr lang="en-US" altLang="en-US" sz="2800" kern="0" dirty="0"/>
          </a:p>
          <a:p>
            <a:pPr marL="0" indent="0">
              <a:lnSpc>
                <a:spcPct val="200000"/>
              </a:lnSpc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2006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066129"/>
          </a:xfrm>
        </p:spPr>
        <p:txBody>
          <a:bodyPr>
            <a:normAutofit/>
          </a:bodyPr>
          <a:lstStyle/>
          <a:p>
            <a:r>
              <a:rPr lang="en-GB" b="1" dirty="0"/>
              <a:t>The </a:t>
            </a:r>
            <a:r>
              <a:rPr lang="en-US" altLang="en-US" sz="4400" b="1" kern="0" dirty="0">
                <a:solidFill>
                  <a:srgbClr val="000000"/>
                </a:solidFill>
              </a:rPr>
              <a:t>Value Network …..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17638"/>
            <a:ext cx="8712968" cy="4099595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  <a:buNone/>
              <a:defRPr/>
            </a:pPr>
            <a:endParaRPr lang="en-US" altLang="en-US" sz="1800" i="1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90000"/>
              </a:lnSpc>
              <a:buNone/>
              <a:defRPr/>
            </a:pPr>
            <a:endParaRPr lang="en-US" altLang="en-US" sz="1800" i="1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90000"/>
              </a:lnSpc>
              <a:buNone/>
              <a:defRPr/>
            </a:pPr>
            <a:endParaRPr lang="en-US" altLang="en-US" sz="1800" i="1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90000"/>
              </a:lnSpc>
              <a:buNone/>
              <a:defRPr/>
            </a:pPr>
            <a:endParaRPr lang="en-US" altLang="en-US" sz="1800" i="1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90000"/>
              </a:lnSpc>
              <a:buNone/>
              <a:defRPr/>
            </a:pPr>
            <a:endParaRPr lang="en-US" altLang="en-US" sz="1800" i="1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90000"/>
              </a:lnSpc>
              <a:buNone/>
              <a:defRPr/>
            </a:pPr>
            <a:endParaRPr lang="en-US" altLang="en-US" sz="1800" i="1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90000"/>
              </a:lnSpc>
              <a:buNone/>
              <a:defRPr/>
            </a:pPr>
            <a:endParaRPr lang="en-US" altLang="en-US" sz="1800" i="1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90000"/>
              </a:lnSpc>
              <a:buNone/>
              <a:defRPr/>
            </a:pPr>
            <a:endParaRPr lang="en-US" altLang="en-US" sz="1800" i="1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90000"/>
              </a:lnSpc>
              <a:buNone/>
              <a:defRPr/>
            </a:pPr>
            <a:endParaRPr lang="en-US" altLang="en-US" sz="1800" i="1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90000"/>
              </a:lnSpc>
              <a:buNone/>
              <a:defRPr/>
            </a:pPr>
            <a:endParaRPr lang="en-US" altLang="en-US" sz="1800" i="1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90000"/>
              </a:lnSpc>
              <a:buNone/>
              <a:defRPr/>
            </a:pPr>
            <a:endParaRPr lang="en-US" altLang="en-US" sz="1800" i="1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90000"/>
              </a:lnSpc>
              <a:buNone/>
              <a:defRPr/>
            </a:pPr>
            <a:endParaRPr lang="en-US" altLang="en-US" sz="1800" i="1" dirty="0">
              <a:solidFill>
                <a:srgbClr val="000000"/>
              </a:solidFill>
              <a:latin typeface="+mj-lt"/>
            </a:endParaRPr>
          </a:p>
          <a:p>
            <a:pPr algn="just">
              <a:lnSpc>
                <a:spcPct val="90000"/>
              </a:lnSpc>
              <a:buNone/>
              <a:defRPr/>
            </a:pPr>
            <a:r>
              <a:rPr lang="en-US" altLang="en-US" sz="1200" i="1" dirty="0">
                <a:solidFill>
                  <a:srgbClr val="000000"/>
                </a:solidFill>
                <a:latin typeface="+mj-lt"/>
              </a:rPr>
              <a:t>Source: </a:t>
            </a:r>
            <a:r>
              <a:rPr lang="en-US" altLang="en-US" sz="1200" dirty="0">
                <a:solidFill>
                  <a:srgbClr val="000000"/>
                </a:solidFill>
                <a:latin typeface="+mj-lt"/>
              </a:rPr>
              <a:t>M.E. Porter, </a:t>
            </a:r>
            <a:r>
              <a:rPr lang="en-US" altLang="en-US" sz="1200" i="1" dirty="0">
                <a:solidFill>
                  <a:srgbClr val="000000"/>
                </a:solidFill>
                <a:latin typeface="+mj-lt"/>
              </a:rPr>
              <a:t>Competitive Advantage:</a:t>
            </a:r>
            <a:r>
              <a:rPr lang="en-US" altLang="en-US" sz="12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n-US" altLang="en-US" sz="1200" i="1" dirty="0">
                <a:solidFill>
                  <a:srgbClr val="000000"/>
                </a:solidFill>
                <a:latin typeface="+mj-lt"/>
              </a:rPr>
              <a:t>Creating and Sustaining Superior Performance,</a:t>
            </a:r>
            <a:r>
              <a:rPr lang="en-US" altLang="en-US" sz="1200" dirty="0">
                <a:solidFill>
                  <a:srgbClr val="000000"/>
                </a:solidFill>
                <a:latin typeface="+mj-lt"/>
              </a:rPr>
              <a:t> Free Press, 1985. Used with permission of The Free Press, a division of Simon &amp; Schuster Inc. © 1985, 1988 by Michael E. Porter. All rights reserved.</a:t>
            </a:r>
          </a:p>
          <a:p>
            <a:pPr algn="just">
              <a:lnSpc>
                <a:spcPct val="90000"/>
              </a:lnSpc>
              <a:buFont typeface="Monotype Sorts" pitchFamily="2" charset="2"/>
              <a:buNone/>
              <a:defRPr/>
            </a:pPr>
            <a:endParaRPr lang="en-US" altLang="en-US" sz="2800" kern="0" dirty="0"/>
          </a:p>
          <a:p>
            <a:pPr marL="0" indent="0">
              <a:lnSpc>
                <a:spcPct val="200000"/>
              </a:lnSpc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DF24A0-A25C-340A-9117-4756151183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268761"/>
            <a:ext cx="8784976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3301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066129"/>
          </a:xfrm>
        </p:spPr>
        <p:txBody>
          <a:bodyPr>
            <a:normAutofit/>
          </a:bodyPr>
          <a:lstStyle/>
          <a:p>
            <a:r>
              <a:rPr lang="en-GB" b="1" dirty="0"/>
              <a:t>The </a:t>
            </a:r>
            <a:r>
              <a:rPr lang="en-US" altLang="en-US" sz="4400" b="1" kern="0" dirty="0">
                <a:solidFill>
                  <a:srgbClr val="000000"/>
                </a:solidFill>
              </a:rPr>
              <a:t>Value Network …..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17638"/>
            <a:ext cx="8712968" cy="4099595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90000"/>
              </a:lnSpc>
              <a:buNone/>
              <a:defRPr/>
            </a:pPr>
            <a:r>
              <a:rPr lang="en-GB" altLang="en-US" sz="3200" kern="0" dirty="0"/>
              <a:t>Likely questions to ask while innovating in value network are: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3200" kern="0" dirty="0"/>
              <a:t>Where are </a:t>
            </a:r>
            <a:r>
              <a:rPr lang="en-US" altLang="en-US" sz="3200" b="1" kern="0" dirty="0"/>
              <a:t>cost and value</a:t>
            </a:r>
            <a:r>
              <a:rPr lang="en-US" altLang="en-US" sz="3200" kern="0" dirty="0"/>
              <a:t> created?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3200" kern="0" dirty="0"/>
              <a:t>Which activities are centrally important?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3200" kern="0" dirty="0"/>
              <a:t>Where are the </a:t>
            </a:r>
            <a:r>
              <a:rPr lang="en-US" altLang="en-US" sz="3200" b="1" kern="0" dirty="0"/>
              <a:t>profit pools</a:t>
            </a:r>
            <a:r>
              <a:rPr lang="en-US" altLang="en-US" sz="3200" kern="0" dirty="0"/>
              <a:t>?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3200" kern="0" dirty="0"/>
              <a:t>“Make or buy” decisions … outsourcing?</a:t>
            </a:r>
          </a:p>
          <a:p>
            <a:pPr>
              <a:buFont typeface="Wingdings" panose="05000000000000000000" pitchFamily="2" charset="2"/>
              <a:buChar char="§"/>
              <a:defRPr/>
            </a:pPr>
            <a:r>
              <a:rPr lang="en-US" altLang="en-US" sz="3200" kern="0" dirty="0"/>
              <a:t>Who might be the best partners / relationships?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endParaRPr lang="en-US" altLang="en-US" sz="3200" kern="0" dirty="0"/>
          </a:p>
          <a:p>
            <a:pPr algn="just">
              <a:lnSpc>
                <a:spcPct val="90000"/>
              </a:lnSpc>
              <a:buFont typeface="Monotype Sorts" pitchFamily="2" charset="2"/>
              <a:buNone/>
              <a:defRPr/>
            </a:pPr>
            <a:endParaRPr lang="en-US" altLang="en-US" sz="2800" kern="0" dirty="0"/>
          </a:p>
          <a:p>
            <a:pPr marL="0" indent="0">
              <a:lnSpc>
                <a:spcPct val="200000"/>
              </a:lnSpc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53982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Class Activity (30 minutes)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US" dirty="0"/>
              <a:t>What is your favorite product? </a:t>
            </a:r>
          </a:p>
          <a:p>
            <a:r>
              <a:rPr lang="en-US" dirty="0"/>
              <a:t>Conduct </a:t>
            </a:r>
            <a:r>
              <a:rPr lang="en-GB" b="1" dirty="0"/>
              <a:t>value chain analysis </a:t>
            </a:r>
            <a:r>
              <a:rPr lang="en-US" dirty="0"/>
              <a:t>of that product and email me.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5045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Class Activity (30 minutes)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Use the remainder of the time to work on your assignment.</a:t>
            </a:r>
          </a:p>
          <a:p>
            <a:pPr>
              <a:lnSpc>
                <a:spcPct val="200000"/>
              </a:lnSpc>
            </a:pPr>
            <a:r>
              <a:rPr lang="en-GB" dirty="0"/>
              <a:t>If you have your draft assignment ready, you can show it in-class to your lecturer for in-class feedback.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6317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F29D1-71D9-47FF-B014-E67AD0475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593E2-BF3C-4E97-A4D2-B2F376248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Trott, P. (2008),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Innovation Management and New Product Development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4th ed, Harlow: FT Prentice Hall.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Tidd, J. and Bessant, J. (2009), Managing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Innovation:</a:t>
            </a:r>
            <a:r>
              <a:rPr lang="en-US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Integrating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 Technological, Market and Organizational Change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2nd ed, Chichester: John Wiley.</a:t>
            </a:r>
          </a:p>
          <a:p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Tödtling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F. and M.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Trippl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(2011), “Regional innovation systems”, in P. Cooke, B. Asheim, R.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Boshma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R. Martin, D. Schwartz and F.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Tödtling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(eds.), 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Handbook of Regional Innovation and Growth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Edward Elgar, Cheltenham.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Video podcast: 3M - Breakthrough products and services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388E5F-5584-AFB4-93D6-A38E5664C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3137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6000" b="1" dirty="0"/>
              <a:t>Thank you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E4E717-941D-DA60-2286-38AC851944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pic>
        <p:nvPicPr>
          <p:cNvPr id="8" name="Picture 7" descr="Thank You Teodor the Cat">
            <a:extLst>
              <a:ext uri="{FF2B5EF4-FFF2-40B4-BE49-F238E27FC236}">
                <a16:creationId xmlns:a16="http://schemas.microsoft.com/office/drawing/2014/main" id="{3CF79BFC-B2FB-452A-973E-CC341E9E8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6356" y="2996952"/>
            <a:ext cx="2011288" cy="201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1894</TotalTime>
  <Words>1890</Words>
  <Application>Microsoft Office PowerPoint</Application>
  <PresentationFormat>On-screen Show (4:3)</PresentationFormat>
  <Paragraphs>240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8" baseType="lpstr">
      <vt:lpstr>AFBatterseaMedium</vt:lpstr>
      <vt:lpstr>Monotype Sorts</vt:lpstr>
      <vt:lpstr>Myriad Pro</vt:lpstr>
      <vt:lpstr>Times-Italic</vt:lpstr>
      <vt:lpstr>Times-Roman</vt:lpstr>
      <vt:lpstr>Arial</vt:lpstr>
      <vt:lpstr>Arial Black</vt:lpstr>
      <vt:lpstr>Calibri</vt:lpstr>
      <vt:lpstr>Rockwell Condensed</vt:lpstr>
      <vt:lpstr>Times New Roman</vt:lpstr>
      <vt:lpstr>Wingdings</vt:lpstr>
      <vt:lpstr>20140311PresentationUWTSDTemplate</vt:lpstr>
      <vt:lpstr>Developing Innovation and Creativity for Business Advantage (BMSW6102)  Week 4: INNOVATION AND PRODUCT DEVELOPMENT &amp; VALUE CHAIN ANALYSIS AND VALUE NETWORK    </vt:lpstr>
      <vt:lpstr>In this session…..</vt:lpstr>
      <vt:lpstr>New Product Development</vt:lpstr>
      <vt:lpstr>New Product Development</vt:lpstr>
      <vt:lpstr>New Product Development</vt:lpstr>
      <vt:lpstr>What is a New Product?</vt:lpstr>
      <vt:lpstr>What is a New Product?</vt:lpstr>
      <vt:lpstr>However, New Product does not necessarily lead to New Product Success! </vt:lpstr>
      <vt:lpstr>What is New Product Success? </vt:lpstr>
      <vt:lpstr>What is a New Product Success (NPS)?</vt:lpstr>
      <vt:lpstr>What is a New Product Success (NPS)?</vt:lpstr>
      <vt:lpstr>What is a New Product Success (NPS)?</vt:lpstr>
      <vt:lpstr>What is a New Product Success (NPS)?</vt:lpstr>
      <vt:lpstr>What is a New Product Success (NPS)?</vt:lpstr>
      <vt:lpstr>What is a New Product Success (NPS)?</vt:lpstr>
      <vt:lpstr>Packaging</vt:lpstr>
      <vt:lpstr>Packaging</vt:lpstr>
      <vt:lpstr>Branding and Innovation</vt:lpstr>
      <vt:lpstr>Market Introduction of Brands</vt:lpstr>
      <vt:lpstr>PowerPoint Presentation</vt:lpstr>
      <vt:lpstr>PowerPoint Presentation</vt:lpstr>
      <vt:lpstr>Class Discussion</vt:lpstr>
      <vt:lpstr>Value Chain Analysis &amp; Value Network</vt:lpstr>
      <vt:lpstr>The Value Chain</vt:lpstr>
      <vt:lpstr>Value Chain Analysis &amp; Value Network</vt:lpstr>
      <vt:lpstr>Value Chain Analysis &amp; Value Network</vt:lpstr>
      <vt:lpstr>Value Chain Analysis &amp; Value Network</vt:lpstr>
      <vt:lpstr>Value Chain Analysis &amp; Value Network</vt:lpstr>
      <vt:lpstr>Value Chain Analysis &amp; Value Network</vt:lpstr>
      <vt:lpstr>The Value Network …..</vt:lpstr>
      <vt:lpstr>The Value Network …..</vt:lpstr>
      <vt:lpstr>The Value Network …..</vt:lpstr>
      <vt:lpstr>Class Activity (30 minutes)</vt:lpstr>
      <vt:lpstr>Class Activity (30 minutes)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Creating Effective Teams</dc:title>
  <dc:creator>Buddhi Pathak</dc:creator>
  <cp:lastModifiedBy>Olu Adegbite</cp:lastModifiedBy>
  <cp:revision>51</cp:revision>
  <dcterms:created xsi:type="dcterms:W3CDTF">2020-06-28T09:39:14Z</dcterms:created>
  <dcterms:modified xsi:type="dcterms:W3CDTF">2023-10-05T12:30:22Z</dcterms:modified>
</cp:coreProperties>
</file>