
<file path=[Content_Types].xml><?xml version="1.0" encoding="utf-8"?>
<Types xmlns="http://schemas.openxmlformats.org/package/2006/content-types"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1" r:id="rId7"/>
    <p:sldId id="267" r:id="rId8"/>
    <p:sldId id="262" r:id="rId9"/>
    <p:sldId id="263" r:id="rId10"/>
    <p:sldId id="264" r:id="rId11"/>
    <p:sldId id="260" r:id="rId12"/>
    <p:sldId id="265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700"/>
  </p:normalViewPr>
  <p:slideViewPr>
    <p:cSldViewPr snapToGrid="0" snapToObjects="1" showGuides="1">
      <p:cViewPr>
        <p:scale>
          <a:sx n="72" d="100"/>
          <a:sy n="72" d="100"/>
        </p:scale>
        <p:origin x="376" y="73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57563-C9B5-7045-8B54-A337DDA922F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D22A58-727F-4745-9F94-6C70D27ED26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A91509-E4DE-6E40-8A67-519075229F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287A4B-1638-6C46-B6D4-13A6C89E10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AC4157-BD23-164F-9F3E-9FCE15E35A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2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1F3508-110C-1349-A4A5-A02E19FC3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895AFD-5310-EE4F-9094-3FCBFDF10CD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7D6CB3-9E74-EA4B-9F8D-F97F5F9BCD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22F6EC-B0E5-0B43-B4EF-8787047979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0B2ECB-6CAA-174D-927F-9E20301C5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339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C03594-CA2D-3541-A964-964A9D1813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BEACE7-D301-1F4E-B175-9BDC396347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BAC977C-4201-9F49-8133-36C1F91A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E4567F-126F-5348-A5C0-BA1E646B08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154880-72B7-A14E-BC1B-4AAD3623C8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8676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93BE84-F900-6442-B74D-418F6FC19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25D5A-DE4D-B44A-8B30-D9AF0AD57E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F459B6-1020-D949-8664-42FA3706AA1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31A3D2-1F06-6740-A522-5D17D6B201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08DCC6-6A41-154D-A347-2F6154918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67F80E-80F6-424D-B65B-0FB28E4A6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8417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374834-9014-E34E-9810-3FCFF7FFE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B2831E5-F831-B94F-B5F2-15E377443FD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5953200-269A-494E-8DBE-EB93DDC33A7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7AE1F1-385B-A44A-9F98-F8675882C9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F849A8-AD47-7D4F-88BD-074AACCAD6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05C1EB-3D46-3048-BCCA-AAA1891FA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0E7316-7B75-7C42-947F-D25B54654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369A816-4565-464C-A617-57D5AE0B4B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89060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CA244-8CB1-7846-9D20-D3FB60693D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78C877-BF8B-A847-B627-483D7E32E8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782577-7DDF-474D-BC05-3D995C2DBC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A6F951-7F7D-EF49-99DB-87EAA46F4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0837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20FDE-ECF6-FF4C-818E-F61F5E049C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97B9E18-08F3-3449-8F5B-930E8E03A2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6D6D319-A8F5-6544-8149-9B8A9D54B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1014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4AD65-AE9C-8D4A-B49C-E326CF376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1FC97F-051A-8C4E-8E14-76DEA56CD6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02E3533-644C-B347-8CBB-B905BFC5D4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C6547C5-024F-0C48-89E0-61ADFDE5D6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BA915C3-39B9-FD4D-8DAC-344CA187F6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F69DAC-0F05-ED4B-8884-8828B34BFB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2359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AA3C4-4A63-5D46-A133-16141BB618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9087BC1-B9AE-FD49-9D4B-307DF2587F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35AF70-6E39-1642-B352-5470D969A1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0BBF7B-88CC-6346-8E8B-4DB044470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E3E32C-C39B-F040-A1A3-2E6D6D06FB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FCA596B-BB29-8B4D-83CD-EC02FCD79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710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36D88F-AD45-D441-AA5A-0A6417D57A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FC9003-D394-5C4B-B581-9CB167CBEF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532413-8B41-F443-84BB-15891898E6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F8C560D-02AC-2C44-8B15-90ABF8C752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441CDC-9350-F445-BD49-CEB2C8AEB1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2761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D1F8CCE-8825-754B-9D05-E187801201C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5A2A71F-6DEF-1F48-B73E-5C905F9F81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DD9B59-BC51-F744-A534-2FCB215AB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2B50D5-44BD-1A45-A9B4-67842EAD2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1AB215-E72A-A342-ADEF-1FB77528D2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01430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9BB886-9A16-C041-AFC4-6470093976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B7B7DD-0F7A-2342-93AB-7F19BB2FF4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75AF4C-0E6E-AB48-BCD2-C02F32501E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52F910-3374-8A4E-8643-F4A7A8E8A5F7}" type="datetimeFigureOut">
              <a:rPr lang="en-US" smtClean="0"/>
              <a:t>11/18/19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FABF5A-5F36-3A4E-B78D-1702DCFCD07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0D69C2-AA54-CF45-A20B-5B27957500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583DE9-AD95-9443-A11E-8ABABFA0FA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1014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definition-of-form-in-art-182437" TargetMode="External"/><Relationship Id="rId7" Type="http://schemas.openxmlformats.org/officeDocument/2006/relationships/hyperlink" Target="https://www.thoughtco.com/definition-of-color-in-art-182429" TargetMode="External"/><Relationship Id="rId2" Type="http://schemas.openxmlformats.org/officeDocument/2006/relationships/hyperlink" Target="https://www.thoughtco.com/definition-of-shape-in-art-18246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oughtco.com/what-is-value-in-art-182474" TargetMode="External"/><Relationship Id="rId5" Type="http://schemas.openxmlformats.org/officeDocument/2006/relationships/hyperlink" Target="https://www.thoughtco.com/definition-of-texture-in-art-182468" TargetMode="External"/><Relationship Id="rId4" Type="http://schemas.openxmlformats.org/officeDocument/2006/relationships/hyperlink" Target="https://www.thoughtco.com/definition-of-space-in-art-182464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houghtco.com/definition-of-form-in-art-182437" TargetMode="External"/><Relationship Id="rId7" Type="http://schemas.openxmlformats.org/officeDocument/2006/relationships/hyperlink" Target="https://www.thoughtco.com/definition-of-color-in-art-182429" TargetMode="External"/><Relationship Id="rId2" Type="http://schemas.openxmlformats.org/officeDocument/2006/relationships/hyperlink" Target="https://www.thoughtco.com/definition-of-shape-in-art-182463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thoughtco.com/what-is-value-in-art-182474" TargetMode="External"/><Relationship Id="rId5" Type="http://schemas.openxmlformats.org/officeDocument/2006/relationships/hyperlink" Target="https://www.thoughtco.com/definition-of-texture-in-art-182468" TargetMode="External"/><Relationship Id="rId4" Type="http://schemas.openxmlformats.org/officeDocument/2006/relationships/hyperlink" Target="https://www.thoughtco.com/definition-of-space-in-art-182464" TargetMode="Externa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3E3C8A9B-FD51-B746-8930-2FF2FD3964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1211" y="643467"/>
            <a:ext cx="10769577" cy="487323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FF0656-37A2-0C41-A913-3FBAFFD8CCA2}"/>
              </a:ext>
            </a:extLst>
          </p:cNvPr>
          <p:cNvSpPr txBox="1"/>
          <p:nvPr/>
        </p:nvSpPr>
        <p:spPr>
          <a:xfrm>
            <a:off x="3934999" y="5661980"/>
            <a:ext cx="8534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Pablo Picasso, </a:t>
            </a:r>
            <a:r>
              <a:rPr lang="en-US" i="1" dirty="0"/>
              <a:t>Guernica, </a:t>
            </a:r>
            <a:r>
              <a:rPr lang="en-US" dirty="0"/>
              <a:t>1937 (</a:t>
            </a:r>
            <a:r>
              <a:rPr lang="en-GB" dirty="0"/>
              <a:t>3.5 metre (11 ft) tall and 7.8 metre (25.6 ft) wide)</a:t>
            </a:r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794576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2F016C-CBCD-6B4C-A1D0-56B232E7DBC7}"/>
              </a:ext>
            </a:extLst>
          </p:cNvPr>
          <p:cNvSpPr txBox="1"/>
          <p:nvPr/>
        </p:nvSpPr>
        <p:spPr>
          <a:xfrm>
            <a:off x="2397805" y="139720"/>
            <a:ext cx="73963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Use this paper to make a sketch based upon the description of the artwork</a:t>
            </a:r>
          </a:p>
        </p:txBody>
      </p:sp>
    </p:spTree>
    <p:extLst>
      <p:ext uri="{BB962C8B-B14F-4D97-AF65-F5344CB8AC3E}">
        <p14:creationId xmlns:p14="http://schemas.microsoft.com/office/powerpoint/2010/main" val="325021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15A168D-4861-3347-ACFC-DD8888FD427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3027605"/>
              </p:ext>
            </p:extLst>
          </p:nvPr>
        </p:nvGraphicFramePr>
        <p:xfrm>
          <a:off x="136937" y="136571"/>
          <a:ext cx="11949046" cy="6622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4523">
                  <a:extLst>
                    <a:ext uri="{9D8B030D-6E8A-4147-A177-3AD203B41FA5}">
                      <a16:colId xmlns:a16="http://schemas.microsoft.com/office/drawing/2014/main" val="3535514082"/>
                    </a:ext>
                  </a:extLst>
                </a:gridCol>
                <a:gridCol w="5974523">
                  <a:extLst>
                    <a:ext uri="{9D8B030D-6E8A-4147-A177-3AD203B41FA5}">
                      <a16:colId xmlns:a16="http://schemas.microsoft.com/office/drawing/2014/main" val="3349129750"/>
                    </a:ext>
                  </a:extLst>
                </a:gridCol>
              </a:tblGrid>
              <a:tr h="3311019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DESCRIBE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ANALYSE 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Line -</a:t>
                      </a: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Shape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Form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Space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Texture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Valu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Color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49460"/>
                  </a:ext>
                </a:extLst>
              </a:tr>
              <a:tr h="3311019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JUDGE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INTERPRET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6572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687012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1679B4-EFC4-0E46-8E19-D37AB4537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678" y="643466"/>
            <a:ext cx="94026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392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175EAB-3D4C-324C-B107-B82E14E673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489"/>
          <a:stretch/>
        </p:blipFill>
        <p:spPr>
          <a:xfrm>
            <a:off x="1282053" y="1003630"/>
            <a:ext cx="9627893" cy="485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059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AEED163-5490-DB48-AA56-8879654875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6213" y="643466"/>
            <a:ext cx="7119574" cy="5571067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DC86039-4956-E143-954C-F91AF3B10461}"/>
              </a:ext>
            </a:extLst>
          </p:cNvPr>
          <p:cNvSpPr txBox="1"/>
          <p:nvPr/>
        </p:nvSpPr>
        <p:spPr>
          <a:xfrm>
            <a:off x="4473388" y="6360410"/>
            <a:ext cx="53983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Vincent Van Gogh, </a:t>
            </a:r>
            <a:r>
              <a:rPr lang="en-US" i="1" dirty="0"/>
              <a:t>Starry Night</a:t>
            </a:r>
            <a:r>
              <a:rPr lang="en-US" dirty="0"/>
              <a:t>, 1889, </a:t>
            </a:r>
            <a:r>
              <a:rPr lang="en-GB" dirty="0"/>
              <a:t>(73.7 x 92.1 cm)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604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52F016C-CBCD-6B4C-A1D0-56B232E7DBC7}"/>
              </a:ext>
            </a:extLst>
          </p:cNvPr>
          <p:cNvSpPr txBox="1"/>
          <p:nvPr/>
        </p:nvSpPr>
        <p:spPr>
          <a:xfrm>
            <a:off x="2433664" y="139719"/>
            <a:ext cx="73246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i="1" dirty="0"/>
              <a:t>Use this paper to make a sketch based upon the description of the artwork</a:t>
            </a:r>
          </a:p>
        </p:txBody>
      </p:sp>
    </p:spTree>
    <p:extLst>
      <p:ext uri="{BB962C8B-B14F-4D97-AF65-F5344CB8AC3E}">
        <p14:creationId xmlns:p14="http://schemas.microsoft.com/office/powerpoint/2010/main" val="39560737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15A168D-4861-3347-ACFC-DD8888FD4273}"/>
              </a:ext>
            </a:extLst>
          </p:cNvPr>
          <p:cNvGraphicFramePr>
            <a:graphicFrameLocks noGrp="1"/>
          </p:cNvGraphicFramePr>
          <p:nvPr/>
        </p:nvGraphicFramePr>
        <p:xfrm>
          <a:off x="136937" y="136571"/>
          <a:ext cx="11949046" cy="6622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4523">
                  <a:extLst>
                    <a:ext uri="{9D8B030D-6E8A-4147-A177-3AD203B41FA5}">
                      <a16:colId xmlns:a16="http://schemas.microsoft.com/office/drawing/2014/main" val="3535514082"/>
                    </a:ext>
                  </a:extLst>
                </a:gridCol>
                <a:gridCol w="5974523">
                  <a:extLst>
                    <a:ext uri="{9D8B030D-6E8A-4147-A177-3AD203B41FA5}">
                      <a16:colId xmlns:a16="http://schemas.microsoft.com/office/drawing/2014/main" val="3349129750"/>
                    </a:ext>
                  </a:extLst>
                </a:gridCol>
              </a:tblGrid>
              <a:tr h="3311019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DESCRIBE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ANALYSE </a:t>
                      </a:r>
                    </a:p>
                    <a:p>
                      <a:pPr algn="ctr"/>
                      <a:endParaRPr lang="en-US" b="1" dirty="0"/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Line -</a:t>
                      </a: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2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Shape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Form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Space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Texture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Valu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6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e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fontAlgn="base"/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7">
                            <a:extLst>
                              <a:ext uri="{A12FA001-AC4F-418D-AE19-62706E023703}">
                                <ahyp:hlinkClr xmlns:ahyp="http://schemas.microsoft.com/office/drawing/2018/hyperlinkcolor" val="tx"/>
                              </a:ext>
                            </a:extLst>
                          </a:hlinkClick>
                        </a:rPr>
                        <a:t>Color</a:t>
                      </a:r>
                      <a:r>
                        <a:rPr lang="en-GB" sz="1800" b="1" u="sng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- </a:t>
                      </a:r>
                      <a:endParaRPr lang="en-GB" b="1" u="sng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l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49460"/>
                  </a:ext>
                </a:extLst>
              </a:tr>
              <a:tr h="3311019"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JUDGE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/>
                        <a:t>INTERPRET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6572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522921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1679B4-EFC4-0E46-8E19-D37AB45375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4678" y="643466"/>
            <a:ext cx="9402644" cy="55710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03424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2175EAB-3D4C-324C-B107-B82E14E6737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22489"/>
          <a:stretch/>
        </p:blipFill>
        <p:spPr>
          <a:xfrm>
            <a:off x="1282053" y="1003630"/>
            <a:ext cx="9627893" cy="48507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37361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028C33-4AE5-6F44-889E-111E498D1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1860363"/>
              </p:ext>
            </p:extLst>
          </p:nvPr>
        </p:nvGraphicFramePr>
        <p:xfrm>
          <a:off x="136937" y="136571"/>
          <a:ext cx="11949046" cy="6622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4523">
                  <a:extLst>
                    <a:ext uri="{9D8B030D-6E8A-4147-A177-3AD203B41FA5}">
                      <a16:colId xmlns:a16="http://schemas.microsoft.com/office/drawing/2014/main" val="3535514082"/>
                    </a:ext>
                  </a:extLst>
                </a:gridCol>
                <a:gridCol w="5974523">
                  <a:extLst>
                    <a:ext uri="{9D8B030D-6E8A-4147-A177-3AD203B41FA5}">
                      <a16:colId xmlns:a16="http://schemas.microsoft.com/office/drawing/2014/main" val="3349129750"/>
                    </a:ext>
                  </a:extLst>
                </a:gridCol>
              </a:tblGrid>
              <a:tr h="3311019"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PABLO PICASSO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CUBISM </a:t>
                      </a:r>
                    </a:p>
                    <a:p>
                      <a:pPr algn="l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49460"/>
                  </a:ext>
                </a:extLst>
              </a:tr>
              <a:tr h="3311019"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MURAL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657263"/>
                  </a:ext>
                </a:extLst>
              </a:tr>
            </a:tbl>
          </a:graphicData>
        </a:graphic>
      </p:graphicFrame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8FE2EA2D-5CD2-DD4D-BBE1-B93690EB0F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1044" y="3854824"/>
            <a:ext cx="5626464" cy="2545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94274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028C33-4AE5-6F44-889E-111E498D12F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2035543"/>
              </p:ext>
            </p:extLst>
          </p:nvPr>
        </p:nvGraphicFramePr>
        <p:xfrm>
          <a:off x="136937" y="136571"/>
          <a:ext cx="11949046" cy="6622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74523">
                  <a:extLst>
                    <a:ext uri="{9D8B030D-6E8A-4147-A177-3AD203B41FA5}">
                      <a16:colId xmlns:a16="http://schemas.microsoft.com/office/drawing/2014/main" val="3535514082"/>
                    </a:ext>
                  </a:extLst>
                </a:gridCol>
                <a:gridCol w="5974523">
                  <a:extLst>
                    <a:ext uri="{9D8B030D-6E8A-4147-A177-3AD203B41FA5}">
                      <a16:colId xmlns:a16="http://schemas.microsoft.com/office/drawing/2014/main" val="3349129750"/>
                    </a:ext>
                  </a:extLst>
                </a:gridCol>
              </a:tblGrid>
              <a:tr h="3311019"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VINCENT VAN GOGH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POST-IMPRESSIONISM</a:t>
                      </a:r>
                    </a:p>
                    <a:p>
                      <a:pPr algn="l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9449460"/>
                  </a:ext>
                </a:extLst>
              </a:tr>
              <a:tr h="3311019"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b="1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endParaRPr lang="en-US" b="1" dirty="0"/>
                    </a:p>
                    <a:p>
                      <a:pPr algn="ctr"/>
                      <a:r>
                        <a:rPr lang="en-US" sz="5400" b="1" dirty="0"/>
                        <a:t>VIEW FROM ASYLUM WINDOW </a:t>
                      </a:r>
                    </a:p>
                    <a:p>
                      <a:pPr algn="ctr"/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45657263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0E2E9B12-52DE-B145-A945-D673FB6AC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6748" y="3627743"/>
            <a:ext cx="3777276" cy="2955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294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116</Words>
  <Application>Microsoft Macintosh PowerPoint</Application>
  <PresentationFormat>Widescreen</PresentationFormat>
  <Paragraphs>69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Caitlin Littlejohns</dc:creator>
  <cp:lastModifiedBy>Caitlin Littlejohns</cp:lastModifiedBy>
  <cp:revision>3</cp:revision>
  <dcterms:created xsi:type="dcterms:W3CDTF">2019-11-18T22:50:30Z</dcterms:created>
  <dcterms:modified xsi:type="dcterms:W3CDTF">2019-11-19T00:42:49Z</dcterms:modified>
</cp:coreProperties>
</file>