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8288000" cy="10287000"/>
  <p:notesSz cx="6858000" cy="9144000"/>
  <p:embeddedFontLst>
    <p:embeddedFont>
      <p:font typeface="Antonio Bold" panose="020B0604020202020204" charset="0"/>
      <p:regular r:id="rId11"/>
    </p:embeddedFont>
    <p:embeddedFont>
      <p:font typeface="Antonio Ultra-Bold" panose="020B0604020202020204" charset="0"/>
      <p:regular r:id="rId12"/>
    </p:embeddedFont>
    <p:embeddedFont>
      <p:font typeface="Poppins" panose="00000500000000000000" pitchFamily="2"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2" autoAdjust="0"/>
    <p:restoredTop sz="94622" autoAdjust="0"/>
  </p:normalViewPr>
  <p:slideViewPr>
    <p:cSldViewPr>
      <p:cViewPr varScale="1">
        <p:scale>
          <a:sx n="43" d="100"/>
          <a:sy n="43" d="100"/>
        </p:scale>
        <p:origin x="1470"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this presentation, I will focus on communication as a key professional skill in health and social care. Effective communication is essential for ensuring patient safety, supporting teamwork, and delivering high-quality, person-</a:t>
            </a:r>
            <a:r>
              <a:rPr lang="en-US" dirty="0" err="1"/>
              <a:t>centred</a:t>
            </a:r>
            <a:r>
              <a:rPr lang="en-US" dirty="0"/>
              <a:t> care. I will explain why communication is important, introduce a communication model used in healthcare, and provide a practical example of how this skill is applied in practice.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health and social care, communication means more than just speaking. It involves actively listening, understanding information correctly, and responding appropriately. Professionals must use verbal, non-verbal and written communication effectively to ensure information is shared accurately. This is essential for safe practice, professional accountability, and maintaining trust with patients, service users and colleagues.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Poor communication in health and social care can lead to misunderstandings, mistakes in care, and serious risks to patient safety. In contrast, effective communication supports accurate information sharing, improves teamwork, and leads to better care outcomes. As a future health and social care professional, strong communication skills are essential for working safely, ethically, and collaboratively with patients and colleagues.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SBAR model is a structured method of communication widely used in healthcare settings, particularly during handovers and urgent situations. It works because it </a:t>
            </a:r>
            <a:r>
              <a:rPr lang="en-US" dirty="0" err="1"/>
              <a:t>organises</a:t>
            </a:r>
            <a:r>
              <a:rPr lang="en-US" dirty="0"/>
              <a:t> information in a logical sequence, reducing confusion and omissions. By encouraging professionals to communicate clearly and confidently, SBAR improves understanding, supports decision-making, and significantly reduces the risk of errors in patient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situation takes place in a residential care home where I am working as a healthcare assistant. I noticed that a service user became confused and short of breath. Using SBAR, I explained the situation clearly, provided relevant background, shared my observations, and recommended urgent review. This structured communication helped the nurse respond quickly, improving teamwork, care quality, and patient safety.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conclusion, communication is a key professional skill that directly impacts patient safety and quality of care. The SBAR model supports clear and effective information sharing, particularly in healthcare settings. By developing strong communication skills, health and social care professionals can work more confidently, safely, and collaboratively in their future roles.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hyperlink" Target="https://www.england.nhs.uk/improvement-hub/wp-content/uploads/sites/44/2017/11/SBAR-Implementation-and-Training-Guide.pdf" TargetMode="External"/><Relationship Id="rId2" Type="http://schemas.openxmlformats.org/officeDocument/2006/relationships/hyperlink" Target="https://www.gov.uk/government/publications/health-and-social-care-integration-joining-up-care-for-people-places-and-populations/health-and-social-care-integration-joining-up-care-for-people-places-and-populations" TargetMode="External"/><Relationship Id="rId1" Type="http://schemas.openxmlformats.org/officeDocument/2006/relationships/slideLayout" Target="../slideLayouts/slideLayout7.xml"/><Relationship Id="rId4" Type="http://schemas.openxmlformats.org/officeDocument/2006/relationships/hyperlink" Target="https://www.nuffieldtrust.org.uk/sites/default/files/2021-12/integrated-care-web.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48581"/>
        </a:solidFill>
        <a:effectLst/>
      </p:bgPr>
    </p:bg>
    <p:spTree>
      <p:nvGrpSpPr>
        <p:cNvPr id="1" name=""/>
        <p:cNvGrpSpPr/>
        <p:nvPr/>
      </p:nvGrpSpPr>
      <p:grpSpPr>
        <a:xfrm>
          <a:off x="0" y="0"/>
          <a:ext cx="0" cy="0"/>
          <a:chOff x="0" y="0"/>
          <a:chExt cx="0" cy="0"/>
        </a:xfrm>
      </p:grpSpPr>
      <p:sp>
        <p:nvSpPr>
          <p:cNvPr id="2" name="Freeform 2"/>
          <p:cNvSpPr/>
          <p:nvPr/>
        </p:nvSpPr>
        <p:spPr>
          <a:xfrm>
            <a:off x="13258799" y="1261910"/>
            <a:ext cx="4179641" cy="6805748"/>
          </a:xfrm>
          <a:custGeom>
            <a:avLst/>
            <a:gdLst/>
            <a:ahLst/>
            <a:cxnLst/>
            <a:rect l="l" t="t" r="r" b="b"/>
            <a:pathLst>
              <a:path w="7960083" h="12060732">
                <a:moveTo>
                  <a:pt x="0" y="0"/>
                </a:moveTo>
                <a:lnTo>
                  <a:pt x="7960083" y="0"/>
                </a:lnTo>
                <a:lnTo>
                  <a:pt x="7960083" y="12060732"/>
                </a:lnTo>
                <a:lnTo>
                  <a:pt x="0" y="120607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755259" y="9058715"/>
            <a:ext cx="19043259" cy="3086100"/>
            <a:chOff x="0" y="0"/>
            <a:chExt cx="5015509" cy="812800"/>
          </a:xfrm>
        </p:grpSpPr>
        <p:sp>
          <p:nvSpPr>
            <p:cNvPr id="4" name="Freeform 4"/>
            <p:cNvSpPr/>
            <p:nvPr/>
          </p:nvSpPr>
          <p:spPr>
            <a:xfrm>
              <a:off x="0" y="0"/>
              <a:ext cx="5015509" cy="812800"/>
            </a:xfrm>
            <a:custGeom>
              <a:avLst/>
              <a:gdLst/>
              <a:ahLst/>
              <a:cxnLst/>
              <a:rect l="l" t="t" r="r" b="b"/>
              <a:pathLst>
                <a:path w="5015509" h="812800">
                  <a:moveTo>
                    <a:pt x="20734" y="0"/>
                  </a:moveTo>
                  <a:lnTo>
                    <a:pt x="4994775" y="0"/>
                  </a:lnTo>
                  <a:cubicBezTo>
                    <a:pt x="5000274" y="0"/>
                    <a:pt x="5005548" y="2184"/>
                    <a:pt x="5009436" y="6073"/>
                  </a:cubicBezTo>
                  <a:cubicBezTo>
                    <a:pt x="5013324" y="9961"/>
                    <a:pt x="5015509" y="15235"/>
                    <a:pt x="5015509" y="20734"/>
                  </a:cubicBezTo>
                  <a:lnTo>
                    <a:pt x="5015509" y="792066"/>
                  </a:lnTo>
                  <a:cubicBezTo>
                    <a:pt x="5015509" y="797565"/>
                    <a:pt x="5013324" y="802839"/>
                    <a:pt x="5009436" y="806727"/>
                  </a:cubicBezTo>
                  <a:cubicBezTo>
                    <a:pt x="5005548" y="810616"/>
                    <a:pt x="5000274" y="812800"/>
                    <a:pt x="4994775" y="812800"/>
                  </a:cubicBezTo>
                  <a:lnTo>
                    <a:pt x="20734" y="812800"/>
                  </a:lnTo>
                  <a:cubicBezTo>
                    <a:pt x="15235" y="812800"/>
                    <a:pt x="9961" y="810616"/>
                    <a:pt x="6073" y="806727"/>
                  </a:cubicBezTo>
                  <a:cubicBezTo>
                    <a:pt x="2184" y="802839"/>
                    <a:pt x="0" y="797565"/>
                    <a:pt x="0" y="792066"/>
                  </a:cubicBezTo>
                  <a:lnTo>
                    <a:pt x="0" y="20734"/>
                  </a:lnTo>
                  <a:cubicBezTo>
                    <a:pt x="0" y="15235"/>
                    <a:pt x="2184" y="9961"/>
                    <a:pt x="6073" y="6073"/>
                  </a:cubicBezTo>
                  <a:cubicBezTo>
                    <a:pt x="9961" y="2184"/>
                    <a:pt x="15235" y="0"/>
                    <a:pt x="20734" y="0"/>
                  </a:cubicBezTo>
                  <a:close/>
                </a:path>
              </a:pathLst>
            </a:custGeom>
            <a:solidFill>
              <a:srgbClr val="FFFFFF"/>
            </a:solidFill>
          </p:spPr>
          <p:txBody>
            <a:bodyPr/>
            <a:lstStyle/>
            <a:p>
              <a:endParaRPr lang="en-US"/>
            </a:p>
          </p:txBody>
        </p:sp>
        <p:sp>
          <p:nvSpPr>
            <p:cNvPr id="5" name="TextBox 5"/>
            <p:cNvSpPr txBox="1"/>
            <p:nvPr/>
          </p:nvSpPr>
          <p:spPr>
            <a:xfrm>
              <a:off x="0" y="-38100"/>
              <a:ext cx="5015509"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755259" y="9058715"/>
            <a:ext cx="15921577" cy="3086100"/>
            <a:chOff x="0" y="0"/>
            <a:chExt cx="4193337" cy="812800"/>
          </a:xfrm>
        </p:grpSpPr>
        <p:sp>
          <p:nvSpPr>
            <p:cNvPr id="7" name="Freeform 7"/>
            <p:cNvSpPr/>
            <p:nvPr/>
          </p:nvSpPr>
          <p:spPr>
            <a:xfrm>
              <a:off x="0" y="0"/>
              <a:ext cx="4193337" cy="812800"/>
            </a:xfrm>
            <a:custGeom>
              <a:avLst/>
              <a:gdLst/>
              <a:ahLst/>
              <a:cxnLst/>
              <a:rect l="l" t="t" r="r" b="b"/>
              <a:pathLst>
                <a:path w="4193337" h="812800">
                  <a:moveTo>
                    <a:pt x="24799" y="0"/>
                  </a:moveTo>
                  <a:lnTo>
                    <a:pt x="4168538" y="0"/>
                  </a:lnTo>
                  <a:cubicBezTo>
                    <a:pt x="4175115" y="0"/>
                    <a:pt x="4181423" y="2613"/>
                    <a:pt x="4186074" y="7263"/>
                  </a:cubicBezTo>
                  <a:cubicBezTo>
                    <a:pt x="4190724" y="11914"/>
                    <a:pt x="4193337" y="18222"/>
                    <a:pt x="4193337" y="24799"/>
                  </a:cubicBezTo>
                  <a:lnTo>
                    <a:pt x="4193337" y="788001"/>
                  </a:lnTo>
                  <a:cubicBezTo>
                    <a:pt x="4193337" y="794578"/>
                    <a:pt x="4190724" y="800886"/>
                    <a:pt x="4186074" y="805537"/>
                  </a:cubicBezTo>
                  <a:cubicBezTo>
                    <a:pt x="4181423" y="810187"/>
                    <a:pt x="4175115" y="812800"/>
                    <a:pt x="4168538" y="812800"/>
                  </a:cubicBezTo>
                  <a:lnTo>
                    <a:pt x="24799" y="812800"/>
                  </a:lnTo>
                  <a:cubicBezTo>
                    <a:pt x="18222" y="812800"/>
                    <a:pt x="11914" y="810187"/>
                    <a:pt x="7263" y="805537"/>
                  </a:cubicBezTo>
                  <a:cubicBezTo>
                    <a:pt x="2613" y="800886"/>
                    <a:pt x="0" y="794578"/>
                    <a:pt x="0" y="788001"/>
                  </a:cubicBezTo>
                  <a:lnTo>
                    <a:pt x="0" y="24799"/>
                  </a:lnTo>
                  <a:cubicBezTo>
                    <a:pt x="0" y="18222"/>
                    <a:pt x="2613" y="11914"/>
                    <a:pt x="7263" y="7263"/>
                  </a:cubicBezTo>
                  <a:cubicBezTo>
                    <a:pt x="11914" y="2613"/>
                    <a:pt x="18222" y="0"/>
                    <a:pt x="24799" y="0"/>
                  </a:cubicBezTo>
                  <a:close/>
                </a:path>
              </a:pathLst>
            </a:custGeom>
            <a:solidFill>
              <a:srgbClr val="14B19D"/>
            </a:solidFill>
          </p:spPr>
          <p:txBody>
            <a:bodyPr/>
            <a:lstStyle/>
            <a:p>
              <a:endParaRPr lang="en-US"/>
            </a:p>
          </p:txBody>
        </p:sp>
        <p:sp>
          <p:nvSpPr>
            <p:cNvPr id="8" name="TextBox 8"/>
            <p:cNvSpPr txBox="1"/>
            <p:nvPr/>
          </p:nvSpPr>
          <p:spPr>
            <a:xfrm>
              <a:off x="0" y="-38100"/>
              <a:ext cx="4193337"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5375442" y="9058715"/>
            <a:ext cx="14519442" cy="3086100"/>
            <a:chOff x="0" y="0"/>
            <a:chExt cx="3824051" cy="812800"/>
          </a:xfrm>
        </p:grpSpPr>
        <p:sp>
          <p:nvSpPr>
            <p:cNvPr id="10" name="Freeform 10"/>
            <p:cNvSpPr/>
            <p:nvPr/>
          </p:nvSpPr>
          <p:spPr>
            <a:xfrm>
              <a:off x="0" y="0"/>
              <a:ext cx="3824051" cy="812800"/>
            </a:xfrm>
            <a:custGeom>
              <a:avLst/>
              <a:gdLst/>
              <a:ahLst/>
              <a:cxnLst/>
              <a:rect l="l" t="t" r="r" b="b"/>
              <a:pathLst>
                <a:path w="3824051" h="812800">
                  <a:moveTo>
                    <a:pt x="27194" y="0"/>
                  </a:moveTo>
                  <a:lnTo>
                    <a:pt x="3796857" y="0"/>
                  </a:lnTo>
                  <a:cubicBezTo>
                    <a:pt x="3811875" y="0"/>
                    <a:pt x="3824051" y="12175"/>
                    <a:pt x="3824051" y="27194"/>
                  </a:cubicBezTo>
                  <a:lnTo>
                    <a:pt x="3824051" y="785606"/>
                  </a:lnTo>
                  <a:cubicBezTo>
                    <a:pt x="3824051" y="800625"/>
                    <a:pt x="3811875" y="812800"/>
                    <a:pt x="3796857" y="812800"/>
                  </a:cubicBezTo>
                  <a:lnTo>
                    <a:pt x="27194" y="812800"/>
                  </a:lnTo>
                  <a:cubicBezTo>
                    <a:pt x="12175" y="812800"/>
                    <a:pt x="0" y="800625"/>
                    <a:pt x="0" y="785606"/>
                  </a:cubicBezTo>
                  <a:lnTo>
                    <a:pt x="0" y="27194"/>
                  </a:lnTo>
                  <a:cubicBezTo>
                    <a:pt x="0" y="12175"/>
                    <a:pt x="12175" y="0"/>
                    <a:pt x="27194" y="0"/>
                  </a:cubicBezTo>
                  <a:close/>
                </a:path>
              </a:pathLst>
            </a:custGeom>
            <a:solidFill>
              <a:srgbClr val="109A97"/>
            </a:solidFill>
          </p:spPr>
          <p:txBody>
            <a:bodyPr/>
            <a:lstStyle/>
            <a:p>
              <a:endParaRPr lang="en-US"/>
            </a:p>
          </p:txBody>
        </p:sp>
        <p:sp>
          <p:nvSpPr>
            <p:cNvPr id="11" name="TextBox 11"/>
            <p:cNvSpPr txBox="1"/>
            <p:nvPr/>
          </p:nvSpPr>
          <p:spPr>
            <a:xfrm>
              <a:off x="0" y="-38100"/>
              <a:ext cx="3824051"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2446879" y="2480139"/>
            <a:ext cx="6400800" cy="45719"/>
            <a:chOff x="0" y="0"/>
            <a:chExt cx="1532818" cy="41352"/>
          </a:xfrm>
        </p:grpSpPr>
        <p:sp>
          <p:nvSpPr>
            <p:cNvPr id="13" name="Freeform 13"/>
            <p:cNvSpPr/>
            <p:nvPr/>
          </p:nvSpPr>
          <p:spPr>
            <a:xfrm>
              <a:off x="0" y="0"/>
              <a:ext cx="1532818" cy="41352"/>
            </a:xfrm>
            <a:custGeom>
              <a:avLst/>
              <a:gdLst/>
              <a:ahLst/>
              <a:cxnLst/>
              <a:rect l="l" t="t" r="r" b="b"/>
              <a:pathLst>
                <a:path w="1532818" h="41352">
                  <a:moveTo>
                    <a:pt x="20676" y="0"/>
                  </a:moveTo>
                  <a:lnTo>
                    <a:pt x="1512142" y="0"/>
                  </a:lnTo>
                  <a:cubicBezTo>
                    <a:pt x="1517625" y="0"/>
                    <a:pt x="1522884" y="2178"/>
                    <a:pt x="1526762" y="6056"/>
                  </a:cubicBezTo>
                  <a:cubicBezTo>
                    <a:pt x="1530640" y="9933"/>
                    <a:pt x="1532818" y="15192"/>
                    <a:pt x="1532818" y="20676"/>
                  </a:cubicBezTo>
                  <a:lnTo>
                    <a:pt x="1532818" y="20676"/>
                  </a:lnTo>
                  <a:cubicBezTo>
                    <a:pt x="1532818" y="32095"/>
                    <a:pt x="1523561" y="41352"/>
                    <a:pt x="1512142" y="41352"/>
                  </a:cubicBezTo>
                  <a:lnTo>
                    <a:pt x="20676" y="41352"/>
                  </a:lnTo>
                  <a:cubicBezTo>
                    <a:pt x="15192" y="41352"/>
                    <a:pt x="9933" y="39174"/>
                    <a:pt x="6056" y="35296"/>
                  </a:cubicBezTo>
                  <a:cubicBezTo>
                    <a:pt x="2178" y="31419"/>
                    <a:pt x="0" y="26160"/>
                    <a:pt x="0" y="20676"/>
                  </a:cubicBezTo>
                  <a:lnTo>
                    <a:pt x="0" y="20676"/>
                  </a:lnTo>
                  <a:cubicBezTo>
                    <a:pt x="0" y="15192"/>
                    <a:pt x="2178" y="9933"/>
                    <a:pt x="6056" y="6056"/>
                  </a:cubicBezTo>
                  <a:cubicBezTo>
                    <a:pt x="9933" y="2178"/>
                    <a:pt x="15192" y="0"/>
                    <a:pt x="20676" y="0"/>
                  </a:cubicBezTo>
                  <a:close/>
                </a:path>
              </a:pathLst>
            </a:custGeom>
            <a:solidFill>
              <a:srgbClr val="FFFFFF"/>
            </a:solidFill>
          </p:spPr>
          <p:txBody>
            <a:bodyPr/>
            <a:lstStyle/>
            <a:p>
              <a:endParaRPr lang="en-US"/>
            </a:p>
          </p:txBody>
        </p:sp>
        <p:sp>
          <p:nvSpPr>
            <p:cNvPr id="14" name="TextBox 14"/>
            <p:cNvSpPr txBox="1"/>
            <p:nvPr/>
          </p:nvSpPr>
          <p:spPr>
            <a:xfrm>
              <a:off x="0" y="-38100"/>
              <a:ext cx="1532818" cy="79452"/>
            </a:xfrm>
            <a:prstGeom prst="rect">
              <a:avLst/>
            </a:prstGeom>
          </p:spPr>
          <p:txBody>
            <a:bodyPr lIns="50800" tIns="50800" rIns="50800" bIns="50800" rtlCol="0" anchor="ctr"/>
            <a:lstStyle/>
            <a:p>
              <a:pPr algn="ctr">
                <a:lnSpc>
                  <a:spcPts val="2659"/>
                </a:lnSpc>
              </a:pPr>
              <a:endParaRPr dirty="0"/>
            </a:p>
          </p:txBody>
        </p:sp>
      </p:grpSp>
      <p:sp>
        <p:nvSpPr>
          <p:cNvPr id="15" name="Freeform 15"/>
          <p:cNvSpPr/>
          <p:nvPr/>
        </p:nvSpPr>
        <p:spPr>
          <a:xfrm>
            <a:off x="16383000" y="19050"/>
            <a:ext cx="1325616" cy="1294283"/>
          </a:xfrm>
          <a:custGeom>
            <a:avLst/>
            <a:gdLst/>
            <a:ahLst/>
            <a:cxnLst/>
            <a:rect l="l" t="t" r="r" b="b"/>
            <a:pathLst>
              <a:path w="1325616" h="1294283">
                <a:moveTo>
                  <a:pt x="0" y="0"/>
                </a:moveTo>
                <a:lnTo>
                  <a:pt x="1325615" y="0"/>
                </a:lnTo>
                <a:lnTo>
                  <a:pt x="1325615" y="1294283"/>
                </a:lnTo>
                <a:lnTo>
                  <a:pt x="0" y="129428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6" name="TextBox 16"/>
          <p:cNvSpPr txBox="1"/>
          <p:nvPr/>
        </p:nvSpPr>
        <p:spPr>
          <a:xfrm>
            <a:off x="-717159" y="484279"/>
            <a:ext cx="12611100" cy="2060629"/>
          </a:xfrm>
          <a:prstGeom prst="rect">
            <a:avLst/>
          </a:prstGeom>
        </p:spPr>
        <p:txBody>
          <a:bodyPr wrap="square" lIns="0" tIns="0" rIns="0" bIns="0" rtlCol="0" anchor="t">
            <a:spAutoFit/>
          </a:bodyPr>
          <a:lstStyle/>
          <a:p>
            <a:pPr algn="ctr">
              <a:lnSpc>
                <a:spcPts val="8459"/>
              </a:lnSpc>
            </a:pPr>
            <a:r>
              <a:rPr lang="en-US" sz="4800" b="1" dirty="0">
                <a:solidFill>
                  <a:srgbClr val="FFFFFF"/>
                </a:solidFill>
                <a:latin typeface="Antonio Bold" panose="020B0604020202020204" charset="0"/>
                <a:ea typeface="Antonio Ultra-Bold"/>
                <a:cs typeface="Antonio Ultra-Bold"/>
                <a:sym typeface="Antonio Ultra-Bold"/>
              </a:rPr>
              <a:t>SELF-AWARENESS PRESENTATION</a:t>
            </a:r>
          </a:p>
          <a:p>
            <a:pPr algn="ctr">
              <a:lnSpc>
                <a:spcPts val="8459"/>
              </a:lnSpc>
            </a:pPr>
            <a:r>
              <a:rPr lang="en-US" sz="4800" b="1" dirty="0">
                <a:solidFill>
                  <a:srgbClr val="FFFFFF"/>
                </a:solidFill>
                <a:latin typeface="Antonio Bold" panose="020B0604020202020204" charset="0"/>
                <a:ea typeface="Antonio Ultra-Bold"/>
                <a:cs typeface="Antonio Ultra-Bold"/>
                <a:sym typeface="Antonio Ultra-Bold"/>
              </a:rPr>
              <a:t>KEY SKILL: COMMUNICATION</a:t>
            </a:r>
          </a:p>
        </p:txBody>
      </p:sp>
      <p:sp>
        <p:nvSpPr>
          <p:cNvPr id="17" name="TextBox 17"/>
          <p:cNvSpPr txBox="1"/>
          <p:nvPr/>
        </p:nvSpPr>
        <p:spPr>
          <a:xfrm>
            <a:off x="171711" y="3429404"/>
            <a:ext cx="12816912" cy="3005631"/>
          </a:xfrm>
          <a:prstGeom prst="rect">
            <a:avLst/>
          </a:prstGeom>
        </p:spPr>
        <p:txBody>
          <a:bodyPr wrap="square" lIns="0" tIns="0" rIns="0" bIns="0" rtlCol="0" anchor="t">
            <a:spAutoFit/>
          </a:bodyPr>
          <a:lstStyle/>
          <a:p>
            <a:pPr marL="734059" lvl="1" indent="-367030" algn="l">
              <a:lnSpc>
                <a:spcPts val="475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Professional Development within Health and Social Care</a:t>
            </a:r>
          </a:p>
          <a:p>
            <a:pPr marL="734059" lvl="1" indent="-367030" algn="l">
              <a:lnSpc>
                <a:spcPts val="475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Lecturer: Dr Aishat Bakre</a:t>
            </a:r>
          </a:p>
          <a:p>
            <a:pPr marL="734059" lvl="1" indent="-367030" algn="l">
              <a:lnSpc>
                <a:spcPts val="475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 Module Code: </a:t>
            </a:r>
            <a:r>
              <a:rPr lang="en-US" sz="2000">
                <a:solidFill>
                  <a:srgbClr val="FFFFFF"/>
                </a:solidFill>
                <a:latin typeface="Arial" panose="020B0604020202020204" pitchFamily="34" charset="0"/>
                <a:ea typeface="Poppins"/>
                <a:cs typeface="Arial" panose="020B0604020202020204" pitchFamily="34" charset="0"/>
                <a:sym typeface="Poppins"/>
              </a:rPr>
              <a:t>LCHS4009 Component 1 </a:t>
            </a:r>
            <a:endParaRPr lang="en-US" sz="2000" dirty="0">
              <a:solidFill>
                <a:srgbClr val="FFFFFF"/>
              </a:solidFill>
              <a:latin typeface="Arial" panose="020B0604020202020204" pitchFamily="34" charset="0"/>
              <a:ea typeface="Poppins"/>
              <a:cs typeface="Arial" panose="020B0604020202020204" pitchFamily="34" charset="0"/>
              <a:sym typeface="Poppins"/>
            </a:endParaRPr>
          </a:p>
          <a:p>
            <a:pPr marL="734059" lvl="1" indent="-367030" algn="l">
              <a:lnSpc>
                <a:spcPts val="475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Student Name: Naanaz Saddiq</a:t>
            </a:r>
          </a:p>
          <a:p>
            <a:pPr marL="734059" lvl="1" indent="-367030" algn="l">
              <a:lnSpc>
                <a:spcPts val="475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 Student ID: 2438383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48581"/>
        </a:solidFill>
        <a:effectLst/>
      </p:bgPr>
    </p:bg>
    <p:spTree>
      <p:nvGrpSpPr>
        <p:cNvPr id="1" name=""/>
        <p:cNvGrpSpPr/>
        <p:nvPr/>
      </p:nvGrpSpPr>
      <p:grpSpPr>
        <a:xfrm>
          <a:off x="0" y="0"/>
          <a:ext cx="0" cy="0"/>
          <a:chOff x="0" y="0"/>
          <a:chExt cx="0" cy="0"/>
        </a:xfrm>
      </p:grpSpPr>
      <p:grpSp>
        <p:nvGrpSpPr>
          <p:cNvPr id="2" name="Group 2"/>
          <p:cNvGrpSpPr/>
          <p:nvPr/>
        </p:nvGrpSpPr>
        <p:grpSpPr>
          <a:xfrm>
            <a:off x="-2329376" y="202303"/>
            <a:ext cx="4725634" cy="11111844"/>
            <a:chOff x="0" y="0"/>
            <a:chExt cx="2042676" cy="2926576"/>
          </a:xfrm>
        </p:grpSpPr>
        <p:sp>
          <p:nvSpPr>
            <p:cNvPr id="3" name="Freeform 3"/>
            <p:cNvSpPr/>
            <p:nvPr/>
          </p:nvSpPr>
          <p:spPr>
            <a:xfrm>
              <a:off x="0" y="0"/>
              <a:ext cx="2042676" cy="2926576"/>
            </a:xfrm>
            <a:custGeom>
              <a:avLst/>
              <a:gdLst/>
              <a:ahLst/>
              <a:cxnLst/>
              <a:rect l="l" t="t" r="r" b="b"/>
              <a:pathLst>
                <a:path w="2042676" h="2926576">
                  <a:moveTo>
                    <a:pt x="99821" y="0"/>
                  </a:moveTo>
                  <a:lnTo>
                    <a:pt x="1942854" y="0"/>
                  </a:lnTo>
                  <a:cubicBezTo>
                    <a:pt x="1997984" y="0"/>
                    <a:pt x="2042676" y="44691"/>
                    <a:pt x="2042676" y="99821"/>
                  </a:cubicBezTo>
                  <a:lnTo>
                    <a:pt x="2042676" y="2826755"/>
                  </a:lnTo>
                  <a:cubicBezTo>
                    <a:pt x="2042676" y="2853229"/>
                    <a:pt x="2032159" y="2878619"/>
                    <a:pt x="2013439" y="2897339"/>
                  </a:cubicBezTo>
                  <a:cubicBezTo>
                    <a:pt x="1994718" y="2916059"/>
                    <a:pt x="1969328" y="2926576"/>
                    <a:pt x="1942854" y="2926576"/>
                  </a:cubicBezTo>
                  <a:lnTo>
                    <a:pt x="99821" y="2926576"/>
                  </a:lnTo>
                  <a:cubicBezTo>
                    <a:pt x="44691" y="2926576"/>
                    <a:pt x="0" y="2881885"/>
                    <a:pt x="0" y="2826755"/>
                  </a:cubicBezTo>
                  <a:lnTo>
                    <a:pt x="0" y="99821"/>
                  </a:lnTo>
                  <a:cubicBezTo>
                    <a:pt x="0" y="44691"/>
                    <a:pt x="44691" y="0"/>
                    <a:pt x="99821" y="0"/>
                  </a:cubicBezTo>
                  <a:close/>
                </a:path>
              </a:pathLst>
            </a:custGeom>
            <a:solidFill>
              <a:srgbClr val="FFFFFF"/>
            </a:solidFill>
          </p:spPr>
          <p:txBody>
            <a:bodyPr/>
            <a:lstStyle/>
            <a:p>
              <a:endParaRPr lang="en-US"/>
            </a:p>
          </p:txBody>
        </p:sp>
        <p:sp>
          <p:nvSpPr>
            <p:cNvPr id="4" name="TextBox 4"/>
            <p:cNvSpPr txBox="1"/>
            <p:nvPr/>
          </p:nvSpPr>
          <p:spPr>
            <a:xfrm>
              <a:off x="0" y="-38100"/>
              <a:ext cx="2042676" cy="2964676"/>
            </a:xfrm>
            <a:prstGeom prst="rect">
              <a:avLst/>
            </a:prstGeom>
          </p:spPr>
          <p:txBody>
            <a:bodyPr lIns="50800" tIns="50800" rIns="50800" bIns="50800" rtlCol="0" anchor="ctr"/>
            <a:lstStyle/>
            <a:p>
              <a:pPr algn="ctr">
                <a:lnSpc>
                  <a:spcPts val="2659"/>
                </a:lnSpc>
              </a:pPr>
              <a:endParaRPr dirty="0"/>
            </a:p>
          </p:txBody>
        </p:sp>
      </p:grpSp>
      <p:grpSp>
        <p:nvGrpSpPr>
          <p:cNvPr id="5" name="Group 5"/>
          <p:cNvGrpSpPr/>
          <p:nvPr/>
        </p:nvGrpSpPr>
        <p:grpSpPr>
          <a:xfrm>
            <a:off x="-755259" y="9058715"/>
            <a:ext cx="19043259" cy="3086100"/>
            <a:chOff x="0" y="0"/>
            <a:chExt cx="5015509" cy="812800"/>
          </a:xfrm>
        </p:grpSpPr>
        <p:sp>
          <p:nvSpPr>
            <p:cNvPr id="6" name="Freeform 6"/>
            <p:cNvSpPr/>
            <p:nvPr/>
          </p:nvSpPr>
          <p:spPr>
            <a:xfrm>
              <a:off x="0" y="0"/>
              <a:ext cx="5015509" cy="812800"/>
            </a:xfrm>
            <a:custGeom>
              <a:avLst/>
              <a:gdLst/>
              <a:ahLst/>
              <a:cxnLst/>
              <a:rect l="l" t="t" r="r" b="b"/>
              <a:pathLst>
                <a:path w="5015509" h="812800">
                  <a:moveTo>
                    <a:pt x="20734" y="0"/>
                  </a:moveTo>
                  <a:lnTo>
                    <a:pt x="4994775" y="0"/>
                  </a:lnTo>
                  <a:cubicBezTo>
                    <a:pt x="5000274" y="0"/>
                    <a:pt x="5005548" y="2184"/>
                    <a:pt x="5009436" y="6073"/>
                  </a:cubicBezTo>
                  <a:cubicBezTo>
                    <a:pt x="5013324" y="9961"/>
                    <a:pt x="5015509" y="15235"/>
                    <a:pt x="5015509" y="20734"/>
                  </a:cubicBezTo>
                  <a:lnTo>
                    <a:pt x="5015509" y="792066"/>
                  </a:lnTo>
                  <a:cubicBezTo>
                    <a:pt x="5015509" y="797565"/>
                    <a:pt x="5013324" y="802839"/>
                    <a:pt x="5009436" y="806727"/>
                  </a:cubicBezTo>
                  <a:cubicBezTo>
                    <a:pt x="5005548" y="810616"/>
                    <a:pt x="5000274" y="812800"/>
                    <a:pt x="4994775" y="812800"/>
                  </a:cubicBezTo>
                  <a:lnTo>
                    <a:pt x="20734" y="812800"/>
                  </a:lnTo>
                  <a:cubicBezTo>
                    <a:pt x="15235" y="812800"/>
                    <a:pt x="9961" y="810616"/>
                    <a:pt x="6073" y="806727"/>
                  </a:cubicBezTo>
                  <a:cubicBezTo>
                    <a:pt x="2184" y="802839"/>
                    <a:pt x="0" y="797565"/>
                    <a:pt x="0" y="792066"/>
                  </a:cubicBezTo>
                  <a:lnTo>
                    <a:pt x="0" y="20734"/>
                  </a:lnTo>
                  <a:cubicBezTo>
                    <a:pt x="0" y="15235"/>
                    <a:pt x="2184" y="9961"/>
                    <a:pt x="6073" y="6073"/>
                  </a:cubicBezTo>
                  <a:cubicBezTo>
                    <a:pt x="9961" y="2184"/>
                    <a:pt x="15235" y="0"/>
                    <a:pt x="20734" y="0"/>
                  </a:cubicBezTo>
                  <a:close/>
                </a:path>
              </a:pathLst>
            </a:custGeom>
            <a:solidFill>
              <a:srgbClr val="FFFFFF"/>
            </a:solidFill>
          </p:spPr>
          <p:txBody>
            <a:bodyPr/>
            <a:lstStyle/>
            <a:p>
              <a:endParaRPr lang="en-US"/>
            </a:p>
          </p:txBody>
        </p:sp>
        <p:sp>
          <p:nvSpPr>
            <p:cNvPr id="7" name="TextBox 7"/>
            <p:cNvSpPr txBox="1"/>
            <p:nvPr/>
          </p:nvSpPr>
          <p:spPr>
            <a:xfrm>
              <a:off x="0" y="-38100"/>
              <a:ext cx="5015509"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253768" y="9058715"/>
            <a:ext cx="15921577" cy="3086100"/>
            <a:chOff x="0" y="0"/>
            <a:chExt cx="4193337" cy="812800"/>
          </a:xfrm>
        </p:grpSpPr>
        <p:sp>
          <p:nvSpPr>
            <p:cNvPr id="9" name="Freeform 9"/>
            <p:cNvSpPr/>
            <p:nvPr/>
          </p:nvSpPr>
          <p:spPr>
            <a:xfrm>
              <a:off x="0" y="0"/>
              <a:ext cx="4193337" cy="812800"/>
            </a:xfrm>
            <a:custGeom>
              <a:avLst/>
              <a:gdLst/>
              <a:ahLst/>
              <a:cxnLst/>
              <a:rect l="l" t="t" r="r" b="b"/>
              <a:pathLst>
                <a:path w="4193337" h="812800">
                  <a:moveTo>
                    <a:pt x="24799" y="0"/>
                  </a:moveTo>
                  <a:lnTo>
                    <a:pt x="4168538" y="0"/>
                  </a:lnTo>
                  <a:cubicBezTo>
                    <a:pt x="4175115" y="0"/>
                    <a:pt x="4181423" y="2613"/>
                    <a:pt x="4186074" y="7263"/>
                  </a:cubicBezTo>
                  <a:cubicBezTo>
                    <a:pt x="4190724" y="11914"/>
                    <a:pt x="4193337" y="18222"/>
                    <a:pt x="4193337" y="24799"/>
                  </a:cubicBezTo>
                  <a:lnTo>
                    <a:pt x="4193337" y="788001"/>
                  </a:lnTo>
                  <a:cubicBezTo>
                    <a:pt x="4193337" y="794578"/>
                    <a:pt x="4190724" y="800886"/>
                    <a:pt x="4186074" y="805537"/>
                  </a:cubicBezTo>
                  <a:cubicBezTo>
                    <a:pt x="4181423" y="810187"/>
                    <a:pt x="4175115" y="812800"/>
                    <a:pt x="4168538" y="812800"/>
                  </a:cubicBezTo>
                  <a:lnTo>
                    <a:pt x="24799" y="812800"/>
                  </a:lnTo>
                  <a:cubicBezTo>
                    <a:pt x="18222" y="812800"/>
                    <a:pt x="11914" y="810187"/>
                    <a:pt x="7263" y="805537"/>
                  </a:cubicBezTo>
                  <a:cubicBezTo>
                    <a:pt x="2613" y="800886"/>
                    <a:pt x="0" y="794578"/>
                    <a:pt x="0" y="788001"/>
                  </a:cubicBezTo>
                  <a:lnTo>
                    <a:pt x="0" y="24799"/>
                  </a:lnTo>
                  <a:cubicBezTo>
                    <a:pt x="0" y="18222"/>
                    <a:pt x="2613" y="11914"/>
                    <a:pt x="7263" y="7263"/>
                  </a:cubicBezTo>
                  <a:cubicBezTo>
                    <a:pt x="11914" y="2613"/>
                    <a:pt x="18222" y="0"/>
                    <a:pt x="24799" y="0"/>
                  </a:cubicBezTo>
                  <a:close/>
                </a:path>
              </a:pathLst>
            </a:custGeom>
            <a:solidFill>
              <a:srgbClr val="14B19D"/>
            </a:solidFill>
          </p:spPr>
          <p:txBody>
            <a:bodyPr/>
            <a:lstStyle/>
            <a:p>
              <a:endParaRPr lang="en-US"/>
            </a:p>
          </p:txBody>
        </p:sp>
        <p:sp>
          <p:nvSpPr>
            <p:cNvPr id="10" name="TextBox 10"/>
            <p:cNvSpPr txBox="1"/>
            <p:nvPr/>
          </p:nvSpPr>
          <p:spPr>
            <a:xfrm>
              <a:off x="0" y="-38100"/>
              <a:ext cx="4193337"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5375442" y="9058715"/>
            <a:ext cx="14519442" cy="3086100"/>
            <a:chOff x="0" y="0"/>
            <a:chExt cx="3824051" cy="812800"/>
          </a:xfrm>
        </p:grpSpPr>
        <p:sp>
          <p:nvSpPr>
            <p:cNvPr id="12" name="Freeform 12"/>
            <p:cNvSpPr/>
            <p:nvPr/>
          </p:nvSpPr>
          <p:spPr>
            <a:xfrm>
              <a:off x="0" y="0"/>
              <a:ext cx="3824051" cy="812800"/>
            </a:xfrm>
            <a:custGeom>
              <a:avLst/>
              <a:gdLst/>
              <a:ahLst/>
              <a:cxnLst/>
              <a:rect l="l" t="t" r="r" b="b"/>
              <a:pathLst>
                <a:path w="3824051" h="812800">
                  <a:moveTo>
                    <a:pt x="27194" y="0"/>
                  </a:moveTo>
                  <a:lnTo>
                    <a:pt x="3796857" y="0"/>
                  </a:lnTo>
                  <a:cubicBezTo>
                    <a:pt x="3811875" y="0"/>
                    <a:pt x="3824051" y="12175"/>
                    <a:pt x="3824051" y="27194"/>
                  </a:cubicBezTo>
                  <a:lnTo>
                    <a:pt x="3824051" y="785606"/>
                  </a:lnTo>
                  <a:cubicBezTo>
                    <a:pt x="3824051" y="800625"/>
                    <a:pt x="3811875" y="812800"/>
                    <a:pt x="3796857" y="812800"/>
                  </a:cubicBezTo>
                  <a:lnTo>
                    <a:pt x="27194" y="812800"/>
                  </a:lnTo>
                  <a:cubicBezTo>
                    <a:pt x="12175" y="812800"/>
                    <a:pt x="0" y="800625"/>
                    <a:pt x="0" y="785606"/>
                  </a:cubicBezTo>
                  <a:lnTo>
                    <a:pt x="0" y="27194"/>
                  </a:lnTo>
                  <a:cubicBezTo>
                    <a:pt x="0" y="12175"/>
                    <a:pt x="12175" y="0"/>
                    <a:pt x="27194" y="0"/>
                  </a:cubicBezTo>
                  <a:close/>
                </a:path>
              </a:pathLst>
            </a:custGeom>
            <a:solidFill>
              <a:srgbClr val="109A97"/>
            </a:solidFill>
          </p:spPr>
          <p:txBody>
            <a:bodyPr/>
            <a:lstStyle/>
            <a:p>
              <a:endParaRPr lang="en-US"/>
            </a:p>
          </p:txBody>
        </p:sp>
        <p:sp>
          <p:nvSpPr>
            <p:cNvPr id="13" name="TextBox 13"/>
            <p:cNvSpPr txBox="1"/>
            <p:nvPr/>
          </p:nvSpPr>
          <p:spPr>
            <a:xfrm>
              <a:off x="0" y="-38100"/>
              <a:ext cx="3824051" cy="850900"/>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a:off x="16002000" y="904305"/>
            <a:ext cx="1325616" cy="1294283"/>
          </a:xfrm>
          <a:custGeom>
            <a:avLst/>
            <a:gdLst/>
            <a:ahLst/>
            <a:cxnLst/>
            <a:rect l="l" t="t" r="r" b="b"/>
            <a:pathLst>
              <a:path w="1325616" h="1294283">
                <a:moveTo>
                  <a:pt x="0" y="0"/>
                </a:moveTo>
                <a:lnTo>
                  <a:pt x="1325615" y="0"/>
                </a:lnTo>
                <a:lnTo>
                  <a:pt x="1325615" y="1294283"/>
                </a:lnTo>
                <a:lnTo>
                  <a:pt x="0" y="129428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5" name="Group 15"/>
          <p:cNvGrpSpPr/>
          <p:nvPr/>
        </p:nvGrpSpPr>
        <p:grpSpPr>
          <a:xfrm flipV="1">
            <a:off x="4916321" y="1902734"/>
            <a:ext cx="3313280" cy="45719"/>
            <a:chOff x="0" y="0"/>
            <a:chExt cx="994206" cy="12560"/>
          </a:xfrm>
        </p:grpSpPr>
        <p:sp>
          <p:nvSpPr>
            <p:cNvPr id="16" name="Freeform 16"/>
            <p:cNvSpPr/>
            <p:nvPr/>
          </p:nvSpPr>
          <p:spPr>
            <a:xfrm>
              <a:off x="0" y="0"/>
              <a:ext cx="994206" cy="12560"/>
            </a:xfrm>
            <a:custGeom>
              <a:avLst/>
              <a:gdLst/>
              <a:ahLst/>
              <a:cxnLst/>
              <a:rect l="l" t="t" r="r" b="b"/>
              <a:pathLst>
                <a:path w="994206" h="12560">
                  <a:moveTo>
                    <a:pt x="6280" y="0"/>
                  </a:moveTo>
                  <a:lnTo>
                    <a:pt x="987926" y="0"/>
                  </a:lnTo>
                  <a:cubicBezTo>
                    <a:pt x="989591" y="0"/>
                    <a:pt x="991189" y="662"/>
                    <a:pt x="992366" y="1839"/>
                  </a:cubicBezTo>
                  <a:cubicBezTo>
                    <a:pt x="993544" y="3017"/>
                    <a:pt x="994206" y="4614"/>
                    <a:pt x="994206" y="6280"/>
                  </a:cubicBezTo>
                  <a:lnTo>
                    <a:pt x="994206" y="6280"/>
                  </a:lnTo>
                  <a:cubicBezTo>
                    <a:pt x="994206" y="9748"/>
                    <a:pt x="991394" y="12560"/>
                    <a:pt x="987926" y="12560"/>
                  </a:cubicBezTo>
                  <a:lnTo>
                    <a:pt x="6280" y="12560"/>
                  </a:lnTo>
                  <a:cubicBezTo>
                    <a:pt x="4614" y="12560"/>
                    <a:pt x="3017" y="11898"/>
                    <a:pt x="1839" y="10721"/>
                  </a:cubicBezTo>
                  <a:cubicBezTo>
                    <a:pt x="662" y="9543"/>
                    <a:pt x="0" y="7946"/>
                    <a:pt x="0" y="6280"/>
                  </a:cubicBezTo>
                  <a:lnTo>
                    <a:pt x="0" y="6280"/>
                  </a:lnTo>
                  <a:cubicBezTo>
                    <a:pt x="0" y="4614"/>
                    <a:pt x="662" y="3017"/>
                    <a:pt x="1839" y="1839"/>
                  </a:cubicBezTo>
                  <a:cubicBezTo>
                    <a:pt x="3017" y="662"/>
                    <a:pt x="4614" y="0"/>
                    <a:pt x="6280" y="0"/>
                  </a:cubicBezTo>
                  <a:close/>
                </a:path>
              </a:pathLst>
            </a:custGeom>
            <a:solidFill>
              <a:srgbClr val="FFFFFF"/>
            </a:solidFill>
          </p:spPr>
          <p:txBody>
            <a:bodyPr/>
            <a:lstStyle/>
            <a:p>
              <a:endParaRPr lang="en-US"/>
            </a:p>
          </p:txBody>
        </p:sp>
        <p:sp>
          <p:nvSpPr>
            <p:cNvPr id="17" name="TextBox 17"/>
            <p:cNvSpPr txBox="1"/>
            <p:nvPr/>
          </p:nvSpPr>
          <p:spPr>
            <a:xfrm>
              <a:off x="0" y="-38100"/>
              <a:ext cx="994206" cy="50660"/>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1828800" y="1948454"/>
            <a:ext cx="3128105" cy="4873521"/>
          </a:xfrm>
          <a:custGeom>
            <a:avLst/>
            <a:gdLst/>
            <a:ahLst/>
            <a:cxnLst/>
            <a:rect l="l" t="t" r="r" b="b"/>
            <a:pathLst>
              <a:path w="5141076" h="6054800">
                <a:moveTo>
                  <a:pt x="0" y="0"/>
                </a:moveTo>
                <a:lnTo>
                  <a:pt x="5141076" y="0"/>
                </a:lnTo>
                <a:lnTo>
                  <a:pt x="5141076" y="6054800"/>
                </a:lnTo>
                <a:lnTo>
                  <a:pt x="0" y="6054800"/>
                </a:lnTo>
                <a:lnTo>
                  <a:pt x="0" y="0"/>
                </a:lnTo>
                <a:close/>
              </a:path>
            </a:pathLst>
          </a:custGeom>
          <a:blipFill>
            <a:blip r:embed="rId5"/>
            <a:stretch>
              <a:fillRect/>
            </a:stretch>
          </a:blipFill>
        </p:spPr>
        <p:txBody>
          <a:bodyPr/>
          <a:lstStyle/>
          <a:p>
            <a:endParaRPr lang="en-US"/>
          </a:p>
        </p:txBody>
      </p:sp>
      <p:sp>
        <p:nvSpPr>
          <p:cNvPr id="19" name="TextBox 19"/>
          <p:cNvSpPr txBox="1"/>
          <p:nvPr/>
        </p:nvSpPr>
        <p:spPr>
          <a:xfrm>
            <a:off x="4953000" y="968249"/>
            <a:ext cx="6575190" cy="980205"/>
          </a:xfrm>
          <a:prstGeom prst="rect">
            <a:avLst/>
          </a:prstGeom>
        </p:spPr>
        <p:txBody>
          <a:bodyPr lIns="0" tIns="0" rIns="0" bIns="0" rtlCol="0" anchor="t">
            <a:spAutoFit/>
          </a:bodyPr>
          <a:lstStyle/>
          <a:p>
            <a:pPr algn="l">
              <a:lnSpc>
                <a:spcPts val="8560"/>
              </a:lnSpc>
            </a:pPr>
            <a:r>
              <a:rPr lang="en-US" sz="4800" b="1" dirty="0">
                <a:solidFill>
                  <a:srgbClr val="FFFFFF"/>
                </a:solidFill>
                <a:latin typeface="Antonio Ultra-Bold" panose="020B0604020202020204" charset="0"/>
                <a:ea typeface="Antonio Bold"/>
                <a:cs typeface="Antonio Bold"/>
                <a:sym typeface="Antonio Bold"/>
              </a:rPr>
              <a:t>INTRODUCTION</a:t>
            </a:r>
          </a:p>
        </p:txBody>
      </p:sp>
      <p:sp>
        <p:nvSpPr>
          <p:cNvPr id="20" name="TextBox 20"/>
          <p:cNvSpPr txBox="1"/>
          <p:nvPr/>
        </p:nvSpPr>
        <p:spPr>
          <a:xfrm>
            <a:off x="2590800" y="3202333"/>
            <a:ext cx="15541889" cy="2555892"/>
          </a:xfrm>
          <a:prstGeom prst="rect">
            <a:avLst/>
          </a:prstGeom>
        </p:spPr>
        <p:txBody>
          <a:bodyPr wrap="square" lIns="0" tIns="0" rIns="0" bIns="0" rtlCol="0" anchor="t">
            <a:spAutoFit/>
          </a:bodyPr>
          <a:lstStyle/>
          <a:p>
            <a:pPr marL="626107" lvl="1" indent="-313054" algn="just">
              <a:lnSpc>
                <a:spcPts val="405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Communication is a core professional skill in health and social care</a:t>
            </a:r>
          </a:p>
          <a:p>
            <a:pPr marL="655953" lvl="1" indent="-342900" algn="just">
              <a:lnSpc>
                <a:spcPts val="4059"/>
              </a:lnSpc>
              <a:buFont typeface="Arial" panose="020B0604020202020204" pitchFamily="34" charset="0"/>
              <a:buChar char="•"/>
            </a:pPr>
            <a:r>
              <a:rPr lang="en-US" sz="2000" dirty="0">
                <a:solidFill>
                  <a:srgbClr val="FFFFFF"/>
                </a:solidFill>
                <a:latin typeface="Arial" panose="020B0604020202020204" pitchFamily="34" charset="0"/>
                <a:ea typeface="Poppins"/>
                <a:cs typeface="Arial" panose="020B0604020202020204" pitchFamily="34" charset="0"/>
                <a:sym typeface="Poppins"/>
              </a:rPr>
              <a:t>It supports safe, effective and person-</a:t>
            </a:r>
            <a:r>
              <a:rPr lang="en-US" sz="2000" dirty="0" err="1">
                <a:solidFill>
                  <a:srgbClr val="FFFFFF"/>
                </a:solidFill>
                <a:latin typeface="Arial" panose="020B0604020202020204" pitchFamily="34" charset="0"/>
                <a:ea typeface="Poppins"/>
                <a:cs typeface="Arial" panose="020B0604020202020204" pitchFamily="34" charset="0"/>
                <a:sym typeface="Poppins"/>
              </a:rPr>
              <a:t>centred</a:t>
            </a:r>
            <a:r>
              <a:rPr lang="en-US" sz="2000" dirty="0">
                <a:solidFill>
                  <a:srgbClr val="FFFFFF"/>
                </a:solidFill>
                <a:latin typeface="Arial" panose="020B0604020202020204" pitchFamily="34" charset="0"/>
                <a:ea typeface="Poppins"/>
                <a:cs typeface="Arial" panose="020B0604020202020204" pitchFamily="34" charset="0"/>
                <a:sym typeface="Poppins"/>
              </a:rPr>
              <a:t> care</a:t>
            </a:r>
          </a:p>
          <a:p>
            <a:pPr marL="626107" lvl="1" indent="-313054" algn="just">
              <a:lnSpc>
                <a:spcPts val="405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Essential for teamwork, patient safety and decision-making</a:t>
            </a:r>
          </a:p>
          <a:p>
            <a:pPr marL="655953" lvl="1" indent="-342900" algn="just">
              <a:lnSpc>
                <a:spcPts val="4059"/>
              </a:lnSpc>
              <a:buFont typeface="Arial" panose="020B0604020202020204" pitchFamily="34" charset="0"/>
              <a:buChar char="•"/>
            </a:pPr>
            <a:r>
              <a:rPr lang="en-US" sz="2000" dirty="0">
                <a:solidFill>
                  <a:srgbClr val="FFFFFF"/>
                </a:solidFill>
                <a:latin typeface="Arial" panose="020B0604020202020204" pitchFamily="34" charset="0"/>
                <a:ea typeface="Poppins"/>
                <a:cs typeface="Arial" panose="020B0604020202020204" pitchFamily="34" charset="0"/>
                <a:sym typeface="Poppins"/>
              </a:rPr>
              <a:t>Poor communication can lead to errors and reduced quality of care</a:t>
            </a:r>
          </a:p>
          <a:p>
            <a:pPr marL="626107" lvl="1" indent="-313054" algn="just">
              <a:lnSpc>
                <a:spcPts val="405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This presentation focuses on communication, a </a:t>
            </a:r>
            <a:r>
              <a:rPr lang="en-US" sz="2000" dirty="0" err="1">
                <a:solidFill>
                  <a:srgbClr val="FFFFFF"/>
                </a:solidFill>
                <a:latin typeface="Arial" panose="020B0604020202020204" pitchFamily="34" charset="0"/>
                <a:ea typeface="Poppins"/>
                <a:cs typeface="Arial" panose="020B0604020202020204" pitchFamily="34" charset="0"/>
                <a:sym typeface="Poppins"/>
              </a:rPr>
              <a:t>recognised</a:t>
            </a:r>
            <a:r>
              <a:rPr lang="en-US" sz="2000" dirty="0">
                <a:solidFill>
                  <a:srgbClr val="FFFFFF"/>
                </a:solidFill>
                <a:latin typeface="Arial" panose="020B0604020202020204" pitchFamily="34" charset="0"/>
                <a:ea typeface="Poppins"/>
                <a:cs typeface="Arial" panose="020B0604020202020204" pitchFamily="34" charset="0"/>
                <a:sym typeface="Poppins"/>
              </a:rPr>
              <a:t> model, and a practical example</a:t>
            </a:r>
          </a:p>
        </p:txBody>
      </p:sp>
    </p:spTree>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53768" y="0"/>
            <a:ext cx="4873959" cy="11111844"/>
            <a:chOff x="0" y="0"/>
            <a:chExt cx="2042676" cy="2926576"/>
          </a:xfrm>
        </p:grpSpPr>
        <p:sp>
          <p:nvSpPr>
            <p:cNvPr id="3" name="Freeform 3"/>
            <p:cNvSpPr/>
            <p:nvPr/>
          </p:nvSpPr>
          <p:spPr>
            <a:xfrm>
              <a:off x="0" y="0"/>
              <a:ext cx="2042676" cy="2926576"/>
            </a:xfrm>
            <a:custGeom>
              <a:avLst/>
              <a:gdLst/>
              <a:ahLst/>
              <a:cxnLst/>
              <a:rect l="l" t="t" r="r" b="b"/>
              <a:pathLst>
                <a:path w="2042676" h="2926576">
                  <a:moveTo>
                    <a:pt x="99821" y="0"/>
                  </a:moveTo>
                  <a:lnTo>
                    <a:pt x="1942854" y="0"/>
                  </a:lnTo>
                  <a:cubicBezTo>
                    <a:pt x="1997984" y="0"/>
                    <a:pt x="2042676" y="44691"/>
                    <a:pt x="2042676" y="99821"/>
                  </a:cubicBezTo>
                  <a:lnTo>
                    <a:pt x="2042676" y="2826755"/>
                  </a:lnTo>
                  <a:cubicBezTo>
                    <a:pt x="2042676" y="2853229"/>
                    <a:pt x="2032159" y="2878619"/>
                    <a:pt x="2013439" y="2897339"/>
                  </a:cubicBezTo>
                  <a:cubicBezTo>
                    <a:pt x="1994718" y="2916059"/>
                    <a:pt x="1969328" y="2926576"/>
                    <a:pt x="1942854" y="2926576"/>
                  </a:cubicBezTo>
                  <a:lnTo>
                    <a:pt x="99821" y="2926576"/>
                  </a:lnTo>
                  <a:cubicBezTo>
                    <a:pt x="44691" y="2926576"/>
                    <a:pt x="0" y="2881885"/>
                    <a:pt x="0" y="2826755"/>
                  </a:cubicBezTo>
                  <a:lnTo>
                    <a:pt x="0" y="99821"/>
                  </a:lnTo>
                  <a:cubicBezTo>
                    <a:pt x="0" y="44691"/>
                    <a:pt x="44691" y="0"/>
                    <a:pt x="99821" y="0"/>
                  </a:cubicBezTo>
                  <a:close/>
                </a:path>
              </a:pathLst>
            </a:custGeom>
            <a:solidFill>
              <a:srgbClr val="048581"/>
            </a:solidFill>
          </p:spPr>
          <p:txBody>
            <a:bodyPr/>
            <a:lstStyle/>
            <a:p>
              <a:endParaRPr lang="en-US"/>
            </a:p>
          </p:txBody>
        </p:sp>
        <p:sp>
          <p:nvSpPr>
            <p:cNvPr id="4" name="TextBox 4"/>
            <p:cNvSpPr txBox="1"/>
            <p:nvPr/>
          </p:nvSpPr>
          <p:spPr>
            <a:xfrm>
              <a:off x="0" y="-38100"/>
              <a:ext cx="2042676" cy="2964676"/>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755259" y="9058715"/>
            <a:ext cx="19043259" cy="3086100"/>
            <a:chOff x="0" y="0"/>
            <a:chExt cx="5015509" cy="812800"/>
          </a:xfrm>
        </p:grpSpPr>
        <p:sp>
          <p:nvSpPr>
            <p:cNvPr id="6" name="Freeform 6"/>
            <p:cNvSpPr/>
            <p:nvPr/>
          </p:nvSpPr>
          <p:spPr>
            <a:xfrm>
              <a:off x="0" y="0"/>
              <a:ext cx="5015509" cy="812800"/>
            </a:xfrm>
            <a:custGeom>
              <a:avLst/>
              <a:gdLst/>
              <a:ahLst/>
              <a:cxnLst/>
              <a:rect l="l" t="t" r="r" b="b"/>
              <a:pathLst>
                <a:path w="5015509" h="812800">
                  <a:moveTo>
                    <a:pt x="20734" y="0"/>
                  </a:moveTo>
                  <a:lnTo>
                    <a:pt x="4994775" y="0"/>
                  </a:lnTo>
                  <a:cubicBezTo>
                    <a:pt x="5000274" y="0"/>
                    <a:pt x="5005548" y="2184"/>
                    <a:pt x="5009436" y="6073"/>
                  </a:cubicBezTo>
                  <a:cubicBezTo>
                    <a:pt x="5013324" y="9961"/>
                    <a:pt x="5015509" y="15235"/>
                    <a:pt x="5015509" y="20734"/>
                  </a:cubicBezTo>
                  <a:lnTo>
                    <a:pt x="5015509" y="792066"/>
                  </a:lnTo>
                  <a:cubicBezTo>
                    <a:pt x="5015509" y="797565"/>
                    <a:pt x="5013324" y="802839"/>
                    <a:pt x="5009436" y="806727"/>
                  </a:cubicBezTo>
                  <a:cubicBezTo>
                    <a:pt x="5005548" y="810616"/>
                    <a:pt x="5000274" y="812800"/>
                    <a:pt x="4994775" y="812800"/>
                  </a:cubicBezTo>
                  <a:lnTo>
                    <a:pt x="20734" y="812800"/>
                  </a:lnTo>
                  <a:cubicBezTo>
                    <a:pt x="15235" y="812800"/>
                    <a:pt x="9961" y="810616"/>
                    <a:pt x="6073" y="806727"/>
                  </a:cubicBezTo>
                  <a:cubicBezTo>
                    <a:pt x="2184" y="802839"/>
                    <a:pt x="0" y="797565"/>
                    <a:pt x="0" y="792066"/>
                  </a:cubicBezTo>
                  <a:lnTo>
                    <a:pt x="0" y="20734"/>
                  </a:lnTo>
                  <a:cubicBezTo>
                    <a:pt x="0" y="15235"/>
                    <a:pt x="2184" y="9961"/>
                    <a:pt x="6073" y="6073"/>
                  </a:cubicBezTo>
                  <a:cubicBezTo>
                    <a:pt x="9961" y="2184"/>
                    <a:pt x="15235" y="0"/>
                    <a:pt x="20734" y="0"/>
                  </a:cubicBezTo>
                  <a:close/>
                </a:path>
              </a:pathLst>
            </a:custGeom>
            <a:solidFill>
              <a:srgbClr val="FFFFFF"/>
            </a:solidFill>
          </p:spPr>
          <p:txBody>
            <a:bodyPr/>
            <a:lstStyle/>
            <a:p>
              <a:endParaRPr lang="en-US"/>
            </a:p>
          </p:txBody>
        </p:sp>
        <p:sp>
          <p:nvSpPr>
            <p:cNvPr id="7" name="TextBox 7"/>
            <p:cNvSpPr txBox="1"/>
            <p:nvPr/>
          </p:nvSpPr>
          <p:spPr>
            <a:xfrm>
              <a:off x="0" y="-38100"/>
              <a:ext cx="5015509"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253768" y="9058715"/>
            <a:ext cx="15921577" cy="3086100"/>
            <a:chOff x="0" y="0"/>
            <a:chExt cx="4193337" cy="812800"/>
          </a:xfrm>
        </p:grpSpPr>
        <p:sp>
          <p:nvSpPr>
            <p:cNvPr id="9" name="Freeform 9"/>
            <p:cNvSpPr/>
            <p:nvPr/>
          </p:nvSpPr>
          <p:spPr>
            <a:xfrm>
              <a:off x="0" y="0"/>
              <a:ext cx="4193337" cy="812800"/>
            </a:xfrm>
            <a:custGeom>
              <a:avLst/>
              <a:gdLst/>
              <a:ahLst/>
              <a:cxnLst/>
              <a:rect l="l" t="t" r="r" b="b"/>
              <a:pathLst>
                <a:path w="4193337" h="812800">
                  <a:moveTo>
                    <a:pt x="24799" y="0"/>
                  </a:moveTo>
                  <a:lnTo>
                    <a:pt x="4168538" y="0"/>
                  </a:lnTo>
                  <a:cubicBezTo>
                    <a:pt x="4175115" y="0"/>
                    <a:pt x="4181423" y="2613"/>
                    <a:pt x="4186074" y="7263"/>
                  </a:cubicBezTo>
                  <a:cubicBezTo>
                    <a:pt x="4190724" y="11914"/>
                    <a:pt x="4193337" y="18222"/>
                    <a:pt x="4193337" y="24799"/>
                  </a:cubicBezTo>
                  <a:lnTo>
                    <a:pt x="4193337" y="788001"/>
                  </a:lnTo>
                  <a:cubicBezTo>
                    <a:pt x="4193337" y="794578"/>
                    <a:pt x="4190724" y="800886"/>
                    <a:pt x="4186074" y="805537"/>
                  </a:cubicBezTo>
                  <a:cubicBezTo>
                    <a:pt x="4181423" y="810187"/>
                    <a:pt x="4175115" y="812800"/>
                    <a:pt x="4168538" y="812800"/>
                  </a:cubicBezTo>
                  <a:lnTo>
                    <a:pt x="24799" y="812800"/>
                  </a:lnTo>
                  <a:cubicBezTo>
                    <a:pt x="18222" y="812800"/>
                    <a:pt x="11914" y="810187"/>
                    <a:pt x="7263" y="805537"/>
                  </a:cubicBezTo>
                  <a:cubicBezTo>
                    <a:pt x="2613" y="800886"/>
                    <a:pt x="0" y="794578"/>
                    <a:pt x="0" y="788001"/>
                  </a:cubicBezTo>
                  <a:lnTo>
                    <a:pt x="0" y="24799"/>
                  </a:lnTo>
                  <a:cubicBezTo>
                    <a:pt x="0" y="18222"/>
                    <a:pt x="2613" y="11914"/>
                    <a:pt x="7263" y="7263"/>
                  </a:cubicBezTo>
                  <a:cubicBezTo>
                    <a:pt x="11914" y="2613"/>
                    <a:pt x="18222" y="0"/>
                    <a:pt x="24799" y="0"/>
                  </a:cubicBezTo>
                  <a:close/>
                </a:path>
              </a:pathLst>
            </a:custGeom>
            <a:solidFill>
              <a:srgbClr val="14B19D"/>
            </a:solidFill>
          </p:spPr>
          <p:txBody>
            <a:bodyPr/>
            <a:lstStyle/>
            <a:p>
              <a:endParaRPr lang="en-US"/>
            </a:p>
          </p:txBody>
        </p:sp>
        <p:sp>
          <p:nvSpPr>
            <p:cNvPr id="10" name="TextBox 10"/>
            <p:cNvSpPr txBox="1"/>
            <p:nvPr/>
          </p:nvSpPr>
          <p:spPr>
            <a:xfrm>
              <a:off x="0" y="-38100"/>
              <a:ext cx="4193337"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5375442" y="9058715"/>
            <a:ext cx="14519442" cy="3086100"/>
            <a:chOff x="0" y="0"/>
            <a:chExt cx="3824051" cy="812800"/>
          </a:xfrm>
        </p:grpSpPr>
        <p:sp>
          <p:nvSpPr>
            <p:cNvPr id="12" name="Freeform 12"/>
            <p:cNvSpPr/>
            <p:nvPr/>
          </p:nvSpPr>
          <p:spPr>
            <a:xfrm>
              <a:off x="0" y="0"/>
              <a:ext cx="3824051" cy="812800"/>
            </a:xfrm>
            <a:custGeom>
              <a:avLst/>
              <a:gdLst/>
              <a:ahLst/>
              <a:cxnLst/>
              <a:rect l="l" t="t" r="r" b="b"/>
              <a:pathLst>
                <a:path w="3824051" h="812800">
                  <a:moveTo>
                    <a:pt x="27194" y="0"/>
                  </a:moveTo>
                  <a:lnTo>
                    <a:pt x="3796857" y="0"/>
                  </a:lnTo>
                  <a:cubicBezTo>
                    <a:pt x="3811875" y="0"/>
                    <a:pt x="3824051" y="12175"/>
                    <a:pt x="3824051" y="27194"/>
                  </a:cubicBezTo>
                  <a:lnTo>
                    <a:pt x="3824051" y="785606"/>
                  </a:lnTo>
                  <a:cubicBezTo>
                    <a:pt x="3824051" y="800625"/>
                    <a:pt x="3811875" y="812800"/>
                    <a:pt x="3796857" y="812800"/>
                  </a:cubicBezTo>
                  <a:lnTo>
                    <a:pt x="27194" y="812800"/>
                  </a:lnTo>
                  <a:cubicBezTo>
                    <a:pt x="12175" y="812800"/>
                    <a:pt x="0" y="800625"/>
                    <a:pt x="0" y="785606"/>
                  </a:cubicBezTo>
                  <a:lnTo>
                    <a:pt x="0" y="27194"/>
                  </a:lnTo>
                  <a:cubicBezTo>
                    <a:pt x="0" y="12175"/>
                    <a:pt x="12175" y="0"/>
                    <a:pt x="27194" y="0"/>
                  </a:cubicBezTo>
                  <a:close/>
                </a:path>
              </a:pathLst>
            </a:custGeom>
            <a:solidFill>
              <a:srgbClr val="109A97"/>
            </a:solidFill>
          </p:spPr>
          <p:txBody>
            <a:bodyPr/>
            <a:lstStyle/>
            <a:p>
              <a:endParaRPr lang="en-US"/>
            </a:p>
          </p:txBody>
        </p:sp>
        <p:sp>
          <p:nvSpPr>
            <p:cNvPr id="13" name="TextBox 13"/>
            <p:cNvSpPr txBox="1"/>
            <p:nvPr/>
          </p:nvSpPr>
          <p:spPr>
            <a:xfrm>
              <a:off x="0" y="-38100"/>
              <a:ext cx="3824051"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flipV="1">
            <a:off x="5353051" y="1388390"/>
            <a:ext cx="5791200" cy="45719"/>
            <a:chOff x="0" y="0"/>
            <a:chExt cx="881964" cy="12543"/>
          </a:xfrm>
        </p:grpSpPr>
        <p:sp>
          <p:nvSpPr>
            <p:cNvPr id="15" name="Freeform 15"/>
            <p:cNvSpPr/>
            <p:nvPr/>
          </p:nvSpPr>
          <p:spPr>
            <a:xfrm>
              <a:off x="0" y="0"/>
              <a:ext cx="881964" cy="12543"/>
            </a:xfrm>
            <a:custGeom>
              <a:avLst/>
              <a:gdLst/>
              <a:ahLst/>
              <a:cxnLst/>
              <a:rect l="l" t="t" r="r" b="b"/>
              <a:pathLst>
                <a:path w="881964" h="12543">
                  <a:moveTo>
                    <a:pt x="6272" y="0"/>
                  </a:moveTo>
                  <a:lnTo>
                    <a:pt x="875693" y="0"/>
                  </a:lnTo>
                  <a:cubicBezTo>
                    <a:pt x="877356" y="0"/>
                    <a:pt x="878951" y="661"/>
                    <a:pt x="880127" y="1837"/>
                  </a:cubicBezTo>
                  <a:cubicBezTo>
                    <a:pt x="881303" y="3013"/>
                    <a:pt x="881964" y="4608"/>
                    <a:pt x="881964" y="6272"/>
                  </a:cubicBezTo>
                  <a:lnTo>
                    <a:pt x="881964" y="6272"/>
                  </a:lnTo>
                  <a:cubicBezTo>
                    <a:pt x="881964" y="7935"/>
                    <a:pt x="881303" y="9530"/>
                    <a:pt x="880127" y="10706"/>
                  </a:cubicBezTo>
                  <a:cubicBezTo>
                    <a:pt x="878951" y="11882"/>
                    <a:pt x="877356" y="12543"/>
                    <a:pt x="875693" y="12543"/>
                  </a:cubicBezTo>
                  <a:lnTo>
                    <a:pt x="6272" y="12543"/>
                  </a:lnTo>
                  <a:cubicBezTo>
                    <a:pt x="4608" y="12543"/>
                    <a:pt x="3013" y="11882"/>
                    <a:pt x="1837" y="10706"/>
                  </a:cubicBezTo>
                  <a:cubicBezTo>
                    <a:pt x="661" y="9530"/>
                    <a:pt x="0" y="7935"/>
                    <a:pt x="0" y="6272"/>
                  </a:cubicBezTo>
                  <a:lnTo>
                    <a:pt x="0" y="6272"/>
                  </a:lnTo>
                  <a:cubicBezTo>
                    <a:pt x="0" y="4608"/>
                    <a:pt x="661" y="3013"/>
                    <a:pt x="1837" y="1837"/>
                  </a:cubicBezTo>
                  <a:cubicBezTo>
                    <a:pt x="3013" y="661"/>
                    <a:pt x="4608" y="0"/>
                    <a:pt x="6272" y="0"/>
                  </a:cubicBezTo>
                  <a:close/>
                </a:path>
              </a:pathLst>
            </a:custGeom>
            <a:solidFill>
              <a:srgbClr val="048581"/>
            </a:solidFill>
          </p:spPr>
          <p:txBody>
            <a:bodyPr/>
            <a:lstStyle/>
            <a:p>
              <a:endParaRPr lang="en-US"/>
            </a:p>
          </p:txBody>
        </p:sp>
        <p:sp>
          <p:nvSpPr>
            <p:cNvPr id="16" name="TextBox 16"/>
            <p:cNvSpPr txBox="1"/>
            <p:nvPr/>
          </p:nvSpPr>
          <p:spPr>
            <a:xfrm>
              <a:off x="0" y="-38100"/>
              <a:ext cx="881964" cy="50643"/>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043623" y="1508147"/>
            <a:ext cx="3724027" cy="5753100"/>
          </a:xfrm>
          <a:custGeom>
            <a:avLst/>
            <a:gdLst/>
            <a:ahLst/>
            <a:cxnLst/>
            <a:rect l="l" t="t" r="r" b="b"/>
            <a:pathLst>
              <a:path w="4058689" h="7200900">
                <a:moveTo>
                  <a:pt x="0" y="0"/>
                </a:moveTo>
                <a:lnTo>
                  <a:pt x="4058689" y="0"/>
                </a:lnTo>
                <a:lnTo>
                  <a:pt x="4058689" y="7200900"/>
                </a:lnTo>
                <a:lnTo>
                  <a:pt x="0" y="72009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dirty="0"/>
          </a:p>
        </p:txBody>
      </p:sp>
      <p:sp>
        <p:nvSpPr>
          <p:cNvPr id="18" name="TextBox 18"/>
          <p:cNvSpPr txBox="1"/>
          <p:nvPr/>
        </p:nvSpPr>
        <p:spPr>
          <a:xfrm>
            <a:off x="5353051" y="495436"/>
            <a:ext cx="8842063" cy="845552"/>
          </a:xfrm>
          <a:prstGeom prst="rect">
            <a:avLst/>
          </a:prstGeom>
        </p:spPr>
        <p:txBody>
          <a:bodyPr lIns="0" tIns="0" rIns="0" bIns="0" rtlCol="0" anchor="t">
            <a:spAutoFit/>
          </a:bodyPr>
          <a:lstStyle/>
          <a:p>
            <a:pPr algn="l">
              <a:lnSpc>
                <a:spcPts val="7169"/>
              </a:lnSpc>
            </a:pPr>
            <a:r>
              <a:rPr lang="en-US" sz="4800" b="1" dirty="0">
                <a:solidFill>
                  <a:srgbClr val="048581"/>
                </a:solidFill>
                <a:latin typeface="Antonio Bold" panose="020B0604020202020204" charset="0"/>
                <a:ea typeface="Antonio Bold"/>
                <a:cs typeface="Antonio Bold"/>
                <a:sym typeface="Antonio Bold"/>
              </a:rPr>
              <a:t>WHAT IS COMMUNICATION?</a:t>
            </a:r>
          </a:p>
        </p:txBody>
      </p:sp>
      <p:sp>
        <p:nvSpPr>
          <p:cNvPr id="19" name="TextBox 19"/>
          <p:cNvSpPr txBox="1"/>
          <p:nvPr/>
        </p:nvSpPr>
        <p:spPr>
          <a:xfrm>
            <a:off x="3830336" y="2109506"/>
            <a:ext cx="13390048" cy="4771243"/>
          </a:xfrm>
          <a:prstGeom prst="rect">
            <a:avLst/>
          </a:prstGeom>
        </p:spPr>
        <p:txBody>
          <a:bodyPr wrap="square" lIns="0" tIns="0" rIns="0" bIns="0" rtlCol="0" anchor="t">
            <a:spAutoFit/>
          </a:bodyPr>
          <a:lstStyle/>
          <a:p>
            <a:pPr marL="647697" lvl="1" indent="-32384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Communication is the process of sharing information, thoughts and feelings</a:t>
            </a:r>
          </a:p>
          <a:p>
            <a:pPr marL="647697" lvl="1" indent="-32384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It involves both sending and receiving messages</a:t>
            </a:r>
          </a:p>
          <a:p>
            <a:pPr marL="647697" lvl="1" indent="-32384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Key elements include:</a:t>
            </a:r>
          </a:p>
          <a:p>
            <a:pPr marL="1295394" lvl="2" indent="-43179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Verbal communication (spoken words)</a:t>
            </a:r>
          </a:p>
          <a:p>
            <a:pPr marL="1295394" lvl="2" indent="-43179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Non-verbal communication (body language, facial expressions)</a:t>
            </a:r>
          </a:p>
          <a:p>
            <a:pPr marL="1295394" lvl="2" indent="-43179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Written communication (records, reports, care notes)</a:t>
            </a:r>
          </a:p>
          <a:p>
            <a:pPr marL="647697" lvl="1" indent="-32384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Effective communication requires clarity, accuracy and understanding </a:t>
            </a:r>
          </a:p>
          <a:p>
            <a:pPr marL="323849" lvl="1" algn="just">
              <a:lnSpc>
                <a:spcPts val="4199"/>
              </a:lnSpc>
            </a:pPr>
            <a:r>
              <a:rPr lang="en-US" sz="2000" dirty="0">
                <a:solidFill>
                  <a:srgbClr val="048581"/>
                </a:solidFill>
                <a:latin typeface="Arial" panose="020B0604020202020204" pitchFamily="34" charset="0"/>
                <a:ea typeface="Poppins"/>
                <a:cs typeface="Arial" panose="020B0604020202020204" pitchFamily="34" charset="0"/>
                <a:sym typeface="Poppins"/>
              </a:rPr>
              <a:t>                                                               </a:t>
            </a:r>
          </a:p>
          <a:p>
            <a:pPr marL="323849" lvl="1" algn="just">
              <a:lnSpc>
                <a:spcPts val="4199"/>
              </a:lnSpc>
            </a:pPr>
            <a:r>
              <a:rPr lang="en-US" sz="2000" dirty="0">
                <a:solidFill>
                  <a:srgbClr val="048581"/>
                </a:solidFill>
                <a:latin typeface="Arial" panose="020B0604020202020204" pitchFamily="34" charset="0"/>
                <a:ea typeface="Poppins"/>
                <a:cs typeface="Arial" panose="020B0604020202020204" pitchFamily="34" charset="0"/>
                <a:sym typeface="Poppins"/>
              </a:rPr>
              <a:t>                                                                                                                                                          (Reed et al., 2021). </a:t>
            </a:r>
          </a:p>
        </p:txBody>
      </p:sp>
    </p:spTree>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69387" y="-114300"/>
            <a:ext cx="15323710" cy="10813722"/>
            <a:chOff x="0" y="0"/>
            <a:chExt cx="3588702" cy="2926576"/>
          </a:xfrm>
        </p:grpSpPr>
        <p:sp>
          <p:nvSpPr>
            <p:cNvPr id="3" name="Freeform 3"/>
            <p:cNvSpPr/>
            <p:nvPr/>
          </p:nvSpPr>
          <p:spPr>
            <a:xfrm>
              <a:off x="0" y="0"/>
              <a:ext cx="3588702" cy="2926576"/>
            </a:xfrm>
            <a:custGeom>
              <a:avLst/>
              <a:gdLst/>
              <a:ahLst/>
              <a:cxnLst/>
              <a:rect l="l" t="t" r="r" b="b"/>
              <a:pathLst>
                <a:path w="3588702" h="2926576">
                  <a:moveTo>
                    <a:pt x="56818" y="0"/>
                  </a:moveTo>
                  <a:lnTo>
                    <a:pt x="3531884" y="0"/>
                  </a:lnTo>
                  <a:cubicBezTo>
                    <a:pt x="3563264" y="0"/>
                    <a:pt x="3588702" y="25438"/>
                    <a:pt x="3588702" y="56818"/>
                  </a:cubicBezTo>
                  <a:lnTo>
                    <a:pt x="3588702" y="2869758"/>
                  </a:lnTo>
                  <a:cubicBezTo>
                    <a:pt x="3588702" y="2884827"/>
                    <a:pt x="3582716" y="2899279"/>
                    <a:pt x="3572060" y="2909934"/>
                  </a:cubicBezTo>
                  <a:cubicBezTo>
                    <a:pt x="3561405" y="2920590"/>
                    <a:pt x="3546953" y="2926576"/>
                    <a:pt x="3531884" y="2926576"/>
                  </a:cubicBezTo>
                  <a:lnTo>
                    <a:pt x="56818" y="2926576"/>
                  </a:lnTo>
                  <a:cubicBezTo>
                    <a:pt x="25438" y="2926576"/>
                    <a:pt x="0" y="2901138"/>
                    <a:pt x="0" y="2869758"/>
                  </a:cubicBezTo>
                  <a:lnTo>
                    <a:pt x="0" y="56818"/>
                  </a:lnTo>
                  <a:cubicBezTo>
                    <a:pt x="0" y="41749"/>
                    <a:pt x="5986" y="27297"/>
                    <a:pt x="16642" y="16642"/>
                  </a:cubicBezTo>
                  <a:cubicBezTo>
                    <a:pt x="27297" y="5986"/>
                    <a:pt x="41749" y="0"/>
                    <a:pt x="56818" y="0"/>
                  </a:cubicBezTo>
                  <a:close/>
                </a:path>
              </a:pathLst>
            </a:custGeom>
            <a:solidFill>
              <a:srgbClr val="048581"/>
            </a:solidFill>
          </p:spPr>
          <p:txBody>
            <a:bodyPr/>
            <a:lstStyle/>
            <a:p>
              <a:endParaRPr lang="en-US" dirty="0"/>
            </a:p>
          </p:txBody>
        </p:sp>
        <p:sp>
          <p:nvSpPr>
            <p:cNvPr id="4" name="TextBox 4"/>
            <p:cNvSpPr txBox="1"/>
            <p:nvPr/>
          </p:nvSpPr>
          <p:spPr>
            <a:xfrm>
              <a:off x="0" y="-38100"/>
              <a:ext cx="3588702" cy="2964676"/>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755259" y="9058715"/>
            <a:ext cx="19043259" cy="3086100"/>
            <a:chOff x="0" y="0"/>
            <a:chExt cx="5015509" cy="812800"/>
          </a:xfrm>
        </p:grpSpPr>
        <p:sp>
          <p:nvSpPr>
            <p:cNvPr id="6" name="Freeform 6"/>
            <p:cNvSpPr/>
            <p:nvPr/>
          </p:nvSpPr>
          <p:spPr>
            <a:xfrm>
              <a:off x="0" y="0"/>
              <a:ext cx="5015509" cy="812800"/>
            </a:xfrm>
            <a:custGeom>
              <a:avLst/>
              <a:gdLst/>
              <a:ahLst/>
              <a:cxnLst/>
              <a:rect l="l" t="t" r="r" b="b"/>
              <a:pathLst>
                <a:path w="5015509" h="812800">
                  <a:moveTo>
                    <a:pt x="20734" y="0"/>
                  </a:moveTo>
                  <a:lnTo>
                    <a:pt x="4994775" y="0"/>
                  </a:lnTo>
                  <a:cubicBezTo>
                    <a:pt x="5000274" y="0"/>
                    <a:pt x="5005548" y="2184"/>
                    <a:pt x="5009436" y="6073"/>
                  </a:cubicBezTo>
                  <a:cubicBezTo>
                    <a:pt x="5013324" y="9961"/>
                    <a:pt x="5015509" y="15235"/>
                    <a:pt x="5015509" y="20734"/>
                  </a:cubicBezTo>
                  <a:lnTo>
                    <a:pt x="5015509" y="792066"/>
                  </a:lnTo>
                  <a:cubicBezTo>
                    <a:pt x="5015509" y="797565"/>
                    <a:pt x="5013324" y="802839"/>
                    <a:pt x="5009436" y="806727"/>
                  </a:cubicBezTo>
                  <a:cubicBezTo>
                    <a:pt x="5005548" y="810616"/>
                    <a:pt x="5000274" y="812800"/>
                    <a:pt x="4994775" y="812800"/>
                  </a:cubicBezTo>
                  <a:lnTo>
                    <a:pt x="20734" y="812800"/>
                  </a:lnTo>
                  <a:cubicBezTo>
                    <a:pt x="15235" y="812800"/>
                    <a:pt x="9961" y="810616"/>
                    <a:pt x="6073" y="806727"/>
                  </a:cubicBezTo>
                  <a:cubicBezTo>
                    <a:pt x="2184" y="802839"/>
                    <a:pt x="0" y="797565"/>
                    <a:pt x="0" y="792066"/>
                  </a:cubicBezTo>
                  <a:lnTo>
                    <a:pt x="0" y="20734"/>
                  </a:lnTo>
                  <a:cubicBezTo>
                    <a:pt x="0" y="15235"/>
                    <a:pt x="2184" y="9961"/>
                    <a:pt x="6073" y="6073"/>
                  </a:cubicBezTo>
                  <a:cubicBezTo>
                    <a:pt x="9961" y="2184"/>
                    <a:pt x="15235" y="0"/>
                    <a:pt x="20734" y="0"/>
                  </a:cubicBezTo>
                  <a:close/>
                </a:path>
              </a:pathLst>
            </a:custGeom>
            <a:solidFill>
              <a:srgbClr val="FFFFFF"/>
            </a:solidFill>
          </p:spPr>
          <p:txBody>
            <a:bodyPr/>
            <a:lstStyle/>
            <a:p>
              <a:endParaRPr lang="en-US"/>
            </a:p>
          </p:txBody>
        </p:sp>
        <p:sp>
          <p:nvSpPr>
            <p:cNvPr id="7" name="TextBox 7"/>
            <p:cNvSpPr txBox="1"/>
            <p:nvPr/>
          </p:nvSpPr>
          <p:spPr>
            <a:xfrm>
              <a:off x="0" y="-38100"/>
              <a:ext cx="5015509"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253768" y="9058715"/>
            <a:ext cx="15921577" cy="3086100"/>
            <a:chOff x="0" y="0"/>
            <a:chExt cx="4193337" cy="812800"/>
          </a:xfrm>
        </p:grpSpPr>
        <p:sp>
          <p:nvSpPr>
            <p:cNvPr id="9" name="Freeform 9"/>
            <p:cNvSpPr/>
            <p:nvPr/>
          </p:nvSpPr>
          <p:spPr>
            <a:xfrm>
              <a:off x="0" y="0"/>
              <a:ext cx="4193337" cy="812800"/>
            </a:xfrm>
            <a:custGeom>
              <a:avLst/>
              <a:gdLst/>
              <a:ahLst/>
              <a:cxnLst/>
              <a:rect l="l" t="t" r="r" b="b"/>
              <a:pathLst>
                <a:path w="4193337" h="812800">
                  <a:moveTo>
                    <a:pt x="24799" y="0"/>
                  </a:moveTo>
                  <a:lnTo>
                    <a:pt x="4168538" y="0"/>
                  </a:lnTo>
                  <a:cubicBezTo>
                    <a:pt x="4175115" y="0"/>
                    <a:pt x="4181423" y="2613"/>
                    <a:pt x="4186074" y="7263"/>
                  </a:cubicBezTo>
                  <a:cubicBezTo>
                    <a:pt x="4190724" y="11914"/>
                    <a:pt x="4193337" y="18222"/>
                    <a:pt x="4193337" y="24799"/>
                  </a:cubicBezTo>
                  <a:lnTo>
                    <a:pt x="4193337" y="788001"/>
                  </a:lnTo>
                  <a:cubicBezTo>
                    <a:pt x="4193337" y="794578"/>
                    <a:pt x="4190724" y="800886"/>
                    <a:pt x="4186074" y="805537"/>
                  </a:cubicBezTo>
                  <a:cubicBezTo>
                    <a:pt x="4181423" y="810187"/>
                    <a:pt x="4175115" y="812800"/>
                    <a:pt x="4168538" y="812800"/>
                  </a:cubicBezTo>
                  <a:lnTo>
                    <a:pt x="24799" y="812800"/>
                  </a:lnTo>
                  <a:cubicBezTo>
                    <a:pt x="18222" y="812800"/>
                    <a:pt x="11914" y="810187"/>
                    <a:pt x="7263" y="805537"/>
                  </a:cubicBezTo>
                  <a:cubicBezTo>
                    <a:pt x="2613" y="800886"/>
                    <a:pt x="0" y="794578"/>
                    <a:pt x="0" y="788001"/>
                  </a:cubicBezTo>
                  <a:lnTo>
                    <a:pt x="0" y="24799"/>
                  </a:lnTo>
                  <a:cubicBezTo>
                    <a:pt x="0" y="18222"/>
                    <a:pt x="2613" y="11914"/>
                    <a:pt x="7263" y="7263"/>
                  </a:cubicBezTo>
                  <a:cubicBezTo>
                    <a:pt x="11914" y="2613"/>
                    <a:pt x="18222" y="0"/>
                    <a:pt x="24799" y="0"/>
                  </a:cubicBezTo>
                  <a:close/>
                </a:path>
              </a:pathLst>
            </a:custGeom>
            <a:solidFill>
              <a:srgbClr val="14B19D"/>
            </a:solidFill>
          </p:spPr>
          <p:txBody>
            <a:bodyPr/>
            <a:lstStyle/>
            <a:p>
              <a:endParaRPr lang="en-US"/>
            </a:p>
          </p:txBody>
        </p:sp>
        <p:sp>
          <p:nvSpPr>
            <p:cNvPr id="10" name="TextBox 10"/>
            <p:cNvSpPr txBox="1"/>
            <p:nvPr/>
          </p:nvSpPr>
          <p:spPr>
            <a:xfrm>
              <a:off x="0" y="-38100"/>
              <a:ext cx="4193337"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5375442" y="9058715"/>
            <a:ext cx="14519442" cy="3086100"/>
            <a:chOff x="0" y="0"/>
            <a:chExt cx="3824051" cy="812800"/>
          </a:xfrm>
        </p:grpSpPr>
        <p:sp>
          <p:nvSpPr>
            <p:cNvPr id="12" name="Freeform 12"/>
            <p:cNvSpPr/>
            <p:nvPr/>
          </p:nvSpPr>
          <p:spPr>
            <a:xfrm>
              <a:off x="0" y="0"/>
              <a:ext cx="3824051" cy="812800"/>
            </a:xfrm>
            <a:custGeom>
              <a:avLst/>
              <a:gdLst/>
              <a:ahLst/>
              <a:cxnLst/>
              <a:rect l="l" t="t" r="r" b="b"/>
              <a:pathLst>
                <a:path w="3824051" h="812800">
                  <a:moveTo>
                    <a:pt x="27194" y="0"/>
                  </a:moveTo>
                  <a:lnTo>
                    <a:pt x="3796857" y="0"/>
                  </a:lnTo>
                  <a:cubicBezTo>
                    <a:pt x="3811875" y="0"/>
                    <a:pt x="3824051" y="12175"/>
                    <a:pt x="3824051" y="27194"/>
                  </a:cubicBezTo>
                  <a:lnTo>
                    <a:pt x="3824051" y="785606"/>
                  </a:lnTo>
                  <a:cubicBezTo>
                    <a:pt x="3824051" y="800625"/>
                    <a:pt x="3811875" y="812800"/>
                    <a:pt x="3796857" y="812800"/>
                  </a:cubicBezTo>
                  <a:lnTo>
                    <a:pt x="27194" y="812800"/>
                  </a:lnTo>
                  <a:cubicBezTo>
                    <a:pt x="12175" y="812800"/>
                    <a:pt x="0" y="800625"/>
                    <a:pt x="0" y="785606"/>
                  </a:cubicBezTo>
                  <a:lnTo>
                    <a:pt x="0" y="27194"/>
                  </a:lnTo>
                  <a:cubicBezTo>
                    <a:pt x="0" y="12175"/>
                    <a:pt x="12175" y="0"/>
                    <a:pt x="27194" y="0"/>
                  </a:cubicBezTo>
                  <a:close/>
                </a:path>
              </a:pathLst>
            </a:custGeom>
            <a:solidFill>
              <a:srgbClr val="109A97"/>
            </a:solidFill>
          </p:spPr>
          <p:txBody>
            <a:bodyPr/>
            <a:lstStyle/>
            <a:p>
              <a:endParaRPr lang="en-US"/>
            </a:p>
          </p:txBody>
        </p:sp>
        <p:sp>
          <p:nvSpPr>
            <p:cNvPr id="13" name="TextBox 13"/>
            <p:cNvSpPr txBox="1"/>
            <p:nvPr/>
          </p:nvSpPr>
          <p:spPr>
            <a:xfrm>
              <a:off x="0" y="-38100"/>
              <a:ext cx="3824051" cy="850900"/>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a:off x="16368813" y="423496"/>
            <a:ext cx="1325616" cy="1294283"/>
          </a:xfrm>
          <a:custGeom>
            <a:avLst/>
            <a:gdLst/>
            <a:ahLst/>
            <a:cxnLst/>
            <a:rect l="l" t="t" r="r" b="b"/>
            <a:pathLst>
              <a:path w="1325616" h="1294283">
                <a:moveTo>
                  <a:pt x="0" y="0"/>
                </a:moveTo>
                <a:lnTo>
                  <a:pt x="1325615" y="0"/>
                </a:lnTo>
                <a:lnTo>
                  <a:pt x="1325615" y="1294283"/>
                </a:lnTo>
                <a:lnTo>
                  <a:pt x="0" y="129428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5" name="Group 15"/>
          <p:cNvGrpSpPr/>
          <p:nvPr/>
        </p:nvGrpSpPr>
        <p:grpSpPr>
          <a:xfrm flipV="1">
            <a:off x="-755259" y="1485048"/>
            <a:ext cx="13556859" cy="45719"/>
            <a:chOff x="0" y="0"/>
            <a:chExt cx="1193207" cy="12560"/>
          </a:xfrm>
        </p:grpSpPr>
        <p:sp>
          <p:nvSpPr>
            <p:cNvPr id="16" name="Freeform 16"/>
            <p:cNvSpPr/>
            <p:nvPr/>
          </p:nvSpPr>
          <p:spPr>
            <a:xfrm>
              <a:off x="0" y="0"/>
              <a:ext cx="1193207" cy="12560"/>
            </a:xfrm>
            <a:custGeom>
              <a:avLst/>
              <a:gdLst/>
              <a:ahLst/>
              <a:cxnLst/>
              <a:rect l="l" t="t" r="r" b="b"/>
              <a:pathLst>
                <a:path w="1193207" h="12560">
                  <a:moveTo>
                    <a:pt x="6280" y="0"/>
                  </a:moveTo>
                  <a:lnTo>
                    <a:pt x="1186927" y="0"/>
                  </a:lnTo>
                  <a:cubicBezTo>
                    <a:pt x="1190395" y="0"/>
                    <a:pt x="1193207" y="2812"/>
                    <a:pt x="1193207" y="6280"/>
                  </a:cubicBezTo>
                  <a:lnTo>
                    <a:pt x="1193207" y="6280"/>
                  </a:lnTo>
                  <a:cubicBezTo>
                    <a:pt x="1193207" y="7946"/>
                    <a:pt x="1192545" y="9543"/>
                    <a:pt x="1191368" y="10721"/>
                  </a:cubicBezTo>
                  <a:cubicBezTo>
                    <a:pt x="1190190" y="11899"/>
                    <a:pt x="1188593" y="12560"/>
                    <a:pt x="1186927" y="12560"/>
                  </a:cubicBezTo>
                  <a:lnTo>
                    <a:pt x="6280" y="12560"/>
                  </a:lnTo>
                  <a:cubicBezTo>
                    <a:pt x="4615" y="12560"/>
                    <a:pt x="3017" y="11899"/>
                    <a:pt x="1839" y="10721"/>
                  </a:cubicBezTo>
                  <a:cubicBezTo>
                    <a:pt x="662" y="9543"/>
                    <a:pt x="0" y="7946"/>
                    <a:pt x="0" y="6280"/>
                  </a:cubicBezTo>
                  <a:lnTo>
                    <a:pt x="0" y="6280"/>
                  </a:lnTo>
                  <a:cubicBezTo>
                    <a:pt x="0" y="4615"/>
                    <a:pt x="662" y="3017"/>
                    <a:pt x="1839" y="1839"/>
                  </a:cubicBezTo>
                  <a:cubicBezTo>
                    <a:pt x="3017" y="662"/>
                    <a:pt x="4615" y="0"/>
                    <a:pt x="6280" y="0"/>
                  </a:cubicBezTo>
                  <a:close/>
                </a:path>
              </a:pathLst>
            </a:custGeom>
            <a:solidFill>
              <a:srgbClr val="FFFFFF"/>
            </a:solidFill>
          </p:spPr>
          <p:txBody>
            <a:bodyPr/>
            <a:lstStyle/>
            <a:p>
              <a:endParaRPr lang="en-US"/>
            </a:p>
          </p:txBody>
        </p:sp>
        <p:sp>
          <p:nvSpPr>
            <p:cNvPr id="17" name="TextBox 17"/>
            <p:cNvSpPr txBox="1"/>
            <p:nvPr/>
          </p:nvSpPr>
          <p:spPr>
            <a:xfrm>
              <a:off x="0" y="-38100"/>
              <a:ext cx="1193207" cy="50660"/>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flipH="1">
            <a:off x="14477999" y="1975788"/>
            <a:ext cx="2781298" cy="6596712"/>
          </a:xfrm>
          <a:custGeom>
            <a:avLst/>
            <a:gdLst/>
            <a:ahLst/>
            <a:cxnLst/>
            <a:rect l="l" t="t" r="r" b="b"/>
            <a:pathLst>
              <a:path w="4263580" h="7282512">
                <a:moveTo>
                  <a:pt x="4263580" y="0"/>
                </a:moveTo>
                <a:lnTo>
                  <a:pt x="0" y="0"/>
                </a:lnTo>
                <a:lnTo>
                  <a:pt x="0" y="7282512"/>
                </a:lnTo>
                <a:lnTo>
                  <a:pt x="4263580" y="7282512"/>
                </a:lnTo>
                <a:lnTo>
                  <a:pt x="426358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9" name="TextBox 19"/>
          <p:cNvSpPr txBox="1"/>
          <p:nvPr/>
        </p:nvSpPr>
        <p:spPr>
          <a:xfrm>
            <a:off x="-914400" y="697206"/>
            <a:ext cx="13716000" cy="787844"/>
          </a:xfrm>
          <a:prstGeom prst="rect">
            <a:avLst/>
          </a:prstGeom>
        </p:spPr>
        <p:txBody>
          <a:bodyPr wrap="square" lIns="0" tIns="0" rIns="0" bIns="0" rtlCol="0" anchor="t">
            <a:spAutoFit/>
          </a:bodyPr>
          <a:lstStyle/>
          <a:p>
            <a:pPr algn="ctr">
              <a:lnSpc>
                <a:spcPts val="6625"/>
              </a:lnSpc>
            </a:pPr>
            <a:r>
              <a:rPr lang="en-US" sz="4800" b="1" dirty="0">
                <a:solidFill>
                  <a:srgbClr val="FFFFFF"/>
                </a:solidFill>
                <a:latin typeface="Antonio Bold" panose="020B0604020202020204" charset="0"/>
                <a:ea typeface="Antonio Bold"/>
                <a:cs typeface="Antonio Bold"/>
                <a:sym typeface="Antonio Bold"/>
              </a:rPr>
              <a:t>IMPORTANCE OF COMMUNICATION IN HEALTH AND SOCIAL CARE</a:t>
            </a:r>
          </a:p>
        </p:txBody>
      </p:sp>
      <p:sp>
        <p:nvSpPr>
          <p:cNvPr id="20" name="TextBox 20"/>
          <p:cNvSpPr txBox="1"/>
          <p:nvPr/>
        </p:nvSpPr>
        <p:spPr>
          <a:xfrm>
            <a:off x="-1253768" y="2457295"/>
            <a:ext cx="14207768" cy="3745321"/>
          </a:xfrm>
          <a:prstGeom prst="rect">
            <a:avLst/>
          </a:prstGeom>
        </p:spPr>
        <p:txBody>
          <a:bodyPr wrap="square" lIns="0" tIns="0" rIns="0" bIns="0" rtlCol="0" anchor="t">
            <a:spAutoFit/>
          </a:bodyPr>
          <a:lstStyle/>
          <a:p>
            <a:pPr marL="777234" lvl="1" indent="-388617" algn="just">
              <a:lnSpc>
                <a:spcPts val="503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Promotes patient safety and reduces the risk of errors</a:t>
            </a:r>
          </a:p>
          <a:p>
            <a:pPr marL="777234" lvl="1" indent="-388617" algn="just">
              <a:lnSpc>
                <a:spcPts val="503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Improves quality and continuity of care</a:t>
            </a:r>
          </a:p>
          <a:p>
            <a:pPr marL="777234" lvl="1" indent="-388617" algn="just">
              <a:lnSpc>
                <a:spcPts val="503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Supports effective teamwork and coordination</a:t>
            </a:r>
          </a:p>
          <a:p>
            <a:pPr marL="777234" lvl="1" indent="-388617" algn="just">
              <a:lnSpc>
                <a:spcPts val="503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Maintains dignity, respect and trust</a:t>
            </a:r>
          </a:p>
          <a:p>
            <a:pPr marL="777234" lvl="1" indent="-388617" algn="just">
              <a:lnSpc>
                <a:spcPts val="5039"/>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Enables informed decision-making in care delivery</a:t>
            </a:r>
          </a:p>
          <a:p>
            <a:pPr marL="388617" lvl="1" algn="just">
              <a:lnSpc>
                <a:spcPts val="5039"/>
              </a:lnSpc>
            </a:pPr>
            <a:r>
              <a:rPr lang="en-US" sz="2000" dirty="0">
                <a:solidFill>
                  <a:srgbClr val="FFFFFF"/>
                </a:solidFill>
                <a:latin typeface="Arial" panose="020B0604020202020204" pitchFamily="34" charset="0"/>
                <a:ea typeface="Poppins"/>
                <a:cs typeface="Arial" panose="020B0604020202020204" pitchFamily="34" charset="0"/>
                <a:sym typeface="Poppins"/>
              </a:rPr>
              <a:t>                                                                                                                                                                           (gov.uk, 2022). </a:t>
            </a:r>
          </a:p>
        </p:txBody>
      </p:sp>
    </p:spTree>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2422884" y="-2653864"/>
            <a:ext cx="9569467" cy="14665905"/>
            <a:chOff x="0" y="0"/>
            <a:chExt cx="691421" cy="1059653"/>
          </a:xfrm>
        </p:grpSpPr>
        <p:sp>
          <p:nvSpPr>
            <p:cNvPr id="3" name="Freeform 3"/>
            <p:cNvSpPr/>
            <p:nvPr/>
          </p:nvSpPr>
          <p:spPr>
            <a:xfrm>
              <a:off x="0" y="0"/>
              <a:ext cx="691421" cy="1059653"/>
            </a:xfrm>
            <a:custGeom>
              <a:avLst/>
              <a:gdLst/>
              <a:ahLst/>
              <a:cxnLst/>
              <a:rect l="l" t="t" r="r" b="b"/>
              <a:pathLst>
                <a:path w="691421" h="1059653">
                  <a:moveTo>
                    <a:pt x="230598" y="19070"/>
                  </a:moveTo>
                  <a:cubicBezTo>
                    <a:pt x="265931" y="7556"/>
                    <a:pt x="306345" y="0"/>
                    <a:pt x="345897" y="0"/>
                  </a:cubicBezTo>
                  <a:cubicBezTo>
                    <a:pt x="385450" y="0"/>
                    <a:pt x="423510" y="6476"/>
                    <a:pt x="458583" y="17990"/>
                  </a:cubicBezTo>
                  <a:cubicBezTo>
                    <a:pt x="459331" y="18350"/>
                    <a:pt x="460077" y="18350"/>
                    <a:pt x="460823" y="18710"/>
                  </a:cubicBezTo>
                  <a:cubicBezTo>
                    <a:pt x="592540" y="64765"/>
                    <a:pt x="689555" y="186379"/>
                    <a:pt x="691421" y="333985"/>
                  </a:cubicBezTo>
                  <a:lnTo>
                    <a:pt x="691421" y="1059653"/>
                  </a:lnTo>
                  <a:lnTo>
                    <a:pt x="0" y="1059653"/>
                  </a:lnTo>
                  <a:lnTo>
                    <a:pt x="0" y="334524"/>
                  </a:lnTo>
                  <a:cubicBezTo>
                    <a:pt x="1866" y="185660"/>
                    <a:pt x="97388" y="64045"/>
                    <a:pt x="230598" y="19070"/>
                  </a:cubicBezTo>
                  <a:close/>
                </a:path>
              </a:pathLst>
            </a:custGeom>
            <a:solidFill>
              <a:srgbClr val="FFFFFF"/>
            </a:solidFill>
          </p:spPr>
          <p:txBody>
            <a:bodyPr/>
            <a:lstStyle/>
            <a:p>
              <a:endParaRPr lang="en-US"/>
            </a:p>
          </p:txBody>
        </p:sp>
        <p:sp>
          <p:nvSpPr>
            <p:cNvPr id="4" name="TextBox 4"/>
            <p:cNvSpPr txBox="1"/>
            <p:nvPr/>
          </p:nvSpPr>
          <p:spPr>
            <a:xfrm>
              <a:off x="0" y="88900"/>
              <a:ext cx="691421" cy="97075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755259" y="9058715"/>
            <a:ext cx="19043259" cy="3086100"/>
            <a:chOff x="0" y="0"/>
            <a:chExt cx="5015509" cy="812800"/>
          </a:xfrm>
        </p:grpSpPr>
        <p:sp>
          <p:nvSpPr>
            <p:cNvPr id="6" name="Freeform 6"/>
            <p:cNvSpPr/>
            <p:nvPr/>
          </p:nvSpPr>
          <p:spPr>
            <a:xfrm>
              <a:off x="0" y="0"/>
              <a:ext cx="5015509" cy="812800"/>
            </a:xfrm>
            <a:custGeom>
              <a:avLst/>
              <a:gdLst/>
              <a:ahLst/>
              <a:cxnLst/>
              <a:rect l="l" t="t" r="r" b="b"/>
              <a:pathLst>
                <a:path w="5015509" h="812800">
                  <a:moveTo>
                    <a:pt x="20734" y="0"/>
                  </a:moveTo>
                  <a:lnTo>
                    <a:pt x="4994775" y="0"/>
                  </a:lnTo>
                  <a:cubicBezTo>
                    <a:pt x="5000274" y="0"/>
                    <a:pt x="5005548" y="2184"/>
                    <a:pt x="5009436" y="6073"/>
                  </a:cubicBezTo>
                  <a:cubicBezTo>
                    <a:pt x="5013324" y="9961"/>
                    <a:pt x="5015509" y="15235"/>
                    <a:pt x="5015509" y="20734"/>
                  </a:cubicBezTo>
                  <a:lnTo>
                    <a:pt x="5015509" y="792066"/>
                  </a:lnTo>
                  <a:cubicBezTo>
                    <a:pt x="5015509" y="797565"/>
                    <a:pt x="5013324" y="802839"/>
                    <a:pt x="5009436" y="806727"/>
                  </a:cubicBezTo>
                  <a:cubicBezTo>
                    <a:pt x="5005548" y="810616"/>
                    <a:pt x="5000274" y="812800"/>
                    <a:pt x="4994775" y="812800"/>
                  </a:cubicBezTo>
                  <a:lnTo>
                    <a:pt x="20734" y="812800"/>
                  </a:lnTo>
                  <a:cubicBezTo>
                    <a:pt x="15235" y="812800"/>
                    <a:pt x="9961" y="810616"/>
                    <a:pt x="6073" y="806727"/>
                  </a:cubicBezTo>
                  <a:cubicBezTo>
                    <a:pt x="2184" y="802839"/>
                    <a:pt x="0" y="797565"/>
                    <a:pt x="0" y="792066"/>
                  </a:cubicBezTo>
                  <a:lnTo>
                    <a:pt x="0" y="20734"/>
                  </a:lnTo>
                  <a:cubicBezTo>
                    <a:pt x="0" y="15235"/>
                    <a:pt x="2184" y="9961"/>
                    <a:pt x="6073" y="6073"/>
                  </a:cubicBezTo>
                  <a:cubicBezTo>
                    <a:pt x="9961" y="2184"/>
                    <a:pt x="15235" y="0"/>
                    <a:pt x="20734" y="0"/>
                  </a:cubicBezTo>
                  <a:close/>
                </a:path>
              </a:pathLst>
            </a:custGeom>
            <a:solidFill>
              <a:srgbClr val="FFFFFF"/>
            </a:solidFill>
          </p:spPr>
          <p:txBody>
            <a:bodyPr/>
            <a:lstStyle/>
            <a:p>
              <a:endParaRPr lang="en-US"/>
            </a:p>
          </p:txBody>
        </p:sp>
        <p:sp>
          <p:nvSpPr>
            <p:cNvPr id="7" name="TextBox 7"/>
            <p:cNvSpPr txBox="1"/>
            <p:nvPr/>
          </p:nvSpPr>
          <p:spPr>
            <a:xfrm>
              <a:off x="0" y="-38100"/>
              <a:ext cx="5015509"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253768" y="9058715"/>
            <a:ext cx="15921577" cy="3086100"/>
            <a:chOff x="0" y="0"/>
            <a:chExt cx="4193337" cy="812800"/>
          </a:xfrm>
        </p:grpSpPr>
        <p:sp>
          <p:nvSpPr>
            <p:cNvPr id="9" name="Freeform 9"/>
            <p:cNvSpPr/>
            <p:nvPr/>
          </p:nvSpPr>
          <p:spPr>
            <a:xfrm>
              <a:off x="0" y="0"/>
              <a:ext cx="4193337" cy="812800"/>
            </a:xfrm>
            <a:custGeom>
              <a:avLst/>
              <a:gdLst/>
              <a:ahLst/>
              <a:cxnLst/>
              <a:rect l="l" t="t" r="r" b="b"/>
              <a:pathLst>
                <a:path w="4193337" h="812800">
                  <a:moveTo>
                    <a:pt x="24799" y="0"/>
                  </a:moveTo>
                  <a:lnTo>
                    <a:pt x="4168538" y="0"/>
                  </a:lnTo>
                  <a:cubicBezTo>
                    <a:pt x="4175115" y="0"/>
                    <a:pt x="4181423" y="2613"/>
                    <a:pt x="4186074" y="7263"/>
                  </a:cubicBezTo>
                  <a:cubicBezTo>
                    <a:pt x="4190724" y="11914"/>
                    <a:pt x="4193337" y="18222"/>
                    <a:pt x="4193337" y="24799"/>
                  </a:cubicBezTo>
                  <a:lnTo>
                    <a:pt x="4193337" y="788001"/>
                  </a:lnTo>
                  <a:cubicBezTo>
                    <a:pt x="4193337" y="794578"/>
                    <a:pt x="4190724" y="800886"/>
                    <a:pt x="4186074" y="805537"/>
                  </a:cubicBezTo>
                  <a:cubicBezTo>
                    <a:pt x="4181423" y="810187"/>
                    <a:pt x="4175115" y="812800"/>
                    <a:pt x="4168538" y="812800"/>
                  </a:cubicBezTo>
                  <a:lnTo>
                    <a:pt x="24799" y="812800"/>
                  </a:lnTo>
                  <a:cubicBezTo>
                    <a:pt x="18222" y="812800"/>
                    <a:pt x="11914" y="810187"/>
                    <a:pt x="7263" y="805537"/>
                  </a:cubicBezTo>
                  <a:cubicBezTo>
                    <a:pt x="2613" y="800886"/>
                    <a:pt x="0" y="794578"/>
                    <a:pt x="0" y="788001"/>
                  </a:cubicBezTo>
                  <a:lnTo>
                    <a:pt x="0" y="24799"/>
                  </a:lnTo>
                  <a:cubicBezTo>
                    <a:pt x="0" y="18222"/>
                    <a:pt x="2613" y="11914"/>
                    <a:pt x="7263" y="7263"/>
                  </a:cubicBezTo>
                  <a:cubicBezTo>
                    <a:pt x="11914" y="2613"/>
                    <a:pt x="18222" y="0"/>
                    <a:pt x="24799" y="0"/>
                  </a:cubicBezTo>
                  <a:close/>
                </a:path>
              </a:pathLst>
            </a:custGeom>
            <a:solidFill>
              <a:srgbClr val="14B19D"/>
            </a:solidFill>
          </p:spPr>
          <p:txBody>
            <a:bodyPr/>
            <a:lstStyle/>
            <a:p>
              <a:endParaRPr lang="en-US"/>
            </a:p>
          </p:txBody>
        </p:sp>
        <p:sp>
          <p:nvSpPr>
            <p:cNvPr id="10" name="TextBox 10"/>
            <p:cNvSpPr txBox="1"/>
            <p:nvPr/>
          </p:nvSpPr>
          <p:spPr>
            <a:xfrm>
              <a:off x="0" y="-38100"/>
              <a:ext cx="4193337"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5375442" y="9058715"/>
            <a:ext cx="14519442" cy="3086100"/>
            <a:chOff x="0" y="0"/>
            <a:chExt cx="3824051" cy="812800"/>
          </a:xfrm>
        </p:grpSpPr>
        <p:sp>
          <p:nvSpPr>
            <p:cNvPr id="12" name="Freeform 12"/>
            <p:cNvSpPr/>
            <p:nvPr/>
          </p:nvSpPr>
          <p:spPr>
            <a:xfrm>
              <a:off x="0" y="0"/>
              <a:ext cx="3824051" cy="812800"/>
            </a:xfrm>
            <a:custGeom>
              <a:avLst/>
              <a:gdLst/>
              <a:ahLst/>
              <a:cxnLst/>
              <a:rect l="l" t="t" r="r" b="b"/>
              <a:pathLst>
                <a:path w="3824051" h="812800">
                  <a:moveTo>
                    <a:pt x="27194" y="0"/>
                  </a:moveTo>
                  <a:lnTo>
                    <a:pt x="3796857" y="0"/>
                  </a:lnTo>
                  <a:cubicBezTo>
                    <a:pt x="3811875" y="0"/>
                    <a:pt x="3824051" y="12175"/>
                    <a:pt x="3824051" y="27194"/>
                  </a:cubicBezTo>
                  <a:lnTo>
                    <a:pt x="3824051" y="785606"/>
                  </a:lnTo>
                  <a:cubicBezTo>
                    <a:pt x="3824051" y="800625"/>
                    <a:pt x="3811875" y="812800"/>
                    <a:pt x="3796857" y="812800"/>
                  </a:cubicBezTo>
                  <a:lnTo>
                    <a:pt x="27194" y="812800"/>
                  </a:lnTo>
                  <a:cubicBezTo>
                    <a:pt x="12175" y="812800"/>
                    <a:pt x="0" y="800625"/>
                    <a:pt x="0" y="785606"/>
                  </a:cubicBezTo>
                  <a:lnTo>
                    <a:pt x="0" y="27194"/>
                  </a:lnTo>
                  <a:cubicBezTo>
                    <a:pt x="0" y="12175"/>
                    <a:pt x="12175" y="0"/>
                    <a:pt x="27194" y="0"/>
                  </a:cubicBezTo>
                  <a:close/>
                </a:path>
              </a:pathLst>
            </a:custGeom>
            <a:solidFill>
              <a:srgbClr val="109A97"/>
            </a:solidFill>
          </p:spPr>
          <p:txBody>
            <a:bodyPr/>
            <a:lstStyle/>
            <a:p>
              <a:endParaRPr lang="en-US"/>
            </a:p>
          </p:txBody>
        </p:sp>
        <p:sp>
          <p:nvSpPr>
            <p:cNvPr id="13" name="TextBox 13"/>
            <p:cNvSpPr txBox="1"/>
            <p:nvPr/>
          </p:nvSpPr>
          <p:spPr>
            <a:xfrm>
              <a:off x="0" y="-38100"/>
              <a:ext cx="3824051" cy="850900"/>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a:off x="16368813" y="423496"/>
            <a:ext cx="1325616" cy="1294283"/>
          </a:xfrm>
          <a:custGeom>
            <a:avLst/>
            <a:gdLst/>
            <a:ahLst/>
            <a:cxnLst/>
            <a:rect l="l" t="t" r="r" b="b"/>
            <a:pathLst>
              <a:path w="1325616" h="1294283">
                <a:moveTo>
                  <a:pt x="0" y="0"/>
                </a:moveTo>
                <a:lnTo>
                  <a:pt x="1325615" y="0"/>
                </a:lnTo>
                <a:lnTo>
                  <a:pt x="1325615" y="1294283"/>
                </a:lnTo>
                <a:lnTo>
                  <a:pt x="0" y="129428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5" name="Group 15"/>
          <p:cNvGrpSpPr/>
          <p:nvPr/>
        </p:nvGrpSpPr>
        <p:grpSpPr>
          <a:xfrm>
            <a:off x="3962401" y="2104155"/>
            <a:ext cx="6553200" cy="45719"/>
            <a:chOff x="0" y="0"/>
            <a:chExt cx="1193207" cy="12560"/>
          </a:xfrm>
        </p:grpSpPr>
        <p:sp>
          <p:nvSpPr>
            <p:cNvPr id="16" name="Freeform 16"/>
            <p:cNvSpPr/>
            <p:nvPr/>
          </p:nvSpPr>
          <p:spPr>
            <a:xfrm>
              <a:off x="0" y="0"/>
              <a:ext cx="1193207" cy="12560"/>
            </a:xfrm>
            <a:custGeom>
              <a:avLst/>
              <a:gdLst/>
              <a:ahLst/>
              <a:cxnLst/>
              <a:rect l="l" t="t" r="r" b="b"/>
              <a:pathLst>
                <a:path w="1193207" h="12560">
                  <a:moveTo>
                    <a:pt x="6280" y="0"/>
                  </a:moveTo>
                  <a:lnTo>
                    <a:pt x="1186927" y="0"/>
                  </a:lnTo>
                  <a:cubicBezTo>
                    <a:pt x="1190395" y="0"/>
                    <a:pt x="1193207" y="2812"/>
                    <a:pt x="1193207" y="6280"/>
                  </a:cubicBezTo>
                  <a:lnTo>
                    <a:pt x="1193207" y="6280"/>
                  </a:lnTo>
                  <a:cubicBezTo>
                    <a:pt x="1193207" y="7946"/>
                    <a:pt x="1192545" y="9543"/>
                    <a:pt x="1191368" y="10721"/>
                  </a:cubicBezTo>
                  <a:cubicBezTo>
                    <a:pt x="1190190" y="11899"/>
                    <a:pt x="1188593" y="12560"/>
                    <a:pt x="1186927" y="12560"/>
                  </a:cubicBezTo>
                  <a:lnTo>
                    <a:pt x="6280" y="12560"/>
                  </a:lnTo>
                  <a:cubicBezTo>
                    <a:pt x="4615" y="12560"/>
                    <a:pt x="3017" y="11899"/>
                    <a:pt x="1839" y="10721"/>
                  </a:cubicBezTo>
                  <a:cubicBezTo>
                    <a:pt x="662" y="9543"/>
                    <a:pt x="0" y="7946"/>
                    <a:pt x="0" y="6280"/>
                  </a:cubicBezTo>
                  <a:lnTo>
                    <a:pt x="0" y="6280"/>
                  </a:lnTo>
                  <a:cubicBezTo>
                    <a:pt x="0" y="4615"/>
                    <a:pt x="662" y="3017"/>
                    <a:pt x="1839" y="1839"/>
                  </a:cubicBezTo>
                  <a:cubicBezTo>
                    <a:pt x="3017" y="662"/>
                    <a:pt x="4615" y="0"/>
                    <a:pt x="6280" y="0"/>
                  </a:cubicBezTo>
                  <a:close/>
                </a:path>
              </a:pathLst>
            </a:custGeom>
            <a:solidFill>
              <a:srgbClr val="048581"/>
            </a:solidFill>
          </p:spPr>
          <p:txBody>
            <a:bodyPr/>
            <a:lstStyle/>
            <a:p>
              <a:endParaRPr lang="en-US"/>
            </a:p>
          </p:txBody>
        </p:sp>
        <p:sp>
          <p:nvSpPr>
            <p:cNvPr id="17" name="TextBox 17"/>
            <p:cNvSpPr txBox="1"/>
            <p:nvPr/>
          </p:nvSpPr>
          <p:spPr>
            <a:xfrm>
              <a:off x="0" y="-38100"/>
              <a:ext cx="1193207" cy="50660"/>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11511919" y="2812344"/>
            <a:ext cx="6311778" cy="5680658"/>
          </a:xfrm>
          <a:custGeom>
            <a:avLst/>
            <a:gdLst/>
            <a:ahLst/>
            <a:cxnLst/>
            <a:rect l="l" t="t" r="r" b="b"/>
            <a:pathLst>
              <a:path w="6311778" h="5680658">
                <a:moveTo>
                  <a:pt x="0" y="0"/>
                </a:moveTo>
                <a:lnTo>
                  <a:pt x="6311778" y="0"/>
                </a:lnTo>
                <a:lnTo>
                  <a:pt x="6311778" y="5680657"/>
                </a:lnTo>
                <a:lnTo>
                  <a:pt x="0" y="5680657"/>
                </a:lnTo>
                <a:lnTo>
                  <a:pt x="0" y="0"/>
                </a:lnTo>
                <a:close/>
              </a:path>
            </a:pathLst>
          </a:custGeom>
          <a:blipFill>
            <a:blip r:embed="rId5"/>
            <a:stretch>
              <a:fillRect l="-24695" r="-28497"/>
            </a:stretch>
          </a:blipFill>
        </p:spPr>
        <p:txBody>
          <a:bodyPr/>
          <a:lstStyle/>
          <a:p>
            <a:endParaRPr lang="en-US"/>
          </a:p>
        </p:txBody>
      </p:sp>
      <p:sp>
        <p:nvSpPr>
          <p:cNvPr id="19" name="TextBox 19"/>
          <p:cNvSpPr txBox="1"/>
          <p:nvPr/>
        </p:nvSpPr>
        <p:spPr>
          <a:xfrm>
            <a:off x="1201251" y="1123950"/>
            <a:ext cx="12012734" cy="980205"/>
          </a:xfrm>
          <a:prstGeom prst="rect">
            <a:avLst/>
          </a:prstGeom>
        </p:spPr>
        <p:txBody>
          <a:bodyPr lIns="0" tIns="0" rIns="0" bIns="0" rtlCol="0" anchor="t">
            <a:spAutoFit/>
          </a:bodyPr>
          <a:lstStyle/>
          <a:p>
            <a:pPr algn="ctr">
              <a:lnSpc>
                <a:spcPts val="8560"/>
              </a:lnSpc>
            </a:pPr>
            <a:r>
              <a:rPr lang="en-US" sz="4800" b="1" dirty="0">
                <a:solidFill>
                  <a:srgbClr val="048581"/>
                </a:solidFill>
                <a:latin typeface="Antonio Bold" panose="020B0604020202020204" charset="0"/>
                <a:ea typeface="Antonio Bold"/>
                <a:cs typeface="Antonio Bold"/>
                <a:sym typeface="Antonio Bold"/>
              </a:rPr>
              <a:t>SBAR COMMUNICATION MODEL</a:t>
            </a:r>
          </a:p>
        </p:txBody>
      </p:sp>
      <p:sp>
        <p:nvSpPr>
          <p:cNvPr id="20" name="TextBox 20"/>
          <p:cNvSpPr txBox="1"/>
          <p:nvPr/>
        </p:nvSpPr>
        <p:spPr>
          <a:xfrm>
            <a:off x="379869" y="3000547"/>
            <a:ext cx="11132050" cy="3967112"/>
          </a:xfrm>
          <a:prstGeom prst="rect">
            <a:avLst/>
          </a:prstGeom>
        </p:spPr>
        <p:txBody>
          <a:bodyPr lIns="0" tIns="0" rIns="0" bIns="0" rtlCol="0" anchor="t">
            <a:spAutoFit/>
          </a:bodyPr>
          <a:lstStyle/>
          <a:p>
            <a:pPr marL="539749" lvl="1" indent="-269875" algn="just">
              <a:lnSpc>
                <a:spcPts val="454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SBAR is a structured communication tool widely used in health and social care settings (NHS England, 2021). </a:t>
            </a:r>
          </a:p>
          <a:p>
            <a:pPr marL="539749" lvl="1" indent="-269875" algn="just">
              <a:lnSpc>
                <a:spcPts val="454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It helps professionals share information in a clear, logical and concise way</a:t>
            </a:r>
          </a:p>
          <a:p>
            <a:pPr marL="539749" lvl="1" indent="-269875" algn="just">
              <a:lnSpc>
                <a:spcPts val="4549"/>
              </a:lnSpc>
              <a:buFont typeface="Arial"/>
              <a:buChar char="•"/>
            </a:pPr>
            <a:r>
              <a:rPr lang="en-US" sz="2000" b="1" dirty="0">
                <a:solidFill>
                  <a:srgbClr val="048581"/>
                </a:solidFill>
                <a:latin typeface="Arial" panose="020B0604020202020204" pitchFamily="34" charset="0"/>
                <a:ea typeface="Poppins Bold"/>
                <a:cs typeface="Arial" panose="020B0604020202020204" pitchFamily="34" charset="0"/>
                <a:sym typeface="Poppins Bold"/>
              </a:rPr>
              <a:t>S – Situation</a:t>
            </a:r>
            <a:r>
              <a:rPr lang="en-US" sz="2000" dirty="0">
                <a:solidFill>
                  <a:srgbClr val="048581"/>
                </a:solidFill>
                <a:latin typeface="Arial" panose="020B0604020202020204" pitchFamily="34" charset="0"/>
                <a:ea typeface="Poppins"/>
                <a:cs typeface="Arial" panose="020B0604020202020204" pitchFamily="34" charset="0"/>
                <a:sym typeface="Poppins"/>
              </a:rPr>
              <a:t>: Clearly states the immediate issue or concern</a:t>
            </a:r>
          </a:p>
          <a:p>
            <a:pPr marL="539749" lvl="1" indent="-269875" algn="just">
              <a:lnSpc>
                <a:spcPts val="4549"/>
              </a:lnSpc>
              <a:buFont typeface="Arial"/>
              <a:buChar char="•"/>
            </a:pPr>
            <a:r>
              <a:rPr lang="en-US" sz="2000" b="1" dirty="0">
                <a:solidFill>
                  <a:srgbClr val="048581"/>
                </a:solidFill>
                <a:latin typeface="Arial" panose="020B0604020202020204" pitchFamily="34" charset="0"/>
                <a:ea typeface="Poppins Bold"/>
                <a:cs typeface="Arial" panose="020B0604020202020204" pitchFamily="34" charset="0"/>
                <a:sym typeface="Poppins Bold"/>
              </a:rPr>
              <a:t>B – Background</a:t>
            </a:r>
            <a:r>
              <a:rPr lang="en-US" sz="2000" dirty="0">
                <a:solidFill>
                  <a:srgbClr val="048581"/>
                </a:solidFill>
                <a:latin typeface="Arial" panose="020B0604020202020204" pitchFamily="34" charset="0"/>
                <a:ea typeface="Poppins"/>
                <a:cs typeface="Arial" panose="020B0604020202020204" pitchFamily="34" charset="0"/>
                <a:sym typeface="Poppins"/>
              </a:rPr>
              <a:t>: Provides relevant patient or service user history and context</a:t>
            </a:r>
          </a:p>
          <a:p>
            <a:pPr marL="539749" lvl="1" indent="-269875" algn="just">
              <a:lnSpc>
                <a:spcPts val="4549"/>
              </a:lnSpc>
              <a:buFont typeface="Arial"/>
              <a:buChar char="•"/>
            </a:pPr>
            <a:r>
              <a:rPr lang="en-US" sz="2000" b="1" dirty="0">
                <a:solidFill>
                  <a:srgbClr val="048581"/>
                </a:solidFill>
                <a:latin typeface="Arial" panose="020B0604020202020204" pitchFamily="34" charset="0"/>
                <a:ea typeface="Poppins Bold"/>
                <a:cs typeface="Arial" panose="020B0604020202020204" pitchFamily="34" charset="0"/>
                <a:sym typeface="Poppins Bold"/>
              </a:rPr>
              <a:t>A – Assessment:</a:t>
            </a:r>
            <a:r>
              <a:rPr lang="en-US" sz="2000" dirty="0">
                <a:solidFill>
                  <a:srgbClr val="048581"/>
                </a:solidFill>
                <a:latin typeface="Arial" panose="020B0604020202020204" pitchFamily="34" charset="0"/>
                <a:ea typeface="Poppins"/>
                <a:cs typeface="Arial" panose="020B0604020202020204" pitchFamily="34" charset="0"/>
                <a:sym typeface="Poppins"/>
              </a:rPr>
              <a:t> Shares professional judgement based on observations</a:t>
            </a:r>
          </a:p>
          <a:p>
            <a:pPr marL="539749" lvl="1" indent="-269875" algn="just">
              <a:lnSpc>
                <a:spcPts val="4549"/>
              </a:lnSpc>
              <a:buFont typeface="Arial"/>
              <a:buChar char="•"/>
            </a:pPr>
            <a:r>
              <a:rPr lang="en-US" sz="2000" b="1" dirty="0">
                <a:solidFill>
                  <a:srgbClr val="048581"/>
                </a:solidFill>
                <a:latin typeface="Arial" panose="020B0604020202020204" pitchFamily="34" charset="0"/>
                <a:ea typeface="Poppins Bold"/>
                <a:cs typeface="Arial" panose="020B0604020202020204" pitchFamily="34" charset="0"/>
                <a:sym typeface="Poppins Bold"/>
              </a:rPr>
              <a:t>R – Recommendation:</a:t>
            </a:r>
            <a:r>
              <a:rPr lang="en-US" sz="2000" dirty="0">
                <a:solidFill>
                  <a:srgbClr val="048581"/>
                </a:solidFill>
                <a:latin typeface="Arial" panose="020B0604020202020204" pitchFamily="34" charset="0"/>
                <a:ea typeface="Poppins"/>
                <a:cs typeface="Arial" panose="020B0604020202020204" pitchFamily="34" charset="0"/>
                <a:sym typeface="Poppins"/>
              </a:rPr>
              <a:t> Suggests appropriate actions or next steps</a:t>
            </a:r>
          </a:p>
        </p:txBody>
      </p:sp>
    </p:spTree>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43086" y="-1020062"/>
            <a:ext cx="13625853" cy="9861786"/>
            <a:chOff x="0" y="0"/>
            <a:chExt cx="3588702" cy="2597343"/>
          </a:xfrm>
        </p:grpSpPr>
        <p:sp>
          <p:nvSpPr>
            <p:cNvPr id="3" name="Freeform 3"/>
            <p:cNvSpPr/>
            <p:nvPr/>
          </p:nvSpPr>
          <p:spPr>
            <a:xfrm>
              <a:off x="0" y="0"/>
              <a:ext cx="3588702" cy="2597343"/>
            </a:xfrm>
            <a:custGeom>
              <a:avLst/>
              <a:gdLst/>
              <a:ahLst/>
              <a:cxnLst/>
              <a:rect l="l" t="t" r="r" b="b"/>
              <a:pathLst>
                <a:path w="3588702" h="2597343">
                  <a:moveTo>
                    <a:pt x="56818" y="0"/>
                  </a:moveTo>
                  <a:lnTo>
                    <a:pt x="3531884" y="0"/>
                  </a:lnTo>
                  <a:cubicBezTo>
                    <a:pt x="3563264" y="0"/>
                    <a:pt x="3588702" y="25438"/>
                    <a:pt x="3588702" y="56818"/>
                  </a:cubicBezTo>
                  <a:lnTo>
                    <a:pt x="3588702" y="2540525"/>
                  </a:lnTo>
                  <a:cubicBezTo>
                    <a:pt x="3588702" y="2555594"/>
                    <a:pt x="3582716" y="2570046"/>
                    <a:pt x="3572060" y="2580701"/>
                  </a:cubicBezTo>
                  <a:cubicBezTo>
                    <a:pt x="3561405" y="2591357"/>
                    <a:pt x="3546953" y="2597343"/>
                    <a:pt x="3531884" y="2597343"/>
                  </a:cubicBezTo>
                  <a:lnTo>
                    <a:pt x="56818" y="2597343"/>
                  </a:lnTo>
                  <a:cubicBezTo>
                    <a:pt x="41749" y="2597343"/>
                    <a:pt x="27297" y="2591357"/>
                    <a:pt x="16642" y="2580701"/>
                  </a:cubicBezTo>
                  <a:cubicBezTo>
                    <a:pt x="5986" y="2570046"/>
                    <a:pt x="0" y="2555594"/>
                    <a:pt x="0" y="2540525"/>
                  </a:cubicBezTo>
                  <a:lnTo>
                    <a:pt x="0" y="56818"/>
                  </a:lnTo>
                  <a:cubicBezTo>
                    <a:pt x="0" y="41749"/>
                    <a:pt x="5986" y="27297"/>
                    <a:pt x="16642" y="16642"/>
                  </a:cubicBezTo>
                  <a:cubicBezTo>
                    <a:pt x="27297" y="5986"/>
                    <a:pt x="41749" y="0"/>
                    <a:pt x="56818" y="0"/>
                  </a:cubicBezTo>
                  <a:close/>
                </a:path>
              </a:pathLst>
            </a:custGeom>
            <a:solidFill>
              <a:srgbClr val="048581"/>
            </a:solidFill>
          </p:spPr>
          <p:txBody>
            <a:bodyPr/>
            <a:lstStyle/>
            <a:p>
              <a:endParaRPr lang="en-US"/>
            </a:p>
          </p:txBody>
        </p:sp>
        <p:sp>
          <p:nvSpPr>
            <p:cNvPr id="4" name="TextBox 4"/>
            <p:cNvSpPr txBox="1"/>
            <p:nvPr/>
          </p:nvSpPr>
          <p:spPr>
            <a:xfrm>
              <a:off x="0" y="-38100"/>
              <a:ext cx="3588702" cy="263544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755259" y="9058715"/>
            <a:ext cx="19043259" cy="3086100"/>
            <a:chOff x="0" y="0"/>
            <a:chExt cx="5015509" cy="812800"/>
          </a:xfrm>
        </p:grpSpPr>
        <p:sp>
          <p:nvSpPr>
            <p:cNvPr id="6" name="Freeform 6"/>
            <p:cNvSpPr/>
            <p:nvPr/>
          </p:nvSpPr>
          <p:spPr>
            <a:xfrm>
              <a:off x="0" y="0"/>
              <a:ext cx="5015509" cy="812800"/>
            </a:xfrm>
            <a:custGeom>
              <a:avLst/>
              <a:gdLst/>
              <a:ahLst/>
              <a:cxnLst/>
              <a:rect l="l" t="t" r="r" b="b"/>
              <a:pathLst>
                <a:path w="5015509" h="812800">
                  <a:moveTo>
                    <a:pt x="20734" y="0"/>
                  </a:moveTo>
                  <a:lnTo>
                    <a:pt x="4994775" y="0"/>
                  </a:lnTo>
                  <a:cubicBezTo>
                    <a:pt x="5000274" y="0"/>
                    <a:pt x="5005548" y="2184"/>
                    <a:pt x="5009436" y="6073"/>
                  </a:cubicBezTo>
                  <a:cubicBezTo>
                    <a:pt x="5013324" y="9961"/>
                    <a:pt x="5015509" y="15235"/>
                    <a:pt x="5015509" y="20734"/>
                  </a:cubicBezTo>
                  <a:lnTo>
                    <a:pt x="5015509" y="792066"/>
                  </a:lnTo>
                  <a:cubicBezTo>
                    <a:pt x="5015509" y="797565"/>
                    <a:pt x="5013324" y="802839"/>
                    <a:pt x="5009436" y="806727"/>
                  </a:cubicBezTo>
                  <a:cubicBezTo>
                    <a:pt x="5005548" y="810616"/>
                    <a:pt x="5000274" y="812800"/>
                    <a:pt x="4994775" y="812800"/>
                  </a:cubicBezTo>
                  <a:lnTo>
                    <a:pt x="20734" y="812800"/>
                  </a:lnTo>
                  <a:cubicBezTo>
                    <a:pt x="15235" y="812800"/>
                    <a:pt x="9961" y="810616"/>
                    <a:pt x="6073" y="806727"/>
                  </a:cubicBezTo>
                  <a:cubicBezTo>
                    <a:pt x="2184" y="802839"/>
                    <a:pt x="0" y="797565"/>
                    <a:pt x="0" y="792066"/>
                  </a:cubicBezTo>
                  <a:lnTo>
                    <a:pt x="0" y="20734"/>
                  </a:lnTo>
                  <a:cubicBezTo>
                    <a:pt x="0" y="15235"/>
                    <a:pt x="2184" y="9961"/>
                    <a:pt x="6073" y="6073"/>
                  </a:cubicBezTo>
                  <a:cubicBezTo>
                    <a:pt x="9961" y="2184"/>
                    <a:pt x="15235" y="0"/>
                    <a:pt x="20734" y="0"/>
                  </a:cubicBezTo>
                  <a:close/>
                </a:path>
              </a:pathLst>
            </a:custGeom>
            <a:solidFill>
              <a:srgbClr val="FFFFFF"/>
            </a:solidFill>
          </p:spPr>
          <p:txBody>
            <a:bodyPr/>
            <a:lstStyle/>
            <a:p>
              <a:endParaRPr lang="en-US"/>
            </a:p>
          </p:txBody>
        </p:sp>
        <p:sp>
          <p:nvSpPr>
            <p:cNvPr id="7" name="TextBox 7"/>
            <p:cNvSpPr txBox="1"/>
            <p:nvPr/>
          </p:nvSpPr>
          <p:spPr>
            <a:xfrm>
              <a:off x="0" y="-38100"/>
              <a:ext cx="5015509"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253768" y="9058715"/>
            <a:ext cx="15921577" cy="3086100"/>
            <a:chOff x="0" y="0"/>
            <a:chExt cx="4193337" cy="812800"/>
          </a:xfrm>
        </p:grpSpPr>
        <p:sp>
          <p:nvSpPr>
            <p:cNvPr id="9" name="Freeform 9"/>
            <p:cNvSpPr/>
            <p:nvPr/>
          </p:nvSpPr>
          <p:spPr>
            <a:xfrm>
              <a:off x="0" y="0"/>
              <a:ext cx="4193337" cy="812800"/>
            </a:xfrm>
            <a:custGeom>
              <a:avLst/>
              <a:gdLst/>
              <a:ahLst/>
              <a:cxnLst/>
              <a:rect l="l" t="t" r="r" b="b"/>
              <a:pathLst>
                <a:path w="4193337" h="812800">
                  <a:moveTo>
                    <a:pt x="24799" y="0"/>
                  </a:moveTo>
                  <a:lnTo>
                    <a:pt x="4168538" y="0"/>
                  </a:lnTo>
                  <a:cubicBezTo>
                    <a:pt x="4175115" y="0"/>
                    <a:pt x="4181423" y="2613"/>
                    <a:pt x="4186074" y="7263"/>
                  </a:cubicBezTo>
                  <a:cubicBezTo>
                    <a:pt x="4190724" y="11914"/>
                    <a:pt x="4193337" y="18222"/>
                    <a:pt x="4193337" y="24799"/>
                  </a:cubicBezTo>
                  <a:lnTo>
                    <a:pt x="4193337" y="788001"/>
                  </a:lnTo>
                  <a:cubicBezTo>
                    <a:pt x="4193337" y="794578"/>
                    <a:pt x="4190724" y="800886"/>
                    <a:pt x="4186074" y="805537"/>
                  </a:cubicBezTo>
                  <a:cubicBezTo>
                    <a:pt x="4181423" y="810187"/>
                    <a:pt x="4175115" y="812800"/>
                    <a:pt x="4168538" y="812800"/>
                  </a:cubicBezTo>
                  <a:lnTo>
                    <a:pt x="24799" y="812800"/>
                  </a:lnTo>
                  <a:cubicBezTo>
                    <a:pt x="18222" y="812800"/>
                    <a:pt x="11914" y="810187"/>
                    <a:pt x="7263" y="805537"/>
                  </a:cubicBezTo>
                  <a:cubicBezTo>
                    <a:pt x="2613" y="800886"/>
                    <a:pt x="0" y="794578"/>
                    <a:pt x="0" y="788001"/>
                  </a:cubicBezTo>
                  <a:lnTo>
                    <a:pt x="0" y="24799"/>
                  </a:lnTo>
                  <a:cubicBezTo>
                    <a:pt x="0" y="18222"/>
                    <a:pt x="2613" y="11914"/>
                    <a:pt x="7263" y="7263"/>
                  </a:cubicBezTo>
                  <a:cubicBezTo>
                    <a:pt x="11914" y="2613"/>
                    <a:pt x="18222" y="0"/>
                    <a:pt x="24799" y="0"/>
                  </a:cubicBezTo>
                  <a:close/>
                </a:path>
              </a:pathLst>
            </a:custGeom>
            <a:solidFill>
              <a:srgbClr val="14B19D"/>
            </a:solidFill>
          </p:spPr>
          <p:txBody>
            <a:bodyPr/>
            <a:lstStyle/>
            <a:p>
              <a:endParaRPr lang="en-US"/>
            </a:p>
          </p:txBody>
        </p:sp>
        <p:sp>
          <p:nvSpPr>
            <p:cNvPr id="10" name="TextBox 10"/>
            <p:cNvSpPr txBox="1"/>
            <p:nvPr/>
          </p:nvSpPr>
          <p:spPr>
            <a:xfrm>
              <a:off x="0" y="-38100"/>
              <a:ext cx="4193337"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5375442" y="9058715"/>
            <a:ext cx="14519442" cy="3086100"/>
            <a:chOff x="0" y="0"/>
            <a:chExt cx="3824051" cy="812800"/>
          </a:xfrm>
        </p:grpSpPr>
        <p:sp>
          <p:nvSpPr>
            <p:cNvPr id="12" name="Freeform 12"/>
            <p:cNvSpPr/>
            <p:nvPr/>
          </p:nvSpPr>
          <p:spPr>
            <a:xfrm>
              <a:off x="0" y="0"/>
              <a:ext cx="3824051" cy="812800"/>
            </a:xfrm>
            <a:custGeom>
              <a:avLst/>
              <a:gdLst/>
              <a:ahLst/>
              <a:cxnLst/>
              <a:rect l="l" t="t" r="r" b="b"/>
              <a:pathLst>
                <a:path w="3824051" h="812800">
                  <a:moveTo>
                    <a:pt x="27194" y="0"/>
                  </a:moveTo>
                  <a:lnTo>
                    <a:pt x="3796857" y="0"/>
                  </a:lnTo>
                  <a:cubicBezTo>
                    <a:pt x="3811875" y="0"/>
                    <a:pt x="3824051" y="12175"/>
                    <a:pt x="3824051" y="27194"/>
                  </a:cubicBezTo>
                  <a:lnTo>
                    <a:pt x="3824051" y="785606"/>
                  </a:lnTo>
                  <a:cubicBezTo>
                    <a:pt x="3824051" y="800625"/>
                    <a:pt x="3811875" y="812800"/>
                    <a:pt x="3796857" y="812800"/>
                  </a:cubicBezTo>
                  <a:lnTo>
                    <a:pt x="27194" y="812800"/>
                  </a:lnTo>
                  <a:cubicBezTo>
                    <a:pt x="12175" y="812800"/>
                    <a:pt x="0" y="800625"/>
                    <a:pt x="0" y="785606"/>
                  </a:cubicBezTo>
                  <a:lnTo>
                    <a:pt x="0" y="27194"/>
                  </a:lnTo>
                  <a:cubicBezTo>
                    <a:pt x="0" y="12175"/>
                    <a:pt x="12175" y="0"/>
                    <a:pt x="27194" y="0"/>
                  </a:cubicBezTo>
                  <a:close/>
                </a:path>
              </a:pathLst>
            </a:custGeom>
            <a:solidFill>
              <a:srgbClr val="109A97"/>
            </a:solidFill>
          </p:spPr>
          <p:txBody>
            <a:bodyPr/>
            <a:lstStyle/>
            <a:p>
              <a:endParaRPr lang="en-US"/>
            </a:p>
          </p:txBody>
        </p:sp>
        <p:sp>
          <p:nvSpPr>
            <p:cNvPr id="13" name="TextBox 13"/>
            <p:cNvSpPr txBox="1"/>
            <p:nvPr/>
          </p:nvSpPr>
          <p:spPr>
            <a:xfrm>
              <a:off x="0" y="-38100"/>
              <a:ext cx="3824051" cy="850900"/>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a:off x="16368813" y="423496"/>
            <a:ext cx="1325616" cy="1294283"/>
          </a:xfrm>
          <a:custGeom>
            <a:avLst/>
            <a:gdLst/>
            <a:ahLst/>
            <a:cxnLst/>
            <a:rect l="l" t="t" r="r" b="b"/>
            <a:pathLst>
              <a:path w="1325616" h="1294283">
                <a:moveTo>
                  <a:pt x="0" y="0"/>
                </a:moveTo>
                <a:lnTo>
                  <a:pt x="1325615" y="0"/>
                </a:lnTo>
                <a:lnTo>
                  <a:pt x="1325615" y="1294283"/>
                </a:lnTo>
                <a:lnTo>
                  <a:pt x="0" y="129428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5" name="Group 15"/>
          <p:cNvGrpSpPr/>
          <p:nvPr/>
        </p:nvGrpSpPr>
        <p:grpSpPr>
          <a:xfrm flipV="1">
            <a:off x="761999" y="1267380"/>
            <a:ext cx="9448801" cy="45719"/>
            <a:chOff x="0" y="0"/>
            <a:chExt cx="1448949" cy="12543"/>
          </a:xfrm>
        </p:grpSpPr>
        <p:sp>
          <p:nvSpPr>
            <p:cNvPr id="16" name="Freeform 16"/>
            <p:cNvSpPr/>
            <p:nvPr/>
          </p:nvSpPr>
          <p:spPr>
            <a:xfrm>
              <a:off x="0" y="0"/>
              <a:ext cx="1448949" cy="12543"/>
            </a:xfrm>
            <a:custGeom>
              <a:avLst/>
              <a:gdLst/>
              <a:ahLst/>
              <a:cxnLst/>
              <a:rect l="l" t="t" r="r" b="b"/>
              <a:pathLst>
                <a:path w="1448949" h="12543">
                  <a:moveTo>
                    <a:pt x="6272" y="0"/>
                  </a:moveTo>
                  <a:lnTo>
                    <a:pt x="1442677" y="0"/>
                  </a:lnTo>
                  <a:cubicBezTo>
                    <a:pt x="1444341" y="0"/>
                    <a:pt x="1445936" y="661"/>
                    <a:pt x="1447112" y="1837"/>
                  </a:cubicBezTo>
                  <a:cubicBezTo>
                    <a:pt x="1448288" y="3013"/>
                    <a:pt x="1448949" y="4608"/>
                    <a:pt x="1448949" y="6272"/>
                  </a:cubicBezTo>
                  <a:lnTo>
                    <a:pt x="1448949" y="6272"/>
                  </a:lnTo>
                  <a:cubicBezTo>
                    <a:pt x="1448949" y="7935"/>
                    <a:pt x="1448288" y="9530"/>
                    <a:pt x="1447112" y="10706"/>
                  </a:cubicBezTo>
                  <a:cubicBezTo>
                    <a:pt x="1445936" y="11882"/>
                    <a:pt x="1444341" y="12543"/>
                    <a:pt x="1442677" y="12543"/>
                  </a:cubicBezTo>
                  <a:lnTo>
                    <a:pt x="6272" y="12543"/>
                  </a:lnTo>
                  <a:cubicBezTo>
                    <a:pt x="4608" y="12543"/>
                    <a:pt x="3013" y="11882"/>
                    <a:pt x="1837" y="10706"/>
                  </a:cubicBezTo>
                  <a:cubicBezTo>
                    <a:pt x="661" y="9530"/>
                    <a:pt x="0" y="7935"/>
                    <a:pt x="0" y="6272"/>
                  </a:cubicBezTo>
                  <a:lnTo>
                    <a:pt x="0" y="6272"/>
                  </a:lnTo>
                  <a:cubicBezTo>
                    <a:pt x="0" y="4608"/>
                    <a:pt x="661" y="3013"/>
                    <a:pt x="1837" y="1837"/>
                  </a:cubicBezTo>
                  <a:cubicBezTo>
                    <a:pt x="3013" y="661"/>
                    <a:pt x="4608" y="0"/>
                    <a:pt x="6272" y="0"/>
                  </a:cubicBezTo>
                  <a:close/>
                </a:path>
              </a:pathLst>
            </a:custGeom>
            <a:solidFill>
              <a:srgbClr val="FFFFFF"/>
            </a:solidFill>
          </p:spPr>
          <p:txBody>
            <a:bodyPr/>
            <a:lstStyle/>
            <a:p>
              <a:endParaRPr lang="en-US"/>
            </a:p>
          </p:txBody>
        </p:sp>
        <p:sp>
          <p:nvSpPr>
            <p:cNvPr id="17" name="TextBox 17"/>
            <p:cNvSpPr txBox="1"/>
            <p:nvPr/>
          </p:nvSpPr>
          <p:spPr>
            <a:xfrm>
              <a:off x="0" y="-38100"/>
              <a:ext cx="1448949" cy="50643"/>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13898699" y="2141806"/>
            <a:ext cx="4687458" cy="6465390"/>
          </a:xfrm>
          <a:custGeom>
            <a:avLst/>
            <a:gdLst/>
            <a:ahLst/>
            <a:cxnLst/>
            <a:rect l="l" t="t" r="r" b="b"/>
            <a:pathLst>
              <a:path w="6659110" h="6465390">
                <a:moveTo>
                  <a:pt x="0" y="0"/>
                </a:moveTo>
                <a:lnTo>
                  <a:pt x="6659110" y="0"/>
                </a:lnTo>
                <a:lnTo>
                  <a:pt x="6659110" y="6465391"/>
                </a:lnTo>
                <a:lnTo>
                  <a:pt x="0" y="646539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9" name="TextBox 19"/>
          <p:cNvSpPr txBox="1"/>
          <p:nvPr/>
        </p:nvSpPr>
        <p:spPr>
          <a:xfrm>
            <a:off x="-755259" y="490171"/>
            <a:ext cx="12450201" cy="778034"/>
          </a:xfrm>
          <a:prstGeom prst="rect">
            <a:avLst/>
          </a:prstGeom>
        </p:spPr>
        <p:txBody>
          <a:bodyPr wrap="square" lIns="0" tIns="0" rIns="0" bIns="0" rtlCol="0" anchor="t">
            <a:spAutoFit/>
          </a:bodyPr>
          <a:lstStyle/>
          <a:p>
            <a:pPr algn="ctr">
              <a:lnSpc>
                <a:spcPts val="6420"/>
              </a:lnSpc>
            </a:pPr>
            <a:r>
              <a:rPr lang="en-US" sz="4800" b="1" dirty="0">
                <a:solidFill>
                  <a:srgbClr val="FFFFFF"/>
                </a:solidFill>
                <a:latin typeface="Antonio Bold" panose="020B0604020202020204" charset="0"/>
                <a:ea typeface="Antonio Bold"/>
                <a:cs typeface="Antonio Bold"/>
                <a:sym typeface="Antonio Bold"/>
              </a:rPr>
              <a:t>PRACTICAL EXAMPLE: APPLICATION OF SBAR</a:t>
            </a:r>
          </a:p>
        </p:txBody>
      </p:sp>
      <p:sp>
        <p:nvSpPr>
          <p:cNvPr id="20" name="TextBox 20"/>
          <p:cNvSpPr txBox="1"/>
          <p:nvPr/>
        </p:nvSpPr>
        <p:spPr>
          <a:xfrm>
            <a:off x="-609600" y="2141806"/>
            <a:ext cx="14318859" cy="4907626"/>
          </a:xfrm>
          <a:prstGeom prst="rect">
            <a:avLst/>
          </a:prstGeom>
        </p:spPr>
        <p:txBody>
          <a:bodyPr wrap="square" lIns="0" tIns="0" rIns="0" bIns="0" rtlCol="0" anchor="t">
            <a:spAutoFit/>
          </a:bodyPr>
          <a:lstStyle/>
          <a:p>
            <a:pPr marL="496571" lvl="1" indent="-248285" algn="just">
              <a:lnSpc>
                <a:spcPts val="3450"/>
              </a:lnSpc>
              <a:buFont typeface="Arial"/>
              <a:buChar char="•"/>
            </a:pPr>
            <a:r>
              <a:rPr lang="en-US" sz="2000" b="1" dirty="0">
                <a:solidFill>
                  <a:srgbClr val="FFFFFF"/>
                </a:solidFill>
                <a:latin typeface="Arial" panose="020B0604020202020204" pitchFamily="34" charset="0"/>
                <a:ea typeface="Poppins Bold"/>
                <a:cs typeface="Arial" panose="020B0604020202020204" pitchFamily="34" charset="0"/>
                <a:sym typeface="Poppins Bold"/>
              </a:rPr>
              <a:t>Setting</a:t>
            </a:r>
            <a:r>
              <a:rPr lang="en-US" sz="2000" dirty="0">
                <a:solidFill>
                  <a:srgbClr val="FFFFFF"/>
                </a:solidFill>
                <a:latin typeface="Arial" panose="020B0604020202020204" pitchFamily="34" charset="0"/>
                <a:ea typeface="Poppins"/>
                <a:cs typeface="Arial" panose="020B0604020202020204" pitchFamily="34" charset="0"/>
                <a:sym typeface="Poppins"/>
              </a:rPr>
              <a:t>: Residential care home</a:t>
            </a:r>
          </a:p>
          <a:p>
            <a:pPr marL="496571" lvl="1" indent="-248285" algn="just">
              <a:lnSpc>
                <a:spcPts val="3450"/>
              </a:lnSpc>
              <a:buFont typeface="Arial"/>
              <a:buChar char="•"/>
            </a:pPr>
            <a:r>
              <a:rPr lang="en-US" sz="2000" b="1" dirty="0">
                <a:solidFill>
                  <a:srgbClr val="FFFFFF"/>
                </a:solidFill>
                <a:latin typeface="Arial" panose="020B0604020202020204" pitchFamily="34" charset="0"/>
                <a:ea typeface="Poppins Bold"/>
                <a:cs typeface="Arial" panose="020B0604020202020204" pitchFamily="34" charset="0"/>
                <a:sym typeface="Poppins Bold"/>
              </a:rPr>
              <a:t>My role:</a:t>
            </a:r>
            <a:r>
              <a:rPr lang="en-US" sz="2000" dirty="0">
                <a:solidFill>
                  <a:srgbClr val="FFFFFF"/>
                </a:solidFill>
                <a:latin typeface="Arial" panose="020B0604020202020204" pitchFamily="34" charset="0"/>
                <a:ea typeface="Poppins"/>
                <a:cs typeface="Arial" panose="020B0604020202020204" pitchFamily="34" charset="0"/>
                <a:sym typeface="Poppins"/>
              </a:rPr>
              <a:t> Healthcare Assistant providing daily care</a:t>
            </a:r>
          </a:p>
          <a:p>
            <a:pPr marL="496571" lvl="1" indent="-248285" algn="just">
              <a:lnSpc>
                <a:spcPts val="3450"/>
              </a:lnSpc>
              <a:buFont typeface="Arial"/>
              <a:buChar char="•"/>
            </a:pPr>
            <a:r>
              <a:rPr lang="en-US" sz="2000" b="1" dirty="0">
                <a:solidFill>
                  <a:srgbClr val="FFFFFF"/>
                </a:solidFill>
                <a:latin typeface="Arial" panose="020B0604020202020204" pitchFamily="34" charset="0"/>
                <a:ea typeface="Poppins Bold"/>
                <a:cs typeface="Arial" panose="020B0604020202020204" pitchFamily="34" charset="0"/>
                <a:sym typeface="Poppins Bold"/>
              </a:rPr>
              <a:t>Identified issue</a:t>
            </a:r>
            <a:r>
              <a:rPr lang="en-US" sz="2000" dirty="0">
                <a:solidFill>
                  <a:srgbClr val="FFFFFF"/>
                </a:solidFill>
                <a:latin typeface="Arial" panose="020B0604020202020204" pitchFamily="34" charset="0"/>
                <a:ea typeface="Poppins"/>
                <a:cs typeface="Arial" panose="020B0604020202020204" pitchFamily="34" charset="0"/>
                <a:sym typeface="Poppins"/>
              </a:rPr>
              <a:t>: Service user showed sudden confusion and shortness of breath</a:t>
            </a:r>
          </a:p>
          <a:p>
            <a:pPr marL="496571" lvl="1" indent="-248285" algn="just">
              <a:lnSpc>
                <a:spcPts val="3450"/>
              </a:lnSpc>
              <a:buFont typeface="Arial"/>
              <a:buChar char="•"/>
            </a:pPr>
            <a:r>
              <a:rPr lang="en-US" sz="2000" b="1" dirty="0">
                <a:solidFill>
                  <a:srgbClr val="FFFFFF"/>
                </a:solidFill>
                <a:latin typeface="Arial" panose="020B0604020202020204" pitchFamily="34" charset="0"/>
                <a:ea typeface="Poppins Bold"/>
                <a:cs typeface="Arial" panose="020B0604020202020204" pitchFamily="34" charset="0"/>
                <a:sym typeface="Poppins Bold"/>
              </a:rPr>
              <a:t>Communication risk: </a:t>
            </a:r>
            <a:r>
              <a:rPr lang="en-US" sz="2000" dirty="0">
                <a:solidFill>
                  <a:srgbClr val="FFFFFF"/>
                </a:solidFill>
                <a:latin typeface="Arial" panose="020B0604020202020204" pitchFamily="34" charset="0"/>
                <a:ea typeface="Poppins"/>
                <a:cs typeface="Arial" panose="020B0604020202020204" pitchFamily="34" charset="0"/>
                <a:sym typeface="Poppins"/>
              </a:rPr>
              <a:t>Information could be unclear or incomplete during handover</a:t>
            </a:r>
          </a:p>
          <a:p>
            <a:pPr marL="496571" lvl="1" indent="-248285" algn="just">
              <a:lnSpc>
                <a:spcPts val="3450"/>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SBAR application:</a:t>
            </a:r>
          </a:p>
          <a:p>
            <a:pPr marL="993141" lvl="2" indent="-331047" algn="just">
              <a:lnSpc>
                <a:spcPts val="3450"/>
              </a:lnSpc>
              <a:buFont typeface="Arial"/>
              <a:buChar char="⚬"/>
            </a:pPr>
            <a:r>
              <a:rPr lang="en-US" sz="2000" b="1" dirty="0">
                <a:solidFill>
                  <a:srgbClr val="FFFFFF"/>
                </a:solidFill>
                <a:latin typeface="Arial" panose="020B0604020202020204" pitchFamily="34" charset="0"/>
                <a:ea typeface="Poppins Bold"/>
                <a:cs typeface="Arial" panose="020B0604020202020204" pitchFamily="34" charset="0"/>
                <a:sym typeface="Poppins Bold"/>
              </a:rPr>
              <a:t>Situation</a:t>
            </a:r>
            <a:r>
              <a:rPr lang="en-US" sz="2000" dirty="0">
                <a:solidFill>
                  <a:srgbClr val="FFFFFF"/>
                </a:solidFill>
                <a:latin typeface="Arial" panose="020B0604020202020204" pitchFamily="34" charset="0"/>
                <a:ea typeface="Poppins"/>
                <a:cs typeface="Arial" panose="020B0604020202020204" pitchFamily="34" charset="0"/>
                <a:sym typeface="Poppins"/>
              </a:rPr>
              <a:t>: Reported immediate change in condition to the nurse</a:t>
            </a:r>
          </a:p>
          <a:p>
            <a:pPr marL="993141" lvl="2" indent="-331047" algn="just">
              <a:lnSpc>
                <a:spcPts val="3450"/>
              </a:lnSpc>
              <a:buFont typeface="Arial"/>
              <a:buChar char="⚬"/>
            </a:pPr>
            <a:r>
              <a:rPr lang="en-US" sz="2000" b="1" dirty="0">
                <a:solidFill>
                  <a:srgbClr val="FFFFFF"/>
                </a:solidFill>
                <a:latin typeface="Arial" panose="020B0604020202020204" pitchFamily="34" charset="0"/>
                <a:ea typeface="Poppins Bold"/>
                <a:cs typeface="Arial" panose="020B0604020202020204" pitchFamily="34" charset="0"/>
                <a:sym typeface="Poppins Bold"/>
              </a:rPr>
              <a:t>Background</a:t>
            </a:r>
            <a:r>
              <a:rPr lang="en-US" sz="2000" dirty="0">
                <a:solidFill>
                  <a:srgbClr val="FFFFFF"/>
                </a:solidFill>
                <a:latin typeface="Arial" panose="020B0604020202020204" pitchFamily="34" charset="0"/>
                <a:ea typeface="Poppins"/>
                <a:cs typeface="Arial" panose="020B0604020202020204" pitchFamily="34" charset="0"/>
                <a:sym typeface="Poppins"/>
              </a:rPr>
              <a:t>: Shared relevant medical history and recent observations</a:t>
            </a:r>
          </a:p>
          <a:p>
            <a:pPr marL="993141" lvl="2" indent="-331047" algn="just">
              <a:lnSpc>
                <a:spcPts val="3450"/>
              </a:lnSpc>
              <a:buFont typeface="Arial"/>
              <a:buChar char="⚬"/>
            </a:pPr>
            <a:r>
              <a:rPr lang="en-US" sz="2000" b="1" dirty="0">
                <a:solidFill>
                  <a:srgbClr val="FFFFFF"/>
                </a:solidFill>
                <a:latin typeface="Arial" panose="020B0604020202020204" pitchFamily="34" charset="0"/>
                <a:ea typeface="Poppins Bold"/>
                <a:cs typeface="Arial" panose="020B0604020202020204" pitchFamily="34" charset="0"/>
                <a:sym typeface="Poppins Bold"/>
              </a:rPr>
              <a:t>Assessment</a:t>
            </a:r>
            <a:r>
              <a:rPr lang="en-US" sz="2000" dirty="0">
                <a:solidFill>
                  <a:srgbClr val="FFFFFF"/>
                </a:solidFill>
                <a:latin typeface="Arial" panose="020B0604020202020204" pitchFamily="34" charset="0"/>
                <a:ea typeface="Poppins"/>
                <a:cs typeface="Arial" panose="020B0604020202020204" pitchFamily="34" charset="0"/>
                <a:sym typeface="Poppins"/>
              </a:rPr>
              <a:t>: Explained concerns based on vital signs and </a:t>
            </a:r>
            <a:r>
              <a:rPr lang="en-US" sz="2000" dirty="0" err="1">
                <a:solidFill>
                  <a:srgbClr val="FFFFFF"/>
                </a:solidFill>
                <a:latin typeface="Arial" panose="020B0604020202020204" pitchFamily="34" charset="0"/>
                <a:ea typeface="Poppins"/>
                <a:cs typeface="Arial" panose="020B0604020202020204" pitchFamily="34" charset="0"/>
                <a:sym typeface="Poppins"/>
              </a:rPr>
              <a:t>behaviour</a:t>
            </a:r>
            <a:endParaRPr lang="en-US" sz="2000" dirty="0">
              <a:solidFill>
                <a:srgbClr val="FFFFFF"/>
              </a:solidFill>
              <a:latin typeface="Arial" panose="020B0604020202020204" pitchFamily="34" charset="0"/>
              <a:ea typeface="Poppins"/>
              <a:cs typeface="Arial" panose="020B0604020202020204" pitchFamily="34" charset="0"/>
              <a:sym typeface="Poppins"/>
            </a:endParaRPr>
          </a:p>
          <a:p>
            <a:pPr marL="993141" lvl="2" indent="-331047" algn="just">
              <a:lnSpc>
                <a:spcPts val="3450"/>
              </a:lnSpc>
              <a:buFont typeface="Arial"/>
              <a:buChar char="⚬"/>
            </a:pPr>
            <a:r>
              <a:rPr lang="en-US" sz="2000" b="1" dirty="0">
                <a:solidFill>
                  <a:srgbClr val="FFFFFF"/>
                </a:solidFill>
                <a:latin typeface="Arial" panose="020B0604020202020204" pitchFamily="34" charset="0"/>
                <a:ea typeface="Poppins Bold"/>
                <a:cs typeface="Arial" panose="020B0604020202020204" pitchFamily="34" charset="0"/>
                <a:sym typeface="Poppins Bold"/>
              </a:rPr>
              <a:t>Recommendation: </a:t>
            </a:r>
            <a:r>
              <a:rPr lang="en-US" sz="2000" dirty="0">
                <a:solidFill>
                  <a:srgbClr val="FFFFFF"/>
                </a:solidFill>
                <a:latin typeface="Arial" panose="020B0604020202020204" pitchFamily="34" charset="0"/>
                <a:ea typeface="Poppins"/>
                <a:cs typeface="Arial" panose="020B0604020202020204" pitchFamily="34" charset="0"/>
                <a:sym typeface="Poppins"/>
              </a:rPr>
              <a:t>Requested urgent clinical review</a:t>
            </a:r>
          </a:p>
          <a:p>
            <a:pPr marL="496571" lvl="1" indent="-248285" algn="just">
              <a:lnSpc>
                <a:spcPts val="3450"/>
              </a:lnSpc>
              <a:buFont typeface="Arial"/>
              <a:buChar char="•"/>
            </a:pPr>
            <a:r>
              <a:rPr lang="en-US" sz="2000" b="1" dirty="0">
                <a:solidFill>
                  <a:srgbClr val="FFFFFF"/>
                </a:solidFill>
                <a:latin typeface="Arial" panose="020B0604020202020204" pitchFamily="34" charset="0"/>
                <a:ea typeface="Poppins Bold"/>
                <a:cs typeface="Arial" panose="020B0604020202020204" pitchFamily="34" charset="0"/>
                <a:sym typeface="Poppins Bold"/>
              </a:rPr>
              <a:t>Outcome</a:t>
            </a:r>
            <a:r>
              <a:rPr lang="en-US" sz="2000" dirty="0">
                <a:solidFill>
                  <a:srgbClr val="FFFFFF"/>
                </a:solidFill>
                <a:latin typeface="Arial" panose="020B0604020202020204" pitchFamily="34" charset="0"/>
                <a:ea typeface="Poppins"/>
                <a:cs typeface="Arial" panose="020B0604020202020204" pitchFamily="34" charset="0"/>
                <a:sym typeface="Poppins"/>
              </a:rPr>
              <a:t>: Prompt nursing intervention, improved teamwork and patient safety</a:t>
            </a:r>
          </a:p>
          <a:p>
            <a:pPr algn="just">
              <a:lnSpc>
                <a:spcPts val="3450"/>
              </a:lnSpc>
            </a:pPr>
            <a:endParaRPr lang="en-US" sz="2300" dirty="0">
              <a:solidFill>
                <a:srgbClr val="FFFFFF"/>
              </a:solidFill>
              <a:latin typeface="Poppins"/>
              <a:ea typeface="Poppins"/>
              <a:cs typeface="Poppins"/>
              <a:sym typeface="Poppins"/>
            </a:endParaRPr>
          </a:p>
        </p:txBody>
      </p:sp>
    </p:spTree>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53768" y="0"/>
            <a:ext cx="5444768" cy="11111844"/>
            <a:chOff x="0" y="0"/>
            <a:chExt cx="2042676" cy="2926576"/>
          </a:xfrm>
        </p:grpSpPr>
        <p:sp>
          <p:nvSpPr>
            <p:cNvPr id="3" name="Freeform 3"/>
            <p:cNvSpPr/>
            <p:nvPr/>
          </p:nvSpPr>
          <p:spPr>
            <a:xfrm>
              <a:off x="0" y="0"/>
              <a:ext cx="2042676" cy="2926576"/>
            </a:xfrm>
            <a:custGeom>
              <a:avLst/>
              <a:gdLst/>
              <a:ahLst/>
              <a:cxnLst/>
              <a:rect l="l" t="t" r="r" b="b"/>
              <a:pathLst>
                <a:path w="2042676" h="2926576">
                  <a:moveTo>
                    <a:pt x="99821" y="0"/>
                  </a:moveTo>
                  <a:lnTo>
                    <a:pt x="1942854" y="0"/>
                  </a:lnTo>
                  <a:cubicBezTo>
                    <a:pt x="1997984" y="0"/>
                    <a:pt x="2042676" y="44691"/>
                    <a:pt x="2042676" y="99821"/>
                  </a:cubicBezTo>
                  <a:lnTo>
                    <a:pt x="2042676" y="2826755"/>
                  </a:lnTo>
                  <a:cubicBezTo>
                    <a:pt x="2042676" y="2853229"/>
                    <a:pt x="2032159" y="2878619"/>
                    <a:pt x="2013439" y="2897339"/>
                  </a:cubicBezTo>
                  <a:cubicBezTo>
                    <a:pt x="1994718" y="2916059"/>
                    <a:pt x="1969328" y="2926576"/>
                    <a:pt x="1942854" y="2926576"/>
                  </a:cubicBezTo>
                  <a:lnTo>
                    <a:pt x="99821" y="2926576"/>
                  </a:lnTo>
                  <a:cubicBezTo>
                    <a:pt x="44691" y="2926576"/>
                    <a:pt x="0" y="2881885"/>
                    <a:pt x="0" y="2826755"/>
                  </a:cubicBezTo>
                  <a:lnTo>
                    <a:pt x="0" y="99821"/>
                  </a:lnTo>
                  <a:cubicBezTo>
                    <a:pt x="0" y="44691"/>
                    <a:pt x="44691" y="0"/>
                    <a:pt x="99821" y="0"/>
                  </a:cubicBezTo>
                  <a:close/>
                </a:path>
              </a:pathLst>
            </a:custGeom>
            <a:solidFill>
              <a:srgbClr val="048581"/>
            </a:solidFill>
          </p:spPr>
          <p:txBody>
            <a:bodyPr/>
            <a:lstStyle/>
            <a:p>
              <a:endParaRPr lang="en-US"/>
            </a:p>
          </p:txBody>
        </p:sp>
        <p:sp>
          <p:nvSpPr>
            <p:cNvPr id="4" name="TextBox 4"/>
            <p:cNvSpPr txBox="1"/>
            <p:nvPr/>
          </p:nvSpPr>
          <p:spPr>
            <a:xfrm>
              <a:off x="0" y="-38100"/>
              <a:ext cx="2042676" cy="2964676"/>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755259" y="9058715"/>
            <a:ext cx="19043259" cy="3086100"/>
            <a:chOff x="0" y="0"/>
            <a:chExt cx="5015509" cy="812800"/>
          </a:xfrm>
        </p:grpSpPr>
        <p:sp>
          <p:nvSpPr>
            <p:cNvPr id="6" name="Freeform 6"/>
            <p:cNvSpPr/>
            <p:nvPr/>
          </p:nvSpPr>
          <p:spPr>
            <a:xfrm>
              <a:off x="0" y="0"/>
              <a:ext cx="5015509" cy="812800"/>
            </a:xfrm>
            <a:custGeom>
              <a:avLst/>
              <a:gdLst/>
              <a:ahLst/>
              <a:cxnLst/>
              <a:rect l="l" t="t" r="r" b="b"/>
              <a:pathLst>
                <a:path w="5015509" h="812800">
                  <a:moveTo>
                    <a:pt x="20734" y="0"/>
                  </a:moveTo>
                  <a:lnTo>
                    <a:pt x="4994775" y="0"/>
                  </a:lnTo>
                  <a:cubicBezTo>
                    <a:pt x="5000274" y="0"/>
                    <a:pt x="5005548" y="2184"/>
                    <a:pt x="5009436" y="6073"/>
                  </a:cubicBezTo>
                  <a:cubicBezTo>
                    <a:pt x="5013324" y="9961"/>
                    <a:pt x="5015509" y="15235"/>
                    <a:pt x="5015509" y="20734"/>
                  </a:cubicBezTo>
                  <a:lnTo>
                    <a:pt x="5015509" y="792066"/>
                  </a:lnTo>
                  <a:cubicBezTo>
                    <a:pt x="5015509" y="797565"/>
                    <a:pt x="5013324" y="802839"/>
                    <a:pt x="5009436" y="806727"/>
                  </a:cubicBezTo>
                  <a:cubicBezTo>
                    <a:pt x="5005548" y="810616"/>
                    <a:pt x="5000274" y="812800"/>
                    <a:pt x="4994775" y="812800"/>
                  </a:cubicBezTo>
                  <a:lnTo>
                    <a:pt x="20734" y="812800"/>
                  </a:lnTo>
                  <a:cubicBezTo>
                    <a:pt x="15235" y="812800"/>
                    <a:pt x="9961" y="810616"/>
                    <a:pt x="6073" y="806727"/>
                  </a:cubicBezTo>
                  <a:cubicBezTo>
                    <a:pt x="2184" y="802839"/>
                    <a:pt x="0" y="797565"/>
                    <a:pt x="0" y="792066"/>
                  </a:cubicBezTo>
                  <a:lnTo>
                    <a:pt x="0" y="20734"/>
                  </a:lnTo>
                  <a:cubicBezTo>
                    <a:pt x="0" y="15235"/>
                    <a:pt x="2184" y="9961"/>
                    <a:pt x="6073" y="6073"/>
                  </a:cubicBezTo>
                  <a:cubicBezTo>
                    <a:pt x="9961" y="2184"/>
                    <a:pt x="15235" y="0"/>
                    <a:pt x="20734" y="0"/>
                  </a:cubicBezTo>
                  <a:close/>
                </a:path>
              </a:pathLst>
            </a:custGeom>
            <a:solidFill>
              <a:srgbClr val="FFFFFF"/>
            </a:solidFill>
          </p:spPr>
          <p:txBody>
            <a:bodyPr/>
            <a:lstStyle/>
            <a:p>
              <a:endParaRPr lang="en-US"/>
            </a:p>
          </p:txBody>
        </p:sp>
        <p:sp>
          <p:nvSpPr>
            <p:cNvPr id="7" name="TextBox 7"/>
            <p:cNvSpPr txBox="1"/>
            <p:nvPr/>
          </p:nvSpPr>
          <p:spPr>
            <a:xfrm>
              <a:off x="0" y="-38100"/>
              <a:ext cx="5015509"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253768" y="9058715"/>
            <a:ext cx="15921577" cy="3086100"/>
            <a:chOff x="0" y="0"/>
            <a:chExt cx="4193337" cy="812800"/>
          </a:xfrm>
        </p:grpSpPr>
        <p:sp>
          <p:nvSpPr>
            <p:cNvPr id="9" name="Freeform 9"/>
            <p:cNvSpPr/>
            <p:nvPr/>
          </p:nvSpPr>
          <p:spPr>
            <a:xfrm>
              <a:off x="0" y="0"/>
              <a:ext cx="4193337" cy="812800"/>
            </a:xfrm>
            <a:custGeom>
              <a:avLst/>
              <a:gdLst/>
              <a:ahLst/>
              <a:cxnLst/>
              <a:rect l="l" t="t" r="r" b="b"/>
              <a:pathLst>
                <a:path w="4193337" h="812800">
                  <a:moveTo>
                    <a:pt x="24799" y="0"/>
                  </a:moveTo>
                  <a:lnTo>
                    <a:pt x="4168538" y="0"/>
                  </a:lnTo>
                  <a:cubicBezTo>
                    <a:pt x="4175115" y="0"/>
                    <a:pt x="4181423" y="2613"/>
                    <a:pt x="4186074" y="7263"/>
                  </a:cubicBezTo>
                  <a:cubicBezTo>
                    <a:pt x="4190724" y="11914"/>
                    <a:pt x="4193337" y="18222"/>
                    <a:pt x="4193337" y="24799"/>
                  </a:cubicBezTo>
                  <a:lnTo>
                    <a:pt x="4193337" y="788001"/>
                  </a:lnTo>
                  <a:cubicBezTo>
                    <a:pt x="4193337" y="794578"/>
                    <a:pt x="4190724" y="800886"/>
                    <a:pt x="4186074" y="805537"/>
                  </a:cubicBezTo>
                  <a:cubicBezTo>
                    <a:pt x="4181423" y="810187"/>
                    <a:pt x="4175115" y="812800"/>
                    <a:pt x="4168538" y="812800"/>
                  </a:cubicBezTo>
                  <a:lnTo>
                    <a:pt x="24799" y="812800"/>
                  </a:lnTo>
                  <a:cubicBezTo>
                    <a:pt x="18222" y="812800"/>
                    <a:pt x="11914" y="810187"/>
                    <a:pt x="7263" y="805537"/>
                  </a:cubicBezTo>
                  <a:cubicBezTo>
                    <a:pt x="2613" y="800886"/>
                    <a:pt x="0" y="794578"/>
                    <a:pt x="0" y="788001"/>
                  </a:cubicBezTo>
                  <a:lnTo>
                    <a:pt x="0" y="24799"/>
                  </a:lnTo>
                  <a:cubicBezTo>
                    <a:pt x="0" y="18222"/>
                    <a:pt x="2613" y="11914"/>
                    <a:pt x="7263" y="7263"/>
                  </a:cubicBezTo>
                  <a:cubicBezTo>
                    <a:pt x="11914" y="2613"/>
                    <a:pt x="18222" y="0"/>
                    <a:pt x="24799" y="0"/>
                  </a:cubicBezTo>
                  <a:close/>
                </a:path>
              </a:pathLst>
            </a:custGeom>
            <a:solidFill>
              <a:srgbClr val="14B19D"/>
            </a:solidFill>
          </p:spPr>
          <p:txBody>
            <a:bodyPr/>
            <a:lstStyle/>
            <a:p>
              <a:endParaRPr lang="en-US"/>
            </a:p>
          </p:txBody>
        </p:sp>
        <p:sp>
          <p:nvSpPr>
            <p:cNvPr id="10" name="TextBox 10"/>
            <p:cNvSpPr txBox="1"/>
            <p:nvPr/>
          </p:nvSpPr>
          <p:spPr>
            <a:xfrm>
              <a:off x="0" y="-38100"/>
              <a:ext cx="4193337"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5375442" y="9058715"/>
            <a:ext cx="14519442" cy="3086100"/>
            <a:chOff x="0" y="0"/>
            <a:chExt cx="3824051" cy="812800"/>
          </a:xfrm>
        </p:grpSpPr>
        <p:sp>
          <p:nvSpPr>
            <p:cNvPr id="12" name="Freeform 12"/>
            <p:cNvSpPr/>
            <p:nvPr/>
          </p:nvSpPr>
          <p:spPr>
            <a:xfrm>
              <a:off x="0" y="0"/>
              <a:ext cx="3824051" cy="812800"/>
            </a:xfrm>
            <a:custGeom>
              <a:avLst/>
              <a:gdLst/>
              <a:ahLst/>
              <a:cxnLst/>
              <a:rect l="l" t="t" r="r" b="b"/>
              <a:pathLst>
                <a:path w="3824051" h="812800">
                  <a:moveTo>
                    <a:pt x="27194" y="0"/>
                  </a:moveTo>
                  <a:lnTo>
                    <a:pt x="3796857" y="0"/>
                  </a:lnTo>
                  <a:cubicBezTo>
                    <a:pt x="3811875" y="0"/>
                    <a:pt x="3824051" y="12175"/>
                    <a:pt x="3824051" y="27194"/>
                  </a:cubicBezTo>
                  <a:lnTo>
                    <a:pt x="3824051" y="785606"/>
                  </a:lnTo>
                  <a:cubicBezTo>
                    <a:pt x="3824051" y="800625"/>
                    <a:pt x="3811875" y="812800"/>
                    <a:pt x="3796857" y="812800"/>
                  </a:cubicBezTo>
                  <a:lnTo>
                    <a:pt x="27194" y="812800"/>
                  </a:lnTo>
                  <a:cubicBezTo>
                    <a:pt x="12175" y="812800"/>
                    <a:pt x="0" y="800625"/>
                    <a:pt x="0" y="785606"/>
                  </a:cubicBezTo>
                  <a:lnTo>
                    <a:pt x="0" y="27194"/>
                  </a:lnTo>
                  <a:cubicBezTo>
                    <a:pt x="0" y="12175"/>
                    <a:pt x="12175" y="0"/>
                    <a:pt x="27194" y="0"/>
                  </a:cubicBezTo>
                  <a:close/>
                </a:path>
              </a:pathLst>
            </a:custGeom>
            <a:solidFill>
              <a:srgbClr val="109A97"/>
            </a:solidFill>
          </p:spPr>
          <p:txBody>
            <a:bodyPr/>
            <a:lstStyle/>
            <a:p>
              <a:endParaRPr lang="en-US"/>
            </a:p>
          </p:txBody>
        </p:sp>
        <p:sp>
          <p:nvSpPr>
            <p:cNvPr id="13" name="TextBox 13"/>
            <p:cNvSpPr txBox="1"/>
            <p:nvPr/>
          </p:nvSpPr>
          <p:spPr>
            <a:xfrm>
              <a:off x="0" y="-38100"/>
              <a:ext cx="3824051"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6388601" y="1015769"/>
            <a:ext cx="2755400" cy="136921"/>
            <a:chOff x="0" y="-25322"/>
            <a:chExt cx="915163" cy="37865"/>
          </a:xfrm>
        </p:grpSpPr>
        <p:sp>
          <p:nvSpPr>
            <p:cNvPr id="15" name="Freeform 15"/>
            <p:cNvSpPr/>
            <p:nvPr/>
          </p:nvSpPr>
          <p:spPr>
            <a:xfrm>
              <a:off x="0" y="0"/>
              <a:ext cx="881964" cy="12543"/>
            </a:xfrm>
            <a:custGeom>
              <a:avLst/>
              <a:gdLst/>
              <a:ahLst/>
              <a:cxnLst/>
              <a:rect l="l" t="t" r="r" b="b"/>
              <a:pathLst>
                <a:path w="881964" h="12543">
                  <a:moveTo>
                    <a:pt x="6272" y="0"/>
                  </a:moveTo>
                  <a:lnTo>
                    <a:pt x="875693" y="0"/>
                  </a:lnTo>
                  <a:cubicBezTo>
                    <a:pt x="877356" y="0"/>
                    <a:pt x="878951" y="661"/>
                    <a:pt x="880127" y="1837"/>
                  </a:cubicBezTo>
                  <a:cubicBezTo>
                    <a:pt x="881303" y="3013"/>
                    <a:pt x="881964" y="4608"/>
                    <a:pt x="881964" y="6272"/>
                  </a:cubicBezTo>
                  <a:lnTo>
                    <a:pt x="881964" y="6272"/>
                  </a:lnTo>
                  <a:cubicBezTo>
                    <a:pt x="881964" y="7935"/>
                    <a:pt x="881303" y="9530"/>
                    <a:pt x="880127" y="10706"/>
                  </a:cubicBezTo>
                  <a:cubicBezTo>
                    <a:pt x="878951" y="11882"/>
                    <a:pt x="877356" y="12543"/>
                    <a:pt x="875693" y="12543"/>
                  </a:cubicBezTo>
                  <a:lnTo>
                    <a:pt x="6272" y="12543"/>
                  </a:lnTo>
                  <a:cubicBezTo>
                    <a:pt x="4608" y="12543"/>
                    <a:pt x="3013" y="11882"/>
                    <a:pt x="1837" y="10706"/>
                  </a:cubicBezTo>
                  <a:cubicBezTo>
                    <a:pt x="661" y="9530"/>
                    <a:pt x="0" y="7935"/>
                    <a:pt x="0" y="6272"/>
                  </a:cubicBezTo>
                  <a:lnTo>
                    <a:pt x="0" y="6272"/>
                  </a:lnTo>
                  <a:cubicBezTo>
                    <a:pt x="0" y="4608"/>
                    <a:pt x="661" y="3013"/>
                    <a:pt x="1837" y="1837"/>
                  </a:cubicBezTo>
                  <a:cubicBezTo>
                    <a:pt x="3013" y="661"/>
                    <a:pt x="4608" y="0"/>
                    <a:pt x="6272" y="0"/>
                  </a:cubicBezTo>
                  <a:close/>
                </a:path>
              </a:pathLst>
            </a:custGeom>
            <a:solidFill>
              <a:srgbClr val="048581"/>
            </a:solidFill>
          </p:spPr>
          <p:txBody>
            <a:bodyPr/>
            <a:lstStyle/>
            <a:p>
              <a:endParaRPr lang="en-US"/>
            </a:p>
          </p:txBody>
        </p:sp>
        <p:sp>
          <p:nvSpPr>
            <p:cNvPr id="16" name="TextBox 16"/>
            <p:cNvSpPr txBox="1"/>
            <p:nvPr/>
          </p:nvSpPr>
          <p:spPr>
            <a:xfrm>
              <a:off x="84307" y="-25322"/>
              <a:ext cx="830856" cy="37865"/>
            </a:xfrm>
            <a:prstGeom prst="rect">
              <a:avLst/>
            </a:prstGeom>
          </p:spPr>
          <p:txBody>
            <a:bodyPr lIns="50800" tIns="50800" rIns="50800" bIns="50800" rtlCol="0" anchor="ctr"/>
            <a:lstStyle/>
            <a:p>
              <a:pPr algn="ctr">
                <a:lnSpc>
                  <a:spcPts val="2659"/>
                </a:lnSpc>
              </a:pPr>
              <a:endParaRPr dirty="0"/>
            </a:p>
          </p:txBody>
        </p:sp>
      </p:grpSp>
      <p:sp>
        <p:nvSpPr>
          <p:cNvPr id="17" name="Freeform 17"/>
          <p:cNvSpPr/>
          <p:nvPr/>
        </p:nvSpPr>
        <p:spPr>
          <a:xfrm>
            <a:off x="-1215668" y="1015769"/>
            <a:ext cx="4108059" cy="6699755"/>
          </a:xfrm>
          <a:custGeom>
            <a:avLst/>
            <a:gdLst/>
            <a:ahLst/>
            <a:cxnLst/>
            <a:rect l="l" t="t" r="r" b="b"/>
            <a:pathLst>
              <a:path w="4058689" h="7200900">
                <a:moveTo>
                  <a:pt x="0" y="0"/>
                </a:moveTo>
                <a:lnTo>
                  <a:pt x="4058689" y="0"/>
                </a:lnTo>
                <a:lnTo>
                  <a:pt x="4058689" y="7200900"/>
                </a:lnTo>
                <a:lnTo>
                  <a:pt x="0" y="72009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dirty="0"/>
          </a:p>
        </p:txBody>
      </p:sp>
      <p:sp>
        <p:nvSpPr>
          <p:cNvPr id="18" name="TextBox 18"/>
          <p:cNvSpPr txBox="1"/>
          <p:nvPr/>
        </p:nvSpPr>
        <p:spPr>
          <a:xfrm>
            <a:off x="3352800" y="297712"/>
            <a:ext cx="8842063" cy="854978"/>
          </a:xfrm>
          <a:prstGeom prst="rect">
            <a:avLst/>
          </a:prstGeom>
        </p:spPr>
        <p:txBody>
          <a:bodyPr lIns="0" tIns="0" rIns="0" bIns="0" rtlCol="0" anchor="t">
            <a:spAutoFit/>
          </a:bodyPr>
          <a:lstStyle/>
          <a:p>
            <a:pPr algn="ctr">
              <a:lnSpc>
                <a:spcPts val="7169"/>
              </a:lnSpc>
            </a:pPr>
            <a:r>
              <a:rPr lang="en-US" sz="4800" b="1" dirty="0">
                <a:solidFill>
                  <a:srgbClr val="048581"/>
                </a:solidFill>
                <a:latin typeface="Antonio Bold" panose="020B0604020202020204" charset="0"/>
                <a:ea typeface="Antonio Bold"/>
                <a:cs typeface="Antonio Bold"/>
                <a:sym typeface="Antonio Bold"/>
              </a:rPr>
              <a:t>CONCLUSION </a:t>
            </a:r>
          </a:p>
        </p:txBody>
      </p:sp>
      <p:sp>
        <p:nvSpPr>
          <p:cNvPr id="19" name="TextBox 19"/>
          <p:cNvSpPr txBox="1"/>
          <p:nvPr/>
        </p:nvSpPr>
        <p:spPr>
          <a:xfrm>
            <a:off x="4267200" y="1921047"/>
            <a:ext cx="13068300" cy="2630207"/>
          </a:xfrm>
          <a:prstGeom prst="rect">
            <a:avLst/>
          </a:prstGeom>
        </p:spPr>
        <p:txBody>
          <a:bodyPr wrap="square" lIns="0" tIns="0" rIns="0" bIns="0" rtlCol="0" anchor="t">
            <a:spAutoFit/>
          </a:bodyPr>
          <a:lstStyle/>
          <a:p>
            <a:pPr marL="647697" lvl="1" indent="-32384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Communication is a vital skill in health and social care practice</a:t>
            </a:r>
          </a:p>
          <a:p>
            <a:pPr marL="647697" lvl="1" indent="-32384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Effective communication supports patient safety and quality of care</a:t>
            </a:r>
          </a:p>
          <a:p>
            <a:pPr marL="647697" lvl="1" indent="-32384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The SBAR model provides a clear and structured approach</a:t>
            </a:r>
          </a:p>
          <a:p>
            <a:pPr marL="647697" lvl="1" indent="-32384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Applying SBAR improves teamwork and professional decision-making</a:t>
            </a:r>
          </a:p>
          <a:p>
            <a:pPr marL="647697" lvl="1" indent="-323848" algn="just">
              <a:lnSpc>
                <a:spcPts val="4199"/>
              </a:lnSpc>
              <a:buFont typeface="Arial"/>
              <a:buChar char="•"/>
            </a:pPr>
            <a:r>
              <a:rPr lang="en-US" sz="2000" dirty="0">
                <a:solidFill>
                  <a:srgbClr val="048581"/>
                </a:solidFill>
                <a:latin typeface="Arial" panose="020B0604020202020204" pitchFamily="34" charset="0"/>
                <a:ea typeface="Poppins"/>
                <a:cs typeface="Arial" panose="020B0604020202020204" pitchFamily="34" charset="0"/>
                <a:sym typeface="Poppins"/>
              </a:rPr>
              <a:t>Strong communication skills enhance employability and professional development</a:t>
            </a:r>
          </a:p>
        </p:txBody>
      </p:sp>
    </p:spTree>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969216" y="1114425"/>
            <a:ext cx="8842063" cy="929770"/>
          </a:xfrm>
          <a:prstGeom prst="rect">
            <a:avLst/>
          </a:prstGeom>
        </p:spPr>
        <p:txBody>
          <a:bodyPr lIns="0" tIns="0" rIns="0" bIns="0" rtlCol="0" anchor="t">
            <a:spAutoFit/>
          </a:bodyPr>
          <a:lstStyle/>
          <a:p>
            <a:pPr algn="ctr">
              <a:lnSpc>
                <a:spcPts val="7169"/>
              </a:lnSpc>
            </a:pPr>
            <a:r>
              <a:rPr lang="en-US" sz="6700" b="1">
                <a:solidFill>
                  <a:srgbClr val="048581"/>
                </a:solidFill>
                <a:latin typeface="Antonio Bold"/>
                <a:ea typeface="Antonio Bold"/>
                <a:cs typeface="Antonio Bold"/>
                <a:sym typeface="Antonio Bold"/>
              </a:rPr>
              <a:t>REFERENCES</a:t>
            </a:r>
          </a:p>
        </p:txBody>
      </p:sp>
      <p:sp>
        <p:nvSpPr>
          <p:cNvPr id="3" name="TextBox 3"/>
          <p:cNvSpPr txBox="1"/>
          <p:nvPr/>
        </p:nvSpPr>
        <p:spPr>
          <a:xfrm>
            <a:off x="775451" y="2435963"/>
            <a:ext cx="16230600" cy="8052141"/>
          </a:xfrm>
          <a:prstGeom prst="rect">
            <a:avLst/>
          </a:prstGeom>
        </p:spPr>
        <p:txBody>
          <a:bodyPr lIns="0" tIns="0" rIns="0" bIns="0" rtlCol="0" anchor="t">
            <a:spAutoFit/>
          </a:bodyPr>
          <a:lstStyle/>
          <a:p>
            <a:pPr algn="just">
              <a:lnSpc>
                <a:spcPts val="4199"/>
              </a:lnSpc>
            </a:pPr>
            <a:r>
              <a:rPr lang="en-US" sz="2800" dirty="0">
                <a:solidFill>
                  <a:srgbClr val="048581"/>
                </a:solidFill>
                <a:latin typeface="Arial" panose="020B0604020202020204" pitchFamily="34" charset="0"/>
                <a:ea typeface="Poppins"/>
                <a:cs typeface="Arial" panose="020B0604020202020204" pitchFamily="34" charset="0"/>
                <a:sym typeface="Poppins"/>
              </a:rPr>
              <a:t>gov.uk (2022). Health and social care integration: joining up care for people, places and populations. [online] GOV.UK. Available at: </a:t>
            </a:r>
            <a:r>
              <a:rPr lang="en-US" sz="2800" dirty="0">
                <a:solidFill>
                  <a:srgbClr val="048581"/>
                </a:solidFill>
                <a:latin typeface="Arial" panose="020B0604020202020204" pitchFamily="34" charset="0"/>
                <a:ea typeface="Poppins"/>
                <a:cs typeface="Arial" panose="020B0604020202020204" pitchFamily="34" charset="0"/>
                <a:sym typeface="Poppins"/>
                <a:hlinkClick r:id="rId2"/>
              </a:rPr>
              <a:t>https://www.gov.uk/government/publications/health-and-social-care-integration-joining-up-care-for-people-places-and-populations/health-and-social-care-integration-joining-up-care-for-people-places-and-populations</a:t>
            </a:r>
            <a:r>
              <a:rPr lang="en-US" sz="2800" dirty="0">
                <a:solidFill>
                  <a:srgbClr val="048581"/>
                </a:solidFill>
                <a:latin typeface="Arial" panose="020B0604020202020204" pitchFamily="34" charset="0"/>
                <a:ea typeface="Poppins"/>
                <a:cs typeface="Arial" panose="020B0604020202020204" pitchFamily="34" charset="0"/>
                <a:sym typeface="Poppins"/>
              </a:rPr>
              <a:t>.</a:t>
            </a:r>
          </a:p>
          <a:p>
            <a:pPr algn="just">
              <a:lnSpc>
                <a:spcPts val="4199"/>
              </a:lnSpc>
            </a:pPr>
            <a:endParaRPr lang="en-US" sz="2800" dirty="0">
              <a:solidFill>
                <a:srgbClr val="048581"/>
              </a:solidFill>
              <a:latin typeface="Arial" panose="020B0604020202020204" pitchFamily="34" charset="0"/>
              <a:ea typeface="Poppins"/>
              <a:cs typeface="Arial" panose="020B0604020202020204" pitchFamily="34" charset="0"/>
              <a:sym typeface="Poppins"/>
            </a:endParaRPr>
          </a:p>
          <a:p>
            <a:pPr algn="just">
              <a:lnSpc>
                <a:spcPts val="4199"/>
              </a:lnSpc>
            </a:pPr>
            <a:r>
              <a:rPr lang="en-US" sz="2800" dirty="0">
                <a:solidFill>
                  <a:srgbClr val="048581"/>
                </a:solidFill>
                <a:latin typeface="Arial" panose="020B0604020202020204" pitchFamily="34" charset="0"/>
                <a:ea typeface="Poppins"/>
                <a:cs typeface="Arial" panose="020B0604020202020204" pitchFamily="34" charset="0"/>
                <a:sym typeface="Poppins"/>
              </a:rPr>
              <a:t>NHS England (2021). Safer Care SBAR Situation • Background • Assessment • Recommendation Implementation and Training Guide. [online] NHS England. NHS England. Available at: </a:t>
            </a:r>
            <a:r>
              <a:rPr lang="en-US" sz="2800" dirty="0">
                <a:solidFill>
                  <a:srgbClr val="048581"/>
                </a:solidFill>
                <a:latin typeface="Arial" panose="020B0604020202020204" pitchFamily="34" charset="0"/>
                <a:ea typeface="Poppins"/>
                <a:cs typeface="Arial" panose="020B0604020202020204" pitchFamily="34" charset="0"/>
                <a:sym typeface="Poppins"/>
                <a:hlinkClick r:id="rId3"/>
              </a:rPr>
              <a:t>https://www.england.nhs.uk/improvement-hub/wp-content/uploads/sites/44/2017/11/SBAR-Implementation-and-Training-Guide.pdf</a:t>
            </a:r>
            <a:r>
              <a:rPr lang="en-US" sz="2800" dirty="0">
                <a:solidFill>
                  <a:srgbClr val="048581"/>
                </a:solidFill>
                <a:latin typeface="Arial" panose="020B0604020202020204" pitchFamily="34" charset="0"/>
                <a:ea typeface="Poppins"/>
                <a:cs typeface="Arial" panose="020B0604020202020204" pitchFamily="34" charset="0"/>
                <a:sym typeface="Poppins"/>
              </a:rPr>
              <a:t>.</a:t>
            </a:r>
          </a:p>
          <a:p>
            <a:pPr algn="just">
              <a:lnSpc>
                <a:spcPts val="4199"/>
              </a:lnSpc>
            </a:pPr>
            <a:endParaRPr lang="en-US" sz="2800" dirty="0">
              <a:solidFill>
                <a:srgbClr val="048581"/>
              </a:solidFill>
              <a:latin typeface="Arial" panose="020B0604020202020204" pitchFamily="34" charset="0"/>
              <a:ea typeface="Poppins"/>
              <a:cs typeface="Arial" panose="020B0604020202020204" pitchFamily="34" charset="0"/>
              <a:sym typeface="Poppins"/>
            </a:endParaRPr>
          </a:p>
          <a:p>
            <a:pPr algn="just">
              <a:lnSpc>
                <a:spcPts val="4199"/>
              </a:lnSpc>
            </a:pPr>
            <a:r>
              <a:rPr lang="en-US" sz="2800" dirty="0">
                <a:solidFill>
                  <a:srgbClr val="048581"/>
                </a:solidFill>
                <a:latin typeface="Arial" panose="020B0604020202020204" pitchFamily="34" charset="0"/>
                <a:ea typeface="Poppins"/>
                <a:cs typeface="Arial" panose="020B0604020202020204" pitchFamily="34" charset="0"/>
                <a:sym typeface="Poppins"/>
              </a:rPr>
              <a:t>Reed, S., Oung, C., Davies, J., Dayan, M. and Scobie, S. (2021). Integrating health and social care A comparison of policy and progress across the four countries of the UK. [online] Available at: </a:t>
            </a:r>
            <a:r>
              <a:rPr lang="en-US" sz="2800" dirty="0">
                <a:solidFill>
                  <a:srgbClr val="048581"/>
                </a:solidFill>
                <a:latin typeface="Arial" panose="020B0604020202020204" pitchFamily="34" charset="0"/>
                <a:ea typeface="Poppins"/>
                <a:cs typeface="Arial" panose="020B0604020202020204" pitchFamily="34" charset="0"/>
                <a:sym typeface="Poppins"/>
                <a:hlinkClick r:id="rId4"/>
              </a:rPr>
              <a:t>https://www.nuffieldtrust.org.uk/sites/default/files/2021-12/integrated-care-web.pdf</a:t>
            </a:r>
            <a:r>
              <a:rPr lang="en-US" sz="2800" dirty="0">
                <a:solidFill>
                  <a:srgbClr val="048581"/>
                </a:solidFill>
                <a:latin typeface="Arial" panose="020B0604020202020204" pitchFamily="34" charset="0"/>
                <a:ea typeface="Poppins"/>
                <a:cs typeface="Arial" panose="020B0604020202020204" pitchFamily="34" charset="0"/>
                <a:sym typeface="Poppins"/>
              </a:rPr>
              <a:t>.</a:t>
            </a:r>
          </a:p>
          <a:p>
            <a:pPr algn="just">
              <a:lnSpc>
                <a:spcPts val="4199"/>
              </a:lnSpc>
            </a:pPr>
            <a:endParaRPr lang="en-US" sz="2800" dirty="0">
              <a:solidFill>
                <a:srgbClr val="048581"/>
              </a:solidFill>
              <a:latin typeface="Arial" panose="020B0604020202020204" pitchFamily="34" charset="0"/>
              <a:ea typeface="Poppins"/>
              <a:cs typeface="Arial" panose="020B0604020202020204" pitchFamily="34" charset="0"/>
              <a:sym typeface="Poppins"/>
            </a:endParaRPr>
          </a:p>
          <a:p>
            <a:pPr algn="just">
              <a:lnSpc>
                <a:spcPts val="4199"/>
              </a:lnSpc>
            </a:pPr>
            <a:endParaRPr lang="en-US" sz="2999" dirty="0">
              <a:solidFill>
                <a:srgbClr val="048581"/>
              </a:solidFill>
              <a:latin typeface="Poppins"/>
              <a:ea typeface="Poppins"/>
              <a:cs typeface="Poppins"/>
              <a:sym typeface="Poppins"/>
            </a:endParaRPr>
          </a:p>
        </p:txBody>
      </p:sp>
    </p:spTree>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TotalTime>
  <Words>1007</Words>
  <Application>Microsoft Office PowerPoint</Application>
  <PresentationFormat>Custom</PresentationFormat>
  <Paragraphs>78</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Antonio Ultra-Bold</vt:lpstr>
      <vt:lpstr>Poppins</vt:lpstr>
      <vt:lpstr>Calibri</vt:lpstr>
      <vt:lpstr>Antonio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Presentation Key Skill: Communication</dc:title>
  <cp:lastModifiedBy>Naanaz Saddiq (2438383)</cp:lastModifiedBy>
  <cp:revision>9</cp:revision>
  <dcterms:created xsi:type="dcterms:W3CDTF">2006-08-16T00:00:00Z</dcterms:created>
  <dcterms:modified xsi:type="dcterms:W3CDTF">2026-02-12T12:26:16Z</dcterms:modified>
  <dc:identifier>DAG_POu1OfY</dc:identifier>
</cp:coreProperties>
</file>