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18D4C-8389-4607-917B-D523CE21CA46}" v="10" dt="2022-03-05T10:33:53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Bowen" userId="7eb0bd41a290eac9" providerId="LiveId" clId="{B5A18D4C-8389-4607-917B-D523CE21CA46}"/>
    <pc:docChg chg="custSel addSld modSld">
      <pc:chgData name="Samantha Bowen" userId="7eb0bd41a290eac9" providerId="LiveId" clId="{B5A18D4C-8389-4607-917B-D523CE21CA46}" dt="2022-03-05T11:04:52.990" v="1560" actId="1076"/>
      <pc:docMkLst>
        <pc:docMk/>
      </pc:docMkLst>
      <pc:sldChg chg="addSp delSp modSp new mod">
        <pc:chgData name="Samantha Bowen" userId="7eb0bd41a290eac9" providerId="LiveId" clId="{B5A18D4C-8389-4607-917B-D523CE21CA46}" dt="2022-03-05T10:34:40.577" v="284" actId="1076"/>
        <pc:sldMkLst>
          <pc:docMk/>
          <pc:sldMk cId="1076717950" sldId="260"/>
        </pc:sldMkLst>
        <pc:spChg chg="mod">
          <ac:chgData name="Samantha Bowen" userId="7eb0bd41a290eac9" providerId="LiveId" clId="{B5A18D4C-8389-4607-917B-D523CE21CA46}" dt="2022-03-05T10:34:40.577" v="284" actId="1076"/>
          <ac:spMkLst>
            <pc:docMk/>
            <pc:sldMk cId="1076717950" sldId="260"/>
            <ac:spMk id="2" creationId="{5F8702FC-79A4-4BF7-8475-2EB070F498A5}"/>
          </ac:spMkLst>
        </pc:spChg>
        <pc:spChg chg="del">
          <ac:chgData name="Samantha Bowen" userId="7eb0bd41a290eac9" providerId="LiveId" clId="{B5A18D4C-8389-4607-917B-D523CE21CA46}" dt="2022-03-05T10:27:51.747" v="77" actId="931"/>
          <ac:spMkLst>
            <pc:docMk/>
            <pc:sldMk cId="1076717950" sldId="260"/>
            <ac:spMk id="3" creationId="{37E45DE9-E357-4027-8E4F-A9F82E804FED}"/>
          </ac:spMkLst>
        </pc:spChg>
        <pc:spChg chg="del">
          <ac:chgData name="Samantha Bowen" userId="7eb0bd41a290eac9" providerId="LiveId" clId="{B5A18D4C-8389-4607-917B-D523CE21CA46}" dt="2022-03-05T10:32:08.493" v="204"/>
          <ac:spMkLst>
            <pc:docMk/>
            <pc:sldMk cId="1076717950" sldId="260"/>
            <ac:spMk id="4" creationId="{FDB840FC-8DAA-4E88-B943-9AF176316E6A}"/>
          </ac:spMkLst>
        </pc:spChg>
        <pc:spChg chg="add del mod">
          <ac:chgData name="Samantha Bowen" userId="7eb0bd41a290eac9" providerId="LiveId" clId="{B5A18D4C-8389-4607-917B-D523CE21CA46}" dt="2022-03-05T10:28:12.531" v="141"/>
          <ac:spMkLst>
            <pc:docMk/>
            <pc:sldMk cId="1076717950" sldId="260"/>
            <ac:spMk id="7" creationId="{7C4E86EF-6990-4D5D-83E0-2B3C5A41F19D}"/>
          </ac:spMkLst>
        </pc:spChg>
        <pc:spChg chg="add mod">
          <ac:chgData name="Samantha Bowen" userId="7eb0bd41a290eac9" providerId="LiveId" clId="{B5A18D4C-8389-4607-917B-D523CE21CA46}" dt="2022-03-05T10:29:08.787" v="203" actId="1076"/>
          <ac:spMkLst>
            <pc:docMk/>
            <pc:sldMk cId="1076717950" sldId="260"/>
            <ac:spMk id="8" creationId="{B44FC1EF-280A-466F-B857-B207296AA0C5}"/>
          </ac:spMkLst>
        </pc:spChg>
        <pc:spChg chg="add mod">
          <ac:chgData name="Samantha Bowen" userId="7eb0bd41a290eac9" providerId="LiveId" clId="{B5A18D4C-8389-4607-917B-D523CE21CA46}" dt="2022-03-05T10:33:02.773" v="259" actId="1076"/>
          <ac:spMkLst>
            <pc:docMk/>
            <pc:sldMk cId="1076717950" sldId="260"/>
            <ac:spMk id="9" creationId="{76AC98F3-6799-4D53-A263-F558C7B2D3C7}"/>
          </ac:spMkLst>
        </pc:spChg>
        <pc:spChg chg="add mod">
          <ac:chgData name="Samantha Bowen" userId="7eb0bd41a290eac9" providerId="LiveId" clId="{B5A18D4C-8389-4607-917B-D523CE21CA46}" dt="2022-03-05T10:34:38.924" v="283" actId="1076"/>
          <ac:spMkLst>
            <pc:docMk/>
            <pc:sldMk cId="1076717950" sldId="260"/>
            <ac:spMk id="10" creationId="{E201CEE7-282E-4E03-A832-52EBCD280D08}"/>
          </ac:spMkLst>
        </pc:spChg>
        <pc:picChg chg="add mod">
          <ac:chgData name="Samantha Bowen" userId="7eb0bd41a290eac9" providerId="LiveId" clId="{B5A18D4C-8389-4607-917B-D523CE21CA46}" dt="2022-03-05T10:27:54.377" v="79" actId="962"/>
          <ac:picMkLst>
            <pc:docMk/>
            <pc:sldMk cId="1076717950" sldId="260"/>
            <ac:picMk id="6" creationId="{5D962E9B-A2E4-4251-95EF-05AD4CB464EA}"/>
          </ac:picMkLst>
        </pc:picChg>
        <pc:picChg chg="add mod">
          <ac:chgData name="Samantha Bowen" userId="7eb0bd41a290eac9" providerId="LiveId" clId="{B5A18D4C-8389-4607-917B-D523CE21CA46}" dt="2022-03-05T10:32:19.404" v="207" actId="14100"/>
          <ac:picMkLst>
            <pc:docMk/>
            <pc:sldMk cId="1076717950" sldId="260"/>
            <ac:picMk id="1026" creationId="{39B65E06-FFB9-4FEC-9B8A-D83A92F22DFD}"/>
          </ac:picMkLst>
        </pc:picChg>
      </pc:sldChg>
      <pc:sldChg chg="addSp delSp modSp new mod">
        <pc:chgData name="Samantha Bowen" userId="7eb0bd41a290eac9" providerId="LiveId" clId="{B5A18D4C-8389-4607-917B-D523CE21CA46}" dt="2022-03-05T11:04:52.990" v="1560" actId="1076"/>
        <pc:sldMkLst>
          <pc:docMk/>
          <pc:sldMk cId="1041735051" sldId="261"/>
        </pc:sldMkLst>
        <pc:spChg chg="mod">
          <ac:chgData name="Samantha Bowen" userId="7eb0bd41a290eac9" providerId="LiveId" clId="{B5A18D4C-8389-4607-917B-D523CE21CA46}" dt="2022-03-05T10:39:06.227" v="300" actId="20577"/>
          <ac:spMkLst>
            <pc:docMk/>
            <pc:sldMk cId="1041735051" sldId="261"/>
            <ac:spMk id="2" creationId="{6A639B51-ECF1-42E1-887D-083369C7E729}"/>
          </ac:spMkLst>
        </pc:spChg>
        <pc:spChg chg="add del mod">
          <ac:chgData name="Samantha Bowen" userId="7eb0bd41a290eac9" providerId="LiveId" clId="{B5A18D4C-8389-4607-917B-D523CE21CA46}" dt="2022-03-05T10:42:42.986" v="303"/>
          <ac:spMkLst>
            <pc:docMk/>
            <pc:sldMk cId="1041735051" sldId="261"/>
            <ac:spMk id="3" creationId="{AE9B156E-E563-4FD9-B405-85F5AB36DDFA}"/>
          </ac:spMkLst>
        </pc:spChg>
        <pc:spChg chg="add del mod">
          <ac:chgData name="Samantha Bowen" userId="7eb0bd41a290eac9" providerId="LiveId" clId="{B5A18D4C-8389-4607-917B-D523CE21CA46}" dt="2022-03-05T10:54:59.044" v="875"/>
          <ac:spMkLst>
            <pc:docMk/>
            <pc:sldMk cId="1041735051" sldId="261"/>
            <ac:spMk id="4" creationId="{45F48736-C3F2-4428-8B5C-1ABCA5A52078}"/>
          </ac:spMkLst>
        </pc:spChg>
        <pc:spChg chg="add mod">
          <ac:chgData name="Samantha Bowen" userId="7eb0bd41a290eac9" providerId="LiveId" clId="{B5A18D4C-8389-4607-917B-D523CE21CA46}" dt="2022-03-05T11:04:52.990" v="1560" actId="1076"/>
          <ac:spMkLst>
            <pc:docMk/>
            <pc:sldMk cId="1041735051" sldId="261"/>
            <ac:spMk id="5" creationId="{137F2348-3F6C-4933-A550-318FC8DFE5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425CA-4B9D-4420-BB9E-C250DB30E421}" type="datetime1">
              <a:rPr lang="en-US" smtClean="0"/>
              <a:t>3/5/2022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415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3/5/2022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077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3/5/2022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455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324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3/5/2022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088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3/5/2022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7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3/5/2022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14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629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670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33761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88195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722587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24234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24256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60014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3/5/2022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079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3/5/2022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587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EF7C3A7-D6F6-4D38-A7C3-B72967BB81A6}" type="datetime1">
              <a:rPr lang="en-US" smtClean="0"/>
              <a:t>3/5/2022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529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ov8.com/2009/12/07/classroom-of-the-future/" TargetMode="External"/><Relationship Id="rId7" Type="http://schemas.openxmlformats.org/officeDocument/2006/relationships/hyperlink" Target="http://www.escr-net.org/south-Africa_eastern-cape_lack-of-furniture_right-to-education.jpg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cr-net.org/es/noticias/2017/litigio-estrategico-con-datos-solidos-impulsa-una-mejor-implementacion-sentencia-sobre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://www.minnov8.com/2009/12/classroom-future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cef.org/uncrc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ampustechnology.com/educationalchange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vision.ca/" TargetMode="External"/><Relationship Id="rId7" Type="http://schemas.openxmlformats.org/officeDocument/2006/relationships/hyperlink" Target="http://www.aerende.co.uk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www.bbc.co.uk/Syria-war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nicefethiopia/8288038004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edteachhub.org/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www.live.statickflickr.com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ve.staticflickr.com/" TargetMode="External"/><Relationship Id="rId3" Type="http://schemas.openxmlformats.org/officeDocument/2006/relationships/hyperlink" Target="http://www.uis.unesco.org/" TargetMode="External"/><Relationship Id="rId7" Type="http://schemas.openxmlformats.org/officeDocument/2006/relationships/hyperlink" Target="http://www.edteachhub.org/" TargetMode="External"/><Relationship Id="rId12" Type="http://schemas.openxmlformats.org/officeDocument/2006/relationships/hyperlink" Target="http://www.minnov8.com/2009/12/classroom-future.jpg" TargetMode="External"/><Relationship Id="rId2" Type="http://schemas.openxmlformats.org/officeDocument/2006/relationships/hyperlink" Target="http://www.unicef.or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bbc.co.uk/syriawar" TargetMode="External"/><Relationship Id="rId11" Type="http://schemas.openxmlformats.org/officeDocument/2006/relationships/hyperlink" Target="http://www.unicef.org/uncrc" TargetMode="External"/><Relationship Id="rId5" Type="http://schemas.openxmlformats.org/officeDocument/2006/relationships/hyperlink" Target="http://www.campustechnology.com/educationalchange" TargetMode="External"/><Relationship Id="rId10" Type="http://schemas.openxmlformats.org/officeDocument/2006/relationships/hyperlink" Target="http://www.worldvision.ca/" TargetMode="External"/><Relationship Id="rId4" Type="http://schemas.openxmlformats.org/officeDocument/2006/relationships/hyperlink" Target="http://www.escr-net.org/south-Africa_eastern-cape_lack-of-furniture_right-to-education.jpg" TargetMode="External"/><Relationship Id="rId9" Type="http://schemas.openxmlformats.org/officeDocument/2006/relationships/hyperlink" Target="http://www.aerend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4F891-7CEA-4215-9D39-8E09F8C26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>
            <a:normAutofit/>
          </a:bodyPr>
          <a:lstStyle/>
          <a:p>
            <a:r>
              <a:rPr lang="en-GB" sz="5300"/>
              <a:t>Global Perspectives in Education</a:t>
            </a:r>
            <a:br>
              <a:rPr lang="en-GB" sz="5300"/>
            </a:br>
            <a:r>
              <a:rPr lang="en-GB" sz="5300"/>
              <a:t>ECIE6004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10B45-A69D-4838-9175-E670E85941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>
            <a:normAutofit/>
          </a:bodyPr>
          <a:lstStyle/>
          <a:p>
            <a:r>
              <a:rPr lang="en-GB" sz="2200"/>
              <a:t>Presenters:  Samantha Bowen, Kirsty Roberts, Catherine Collings and Rachel Evans</a:t>
            </a:r>
          </a:p>
        </p:txBody>
      </p:sp>
      <p:pic>
        <p:nvPicPr>
          <p:cNvPr id="4" name="Picture 3" descr="Satellite view of Earth">
            <a:extLst>
              <a:ext uri="{FF2B5EF4-FFF2-40B4-BE49-F238E27FC236}">
                <a16:creationId xmlns:a16="http://schemas.microsoft.com/office/drawing/2014/main" id="{6386F174-1392-422A-BC85-CF7CD9B2A9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969" b="30372"/>
          <a:stretch/>
        </p:blipFill>
        <p:spPr>
          <a:xfrm>
            <a:off x="20" y="10"/>
            <a:ext cx="12191980" cy="344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88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giving a presentation to a group of children&#10;&#10;Description automatically generated with medium confidence">
            <a:extLst>
              <a:ext uri="{FF2B5EF4-FFF2-40B4-BE49-F238E27FC236}">
                <a16:creationId xmlns:a16="http://schemas.microsoft.com/office/drawing/2014/main" id="{B141A2C5-14C2-44B2-850F-C9F6501FD9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1438" y="2145106"/>
            <a:ext cx="4122385" cy="33557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830899-840C-4618-8C63-850AEA2396E4}"/>
              </a:ext>
            </a:extLst>
          </p:cNvPr>
          <p:cNvSpPr txBox="1"/>
          <p:nvPr/>
        </p:nvSpPr>
        <p:spPr>
          <a:xfrm>
            <a:off x="190363" y="5549428"/>
            <a:ext cx="38792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Available at </a:t>
            </a:r>
            <a:r>
              <a:rPr lang="en-GB" sz="900" dirty="0">
                <a:hlinkClick r:id="rId4"/>
              </a:rPr>
              <a:t>www.minnov8.com/2009/12/classroom-future.jpg</a:t>
            </a:r>
            <a:r>
              <a:rPr lang="en-GB" sz="900" dirty="0"/>
              <a:t>.  Accessed 23/2.22</a:t>
            </a:r>
          </a:p>
        </p:txBody>
      </p:sp>
      <p:pic>
        <p:nvPicPr>
          <p:cNvPr id="8" name="Picture 7" descr="A picture containing text, indoor, cluttered&#10;&#10;Description automatically generated">
            <a:extLst>
              <a:ext uri="{FF2B5EF4-FFF2-40B4-BE49-F238E27FC236}">
                <a16:creationId xmlns:a16="http://schemas.microsoft.com/office/drawing/2014/main" id="{6BF83E7D-F7FA-4940-9308-5739561DC7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623919" y="2145106"/>
            <a:ext cx="4376643" cy="33557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00257F-63CF-428A-B7A9-04A75DA38090}"/>
              </a:ext>
            </a:extLst>
          </p:cNvPr>
          <p:cNvSpPr txBox="1"/>
          <p:nvPr/>
        </p:nvSpPr>
        <p:spPr>
          <a:xfrm>
            <a:off x="7525633" y="5497395"/>
            <a:ext cx="3952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Available at </a:t>
            </a:r>
            <a:r>
              <a:rPr lang="en-GB" sz="900" dirty="0">
                <a:hlinkClick r:id="rId7"/>
              </a:rPr>
              <a:t>www.escr-net.org/south-Africa_eastern-cape_lack-of-furniture_right-to-education.jpg</a:t>
            </a:r>
            <a:r>
              <a:rPr lang="en-GB" sz="900" dirty="0"/>
              <a:t>.  Accessed 23/2/22.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1EA9AF-1DFE-4DDE-BF61-4AEA6B91FA35}"/>
              </a:ext>
            </a:extLst>
          </p:cNvPr>
          <p:cNvSpPr txBox="1"/>
          <p:nvPr/>
        </p:nvSpPr>
        <p:spPr>
          <a:xfrm>
            <a:off x="2543167" y="18204"/>
            <a:ext cx="7655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Education Across the World..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2574AB-2270-4323-8B16-281AC73E09AC}"/>
              </a:ext>
            </a:extLst>
          </p:cNvPr>
          <p:cNvSpPr txBox="1"/>
          <p:nvPr/>
        </p:nvSpPr>
        <p:spPr>
          <a:xfrm>
            <a:off x="4161605" y="2893658"/>
            <a:ext cx="36145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It isn’t the same experience for everyone!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7684F5-7943-4338-A17E-1D695999717D}"/>
              </a:ext>
            </a:extLst>
          </p:cNvPr>
          <p:cNvSpPr txBox="1"/>
          <p:nvPr/>
        </p:nvSpPr>
        <p:spPr>
          <a:xfrm>
            <a:off x="190363" y="1623031"/>
            <a:ext cx="833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1A67E3-0B5C-4BA6-A81C-F94969166C37}"/>
              </a:ext>
            </a:extLst>
          </p:cNvPr>
          <p:cNvSpPr txBox="1"/>
          <p:nvPr/>
        </p:nvSpPr>
        <p:spPr>
          <a:xfrm>
            <a:off x="9763372" y="1560331"/>
            <a:ext cx="3429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South Africa</a:t>
            </a:r>
          </a:p>
        </p:txBody>
      </p:sp>
    </p:spTree>
    <p:extLst>
      <p:ext uri="{BB962C8B-B14F-4D97-AF65-F5344CB8AC3E}">
        <p14:creationId xmlns:p14="http://schemas.microsoft.com/office/powerpoint/2010/main" val="1587642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51A63ED-6DA6-4707-AA47-0BD608007736}"/>
              </a:ext>
            </a:extLst>
          </p:cNvPr>
          <p:cNvSpPr txBox="1"/>
          <p:nvPr/>
        </p:nvSpPr>
        <p:spPr>
          <a:xfrm>
            <a:off x="508000" y="548640"/>
            <a:ext cx="10485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UNCRC states in Article 28 that all children have the right to an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DA2A4-05CC-49AA-A885-76B4056FD5FF}"/>
              </a:ext>
            </a:extLst>
          </p:cNvPr>
          <p:cNvSpPr txBox="1"/>
          <p:nvPr/>
        </p:nvSpPr>
        <p:spPr>
          <a:xfrm>
            <a:off x="5567680" y="1572973"/>
            <a:ext cx="5506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Unfortunately, millions of children across the world still do not go to school.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906DAB-ED6C-463C-9415-7EFCB44F563E}"/>
              </a:ext>
            </a:extLst>
          </p:cNvPr>
          <p:cNvSpPr txBox="1"/>
          <p:nvPr/>
        </p:nvSpPr>
        <p:spPr>
          <a:xfrm>
            <a:off x="5581809" y="2884517"/>
            <a:ext cx="59131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South Sudan alone, 2.2 million children do not receive an education </a:t>
            </a:r>
            <a:r>
              <a:rPr lang="en-GB" sz="1400" dirty="0"/>
              <a:t>(UNESCO, 2018)</a:t>
            </a:r>
            <a:endParaRPr lang="en-GB" sz="3200" dirty="0"/>
          </a:p>
        </p:txBody>
      </p:sp>
      <p:pic>
        <p:nvPicPr>
          <p:cNvPr id="1026" name="Picture 2" descr="UN Convention on the Rights of the Child (UNCRC) - UNICEF UK">
            <a:extLst>
              <a:ext uri="{FF2B5EF4-FFF2-40B4-BE49-F238E27FC236}">
                <a16:creationId xmlns:a16="http://schemas.microsoft.com/office/drawing/2014/main" id="{5752D71C-8C04-4094-92AB-806D0F4BA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767840"/>
            <a:ext cx="3921760" cy="178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7B0F1A-B9C5-4D41-926C-5C3D7AD52B3A}"/>
              </a:ext>
            </a:extLst>
          </p:cNvPr>
          <p:cNvSpPr txBox="1"/>
          <p:nvPr/>
        </p:nvSpPr>
        <p:spPr>
          <a:xfrm>
            <a:off x="508000" y="3619956"/>
            <a:ext cx="4165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3"/>
              </a:rPr>
              <a:t>www.unicef.org/uncrc</a:t>
            </a:r>
            <a:r>
              <a:rPr lang="en-GB" sz="800" dirty="0"/>
              <a:t>.  Accessed 23/2/22</a:t>
            </a:r>
          </a:p>
        </p:txBody>
      </p:sp>
      <p:pic>
        <p:nvPicPr>
          <p:cNvPr id="1028" name="Picture 4" descr="The 6 Major Barriers Standing in the Way of Educational Change -- Campus  Technology">
            <a:extLst>
              <a:ext uri="{FF2B5EF4-FFF2-40B4-BE49-F238E27FC236}">
                <a16:creationId xmlns:a16="http://schemas.microsoft.com/office/drawing/2014/main" id="{F726777C-1059-4FB3-9C37-A7895C969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368" y="4363551"/>
            <a:ext cx="7388543" cy="222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E9CF47-5E1F-482C-B5A1-B7E11C24DAB0}"/>
              </a:ext>
            </a:extLst>
          </p:cNvPr>
          <p:cNvSpPr txBox="1"/>
          <p:nvPr/>
        </p:nvSpPr>
        <p:spPr>
          <a:xfrm>
            <a:off x="2245360" y="6595765"/>
            <a:ext cx="64109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5"/>
              </a:rPr>
              <a:t>www.campustechnology.com/educationalchange</a:t>
            </a:r>
            <a:r>
              <a:rPr lang="en-GB" sz="800" dirty="0"/>
              <a:t>.  Accessed 23/2/22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399C71-91D2-4293-A5D8-B54CD8004626}"/>
              </a:ext>
            </a:extLst>
          </p:cNvPr>
          <p:cNvSpPr txBox="1"/>
          <p:nvPr/>
        </p:nvSpPr>
        <p:spPr>
          <a:xfrm>
            <a:off x="2488089" y="4939447"/>
            <a:ext cx="9804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What are the Barriers?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2ADC2D-9293-4197-9A4F-5FD03B79FA54}"/>
              </a:ext>
            </a:extLst>
          </p:cNvPr>
          <p:cNvSpPr txBox="1"/>
          <p:nvPr/>
        </p:nvSpPr>
        <p:spPr>
          <a:xfrm>
            <a:off x="3169920" y="1288505"/>
            <a:ext cx="39928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(UNCRC, 1989)</a:t>
            </a:r>
          </a:p>
        </p:txBody>
      </p:sp>
    </p:spTree>
    <p:extLst>
      <p:ext uri="{BB962C8B-B14F-4D97-AF65-F5344CB8AC3E}">
        <p14:creationId xmlns:p14="http://schemas.microsoft.com/office/powerpoint/2010/main" val="2701882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Poverty? | Definition of Poverty | World Vision Canada">
            <a:extLst>
              <a:ext uri="{FF2B5EF4-FFF2-40B4-BE49-F238E27FC236}">
                <a16:creationId xmlns:a16="http://schemas.microsoft.com/office/drawing/2014/main" id="{805E9975-4214-4FE0-AEC8-DD147725E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28" y="360998"/>
            <a:ext cx="3899621" cy="242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FCEA17-EAD2-4048-885B-417A2772024C}"/>
              </a:ext>
            </a:extLst>
          </p:cNvPr>
          <p:cNvSpPr txBox="1"/>
          <p:nvPr/>
        </p:nvSpPr>
        <p:spPr>
          <a:xfrm>
            <a:off x="512128" y="2806308"/>
            <a:ext cx="30683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3"/>
              </a:rPr>
              <a:t>www.worldvision.ca</a:t>
            </a:r>
            <a:r>
              <a:rPr lang="en-GB" sz="800" dirty="0"/>
              <a:t>.  Accessed 23/2/22</a:t>
            </a:r>
          </a:p>
        </p:txBody>
      </p:sp>
      <p:pic>
        <p:nvPicPr>
          <p:cNvPr id="2052" name="Picture 4" descr="Syria war: 'This is the price we had to pay for freedom' - BBC News">
            <a:extLst>
              <a:ext uri="{FF2B5EF4-FFF2-40B4-BE49-F238E27FC236}">
                <a16:creationId xmlns:a16="http://schemas.microsoft.com/office/drawing/2014/main" id="{08E080FC-EEF3-41A9-A264-909D1F719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911" y="2097722"/>
            <a:ext cx="4654209" cy="26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19F207-C76B-4805-ADFB-11D36362A1BB}"/>
              </a:ext>
            </a:extLst>
          </p:cNvPr>
          <p:cNvSpPr txBox="1"/>
          <p:nvPr/>
        </p:nvSpPr>
        <p:spPr>
          <a:xfrm>
            <a:off x="9300528" y="4697958"/>
            <a:ext cx="28914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5"/>
              </a:rPr>
              <a:t>www.bbc.co.uk/Syria-war</a:t>
            </a:r>
            <a:r>
              <a:rPr lang="en-GB" sz="800" dirty="0"/>
              <a:t>.  Accessed 23/2/22</a:t>
            </a:r>
          </a:p>
        </p:txBody>
      </p:sp>
      <p:pic>
        <p:nvPicPr>
          <p:cNvPr id="2054" name="Picture 6" descr="10 practical ways to tackle discrimination and social injustice | Aerende |  Sustainable Homewares">
            <a:extLst>
              <a:ext uri="{FF2B5EF4-FFF2-40B4-BE49-F238E27FC236}">
                <a16:creationId xmlns:a16="http://schemas.microsoft.com/office/drawing/2014/main" id="{930D6206-0662-4072-A74E-FDFFA26ED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28" y="4075133"/>
            <a:ext cx="3440112" cy="247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E0E562-A884-4207-A331-C5E634445317}"/>
              </a:ext>
            </a:extLst>
          </p:cNvPr>
          <p:cNvSpPr txBox="1"/>
          <p:nvPr/>
        </p:nvSpPr>
        <p:spPr>
          <a:xfrm>
            <a:off x="436880" y="6553924"/>
            <a:ext cx="42405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7"/>
              </a:rPr>
              <a:t>www.aerende.co.uk</a:t>
            </a:r>
            <a:r>
              <a:rPr lang="en-GB" sz="800" dirty="0"/>
              <a:t>.  Accessed 23/2/22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E779F0-BEDF-42E8-AFAE-9E6EB82D0490}"/>
              </a:ext>
            </a:extLst>
          </p:cNvPr>
          <p:cNvSpPr txBox="1"/>
          <p:nvPr/>
        </p:nvSpPr>
        <p:spPr>
          <a:xfrm>
            <a:off x="4411748" y="260782"/>
            <a:ext cx="319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Extreme Poverty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CB478A-E797-4907-9238-1DDBF65B2D9E}"/>
              </a:ext>
            </a:extLst>
          </p:cNvPr>
          <p:cNvSpPr txBox="1"/>
          <p:nvPr/>
        </p:nvSpPr>
        <p:spPr>
          <a:xfrm>
            <a:off x="4759960" y="3108512"/>
            <a:ext cx="2672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Conflict/War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14FFE-9DBE-4A69-A47F-CD43B6002755}"/>
              </a:ext>
            </a:extLst>
          </p:cNvPr>
          <p:cNvSpPr txBox="1"/>
          <p:nvPr/>
        </p:nvSpPr>
        <p:spPr>
          <a:xfrm>
            <a:off x="4052339" y="5091986"/>
            <a:ext cx="39090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Social injustice, such as racism or gender inequality.</a:t>
            </a:r>
          </a:p>
        </p:txBody>
      </p:sp>
    </p:spTree>
    <p:extLst>
      <p:ext uri="{BB962C8B-B14F-4D97-AF65-F5344CB8AC3E}">
        <p14:creationId xmlns:p14="http://schemas.microsoft.com/office/powerpoint/2010/main" val="218038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702FC-79A4-4BF7-8475-2EB070F49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32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In Ethiopia, only 17% of women are literate, compared to 42% of men</a:t>
            </a:r>
          </a:p>
        </p:txBody>
      </p:sp>
      <p:pic>
        <p:nvPicPr>
          <p:cNvPr id="6" name="Content Placeholder 5" descr="A group of women and children&#10;&#10;Description automatically generated with low confidence">
            <a:extLst>
              <a:ext uri="{FF2B5EF4-FFF2-40B4-BE49-F238E27FC236}">
                <a16:creationId xmlns:a16="http://schemas.microsoft.com/office/drawing/2014/main" id="{5D962E9B-A2E4-4251-95EF-05AD4CB464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56506" y="2415381"/>
            <a:ext cx="4752975" cy="31718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4FC1EF-280A-466F-B857-B207296AA0C5}"/>
              </a:ext>
            </a:extLst>
          </p:cNvPr>
          <p:cNvSpPr txBox="1"/>
          <p:nvPr/>
        </p:nvSpPr>
        <p:spPr>
          <a:xfrm>
            <a:off x="1249679" y="5587206"/>
            <a:ext cx="462248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4"/>
              </a:rPr>
              <a:t>www.live.statickflickr.com</a:t>
            </a:r>
            <a:r>
              <a:rPr lang="en-GB" sz="800" dirty="0"/>
              <a:t>.  Accessed 5/3/22</a:t>
            </a:r>
          </a:p>
        </p:txBody>
      </p:sp>
      <p:pic>
        <p:nvPicPr>
          <p:cNvPr id="1026" name="Picture 2" descr="Tools to develop teaching knowledge and skills">
            <a:extLst>
              <a:ext uri="{FF2B5EF4-FFF2-40B4-BE49-F238E27FC236}">
                <a16:creationId xmlns:a16="http://schemas.microsoft.com/office/drawing/2014/main" id="{39B65E06-FFB9-4FEC-9B8A-D83A92F22DF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521" y="2415382"/>
            <a:ext cx="5037499" cy="317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6AC98F3-6799-4D53-A263-F558C7B2D3C7}"/>
              </a:ext>
            </a:extLst>
          </p:cNvPr>
          <p:cNvSpPr txBox="1"/>
          <p:nvPr/>
        </p:nvSpPr>
        <p:spPr>
          <a:xfrm>
            <a:off x="6182521" y="5578336"/>
            <a:ext cx="462248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Available at </a:t>
            </a:r>
            <a:r>
              <a:rPr lang="en-GB" sz="800" dirty="0">
                <a:hlinkClick r:id="rId6"/>
              </a:rPr>
              <a:t>www.edteachhub.org</a:t>
            </a:r>
            <a:r>
              <a:rPr lang="en-GB" sz="800" dirty="0"/>
              <a:t>.  Accessed 5/3/22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01CEE7-282E-4E03-A832-52EBCD280D08}"/>
              </a:ext>
            </a:extLst>
          </p:cNvPr>
          <p:cNvSpPr txBox="1"/>
          <p:nvPr/>
        </p:nvSpPr>
        <p:spPr>
          <a:xfrm>
            <a:off x="5368790" y="1609309"/>
            <a:ext cx="333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Gilispie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076717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39B51-ECF1-42E1-887D-083369C7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7F2348-3F6C-4933-A550-318FC8DFE5B5}"/>
              </a:ext>
            </a:extLst>
          </p:cNvPr>
          <p:cNvSpPr txBox="1"/>
          <p:nvPr/>
        </p:nvSpPr>
        <p:spPr>
          <a:xfrm>
            <a:off x="1148080" y="1502688"/>
            <a:ext cx="97332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Gilispie</a:t>
            </a:r>
            <a:r>
              <a:rPr lang="en-GB" dirty="0"/>
              <a:t>. A (2018).  The Rise and Fall of Girls Education in Ethiopia.  The </a:t>
            </a:r>
            <a:r>
              <a:rPr lang="en-GB" dirty="0" err="1"/>
              <a:t>Borgen</a:t>
            </a:r>
            <a:r>
              <a:rPr lang="en-GB" dirty="0"/>
              <a:t> Project. (SB)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UNCRC (1989).  The united Nations Convention on the Rights of the Child.  Available at </a:t>
            </a:r>
            <a:r>
              <a:rPr lang="en-GB" dirty="0">
                <a:hlinkClick r:id="rId2"/>
              </a:rPr>
              <a:t>www.unicef.org</a:t>
            </a:r>
            <a:r>
              <a:rPr lang="en-GB" dirty="0"/>
              <a:t>.  Accessed 22/2/22.  (SB)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UNESCO (2018).  One in five children, adolescents and youths is out of school.  Available at </a:t>
            </a:r>
            <a:r>
              <a:rPr lang="en-GB" dirty="0">
                <a:hlinkClick r:id="rId3"/>
              </a:rPr>
              <a:t>www.uis.unesco.org</a:t>
            </a:r>
            <a:r>
              <a:rPr lang="en-GB" dirty="0"/>
              <a:t>.  Accessed 22/2/22.  (SB)</a:t>
            </a:r>
          </a:p>
          <a:p>
            <a:endParaRPr lang="en-GB" dirty="0"/>
          </a:p>
          <a:p>
            <a:r>
              <a:rPr lang="en-GB" b="1" dirty="0"/>
              <a:t>Picture References: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African classroom – Available at </a:t>
            </a:r>
            <a:r>
              <a:rPr lang="en-GB" dirty="0">
                <a:hlinkClick r:id="rId4"/>
              </a:rPr>
              <a:t>www.escr-net.org/south-Africa_eastern-cape_lack-of-furniture_right-to-education.jpg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Barrier – Available at </a:t>
            </a:r>
            <a:r>
              <a:rPr lang="en-GB" dirty="0">
                <a:hlinkClick r:id="rId5"/>
              </a:rPr>
              <a:t>www.campustechnology.com/educationalchange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Conflict – Available at </a:t>
            </a:r>
            <a:r>
              <a:rPr lang="en-GB" dirty="0">
                <a:hlinkClick r:id="rId6"/>
              </a:rPr>
              <a:t>www.bbc.co.uk/syriawar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Ethiopian Man – Available at </a:t>
            </a:r>
            <a:r>
              <a:rPr lang="en-GB" dirty="0">
                <a:hlinkClick r:id="rId7"/>
              </a:rPr>
              <a:t>www.edteachhub.org</a:t>
            </a:r>
            <a:r>
              <a:rPr lang="en-GB" dirty="0"/>
              <a:t>.  Accessed 5/3/22.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Ethiopian Women – Available at </a:t>
            </a:r>
            <a:r>
              <a:rPr lang="en-GB" dirty="0">
                <a:hlinkClick r:id="rId8"/>
              </a:rPr>
              <a:t>www.live.staticflickr.com</a:t>
            </a:r>
            <a:r>
              <a:rPr lang="en-GB" dirty="0"/>
              <a:t>.  Accessed 5/3/22.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Hands -  Available at </a:t>
            </a:r>
            <a:r>
              <a:rPr lang="en-GB" dirty="0">
                <a:hlinkClick r:id="rId9"/>
              </a:rPr>
              <a:t>www.aerende.co.uk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Poverty – Available at </a:t>
            </a:r>
            <a:r>
              <a:rPr lang="en-GB" dirty="0">
                <a:hlinkClick r:id="rId10"/>
              </a:rPr>
              <a:t>www.worldvision.ca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UNCRC Rights – Available at </a:t>
            </a:r>
            <a:r>
              <a:rPr lang="en-GB" dirty="0">
                <a:hlinkClick r:id="rId11"/>
              </a:rPr>
              <a:t>www.unicef.org/uncrc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UK Classroom – Available at </a:t>
            </a:r>
            <a:r>
              <a:rPr lang="en-GB" dirty="0">
                <a:hlinkClick r:id="rId12"/>
              </a:rPr>
              <a:t>www.minnov8.com/2009/12/classroom-future.jpg</a:t>
            </a:r>
            <a:r>
              <a:rPr lang="en-GB" dirty="0"/>
              <a:t>.  Accessed 23/2/22.  (SB)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735051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175</TotalTime>
  <Words>517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Depth</vt:lpstr>
      <vt:lpstr>Global Perspectives in Education ECIE6004</vt:lpstr>
      <vt:lpstr>PowerPoint Presentation</vt:lpstr>
      <vt:lpstr>PowerPoint Presentation</vt:lpstr>
      <vt:lpstr>PowerPoint Presentation</vt:lpstr>
      <vt:lpstr>In Ethiopia, only 17% of women are literate, compared to 42% of men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 in Education ECIE6004</dc:title>
  <dc:creator>Samantha Bowen</dc:creator>
  <cp:lastModifiedBy>Samantha Bowen</cp:lastModifiedBy>
  <cp:revision>4</cp:revision>
  <dcterms:created xsi:type="dcterms:W3CDTF">2022-02-23T10:27:10Z</dcterms:created>
  <dcterms:modified xsi:type="dcterms:W3CDTF">2022-03-05T11:06:38Z</dcterms:modified>
</cp:coreProperties>
</file>