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7" r:id="rId1"/>
  </p:sldMasterIdLst>
  <p:notesMasterIdLst>
    <p:notesMasterId r:id="rId16"/>
  </p:notesMasterIdLst>
  <p:sldIdLst>
    <p:sldId id="256" r:id="rId2"/>
    <p:sldId id="258" r:id="rId3"/>
    <p:sldId id="257" r:id="rId4"/>
    <p:sldId id="260" r:id="rId5"/>
    <p:sldId id="259" r:id="rId6"/>
    <p:sldId id="270" r:id="rId7"/>
    <p:sldId id="261"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5EFE4A-D3F4-4FB7-B47E-05D81BAA9A5D}" type="doc">
      <dgm:prSet loTypeId="urn:microsoft.com/office/officeart/2016/7/layout/RepeatingBendingProcessNew" loCatId="process" qsTypeId="urn:microsoft.com/office/officeart/2005/8/quickstyle/simple4" qsCatId="simple" csTypeId="urn:microsoft.com/office/officeart/2005/8/colors/colorful1" csCatId="colorful" phldr="1"/>
      <dgm:spPr/>
      <dgm:t>
        <a:bodyPr/>
        <a:lstStyle/>
        <a:p>
          <a:endParaRPr lang="en-US"/>
        </a:p>
      </dgm:t>
    </dgm:pt>
    <dgm:pt modelId="{7365CE57-3C1E-4D54-B165-DCB56A95BD95}">
      <dgm:prSet/>
      <dgm:spPr/>
      <dgm:t>
        <a:bodyPr/>
        <a:lstStyle/>
        <a:p>
          <a:r>
            <a:rPr lang="en-GB" b="0" i="0" dirty="0"/>
            <a:t>Anti-Social Behaviour Team</a:t>
          </a:r>
          <a:endParaRPr lang="en-US" dirty="0"/>
        </a:p>
      </dgm:t>
    </dgm:pt>
    <dgm:pt modelId="{68CFF464-C221-4DF4-B35E-C50B582FC74E}" type="parTrans" cxnId="{4B93BB76-3522-4587-B2B8-97A3C4382160}">
      <dgm:prSet/>
      <dgm:spPr/>
      <dgm:t>
        <a:bodyPr/>
        <a:lstStyle/>
        <a:p>
          <a:endParaRPr lang="en-US"/>
        </a:p>
      </dgm:t>
    </dgm:pt>
    <dgm:pt modelId="{A911E966-9F18-427B-9CD6-8DA2B3C4DF30}" type="sibTrans" cxnId="{4B93BB76-3522-4587-B2B8-97A3C4382160}">
      <dgm:prSet/>
      <dgm:spPr/>
      <dgm:t>
        <a:bodyPr/>
        <a:lstStyle/>
        <a:p>
          <a:endParaRPr lang="en-US"/>
        </a:p>
      </dgm:t>
    </dgm:pt>
    <dgm:pt modelId="{D41A1923-C7E5-4CF5-8099-7CC029A339BF}">
      <dgm:prSet/>
      <dgm:spPr/>
      <dgm:t>
        <a:bodyPr/>
        <a:lstStyle/>
        <a:p>
          <a:r>
            <a:rPr lang="en-GB" b="0" i="0" dirty="0"/>
            <a:t>Social Services</a:t>
          </a:r>
          <a:endParaRPr lang="en-US" dirty="0"/>
        </a:p>
      </dgm:t>
    </dgm:pt>
    <dgm:pt modelId="{4308971D-677E-4F4D-BED4-ADF64A28634F}" type="parTrans" cxnId="{CB2E3814-C2F8-4BDE-938C-5A2953EDC37C}">
      <dgm:prSet/>
      <dgm:spPr/>
      <dgm:t>
        <a:bodyPr/>
        <a:lstStyle/>
        <a:p>
          <a:endParaRPr lang="en-US"/>
        </a:p>
      </dgm:t>
    </dgm:pt>
    <dgm:pt modelId="{E9004939-F813-4765-8925-3861A96B530F}" type="sibTrans" cxnId="{CB2E3814-C2F8-4BDE-938C-5A2953EDC37C}">
      <dgm:prSet/>
      <dgm:spPr/>
      <dgm:t>
        <a:bodyPr/>
        <a:lstStyle/>
        <a:p>
          <a:endParaRPr lang="en-US"/>
        </a:p>
      </dgm:t>
    </dgm:pt>
    <dgm:pt modelId="{6F939D3A-7293-4C50-9FA5-29B09A25CBF3}">
      <dgm:prSet/>
      <dgm:spPr/>
      <dgm:t>
        <a:bodyPr/>
        <a:lstStyle/>
        <a:p>
          <a:r>
            <a:rPr lang="en-GB" b="0" i="0" dirty="0"/>
            <a:t>Mental Health Professionals.</a:t>
          </a:r>
          <a:endParaRPr lang="en-US" dirty="0"/>
        </a:p>
      </dgm:t>
    </dgm:pt>
    <dgm:pt modelId="{C91E2C94-13B2-4CC5-839B-6DF9E5244C99}" type="parTrans" cxnId="{B8330C66-AF62-4641-8A06-EB3402CFB547}">
      <dgm:prSet/>
      <dgm:spPr/>
      <dgm:t>
        <a:bodyPr/>
        <a:lstStyle/>
        <a:p>
          <a:endParaRPr lang="en-US"/>
        </a:p>
      </dgm:t>
    </dgm:pt>
    <dgm:pt modelId="{A237767E-E444-4426-BA9D-D4A1F116E026}" type="sibTrans" cxnId="{B8330C66-AF62-4641-8A06-EB3402CFB547}">
      <dgm:prSet/>
      <dgm:spPr/>
      <dgm:t>
        <a:bodyPr/>
        <a:lstStyle/>
        <a:p>
          <a:endParaRPr lang="en-US"/>
        </a:p>
      </dgm:t>
    </dgm:pt>
    <dgm:pt modelId="{3B2FDAF8-8DDB-4991-A0C2-E7C7F158518E}">
      <dgm:prSet/>
      <dgm:spPr/>
      <dgm:t>
        <a:bodyPr/>
        <a:lstStyle/>
        <a:p>
          <a:r>
            <a:rPr lang="en-GB" b="0" i="0" dirty="0"/>
            <a:t>Education Services</a:t>
          </a:r>
          <a:endParaRPr lang="en-US" dirty="0"/>
        </a:p>
      </dgm:t>
    </dgm:pt>
    <dgm:pt modelId="{A83D96B9-9A87-493B-9A41-D5401D263AF3}" type="parTrans" cxnId="{462F0F13-BDD2-4F6C-A3B8-D0FD6359E7C0}">
      <dgm:prSet/>
      <dgm:spPr/>
      <dgm:t>
        <a:bodyPr/>
        <a:lstStyle/>
        <a:p>
          <a:endParaRPr lang="en-US"/>
        </a:p>
      </dgm:t>
    </dgm:pt>
    <dgm:pt modelId="{5928BD32-8EFD-4EEB-9262-10408C4D4EEE}" type="sibTrans" cxnId="{462F0F13-BDD2-4F6C-A3B8-D0FD6359E7C0}">
      <dgm:prSet/>
      <dgm:spPr/>
      <dgm:t>
        <a:bodyPr/>
        <a:lstStyle/>
        <a:p>
          <a:endParaRPr lang="en-US"/>
        </a:p>
      </dgm:t>
    </dgm:pt>
    <dgm:pt modelId="{A68D4662-3FAA-406C-A3E6-85493BE7979D}">
      <dgm:prSet/>
      <dgm:spPr/>
      <dgm:t>
        <a:bodyPr/>
        <a:lstStyle/>
        <a:p>
          <a:r>
            <a:rPr lang="en-GB" b="0" i="0" dirty="0"/>
            <a:t>Domestic Violence Support Services</a:t>
          </a:r>
          <a:endParaRPr lang="en-US" dirty="0"/>
        </a:p>
      </dgm:t>
    </dgm:pt>
    <dgm:pt modelId="{D527CABB-86F0-4D16-A94A-37E86A0C0094}" type="parTrans" cxnId="{9A2C1763-211C-414C-AFBE-80EFBE8A9A48}">
      <dgm:prSet/>
      <dgm:spPr/>
      <dgm:t>
        <a:bodyPr/>
        <a:lstStyle/>
        <a:p>
          <a:endParaRPr lang="en-US"/>
        </a:p>
      </dgm:t>
    </dgm:pt>
    <dgm:pt modelId="{0E8266A3-BBDF-4686-8667-85F6763045DE}" type="sibTrans" cxnId="{9A2C1763-211C-414C-AFBE-80EFBE8A9A48}">
      <dgm:prSet/>
      <dgm:spPr/>
      <dgm:t>
        <a:bodyPr/>
        <a:lstStyle/>
        <a:p>
          <a:endParaRPr lang="en-US"/>
        </a:p>
      </dgm:t>
    </dgm:pt>
    <dgm:pt modelId="{BC2397A7-B730-4089-936A-3DD879CCDFF6}" type="pres">
      <dgm:prSet presAssocID="{8A5EFE4A-D3F4-4FB7-B47E-05D81BAA9A5D}" presName="Name0" presStyleCnt="0">
        <dgm:presLayoutVars>
          <dgm:dir/>
          <dgm:resizeHandles val="exact"/>
        </dgm:presLayoutVars>
      </dgm:prSet>
      <dgm:spPr/>
    </dgm:pt>
    <dgm:pt modelId="{FF438DAF-EEA9-40F0-B5E7-8FFFB1C6AB96}" type="pres">
      <dgm:prSet presAssocID="{7365CE57-3C1E-4D54-B165-DCB56A95BD95}" presName="node" presStyleLbl="node1" presStyleIdx="0" presStyleCnt="5" custLinFactNeighborX="4470" custLinFactNeighborY="389">
        <dgm:presLayoutVars>
          <dgm:bulletEnabled val="1"/>
        </dgm:presLayoutVars>
      </dgm:prSet>
      <dgm:spPr/>
    </dgm:pt>
    <dgm:pt modelId="{DF08634E-FDDA-4E7E-80D5-245CA8787CBF}" type="pres">
      <dgm:prSet presAssocID="{A911E966-9F18-427B-9CD6-8DA2B3C4DF30}" presName="sibTrans" presStyleLbl="sibTrans1D1" presStyleIdx="0" presStyleCnt="4"/>
      <dgm:spPr/>
    </dgm:pt>
    <dgm:pt modelId="{0B3AEC5B-4ED1-44F7-9067-93794E5B6599}" type="pres">
      <dgm:prSet presAssocID="{A911E966-9F18-427B-9CD6-8DA2B3C4DF30}" presName="connectorText" presStyleLbl="sibTrans1D1" presStyleIdx="0" presStyleCnt="4"/>
      <dgm:spPr/>
    </dgm:pt>
    <dgm:pt modelId="{CDF7CC71-B1D7-42AC-BFB4-325609A5271C}" type="pres">
      <dgm:prSet presAssocID="{D41A1923-C7E5-4CF5-8099-7CC029A339BF}" presName="node" presStyleLbl="node1" presStyleIdx="1" presStyleCnt="5">
        <dgm:presLayoutVars>
          <dgm:bulletEnabled val="1"/>
        </dgm:presLayoutVars>
      </dgm:prSet>
      <dgm:spPr/>
    </dgm:pt>
    <dgm:pt modelId="{67980B10-240B-49D9-AF53-F631C0560038}" type="pres">
      <dgm:prSet presAssocID="{E9004939-F813-4765-8925-3861A96B530F}" presName="sibTrans" presStyleLbl="sibTrans1D1" presStyleIdx="1" presStyleCnt="4"/>
      <dgm:spPr/>
    </dgm:pt>
    <dgm:pt modelId="{117AA256-817F-4A38-9C7A-A8006F9DB74D}" type="pres">
      <dgm:prSet presAssocID="{E9004939-F813-4765-8925-3861A96B530F}" presName="connectorText" presStyleLbl="sibTrans1D1" presStyleIdx="1" presStyleCnt="4"/>
      <dgm:spPr/>
    </dgm:pt>
    <dgm:pt modelId="{B62AB7CB-7651-4CC7-A48D-F073F8D6B8A4}" type="pres">
      <dgm:prSet presAssocID="{6F939D3A-7293-4C50-9FA5-29B09A25CBF3}" presName="node" presStyleLbl="node1" presStyleIdx="2" presStyleCnt="5">
        <dgm:presLayoutVars>
          <dgm:bulletEnabled val="1"/>
        </dgm:presLayoutVars>
      </dgm:prSet>
      <dgm:spPr/>
    </dgm:pt>
    <dgm:pt modelId="{9CBFAEDC-866F-45CA-9936-3C1F68F4E7C9}" type="pres">
      <dgm:prSet presAssocID="{A237767E-E444-4426-BA9D-D4A1F116E026}" presName="sibTrans" presStyleLbl="sibTrans1D1" presStyleIdx="2" presStyleCnt="4"/>
      <dgm:spPr/>
    </dgm:pt>
    <dgm:pt modelId="{5CB51AFE-BFC5-45AD-8341-A990A1250D04}" type="pres">
      <dgm:prSet presAssocID="{A237767E-E444-4426-BA9D-D4A1F116E026}" presName="connectorText" presStyleLbl="sibTrans1D1" presStyleIdx="2" presStyleCnt="4"/>
      <dgm:spPr/>
    </dgm:pt>
    <dgm:pt modelId="{8971B219-47E3-4248-9249-C1E3CC62B0E9}" type="pres">
      <dgm:prSet presAssocID="{3B2FDAF8-8DDB-4991-A0C2-E7C7F158518E}" presName="node" presStyleLbl="node1" presStyleIdx="3" presStyleCnt="5">
        <dgm:presLayoutVars>
          <dgm:bulletEnabled val="1"/>
        </dgm:presLayoutVars>
      </dgm:prSet>
      <dgm:spPr/>
    </dgm:pt>
    <dgm:pt modelId="{2BF71A3C-9F21-481E-915F-ECA810AD1BE7}" type="pres">
      <dgm:prSet presAssocID="{5928BD32-8EFD-4EEB-9262-10408C4D4EEE}" presName="sibTrans" presStyleLbl="sibTrans1D1" presStyleIdx="3" presStyleCnt="4"/>
      <dgm:spPr/>
    </dgm:pt>
    <dgm:pt modelId="{7928059D-E306-4572-B351-FA123EBED349}" type="pres">
      <dgm:prSet presAssocID="{5928BD32-8EFD-4EEB-9262-10408C4D4EEE}" presName="connectorText" presStyleLbl="sibTrans1D1" presStyleIdx="3" presStyleCnt="4"/>
      <dgm:spPr/>
    </dgm:pt>
    <dgm:pt modelId="{B10CE63A-F69C-4A38-A2BC-0A1CD150FE17}" type="pres">
      <dgm:prSet presAssocID="{A68D4662-3FAA-406C-A3E6-85493BE7979D}" presName="node" presStyleLbl="node1" presStyleIdx="4" presStyleCnt="5">
        <dgm:presLayoutVars>
          <dgm:bulletEnabled val="1"/>
        </dgm:presLayoutVars>
      </dgm:prSet>
      <dgm:spPr/>
    </dgm:pt>
  </dgm:ptLst>
  <dgm:cxnLst>
    <dgm:cxn modelId="{F99BBF0B-303E-4DBA-883D-BA6DA332FD68}" type="presOf" srcId="{E9004939-F813-4765-8925-3861A96B530F}" destId="{117AA256-817F-4A38-9C7A-A8006F9DB74D}" srcOrd="1" destOrd="0" presId="urn:microsoft.com/office/officeart/2016/7/layout/RepeatingBendingProcessNew"/>
    <dgm:cxn modelId="{462F0F13-BDD2-4F6C-A3B8-D0FD6359E7C0}" srcId="{8A5EFE4A-D3F4-4FB7-B47E-05D81BAA9A5D}" destId="{3B2FDAF8-8DDB-4991-A0C2-E7C7F158518E}" srcOrd="3" destOrd="0" parTransId="{A83D96B9-9A87-493B-9A41-D5401D263AF3}" sibTransId="{5928BD32-8EFD-4EEB-9262-10408C4D4EEE}"/>
    <dgm:cxn modelId="{CB2E3814-C2F8-4BDE-938C-5A2953EDC37C}" srcId="{8A5EFE4A-D3F4-4FB7-B47E-05D81BAA9A5D}" destId="{D41A1923-C7E5-4CF5-8099-7CC029A339BF}" srcOrd="1" destOrd="0" parTransId="{4308971D-677E-4F4D-BED4-ADF64A28634F}" sibTransId="{E9004939-F813-4765-8925-3861A96B530F}"/>
    <dgm:cxn modelId="{1F3A2D5C-487D-48B9-B7CE-ED1C51B4946F}" type="presOf" srcId="{A68D4662-3FAA-406C-A3E6-85493BE7979D}" destId="{B10CE63A-F69C-4A38-A2BC-0A1CD150FE17}" srcOrd="0" destOrd="0" presId="urn:microsoft.com/office/officeart/2016/7/layout/RepeatingBendingProcessNew"/>
    <dgm:cxn modelId="{4503B661-43DB-4695-8835-58D8EF4DD34F}" type="presOf" srcId="{6F939D3A-7293-4C50-9FA5-29B09A25CBF3}" destId="{B62AB7CB-7651-4CC7-A48D-F073F8D6B8A4}" srcOrd="0" destOrd="0" presId="urn:microsoft.com/office/officeart/2016/7/layout/RepeatingBendingProcessNew"/>
    <dgm:cxn modelId="{9A2C1763-211C-414C-AFBE-80EFBE8A9A48}" srcId="{8A5EFE4A-D3F4-4FB7-B47E-05D81BAA9A5D}" destId="{A68D4662-3FAA-406C-A3E6-85493BE7979D}" srcOrd="4" destOrd="0" parTransId="{D527CABB-86F0-4D16-A94A-37E86A0C0094}" sibTransId="{0E8266A3-BBDF-4686-8667-85F6763045DE}"/>
    <dgm:cxn modelId="{8F7B5443-3CD4-4B8D-A63B-99FE2D13799D}" type="presOf" srcId="{A911E966-9F18-427B-9CD6-8DA2B3C4DF30}" destId="{0B3AEC5B-4ED1-44F7-9067-93794E5B6599}" srcOrd="1" destOrd="0" presId="urn:microsoft.com/office/officeart/2016/7/layout/RepeatingBendingProcessNew"/>
    <dgm:cxn modelId="{B8330C66-AF62-4641-8A06-EB3402CFB547}" srcId="{8A5EFE4A-D3F4-4FB7-B47E-05D81BAA9A5D}" destId="{6F939D3A-7293-4C50-9FA5-29B09A25CBF3}" srcOrd="2" destOrd="0" parTransId="{C91E2C94-13B2-4CC5-839B-6DF9E5244C99}" sibTransId="{A237767E-E444-4426-BA9D-D4A1F116E026}"/>
    <dgm:cxn modelId="{53AF5773-B15E-4481-95CE-5D636F5ECDC3}" type="presOf" srcId="{3B2FDAF8-8DDB-4991-A0C2-E7C7F158518E}" destId="{8971B219-47E3-4248-9249-C1E3CC62B0E9}" srcOrd="0" destOrd="0" presId="urn:microsoft.com/office/officeart/2016/7/layout/RepeatingBendingProcessNew"/>
    <dgm:cxn modelId="{4B93BB76-3522-4587-B2B8-97A3C4382160}" srcId="{8A5EFE4A-D3F4-4FB7-B47E-05D81BAA9A5D}" destId="{7365CE57-3C1E-4D54-B165-DCB56A95BD95}" srcOrd="0" destOrd="0" parTransId="{68CFF464-C221-4DF4-B35E-C50B582FC74E}" sibTransId="{A911E966-9F18-427B-9CD6-8DA2B3C4DF30}"/>
    <dgm:cxn modelId="{DC35BD56-67B2-4137-BEC4-7313402E1597}" type="presOf" srcId="{A911E966-9F18-427B-9CD6-8DA2B3C4DF30}" destId="{DF08634E-FDDA-4E7E-80D5-245CA8787CBF}" srcOrd="0" destOrd="0" presId="urn:microsoft.com/office/officeart/2016/7/layout/RepeatingBendingProcessNew"/>
    <dgm:cxn modelId="{DC3C0C86-BF54-45C0-B477-7080C0579626}" type="presOf" srcId="{5928BD32-8EFD-4EEB-9262-10408C4D4EEE}" destId="{2BF71A3C-9F21-481E-915F-ECA810AD1BE7}" srcOrd="0" destOrd="0" presId="urn:microsoft.com/office/officeart/2016/7/layout/RepeatingBendingProcessNew"/>
    <dgm:cxn modelId="{02180A8B-B16A-434C-BE39-3D737ABD5A39}" type="presOf" srcId="{A237767E-E444-4426-BA9D-D4A1F116E026}" destId="{9CBFAEDC-866F-45CA-9936-3C1F68F4E7C9}" srcOrd="0" destOrd="0" presId="urn:microsoft.com/office/officeart/2016/7/layout/RepeatingBendingProcessNew"/>
    <dgm:cxn modelId="{8FC55895-F59D-4CAB-867C-C715193017B5}" type="presOf" srcId="{8A5EFE4A-D3F4-4FB7-B47E-05D81BAA9A5D}" destId="{BC2397A7-B730-4089-936A-3DD879CCDFF6}" srcOrd="0" destOrd="0" presId="urn:microsoft.com/office/officeart/2016/7/layout/RepeatingBendingProcessNew"/>
    <dgm:cxn modelId="{2526389C-13DF-4785-9B89-975E0845D83B}" type="presOf" srcId="{E9004939-F813-4765-8925-3861A96B530F}" destId="{67980B10-240B-49D9-AF53-F631C0560038}" srcOrd="0" destOrd="0" presId="urn:microsoft.com/office/officeart/2016/7/layout/RepeatingBendingProcessNew"/>
    <dgm:cxn modelId="{BC662F9F-632B-4638-98E5-D588B8DF4D46}" type="presOf" srcId="{7365CE57-3C1E-4D54-B165-DCB56A95BD95}" destId="{FF438DAF-EEA9-40F0-B5E7-8FFFB1C6AB96}" srcOrd="0" destOrd="0" presId="urn:microsoft.com/office/officeart/2016/7/layout/RepeatingBendingProcessNew"/>
    <dgm:cxn modelId="{96CE82CD-81CC-4DF0-A4DB-43DC23BECC40}" type="presOf" srcId="{A237767E-E444-4426-BA9D-D4A1F116E026}" destId="{5CB51AFE-BFC5-45AD-8341-A990A1250D04}" srcOrd="1" destOrd="0" presId="urn:microsoft.com/office/officeart/2016/7/layout/RepeatingBendingProcessNew"/>
    <dgm:cxn modelId="{2A5094F9-CED7-4251-9B1B-E56EFDC5C0C1}" type="presOf" srcId="{5928BD32-8EFD-4EEB-9262-10408C4D4EEE}" destId="{7928059D-E306-4572-B351-FA123EBED349}" srcOrd="1" destOrd="0" presId="urn:microsoft.com/office/officeart/2016/7/layout/RepeatingBendingProcessNew"/>
    <dgm:cxn modelId="{FC98B9FC-1E41-45BB-83E8-6DD839F61D0C}" type="presOf" srcId="{D41A1923-C7E5-4CF5-8099-7CC029A339BF}" destId="{CDF7CC71-B1D7-42AC-BFB4-325609A5271C}" srcOrd="0" destOrd="0" presId="urn:microsoft.com/office/officeart/2016/7/layout/RepeatingBendingProcessNew"/>
    <dgm:cxn modelId="{1B1C045A-4BC8-458E-B55D-50F7C49E43FC}" type="presParOf" srcId="{BC2397A7-B730-4089-936A-3DD879CCDFF6}" destId="{FF438DAF-EEA9-40F0-B5E7-8FFFB1C6AB96}" srcOrd="0" destOrd="0" presId="urn:microsoft.com/office/officeart/2016/7/layout/RepeatingBendingProcessNew"/>
    <dgm:cxn modelId="{B03FB4D4-1615-4BC3-958A-334988690187}" type="presParOf" srcId="{BC2397A7-B730-4089-936A-3DD879CCDFF6}" destId="{DF08634E-FDDA-4E7E-80D5-245CA8787CBF}" srcOrd="1" destOrd="0" presId="urn:microsoft.com/office/officeart/2016/7/layout/RepeatingBendingProcessNew"/>
    <dgm:cxn modelId="{8024E24D-FB2F-433E-AD01-F781FE43BC05}" type="presParOf" srcId="{DF08634E-FDDA-4E7E-80D5-245CA8787CBF}" destId="{0B3AEC5B-4ED1-44F7-9067-93794E5B6599}" srcOrd="0" destOrd="0" presId="urn:microsoft.com/office/officeart/2016/7/layout/RepeatingBendingProcessNew"/>
    <dgm:cxn modelId="{E76B2B79-2A38-44F4-983B-B2C1CCE9BB0A}" type="presParOf" srcId="{BC2397A7-B730-4089-936A-3DD879CCDFF6}" destId="{CDF7CC71-B1D7-42AC-BFB4-325609A5271C}" srcOrd="2" destOrd="0" presId="urn:microsoft.com/office/officeart/2016/7/layout/RepeatingBendingProcessNew"/>
    <dgm:cxn modelId="{234A109C-403E-482F-B3DD-059DBBF410AE}" type="presParOf" srcId="{BC2397A7-B730-4089-936A-3DD879CCDFF6}" destId="{67980B10-240B-49D9-AF53-F631C0560038}" srcOrd="3" destOrd="0" presId="urn:microsoft.com/office/officeart/2016/7/layout/RepeatingBendingProcessNew"/>
    <dgm:cxn modelId="{2BFEA1C4-DD62-4AF0-BAD3-56299FD602A4}" type="presParOf" srcId="{67980B10-240B-49D9-AF53-F631C0560038}" destId="{117AA256-817F-4A38-9C7A-A8006F9DB74D}" srcOrd="0" destOrd="0" presId="urn:microsoft.com/office/officeart/2016/7/layout/RepeatingBendingProcessNew"/>
    <dgm:cxn modelId="{DBC44C2A-3587-4664-B384-216CCC93D337}" type="presParOf" srcId="{BC2397A7-B730-4089-936A-3DD879CCDFF6}" destId="{B62AB7CB-7651-4CC7-A48D-F073F8D6B8A4}" srcOrd="4" destOrd="0" presId="urn:microsoft.com/office/officeart/2016/7/layout/RepeatingBendingProcessNew"/>
    <dgm:cxn modelId="{372BD8FB-6345-4064-AAC4-A1B9A372C299}" type="presParOf" srcId="{BC2397A7-B730-4089-936A-3DD879CCDFF6}" destId="{9CBFAEDC-866F-45CA-9936-3C1F68F4E7C9}" srcOrd="5" destOrd="0" presId="urn:microsoft.com/office/officeart/2016/7/layout/RepeatingBendingProcessNew"/>
    <dgm:cxn modelId="{44E7552B-B89B-4495-8074-D8B3FC5358DD}" type="presParOf" srcId="{9CBFAEDC-866F-45CA-9936-3C1F68F4E7C9}" destId="{5CB51AFE-BFC5-45AD-8341-A990A1250D04}" srcOrd="0" destOrd="0" presId="urn:microsoft.com/office/officeart/2016/7/layout/RepeatingBendingProcessNew"/>
    <dgm:cxn modelId="{66834E8D-CFF0-4CF0-B7FC-353421DFB7AA}" type="presParOf" srcId="{BC2397A7-B730-4089-936A-3DD879CCDFF6}" destId="{8971B219-47E3-4248-9249-C1E3CC62B0E9}" srcOrd="6" destOrd="0" presId="urn:microsoft.com/office/officeart/2016/7/layout/RepeatingBendingProcessNew"/>
    <dgm:cxn modelId="{4C4E05B4-AE61-4B82-BAA7-55CD75469BAD}" type="presParOf" srcId="{BC2397A7-B730-4089-936A-3DD879CCDFF6}" destId="{2BF71A3C-9F21-481E-915F-ECA810AD1BE7}" srcOrd="7" destOrd="0" presId="urn:microsoft.com/office/officeart/2016/7/layout/RepeatingBendingProcessNew"/>
    <dgm:cxn modelId="{2EEF9714-379C-41E2-93D1-7877CF3E2A83}" type="presParOf" srcId="{2BF71A3C-9F21-481E-915F-ECA810AD1BE7}" destId="{7928059D-E306-4572-B351-FA123EBED349}" srcOrd="0" destOrd="0" presId="urn:microsoft.com/office/officeart/2016/7/layout/RepeatingBendingProcessNew"/>
    <dgm:cxn modelId="{B926A1AD-4D6A-4457-B4D1-C1BAA2DC1724}" type="presParOf" srcId="{BC2397A7-B730-4089-936A-3DD879CCDFF6}" destId="{B10CE63A-F69C-4A38-A2BC-0A1CD150FE17}"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5E5942-46CE-42E0-8416-CED858B9E0D2}" type="doc">
      <dgm:prSet loTypeId="urn:microsoft.com/office/officeart/2016/7/layout/HorizontalActionList" loCatId="List" qsTypeId="urn:microsoft.com/office/officeart/2005/8/quickstyle/simple4" qsCatId="simple" csTypeId="urn:microsoft.com/office/officeart/2005/8/colors/accent0_3" csCatId="mainScheme" phldr="1"/>
      <dgm:spPr/>
      <dgm:t>
        <a:bodyPr/>
        <a:lstStyle/>
        <a:p>
          <a:endParaRPr lang="en-US"/>
        </a:p>
      </dgm:t>
    </dgm:pt>
    <dgm:pt modelId="{C402792A-196A-4306-A3C3-55AB7663DF42}">
      <dgm:prSet custT="1"/>
      <dgm:spPr/>
      <dgm:t>
        <a:bodyPr/>
        <a:lstStyle/>
        <a:p>
          <a:r>
            <a:rPr lang="en-US" sz="4000" b="1" dirty="0">
              <a:latin typeface="Times New Roman" panose="02020603050405020304" pitchFamily="18" charset="0"/>
              <a:cs typeface="Times New Roman" panose="02020603050405020304" pitchFamily="18" charset="0"/>
            </a:rPr>
            <a:t>Engage in</a:t>
          </a:r>
        </a:p>
      </dgm:t>
    </dgm:pt>
    <dgm:pt modelId="{3AB6CB4D-6F0A-4348-8D26-EE4AEC1D8055}" type="parTrans" cxnId="{ABD3D99C-7C2B-4E64-82B0-0D02717D61F7}">
      <dgm:prSet/>
      <dgm:spPr/>
      <dgm:t>
        <a:bodyPr/>
        <a:lstStyle/>
        <a:p>
          <a:endParaRPr lang="en-US"/>
        </a:p>
      </dgm:t>
    </dgm:pt>
    <dgm:pt modelId="{1B4827FC-6049-4668-8799-0AEF483BEB90}" type="sibTrans" cxnId="{ABD3D99C-7C2B-4E64-82B0-0D02717D61F7}">
      <dgm:prSet/>
      <dgm:spPr/>
      <dgm:t>
        <a:bodyPr/>
        <a:lstStyle/>
        <a:p>
          <a:endParaRPr lang="en-US"/>
        </a:p>
      </dgm:t>
    </dgm:pt>
    <dgm:pt modelId="{C720C89E-7161-46C5-A6D0-410DEC59AF1A}">
      <dgm:prSet custT="1"/>
      <dgm:spPr/>
      <dgm:t>
        <a:bodyPr/>
        <a:lstStyle/>
        <a:p>
          <a:r>
            <a:rPr lang="en-US" sz="1800" dirty="0">
              <a:latin typeface="Times New Roman" panose="02020603050405020304" pitchFamily="18" charset="0"/>
              <a:cs typeface="Times New Roman" panose="02020603050405020304" pitchFamily="18" charset="0"/>
            </a:rPr>
            <a:t>Engage in therapy.</a:t>
          </a:r>
        </a:p>
      </dgm:t>
    </dgm:pt>
    <dgm:pt modelId="{BCF652CE-FB55-4599-9A60-222EE2D8F2DC}" type="parTrans" cxnId="{7444D338-945A-46B8-9807-00E2271E8573}">
      <dgm:prSet/>
      <dgm:spPr/>
      <dgm:t>
        <a:bodyPr/>
        <a:lstStyle/>
        <a:p>
          <a:endParaRPr lang="en-US"/>
        </a:p>
      </dgm:t>
    </dgm:pt>
    <dgm:pt modelId="{FC56807E-EFD3-4BAD-B83E-2CD5B4D9377F}" type="sibTrans" cxnId="{7444D338-945A-46B8-9807-00E2271E8573}">
      <dgm:prSet/>
      <dgm:spPr/>
      <dgm:t>
        <a:bodyPr/>
        <a:lstStyle/>
        <a:p>
          <a:endParaRPr lang="en-US"/>
        </a:p>
      </dgm:t>
    </dgm:pt>
    <dgm:pt modelId="{CC7A1366-DCCF-402F-9B55-7F4AEB73D5C7}">
      <dgm:prSet custT="1"/>
      <dgm:spPr/>
      <dgm:t>
        <a:bodyPr/>
        <a:lstStyle/>
        <a:p>
          <a:r>
            <a:rPr lang="en-US" sz="4000" b="1" dirty="0">
              <a:latin typeface="Times New Roman" panose="02020603050405020304" pitchFamily="18" charset="0"/>
              <a:cs typeface="Times New Roman" panose="02020603050405020304" pitchFamily="18" charset="0"/>
            </a:rPr>
            <a:t>Attend</a:t>
          </a:r>
        </a:p>
      </dgm:t>
    </dgm:pt>
    <dgm:pt modelId="{B7F5A5FA-C5DB-4B42-BEEA-00E4D3A1C62E}" type="parTrans" cxnId="{DF205CAD-08B6-4DAD-90C0-2778747E077A}">
      <dgm:prSet/>
      <dgm:spPr/>
      <dgm:t>
        <a:bodyPr/>
        <a:lstStyle/>
        <a:p>
          <a:endParaRPr lang="en-US"/>
        </a:p>
      </dgm:t>
    </dgm:pt>
    <dgm:pt modelId="{76FEF0F2-2FB8-462E-89CF-F48E6400C113}" type="sibTrans" cxnId="{DF205CAD-08B6-4DAD-90C0-2778747E077A}">
      <dgm:prSet/>
      <dgm:spPr/>
      <dgm:t>
        <a:bodyPr/>
        <a:lstStyle/>
        <a:p>
          <a:endParaRPr lang="en-US"/>
        </a:p>
      </dgm:t>
    </dgm:pt>
    <dgm:pt modelId="{CF281B60-0FC0-448C-A590-CAF8CA99770F}">
      <dgm:prSet custT="1"/>
      <dgm:spPr/>
      <dgm:t>
        <a:bodyPr/>
        <a:lstStyle/>
        <a:p>
          <a:r>
            <a:rPr lang="en-US" sz="1800" dirty="0">
              <a:latin typeface="Times New Roman" panose="02020603050405020304" pitchFamily="18" charset="0"/>
              <a:cs typeface="Times New Roman" panose="02020603050405020304" pitchFamily="18" charset="0"/>
            </a:rPr>
            <a:t>Attend parenting support programs</a:t>
          </a:r>
        </a:p>
      </dgm:t>
    </dgm:pt>
    <dgm:pt modelId="{0CC072DA-1064-4667-A20E-9AC327378A9E}" type="parTrans" cxnId="{B931EC1E-F4C2-49E5-B71D-A47AC800AE94}">
      <dgm:prSet/>
      <dgm:spPr/>
      <dgm:t>
        <a:bodyPr/>
        <a:lstStyle/>
        <a:p>
          <a:endParaRPr lang="en-US"/>
        </a:p>
      </dgm:t>
    </dgm:pt>
    <dgm:pt modelId="{115D9154-B28E-4913-86C8-55A130866E69}" type="sibTrans" cxnId="{B931EC1E-F4C2-49E5-B71D-A47AC800AE94}">
      <dgm:prSet/>
      <dgm:spPr/>
      <dgm:t>
        <a:bodyPr/>
        <a:lstStyle/>
        <a:p>
          <a:endParaRPr lang="en-US"/>
        </a:p>
      </dgm:t>
    </dgm:pt>
    <dgm:pt modelId="{19106240-233C-4378-8DBC-F0854B5C6315}">
      <dgm:prSet custT="1"/>
      <dgm:spPr/>
      <dgm:t>
        <a:bodyPr/>
        <a:lstStyle/>
        <a:p>
          <a:r>
            <a:rPr lang="en-US" sz="4000" b="1" dirty="0">
              <a:latin typeface="Times New Roman" panose="02020603050405020304" pitchFamily="18" charset="0"/>
              <a:cs typeface="Times New Roman" panose="02020603050405020304" pitchFamily="18" charset="0"/>
            </a:rPr>
            <a:t>Seek</a:t>
          </a:r>
        </a:p>
      </dgm:t>
    </dgm:pt>
    <dgm:pt modelId="{528DC55A-5CD5-4801-B609-83F1F44298DF}" type="parTrans" cxnId="{4AD01AC6-F87C-4046-B27E-25F6E350DD34}">
      <dgm:prSet/>
      <dgm:spPr/>
      <dgm:t>
        <a:bodyPr/>
        <a:lstStyle/>
        <a:p>
          <a:endParaRPr lang="en-US"/>
        </a:p>
      </dgm:t>
    </dgm:pt>
    <dgm:pt modelId="{7E6A8D91-421B-4659-A14D-0D10106CA777}" type="sibTrans" cxnId="{4AD01AC6-F87C-4046-B27E-25F6E350DD34}">
      <dgm:prSet/>
      <dgm:spPr/>
      <dgm:t>
        <a:bodyPr/>
        <a:lstStyle/>
        <a:p>
          <a:endParaRPr lang="en-US"/>
        </a:p>
      </dgm:t>
    </dgm:pt>
    <dgm:pt modelId="{0DD4F645-A234-4AE1-A901-9AFFB6D16B39}">
      <dgm:prSet custT="1"/>
      <dgm:spPr/>
      <dgm:t>
        <a:bodyPr/>
        <a:lstStyle/>
        <a:p>
          <a:r>
            <a:rPr lang="en-US" sz="1800" dirty="0">
              <a:latin typeface="Times New Roman" panose="02020603050405020304" pitchFamily="18" charset="0"/>
              <a:cs typeface="Times New Roman" panose="02020603050405020304" pitchFamily="18" charset="0"/>
            </a:rPr>
            <a:t>Seek assistance for alcohol problems</a:t>
          </a:r>
        </a:p>
      </dgm:t>
    </dgm:pt>
    <dgm:pt modelId="{D42897E8-8F7D-4345-BA6B-2663F421C94F}" type="parTrans" cxnId="{FB83D628-357A-4194-AE38-5CBBB035ABA4}">
      <dgm:prSet/>
      <dgm:spPr/>
      <dgm:t>
        <a:bodyPr/>
        <a:lstStyle/>
        <a:p>
          <a:endParaRPr lang="en-US"/>
        </a:p>
      </dgm:t>
    </dgm:pt>
    <dgm:pt modelId="{E17C3FE7-E72A-4FCE-8859-DB2C86A34612}" type="sibTrans" cxnId="{FB83D628-357A-4194-AE38-5CBBB035ABA4}">
      <dgm:prSet/>
      <dgm:spPr/>
      <dgm:t>
        <a:bodyPr/>
        <a:lstStyle/>
        <a:p>
          <a:endParaRPr lang="en-US"/>
        </a:p>
      </dgm:t>
    </dgm:pt>
    <dgm:pt modelId="{D42B7C86-7CD6-482B-AEB5-31857FDB416C}" type="pres">
      <dgm:prSet presAssocID="{345E5942-46CE-42E0-8416-CED858B9E0D2}" presName="Name0" presStyleCnt="0">
        <dgm:presLayoutVars>
          <dgm:dir/>
          <dgm:animLvl val="lvl"/>
          <dgm:resizeHandles val="exact"/>
        </dgm:presLayoutVars>
      </dgm:prSet>
      <dgm:spPr/>
    </dgm:pt>
    <dgm:pt modelId="{6EE3F198-7DDF-4649-9EC6-14AE8E35B009}" type="pres">
      <dgm:prSet presAssocID="{C402792A-196A-4306-A3C3-55AB7663DF42}" presName="composite" presStyleCnt="0"/>
      <dgm:spPr/>
    </dgm:pt>
    <dgm:pt modelId="{67C9A3DA-9DA5-4AD4-8BE0-F83D6DD126A9}" type="pres">
      <dgm:prSet presAssocID="{C402792A-196A-4306-A3C3-55AB7663DF42}" presName="parTx" presStyleLbl="alignNode1" presStyleIdx="0" presStyleCnt="3" custLinFactNeighborX="-47700" custLinFactNeighborY="-3816">
        <dgm:presLayoutVars>
          <dgm:chMax val="0"/>
          <dgm:chPref val="0"/>
        </dgm:presLayoutVars>
      </dgm:prSet>
      <dgm:spPr/>
    </dgm:pt>
    <dgm:pt modelId="{91435A97-7DDE-41F4-865E-4FC6DF1D6FEF}" type="pres">
      <dgm:prSet presAssocID="{C402792A-196A-4306-A3C3-55AB7663DF42}" presName="desTx" presStyleLbl="alignAccFollowNode1" presStyleIdx="0" presStyleCnt="3">
        <dgm:presLayoutVars/>
      </dgm:prSet>
      <dgm:spPr/>
    </dgm:pt>
    <dgm:pt modelId="{39D58019-90CC-421D-9CDE-FF438D0919FA}" type="pres">
      <dgm:prSet presAssocID="{1B4827FC-6049-4668-8799-0AEF483BEB90}" presName="space" presStyleCnt="0"/>
      <dgm:spPr/>
    </dgm:pt>
    <dgm:pt modelId="{3718DD49-FB17-48AF-A761-739FAF8642D7}" type="pres">
      <dgm:prSet presAssocID="{CC7A1366-DCCF-402F-9B55-7F4AEB73D5C7}" presName="composite" presStyleCnt="0"/>
      <dgm:spPr/>
    </dgm:pt>
    <dgm:pt modelId="{5F89CE75-7AD6-452F-869E-7B51B6781536}" type="pres">
      <dgm:prSet presAssocID="{CC7A1366-DCCF-402F-9B55-7F4AEB73D5C7}" presName="parTx" presStyleLbl="alignNode1" presStyleIdx="1" presStyleCnt="3">
        <dgm:presLayoutVars>
          <dgm:chMax val="0"/>
          <dgm:chPref val="0"/>
        </dgm:presLayoutVars>
      </dgm:prSet>
      <dgm:spPr/>
    </dgm:pt>
    <dgm:pt modelId="{9E0EF68E-AFC9-43F3-807E-FB5B974B8FE4}" type="pres">
      <dgm:prSet presAssocID="{CC7A1366-DCCF-402F-9B55-7F4AEB73D5C7}" presName="desTx" presStyleLbl="alignAccFollowNode1" presStyleIdx="1" presStyleCnt="3">
        <dgm:presLayoutVars/>
      </dgm:prSet>
      <dgm:spPr/>
    </dgm:pt>
    <dgm:pt modelId="{DA1CA0AA-D2A3-4AB9-A852-82A0F22BE2D1}" type="pres">
      <dgm:prSet presAssocID="{76FEF0F2-2FB8-462E-89CF-F48E6400C113}" presName="space" presStyleCnt="0"/>
      <dgm:spPr/>
    </dgm:pt>
    <dgm:pt modelId="{F5D79B96-F873-4217-8778-BCD61BF629D0}" type="pres">
      <dgm:prSet presAssocID="{19106240-233C-4378-8DBC-F0854B5C6315}" presName="composite" presStyleCnt="0"/>
      <dgm:spPr/>
    </dgm:pt>
    <dgm:pt modelId="{AD5738C6-A1AF-40B1-9905-03C706D392E4}" type="pres">
      <dgm:prSet presAssocID="{19106240-233C-4378-8DBC-F0854B5C6315}" presName="parTx" presStyleLbl="alignNode1" presStyleIdx="2" presStyleCnt="3">
        <dgm:presLayoutVars>
          <dgm:chMax val="0"/>
          <dgm:chPref val="0"/>
        </dgm:presLayoutVars>
      </dgm:prSet>
      <dgm:spPr/>
    </dgm:pt>
    <dgm:pt modelId="{4CE26801-036C-4471-87E9-D0F9E8C6E91B}" type="pres">
      <dgm:prSet presAssocID="{19106240-233C-4378-8DBC-F0854B5C6315}" presName="desTx" presStyleLbl="alignAccFollowNode1" presStyleIdx="2" presStyleCnt="3">
        <dgm:presLayoutVars/>
      </dgm:prSet>
      <dgm:spPr/>
    </dgm:pt>
  </dgm:ptLst>
  <dgm:cxnLst>
    <dgm:cxn modelId="{A5E77211-61AC-4C82-8FBB-615CE7F32B05}" type="presOf" srcId="{19106240-233C-4378-8DBC-F0854B5C6315}" destId="{AD5738C6-A1AF-40B1-9905-03C706D392E4}" srcOrd="0" destOrd="0" presId="urn:microsoft.com/office/officeart/2016/7/layout/HorizontalActionList"/>
    <dgm:cxn modelId="{B931EC1E-F4C2-49E5-B71D-A47AC800AE94}" srcId="{CC7A1366-DCCF-402F-9B55-7F4AEB73D5C7}" destId="{CF281B60-0FC0-448C-A590-CAF8CA99770F}" srcOrd="0" destOrd="0" parTransId="{0CC072DA-1064-4667-A20E-9AC327378A9E}" sibTransId="{115D9154-B28E-4913-86C8-55A130866E69}"/>
    <dgm:cxn modelId="{FB83D628-357A-4194-AE38-5CBBB035ABA4}" srcId="{19106240-233C-4378-8DBC-F0854B5C6315}" destId="{0DD4F645-A234-4AE1-A901-9AFFB6D16B39}" srcOrd="0" destOrd="0" parTransId="{D42897E8-8F7D-4345-BA6B-2663F421C94F}" sibTransId="{E17C3FE7-E72A-4FCE-8859-DB2C86A34612}"/>
    <dgm:cxn modelId="{7444D338-945A-46B8-9807-00E2271E8573}" srcId="{C402792A-196A-4306-A3C3-55AB7663DF42}" destId="{C720C89E-7161-46C5-A6D0-410DEC59AF1A}" srcOrd="0" destOrd="0" parTransId="{BCF652CE-FB55-4599-9A60-222EE2D8F2DC}" sibTransId="{FC56807E-EFD3-4BAD-B83E-2CD5B4D9377F}"/>
    <dgm:cxn modelId="{1EE2E342-512B-4079-B9CE-6E1A7457C07C}" type="presOf" srcId="{345E5942-46CE-42E0-8416-CED858B9E0D2}" destId="{D42B7C86-7CD6-482B-AEB5-31857FDB416C}" srcOrd="0" destOrd="0" presId="urn:microsoft.com/office/officeart/2016/7/layout/HorizontalActionList"/>
    <dgm:cxn modelId="{3DCAC668-2ABA-445D-8EFE-40F8E7E5B62F}" type="presOf" srcId="{CC7A1366-DCCF-402F-9B55-7F4AEB73D5C7}" destId="{5F89CE75-7AD6-452F-869E-7B51B6781536}" srcOrd="0" destOrd="0" presId="urn:microsoft.com/office/officeart/2016/7/layout/HorizontalActionList"/>
    <dgm:cxn modelId="{ABD3D99C-7C2B-4E64-82B0-0D02717D61F7}" srcId="{345E5942-46CE-42E0-8416-CED858B9E0D2}" destId="{C402792A-196A-4306-A3C3-55AB7663DF42}" srcOrd="0" destOrd="0" parTransId="{3AB6CB4D-6F0A-4348-8D26-EE4AEC1D8055}" sibTransId="{1B4827FC-6049-4668-8799-0AEF483BEB90}"/>
    <dgm:cxn modelId="{93FA6FA4-C2FD-495C-8ADA-5BA89DCE565D}" type="presOf" srcId="{C402792A-196A-4306-A3C3-55AB7663DF42}" destId="{67C9A3DA-9DA5-4AD4-8BE0-F83D6DD126A9}" srcOrd="0" destOrd="0" presId="urn:microsoft.com/office/officeart/2016/7/layout/HorizontalActionList"/>
    <dgm:cxn modelId="{DF205CAD-08B6-4DAD-90C0-2778747E077A}" srcId="{345E5942-46CE-42E0-8416-CED858B9E0D2}" destId="{CC7A1366-DCCF-402F-9B55-7F4AEB73D5C7}" srcOrd="1" destOrd="0" parTransId="{B7F5A5FA-C5DB-4B42-BEEA-00E4D3A1C62E}" sibTransId="{76FEF0F2-2FB8-462E-89CF-F48E6400C113}"/>
    <dgm:cxn modelId="{4AD01AC6-F87C-4046-B27E-25F6E350DD34}" srcId="{345E5942-46CE-42E0-8416-CED858B9E0D2}" destId="{19106240-233C-4378-8DBC-F0854B5C6315}" srcOrd="2" destOrd="0" parTransId="{528DC55A-5CD5-4801-B609-83F1F44298DF}" sibTransId="{7E6A8D91-421B-4659-A14D-0D10106CA777}"/>
    <dgm:cxn modelId="{534A83CA-4AB9-4624-875A-9221A90948E3}" type="presOf" srcId="{C720C89E-7161-46C5-A6D0-410DEC59AF1A}" destId="{91435A97-7DDE-41F4-865E-4FC6DF1D6FEF}" srcOrd="0" destOrd="0" presId="urn:microsoft.com/office/officeart/2016/7/layout/HorizontalActionList"/>
    <dgm:cxn modelId="{5E2774E8-9CA8-4A12-97DD-0F1AABC58123}" type="presOf" srcId="{0DD4F645-A234-4AE1-A901-9AFFB6D16B39}" destId="{4CE26801-036C-4471-87E9-D0F9E8C6E91B}" srcOrd="0" destOrd="0" presId="urn:microsoft.com/office/officeart/2016/7/layout/HorizontalActionList"/>
    <dgm:cxn modelId="{CA1928F8-6AF0-45CE-8709-93B9DF652AB4}" type="presOf" srcId="{CF281B60-0FC0-448C-A590-CAF8CA99770F}" destId="{9E0EF68E-AFC9-43F3-807E-FB5B974B8FE4}" srcOrd="0" destOrd="0" presId="urn:microsoft.com/office/officeart/2016/7/layout/HorizontalActionList"/>
    <dgm:cxn modelId="{0555AC27-01E9-4237-BC28-DFE1A8E010DA}" type="presParOf" srcId="{D42B7C86-7CD6-482B-AEB5-31857FDB416C}" destId="{6EE3F198-7DDF-4649-9EC6-14AE8E35B009}" srcOrd="0" destOrd="0" presId="urn:microsoft.com/office/officeart/2016/7/layout/HorizontalActionList"/>
    <dgm:cxn modelId="{5B7D0D5E-7959-4C4A-BEF8-F85FBACF2362}" type="presParOf" srcId="{6EE3F198-7DDF-4649-9EC6-14AE8E35B009}" destId="{67C9A3DA-9DA5-4AD4-8BE0-F83D6DD126A9}" srcOrd="0" destOrd="0" presId="urn:microsoft.com/office/officeart/2016/7/layout/HorizontalActionList"/>
    <dgm:cxn modelId="{75DF62EF-4841-4711-ADDE-AB74B619615D}" type="presParOf" srcId="{6EE3F198-7DDF-4649-9EC6-14AE8E35B009}" destId="{91435A97-7DDE-41F4-865E-4FC6DF1D6FEF}" srcOrd="1" destOrd="0" presId="urn:microsoft.com/office/officeart/2016/7/layout/HorizontalActionList"/>
    <dgm:cxn modelId="{5F2E727A-005C-4F22-BA5A-D900A4B911A1}" type="presParOf" srcId="{D42B7C86-7CD6-482B-AEB5-31857FDB416C}" destId="{39D58019-90CC-421D-9CDE-FF438D0919FA}" srcOrd="1" destOrd="0" presId="urn:microsoft.com/office/officeart/2016/7/layout/HorizontalActionList"/>
    <dgm:cxn modelId="{67032FC5-7E93-4BC7-AFD9-B00EF3104B0A}" type="presParOf" srcId="{D42B7C86-7CD6-482B-AEB5-31857FDB416C}" destId="{3718DD49-FB17-48AF-A761-739FAF8642D7}" srcOrd="2" destOrd="0" presId="urn:microsoft.com/office/officeart/2016/7/layout/HorizontalActionList"/>
    <dgm:cxn modelId="{BB743353-5ADC-453A-B648-FA9B41E49A1C}" type="presParOf" srcId="{3718DD49-FB17-48AF-A761-739FAF8642D7}" destId="{5F89CE75-7AD6-452F-869E-7B51B6781536}" srcOrd="0" destOrd="0" presId="urn:microsoft.com/office/officeart/2016/7/layout/HorizontalActionList"/>
    <dgm:cxn modelId="{6EABA959-A6AA-4E8B-B9D2-C5903CF00108}" type="presParOf" srcId="{3718DD49-FB17-48AF-A761-739FAF8642D7}" destId="{9E0EF68E-AFC9-43F3-807E-FB5B974B8FE4}" srcOrd="1" destOrd="0" presId="urn:microsoft.com/office/officeart/2016/7/layout/HorizontalActionList"/>
    <dgm:cxn modelId="{F4CB193C-A1C0-49E1-84F0-2AEB4A4CF849}" type="presParOf" srcId="{D42B7C86-7CD6-482B-AEB5-31857FDB416C}" destId="{DA1CA0AA-D2A3-4AB9-A852-82A0F22BE2D1}" srcOrd="3" destOrd="0" presId="urn:microsoft.com/office/officeart/2016/7/layout/HorizontalActionList"/>
    <dgm:cxn modelId="{813DBA0B-4F9A-4FF6-9639-70B808E59362}" type="presParOf" srcId="{D42B7C86-7CD6-482B-AEB5-31857FDB416C}" destId="{F5D79B96-F873-4217-8778-BCD61BF629D0}" srcOrd="4" destOrd="0" presId="urn:microsoft.com/office/officeart/2016/7/layout/HorizontalActionList"/>
    <dgm:cxn modelId="{2FC0FA3F-0180-4AFD-B4A6-D29CEC67008F}" type="presParOf" srcId="{F5D79B96-F873-4217-8778-BCD61BF629D0}" destId="{AD5738C6-A1AF-40B1-9905-03C706D392E4}" srcOrd="0" destOrd="0" presId="urn:microsoft.com/office/officeart/2016/7/layout/HorizontalActionList"/>
    <dgm:cxn modelId="{DD9EC26D-A621-4A2E-979A-92007F7792F5}" type="presParOf" srcId="{F5D79B96-F873-4217-8778-BCD61BF629D0}" destId="{4CE26801-036C-4471-87E9-D0F9E8C6E91B}" srcOrd="1" destOrd="0" presId="urn:microsoft.com/office/officeart/2016/7/layout/Horizontal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454446-0B91-41D9-ACE0-28111F0FFF75}" type="doc">
      <dgm:prSet loTypeId="urn:microsoft.com/office/officeart/2016/7/layout/BasicLinearProcessNumbered" loCatId="process" qsTypeId="urn:microsoft.com/office/officeart/2005/8/quickstyle/simple2" qsCatId="simple" csTypeId="urn:microsoft.com/office/officeart/2005/8/colors/colorful1" csCatId="colorful" phldr="1"/>
      <dgm:spPr/>
      <dgm:t>
        <a:bodyPr/>
        <a:lstStyle/>
        <a:p>
          <a:endParaRPr lang="en-US"/>
        </a:p>
      </dgm:t>
    </dgm:pt>
    <dgm:pt modelId="{66E8AEBD-AB22-4261-AF94-72F415CC1F37}">
      <dgm:prSet/>
      <dgm:spPr/>
      <dgm:t>
        <a:bodyPr/>
        <a:lstStyle/>
        <a:p>
          <a:pPr algn="just"/>
          <a:r>
            <a:rPr lang="en-GB" b="0" i="0" dirty="0">
              <a:latin typeface="Times New Roman" panose="02020603050405020304" pitchFamily="18" charset="0"/>
              <a:cs typeface="Times New Roman" panose="02020603050405020304" pitchFamily="18" charset="0"/>
            </a:rPr>
            <a:t>Individual therapy</a:t>
          </a:r>
          <a:endParaRPr lang="en-US" dirty="0">
            <a:latin typeface="Times New Roman" panose="02020603050405020304" pitchFamily="18" charset="0"/>
            <a:cs typeface="Times New Roman" panose="02020603050405020304" pitchFamily="18" charset="0"/>
          </a:endParaRPr>
        </a:p>
      </dgm:t>
    </dgm:pt>
    <dgm:pt modelId="{279C4D6D-C84A-4524-96EA-E4340BE764B3}" type="parTrans" cxnId="{A0DDA859-516F-4272-A670-8DBED1834CE5}">
      <dgm:prSet/>
      <dgm:spPr/>
      <dgm:t>
        <a:bodyPr/>
        <a:lstStyle/>
        <a:p>
          <a:endParaRPr lang="en-US"/>
        </a:p>
      </dgm:t>
    </dgm:pt>
    <dgm:pt modelId="{BF370FF8-3B13-4795-A8A5-A0C3AF4BED6F}" type="sibTrans" cxnId="{A0DDA859-516F-4272-A670-8DBED1834CE5}">
      <dgm:prSet phldrT="1" phldr="0"/>
      <dgm:spPr/>
      <dgm:t>
        <a:bodyPr/>
        <a:lstStyle/>
        <a:p>
          <a:r>
            <a:rPr lang="en-US">
              <a:latin typeface="Times New Roman" panose="02020603050405020304" pitchFamily="18" charset="0"/>
              <a:cs typeface="Times New Roman" panose="02020603050405020304" pitchFamily="18" charset="0"/>
            </a:rPr>
            <a:t>1</a:t>
          </a:r>
        </a:p>
      </dgm:t>
    </dgm:pt>
    <dgm:pt modelId="{0C24E19E-B1A1-413F-A700-F5144F739DF5}">
      <dgm:prSet/>
      <dgm:spPr/>
      <dgm:t>
        <a:bodyPr/>
        <a:lstStyle/>
        <a:p>
          <a:pPr algn="just"/>
          <a:r>
            <a:rPr lang="en-GB" b="0" i="0" dirty="0">
              <a:latin typeface="Times New Roman" panose="02020603050405020304" pitchFamily="18" charset="0"/>
              <a:cs typeface="Times New Roman" panose="02020603050405020304" pitchFamily="18" charset="0"/>
            </a:rPr>
            <a:t>School support</a:t>
          </a:r>
          <a:endParaRPr lang="en-US" dirty="0">
            <a:latin typeface="Times New Roman" panose="02020603050405020304" pitchFamily="18" charset="0"/>
            <a:cs typeface="Times New Roman" panose="02020603050405020304" pitchFamily="18" charset="0"/>
          </a:endParaRPr>
        </a:p>
      </dgm:t>
    </dgm:pt>
    <dgm:pt modelId="{9D07CA8D-A202-4D12-860D-117B8B144B29}" type="parTrans" cxnId="{CA896B51-D2F1-4E94-99E8-1ACC4EC999C4}">
      <dgm:prSet/>
      <dgm:spPr/>
      <dgm:t>
        <a:bodyPr/>
        <a:lstStyle/>
        <a:p>
          <a:endParaRPr lang="en-US"/>
        </a:p>
      </dgm:t>
    </dgm:pt>
    <dgm:pt modelId="{FA089853-5BA4-4497-B877-28AF9AD64E84}" type="sibTrans" cxnId="{CA896B51-D2F1-4E94-99E8-1ACC4EC999C4}">
      <dgm:prSet phldrT="2" phldr="0"/>
      <dgm:spPr/>
      <dgm:t>
        <a:bodyPr/>
        <a:lstStyle/>
        <a:p>
          <a:r>
            <a:rPr lang="en-US">
              <a:latin typeface="Times New Roman" panose="02020603050405020304" pitchFamily="18" charset="0"/>
              <a:cs typeface="Times New Roman" panose="02020603050405020304" pitchFamily="18" charset="0"/>
            </a:rPr>
            <a:t>2</a:t>
          </a:r>
        </a:p>
      </dgm:t>
    </dgm:pt>
    <dgm:pt modelId="{ADC93173-4407-40BB-8DBA-3EE2EFE0EC94}">
      <dgm:prSet/>
      <dgm:spPr/>
      <dgm:t>
        <a:bodyPr/>
        <a:lstStyle/>
        <a:p>
          <a:pPr algn="just"/>
          <a:r>
            <a:rPr lang="en-GB" b="0" i="0" dirty="0">
              <a:latin typeface="Times New Roman" panose="02020603050405020304" pitchFamily="18" charset="0"/>
              <a:cs typeface="Times New Roman" panose="02020603050405020304" pitchFamily="18" charset="0"/>
            </a:rPr>
            <a:t>Recreational activities</a:t>
          </a:r>
          <a:endParaRPr lang="en-US" dirty="0">
            <a:latin typeface="Times New Roman" panose="02020603050405020304" pitchFamily="18" charset="0"/>
            <a:cs typeface="Times New Roman" panose="02020603050405020304" pitchFamily="18" charset="0"/>
          </a:endParaRPr>
        </a:p>
      </dgm:t>
    </dgm:pt>
    <dgm:pt modelId="{04C75696-F5C0-4160-A083-78FC1041A56E}" type="parTrans" cxnId="{408FE6AA-BBC7-43CB-BB9D-C2EF928167E7}">
      <dgm:prSet/>
      <dgm:spPr/>
      <dgm:t>
        <a:bodyPr/>
        <a:lstStyle/>
        <a:p>
          <a:endParaRPr lang="en-US"/>
        </a:p>
      </dgm:t>
    </dgm:pt>
    <dgm:pt modelId="{9A5CAA42-1EDD-41FF-8075-9AE22584AABC}" type="sibTrans" cxnId="{408FE6AA-BBC7-43CB-BB9D-C2EF928167E7}">
      <dgm:prSet phldrT="3" phldr="0"/>
      <dgm:spPr/>
      <dgm:t>
        <a:bodyPr/>
        <a:lstStyle/>
        <a:p>
          <a:r>
            <a:rPr lang="en-US">
              <a:latin typeface="Times New Roman" panose="02020603050405020304" pitchFamily="18" charset="0"/>
              <a:cs typeface="Times New Roman" panose="02020603050405020304" pitchFamily="18" charset="0"/>
            </a:rPr>
            <a:t>3</a:t>
          </a:r>
        </a:p>
      </dgm:t>
    </dgm:pt>
    <dgm:pt modelId="{9B8B580D-DB4D-4A51-94C1-B64ED9345DEF}" type="pres">
      <dgm:prSet presAssocID="{42454446-0B91-41D9-ACE0-28111F0FFF75}" presName="Name0" presStyleCnt="0">
        <dgm:presLayoutVars>
          <dgm:animLvl val="lvl"/>
          <dgm:resizeHandles val="exact"/>
        </dgm:presLayoutVars>
      </dgm:prSet>
      <dgm:spPr/>
    </dgm:pt>
    <dgm:pt modelId="{8510792A-EEA5-4B1D-BEF4-00E9CCBBE869}" type="pres">
      <dgm:prSet presAssocID="{66E8AEBD-AB22-4261-AF94-72F415CC1F37}" presName="compositeNode" presStyleCnt="0">
        <dgm:presLayoutVars>
          <dgm:bulletEnabled val="1"/>
        </dgm:presLayoutVars>
      </dgm:prSet>
      <dgm:spPr/>
    </dgm:pt>
    <dgm:pt modelId="{5CC6061A-BE08-44A9-94A4-653F8273233C}" type="pres">
      <dgm:prSet presAssocID="{66E8AEBD-AB22-4261-AF94-72F415CC1F37}" presName="bgRect" presStyleLbl="bgAccFollowNode1" presStyleIdx="0" presStyleCnt="3"/>
      <dgm:spPr/>
    </dgm:pt>
    <dgm:pt modelId="{2B79D178-3BA0-4C18-8C34-4C19B54F440A}" type="pres">
      <dgm:prSet presAssocID="{BF370FF8-3B13-4795-A8A5-A0C3AF4BED6F}" presName="sibTransNodeCircle" presStyleLbl="alignNode1" presStyleIdx="0" presStyleCnt="6">
        <dgm:presLayoutVars>
          <dgm:chMax val="0"/>
          <dgm:bulletEnabled/>
        </dgm:presLayoutVars>
      </dgm:prSet>
      <dgm:spPr/>
    </dgm:pt>
    <dgm:pt modelId="{4B1DE42E-EDF5-4852-ACE5-7F84683D2067}" type="pres">
      <dgm:prSet presAssocID="{66E8AEBD-AB22-4261-AF94-72F415CC1F37}" presName="bottomLine" presStyleLbl="alignNode1" presStyleIdx="1" presStyleCnt="6">
        <dgm:presLayoutVars/>
      </dgm:prSet>
      <dgm:spPr/>
    </dgm:pt>
    <dgm:pt modelId="{F36CC3A8-8CDD-4A93-B55D-0F0AAB5AD31E}" type="pres">
      <dgm:prSet presAssocID="{66E8AEBD-AB22-4261-AF94-72F415CC1F37}" presName="nodeText" presStyleLbl="bgAccFollowNode1" presStyleIdx="0" presStyleCnt="3">
        <dgm:presLayoutVars>
          <dgm:bulletEnabled val="1"/>
        </dgm:presLayoutVars>
      </dgm:prSet>
      <dgm:spPr/>
    </dgm:pt>
    <dgm:pt modelId="{59F11230-5302-4217-B515-ED2E076DCDF2}" type="pres">
      <dgm:prSet presAssocID="{BF370FF8-3B13-4795-A8A5-A0C3AF4BED6F}" presName="sibTrans" presStyleCnt="0"/>
      <dgm:spPr/>
    </dgm:pt>
    <dgm:pt modelId="{3772A5AC-B138-48C7-A82B-9348F3596BDF}" type="pres">
      <dgm:prSet presAssocID="{0C24E19E-B1A1-413F-A700-F5144F739DF5}" presName="compositeNode" presStyleCnt="0">
        <dgm:presLayoutVars>
          <dgm:bulletEnabled val="1"/>
        </dgm:presLayoutVars>
      </dgm:prSet>
      <dgm:spPr/>
    </dgm:pt>
    <dgm:pt modelId="{373F5F3E-4B17-4566-B75B-82746D7501A3}" type="pres">
      <dgm:prSet presAssocID="{0C24E19E-B1A1-413F-A700-F5144F739DF5}" presName="bgRect" presStyleLbl="bgAccFollowNode1" presStyleIdx="1" presStyleCnt="3" custLinFactNeighborX="-5565" custLinFactNeighborY="600"/>
      <dgm:spPr/>
    </dgm:pt>
    <dgm:pt modelId="{A4CBE7F7-A41A-42AB-90AC-853B63C73D6D}" type="pres">
      <dgm:prSet presAssocID="{FA089853-5BA4-4497-B877-28AF9AD64E84}" presName="sibTransNodeCircle" presStyleLbl="alignNode1" presStyleIdx="2" presStyleCnt="6">
        <dgm:presLayoutVars>
          <dgm:chMax val="0"/>
          <dgm:bulletEnabled/>
        </dgm:presLayoutVars>
      </dgm:prSet>
      <dgm:spPr/>
    </dgm:pt>
    <dgm:pt modelId="{711E28BE-877E-4B17-B6F5-BAAE113CAD8B}" type="pres">
      <dgm:prSet presAssocID="{0C24E19E-B1A1-413F-A700-F5144F739DF5}" presName="bottomLine" presStyleLbl="alignNode1" presStyleIdx="3" presStyleCnt="6">
        <dgm:presLayoutVars/>
      </dgm:prSet>
      <dgm:spPr/>
    </dgm:pt>
    <dgm:pt modelId="{915F55C5-B8DA-4243-A1DF-057E0EEEF4FF}" type="pres">
      <dgm:prSet presAssocID="{0C24E19E-B1A1-413F-A700-F5144F739DF5}" presName="nodeText" presStyleLbl="bgAccFollowNode1" presStyleIdx="1" presStyleCnt="3">
        <dgm:presLayoutVars>
          <dgm:bulletEnabled val="1"/>
        </dgm:presLayoutVars>
      </dgm:prSet>
      <dgm:spPr/>
    </dgm:pt>
    <dgm:pt modelId="{1E7B5F1C-5301-469A-9D59-3AE3BD2D5655}" type="pres">
      <dgm:prSet presAssocID="{FA089853-5BA4-4497-B877-28AF9AD64E84}" presName="sibTrans" presStyleCnt="0"/>
      <dgm:spPr/>
    </dgm:pt>
    <dgm:pt modelId="{B6A68A8B-FABB-4DFC-8DE9-E5197642A2E2}" type="pres">
      <dgm:prSet presAssocID="{ADC93173-4407-40BB-8DBA-3EE2EFE0EC94}" presName="compositeNode" presStyleCnt="0">
        <dgm:presLayoutVars>
          <dgm:bulletEnabled val="1"/>
        </dgm:presLayoutVars>
      </dgm:prSet>
      <dgm:spPr/>
    </dgm:pt>
    <dgm:pt modelId="{01E8304E-A9E5-4DBA-A814-C1D48F65A75B}" type="pres">
      <dgm:prSet presAssocID="{ADC93173-4407-40BB-8DBA-3EE2EFE0EC94}" presName="bgRect" presStyleLbl="bgAccFollowNode1" presStyleIdx="2" presStyleCnt="3" custLinFactNeighborX="-10335"/>
      <dgm:spPr/>
    </dgm:pt>
    <dgm:pt modelId="{7D69CDE3-B010-47B4-9367-D2E1FD61FD93}" type="pres">
      <dgm:prSet presAssocID="{9A5CAA42-1EDD-41FF-8075-9AE22584AABC}" presName="sibTransNodeCircle" presStyleLbl="alignNode1" presStyleIdx="4" presStyleCnt="6">
        <dgm:presLayoutVars>
          <dgm:chMax val="0"/>
          <dgm:bulletEnabled/>
        </dgm:presLayoutVars>
      </dgm:prSet>
      <dgm:spPr/>
    </dgm:pt>
    <dgm:pt modelId="{D819F048-024F-40A2-980D-5393EB23E123}" type="pres">
      <dgm:prSet presAssocID="{ADC93173-4407-40BB-8DBA-3EE2EFE0EC94}" presName="bottomLine" presStyleLbl="alignNode1" presStyleIdx="5" presStyleCnt="6">
        <dgm:presLayoutVars/>
      </dgm:prSet>
      <dgm:spPr/>
    </dgm:pt>
    <dgm:pt modelId="{9288BF26-FD69-4006-BABA-4D56A3C3616A}" type="pres">
      <dgm:prSet presAssocID="{ADC93173-4407-40BB-8DBA-3EE2EFE0EC94}" presName="nodeText" presStyleLbl="bgAccFollowNode1" presStyleIdx="2" presStyleCnt="3">
        <dgm:presLayoutVars>
          <dgm:bulletEnabled val="1"/>
        </dgm:presLayoutVars>
      </dgm:prSet>
      <dgm:spPr/>
    </dgm:pt>
  </dgm:ptLst>
  <dgm:cxnLst>
    <dgm:cxn modelId="{F9736815-0E58-4A26-B423-B3808D12A4E2}" type="presOf" srcId="{ADC93173-4407-40BB-8DBA-3EE2EFE0EC94}" destId="{01E8304E-A9E5-4DBA-A814-C1D48F65A75B}" srcOrd="0" destOrd="0" presId="urn:microsoft.com/office/officeart/2016/7/layout/BasicLinearProcessNumbered"/>
    <dgm:cxn modelId="{6E87E519-2F71-462F-A77B-2403E8473CF4}" type="presOf" srcId="{BF370FF8-3B13-4795-A8A5-A0C3AF4BED6F}" destId="{2B79D178-3BA0-4C18-8C34-4C19B54F440A}" srcOrd="0" destOrd="0" presId="urn:microsoft.com/office/officeart/2016/7/layout/BasicLinearProcessNumbered"/>
    <dgm:cxn modelId="{CBF4E73E-856C-468B-AC91-E4D890C38A1D}" type="presOf" srcId="{42454446-0B91-41D9-ACE0-28111F0FFF75}" destId="{9B8B580D-DB4D-4A51-94C1-B64ED9345DEF}" srcOrd="0" destOrd="0" presId="urn:microsoft.com/office/officeart/2016/7/layout/BasicLinearProcessNumbered"/>
    <dgm:cxn modelId="{A1F7FC61-8847-4CC5-8656-45579D3D2924}" type="presOf" srcId="{0C24E19E-B1A1-413F-A700-F5144F739DF5}" destId="{915F55C5-B8DA-4243-A1DF-057E0EEEF4FF}" srcOrd="1" destOrd="0" presId="urn:microsoft.com/office/officeart/2016/7/layout/BasicLinearProcessNumbered"/>
    <dgm:cxn modelId="{65A1BA67-6576-40B1-9AC3-4C5601CB9528}" type="presOf" srcId="{66E8AEBD-AB22-4261-AF94-72F415CC1F37}" destId="{5CC6061A-BE08-44A9-94A4-653F8273233C}" srcOrd="0" destOrd="0" presId="urn:microsoft.com/office/officeart/2016/7/layout/BasicLinearProcessNumbered"/>
    <dgm:cxn modelId="{74CE5148-9C32-4088-BB4B-36EF8C50B968}" type="presOf" srcId="{66E8AEBD-AB22-4261-AF94-72F415CC1F37}" destId="{F36CC3A8-8CDD-4A93-B55D-0F0AAB5AD31E}" srcOrd="1" destOrd="0" presId="urn:microsoft.com/office/officeart/2016/7/layout/BasicLinearProcessNumbered"/>
    <dgm:cxn modelId="{14F1696E-578D-442C-A6E5-98834001B62F}" type="presOf" srcId="{FA089853-5BA4-4497-B877-28AF9AD64E84}" destId="{A4CBE7F7-A41A-42AB-90AC-853B63C73D6D}" srcOrd="0" destOrd="0" presId="urn:microsoft.com/office/officeart/2016/7/layout/BasicLinearProcessNumbered"/>
    <dgm:cxn modelId="{CA896B51-D2F1-4E94-99E8-1ACC4EC999C4}" srcId="{42454446-0B91-41D9-ACE0-28111F0FFF75}" destId="{0C24E19E-B1A1-413F-A700-F5144F739DF5}" srcOrd="1" destOrd="0" parTransId="{9D07CA8D-A202-4D12-860D-117B8B144B29}" sibTransId="{FA089853-5BA4-4497-B877-28AF9AD64E84}"/>
    <dgm:cxn modelId="{A0DDA859-516F-4272-A670-8DBED1834CE5}" srcId="{42454446-0B91-41D9-ACE0-28111F0FFF75}" destId="{66E8AEBD-AB22-4261-AF94-72F415CC1F37}" srcOrd="0" destOrd="0" parTransId="{279C4D6D-C84A-4524-96EA-E4340BE764B3}" sibTransId="{BF370FF8-3B13-4795-A8A5-A0C3AF4BED6F}"/>
    <dgm:cxn modelId="{81EB1E5A-54C1-41E5-926B-231C743B0215}" type="presOf" srcId="{0C24E19E-B1A1-413F-A700-F5144F739DF5}" destId="{373F5F3E-4B17-4566-B75B-82746D7501A3}" srcOrd="0" destOrd="0" presId="urn:microsoft.com/office/officeart/2016/7/layout/BasicLinearProcessNumbered"/>
    <dgm:cxn modelId="{408FE6AA-BBC7-43CB-BB9D-C2EF928167E7}" srcId="{42454446-0B91-41D9-ACE0-28111F0FFF75}" destId="{ADC93173-4407-40BB-8DBA-3EE2EFE0EC94}" srcOrd="2" destOrd="0" parTransId="{04C75696-F5C0-4160-A083-78FC1041A56E}" sibTransId="{9A5CAA42-1EDD-41FF-8075-9AE22584AABC}"/>
    <dgm:cxn modelId="{55B590DE-8A0F-4B28-8A6B-552DC68A9724}" type="presOf" srcId="{ADC93173-4407-40BB-8DBA-3EE2EFE0EC94}" destId="{9288BF26-FD69-4006-BABA-4D56A3C3616A}" srcOrd="1" destOrd="0" presId="urn:microsoft.com/office/officeart/2016/7/layout/BasicLinearProcessNumbered"/>
    <dgm:cxn modelId="{0D333CE5-8A72-4074-B66A-F9AF08A24B4D}" type="presOf" srcId="{9A5CAA42-1EDD-41FF-8075-9AE22584AABC}" destId="{7D69CDE3-B010-47B4-9367-D2E1FD61FD93}" srcOrd="0" destOrd="0" presId="urn:microsoft.com/office/officeart/2016/7/layout/BasicLinearProcessNumbered"/>
    <dgm:cxn modelId="{3D65F046-EDED-4B76-9B82-6D10D01138CC}" type="presParOf" srcId="{9B8B580D-DB4D-4A51-94C1-B64ED9345DEF}" destId="{8510792A-EEA5-4B1D-BEF4-00E9CCBBE869}" srcOrd="0" destOrd="0" presId="urn:microsoft.com/office/officeart/2016/7/layout/BasicLinearProcessNumbered"/>
    <dgm:cxn modelId="{9A31AA78-F202-406A-ADF7-F0428EB29F40}" type="presParOf" srcId="{8510792A-EEA5-4B1D-BEF4-00E9CCBBE869}" destId="{5CC6061A-BE08-44A9-94A4-653F8273233C}" srcOrd="0" destOrd="0" presId="urn:microsoft.com/office/officeart/2016/7/layout/BasicLinearProcessNumbered"/>
    <dgm:cxn modelId="{8759251D-D19E-4D8A-9CE0-6531FE6F020A}" type="presParOf" srcId="{8510792A-EEA5-4B1D-BEF4-00E9CCBBE869}" destId="{2B79D178-3BA0-4C18-8C34-4C19B54F440A}" srcOrd="1" destOrd="0" presId="urn:microsoft.com/office/officeart/2016/7/layout/BasicLinearProcessNumbered"/>
    <dgm:cxn modelId="{C94A32B5-B256-4B60-9A49-E493A6063086}" type="presParOf" srcId="{8510792A-EEA5-4B1D-BEF4-00E9CCBBE869}" destId="{4B1DE42E-EDF5-4852-ACE5-7F84683D2067}" srcOrd="2" destOrd="0" presId="urn:microsoft.com/office/officeart/2016/7/layout/BasicLinearProcessNumbered"/>
    <dgm:cxn modelId="{3970E4A5-A884-44E6-85BA-85CF4420D6E0}" type="presParOf" srcId="{8510792A-EEA5-4B1D-BEF4-00E9CCBBE869}" destId="{F36CC3A8-8CDD-4A93-B55D-0F0AAB5AD31E}" srcOrd="3" destOrd="0" presId="urn:microsoft.com/office/officeart/2016/7/layout/BasicLinearProcessNumbered"/>
    <dgm:cxn modelId="{0CC01EEE-95A4-4DCB-9EE9-EFA6BE81543A}" type="presParOf" srcId="{9B8B580D-DB4D-4A51-94C1-B64ED9345DEF}" destId="{59F11230-5302-4217-B515-ED2E076DCDF2}" srcOrd="1" destOrd="0" presId="urn:microsoft.com/office/officeart/2016/7/layout/BasicLinearProcessNumbered"/>
    <dgm:cxn modelId="{DE247AF6-DE14-4658-9844-BD338EC6AA56}" type="presParOf" srcId="{9B8B580D-DB4D-4A51-94C1-B64ED9345DEF}" destId="{3772A5AC-B138-48C7-A82B-9348F3596BDF}" srcOrd="2" destOrd="0" presId="urn:microsoft.com/office/officeart/2016/7/layout/BasicLinearProcessNumbered"/>
    <dgm:cxn modelId="{FE7376A7-B597-49CF-B11B-BC3E0A57DCA7}" type="presParOf" srcId="{3772A5AC-B138-48C7-A82B-9348F3596BDF}" destId="{373F5F3E-4B17-4566-B75B-82746D7501A3}" srcOrd="0" destOrd="0" presId="urn:microsoft.com/office/officeart/2016/7/layout/BasicLinearProcessNumbered"/>
    <dgm:cxn modelId="{9DAF9296-D791-4A69-B140-22651B7422F6}" type="presParOf" srcId="{3772A5AC-B138-48C7-A82B-9348F3596BDF}" destId="{A4CBE7F7-A41A-42AB-90AC-853B63C73D6D}" srcOrd="1" destOrd="0" presId="urn:microsoft.com/office/officeart/2016/7/layout/BasicLinearProcessNumbered"/>
    <dgm:cxn modelId="{22B70D29-2EB3-420F-931F-87EC0DACFD01}" type="presParOf" srcId="{3772A5AC-B138-48C7-A82B-9348F3596BDF}" destId="{711E28BE-877E-4B17-B6F5-BAAE113CAD8B}" srcOrd="2" destOrd="0" presId="urn:microsoft.com/office/officeart/2016/7/layout/BasicLinearProcessNumbered"/>
    <dgm:cxn modelId="{DFC8DB49-5609-4703-A100-33ABE77FA454}" type="presParOf" srcId="{3772A5AC-B138-48C7-A82B-9348F3596BDF}" destId="{915F55C5-B8DA-4243-A1DF-057E0EEEF4FF}" srcOrd="3" destOrd="0" presId="urn:microsoft.com/office/officeart/2016/7/layout/BasicLinearProcessNumbered"/>
    <dgm:cxn modelId="{A712FDAB-C339-4C45-A778-82EC41F73930}" type="presParOf" srcId="{9B8B580D-DB4D-4A51-94C1-B64ED9345DEF}" destId="{1E7B5F1C-5301-469A-9D59-3AE3BD2D5655}" srcOrd="3" destOrd="0" presId="urn:microsoft.com/office/officeart/2016/7/layout/BasicLinearProcessNumbered"/>
    <dgm:cxn modelId="{A388F26F-288A-491A-8054-915E3554A587}" type="presParOf" srcId="{9B8B580D-DB4D-4A51-94C1-B64ED9345DEF}" destId="{B6A68A8B-FABB-4DFC-8DE9-E5197642A2E2}" srcOrd="4" destOrd="0" presId="urn:microsoft.com/office/officeart/2016/7/layout/BasicLinearProcessNumbered"/>
    <dgm:cxn modelId="{ADCF0FE8-0DC3-4144-92D3-3A1EBE397CD2}" type="presParOf" srcId="{B6A68A8B-FABB-4DFC-8DE9-E5197642A2E2}" destId="{01E8304E-A9E5-4DBA-A814-C1D48F65A75B}" srcOrd="0" destOrd="0" presId="urn:microsoft.com/office/officeart/2016/7/layout/BasicLinearProcessNumbered"/>
    <dgm:cxn modelId="{D81FE020-3DE3-4D5B-A2EE-949EA49C115C}" type="presParOf" srcId="{B6A68A8B-FABB-4DFC-8DE9-E5197642A2E2}" destId="{7D69CDE3-B010-47B4-9367-D2E1FD61FD93}" srcOrd="1" destOrd="0" presId="urn:microsoft.com/office/officeart/2016/7/layout/BasicLinearProcessNumbered"/>
    <dgm:cxn modelId="{F6556C24-3BBB-4D53-8AD7-55ACA6337354}" type="presParOf" srcId="{B6A68A8B-FABB-4DFC-8DE9-E5197642A2E2}" destId="{D819F048-024F-40A2-980D-5393EB23E123}" srcOrd="2" destOrd="0" presId="urn:microsoft.com/office/officeart/2016/7/layout/BasicLinearProcessNumbered"/>
    <dgm:cxn modelId="{4FFCFF3F-7ABF-48D5-B7E5-E5D964C261D9}" type="presParOf" srcId="{B6A68A8B-FABB-4DFC-8DE9-E5197642A2E2}" destId="{9288BF26-FD69-4006-BABA-4D56A3C3616A}"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08634E-FDDA-4E7E-80D5-245CA8787CBF}">
      <dsp:nvSpPr>
        <dsp:cNvPr id="0" name=""/>
        <dsp:cNvSpPr/>
      </dsp:nvSpPr>
      <dsp:spPr>
        <a:xfrm>
          <a:off x="3176435" y="870618"/>
          <a:ext cx="531698" cy="91440"/>
        </a:xfrm>
        <a:custGeom>
          <a:avLst/>
          <a:gdLst/>
          <a:ahLst/>
          <a:cxnLst/>
          <a:rect l="0" t="0" r="0" b="0"/>
          <a:pathLst>
            <a:path>
              <a:moveTo>
                <a:pt x="0" y="52802"/>
              </a:moveTo>
              <a:lnTo>
                <a:pt x="282949" y="52802"/>
              </a:lnTo>
              <a:lnTo>
                <a:pt x="282949" y="45720"/>
              </a:lnTo>
              <a:lnTo>
                <a:pt x="531698"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28226" y="912848"/>
        <a:ext cx="28117" cy="6979"/>
      </dsp:txXfrm>
    </dsp:sp>
    <dsp:sp modelId="{FF438DAF-EEA9-40F0-B5E7-8FFFB1C6AB96}">
      <dsp:nvSpPr>
        <dsp:cNvPr id="0" name=""/>
        <dsp:cNvSpPr/>
      </dsp:nvSpPr>
      <dsp:spPr>
        <a:xfrm>
          <a:off x="143704" y="13061"/>
          <a:ext cx="3034531" cy="18207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377950">
            <a:lnSpc>
              <a:spcPct val="90000"/>
            </a:lnSpc>
            <a:spcBef>
              <a:spcPct val="0"/>
            </a:spcBef>
            <a:spcAft>
              <a:spcPct val="35000"/>
            </a:spcAft>
            <a:buNone/>
          </a:pPr>
          <a:r>
            <a:rPr lang="en-GB" sz="3100" b="0" i="0" kern="1200" dirty="0"/>
            <a:t>Anti-Social Behaviour Team</a:t>
          </a:r>
          <a:endParaRPr lang="en-US" sz="3100" kern="1200" dirty="0"/>
        </a:p>
      </dsp:txBody>
      <dsp:txXfrm>
        <a:off x="143704" y="13061"/>
        <a:ext cx="3034531" cy="1820718"/>
      </dsp:txXfrm>
    </dsp:sp>
    <dsp:sp modelId="{67980B10-240B-49D9-AF53-F631C0560038}">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CDF7CC71-B1D7-42AC-BFB4-325609A5271C}">
      <dsp:nvSpPr>
        <dsp:cNvPr id="0" name=""/>
        <dsp:cNvSpPr/>
      </dsp:nvSpPr>
      <dsp:spPr>
        <a:xfrm>
          <a:off x="3740534" y="5979"/>
          <a:ext cx="3034531" cy="182071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377950">
            <a:lnSpc>
              <a:spcPct val="90000"/>
            </a:lnSpc>
            <a:spcBef>
              <a:spcPct val="0"/>
            </a:spcBef>
            <a:spcAft>
              <a:spcPct val="35000"/>
            </a:spcAft>
            <a:buNone/>
          </a:pPr>
          <a:r>
            <a:rPr lang="en-GB" sz="3100" b="0" i="0" kern="1200" dirty="0"/>
            <a:t>Social Services</a:t>
          </a:r>
          <a:endParaRPr lang="en-US" sz="3100" kern="1200" dirty="0"/>
        </a:p>
      </dsp:txBody>
      <dsp:txXfrm>
        <a:off x="3740534" y="5979"/>
        <a:ext cx="3034531" cy="1820718"/>
      </dsp:txXfrm>
    </dsp:sp>
    <dsp:sp modelId="{9CBFAEDC-866F-45CA-9936-3C1F68F4E7C9}">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B62AB7CB-7651-4CC7-A48D-F073F8D6B8A4}">
      <dsp:nvSpPr>
        <dsp:cNvPr id="0" name=""/>
        <dsp:cNvSpPr/>
      </dsp:nvSpPr>
      <dsp:spPr>
        <a:xfrm>
          <a:off x="7473007" y="5979"/>
          <a:ext cx="3034531" cy="1820718"/>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377950">
            <a:lnSpc>
              <a:spcPct val="90000"/>
            </a:lnSpc>
            <a:spcBef>
              <a:spcPct val="0"/>
            </a:spcBef>
            <a:spcAft>
              <a:spcPct val="35000"/>
            </a:spcAft>
            <a:buNone/>
          </a:pPr>
          <a:r>
            <a:rPr lang="en-GB" sz="3100" b="0" i="0" kern="1200" dirty="0"/>
            <a:t>Mental Health Professionals.</a:t>
          </a:r>
          <a:endParaRPr lang="en-US" sz="3100" kern="1200" dirty="0"/>
        </a:p>
      </dsp:txBody>
      <dsp:txXfrm>
        <a:off x="7473007" y="5979"/>
        <a:ext cx="3034531" cy="1820718"/>
      </dsp:txXfrm>
    </dsp:sp>
    <dsp:sp modelId="{2BF71A3C-9F21-481E-915F-ECA810AD1BE7}">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8971B219-47E3-4248-9249-C1E3CC62B0E9}">
      <dsp:nvSpPr>
        <dsp:cNvPr id="0" name=""/>
        <dsp:cNvSpPr/>
      </dsp:nvSpPr>
      <dsp:spPr>
        <a:xfrm>
          <a:off x="8061" y="2524640"/>
          <a:ext cx="3034531" cy="1820718"/>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377950">
            <a:lnSpc>
              <a:spcPct val="90000"/>
            </a:lnSpc>
            <a:spcBef>
              <a:spcPct val="0"/>
            </a:spcBef>
            <a:spcAft>
              <a:spcPct val="35000"/>
            </a:spcAft>
            <a:buNone/>
          </a:pPr>
          <a:r>
            <a:rPr lang="en-GB" sz="3100" b="0" i="0" kern="1200" dirty="0"/>
            <a:t>Education Services</a:t>
          </a:r>
          <a:endParaRPr lang="en-US" sz="3100" kern="1200" dirty="0"/>
        </a:p>
      </dsp:txBody>
      <dsp:txXfrm>
        <a:off x="8061" y="2524640"/>
        <a:ext cx="3034531" cy="1820718"/>
      </dsp:txXfrm>
    </dsp:sp>
    <dsp:sp modelId="{B10CE63A-F69C-4A38-A2BC-0A1CD150FE17}">
      <dsp:nvSpPr>
        <dsp:cNvPr id="0" name=""/>
        <dsp:cNvSpPr/>
      </dsp:nvSpPr>
      <dsp:spPr>
        <a:xfrm>
          <a:off x="3740534" y="2524640"/>
          <a:ext cx="3034531" cy="1820718"/>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377950">
            <a:lnSpc>
              <a:spcPct val="90000"/>
            </a:lnSpc>
            <a:spcBef>
              <a:spcPct val="0"/>
            </a:spcBef>
            <a:spcAft>
              <a:spcPct val="35000"/>
            </a:spcAft>
            <a:buNone/>
          </a:pPr>
          <a:r>
            <a:rPr lang="en-GB" sz="3100" b="0" i="0" kern="1200" dirty="0"/>
            <a:t>Domestic Violence Support Services</a:t>
          </a:r>
          <a:endParaRPr lang="en-US" sz="3100" kern="1200" dirty="0"/>
        </a:p>
      </dsp:txBody>
      <dsp:txXfrm>
        <a:off x="3740534" y="2524640"/>
        <a:ext cx="3034531" cy="18207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C9A3DA-9DA5-4AD4-8BE0-F83D6DD126A9}">
      <dsp:nvSpPr>
        <dsp:cNvPr id="0" name=""/>
        <dsp:cNvSpPr/>
      </dsp:nvSpPr>
      <dsp:spPr>
        <a:xfrm>
          <a:off x="0" y="831078"/>
          <a:ext cx="3423197" cy="1026959"/>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70509" tIns="270509" rIns="270509" bIns="270509" numCol="1" spcCol="1270" anchor="ctr" anchorCtr="0">
          <a:noAutofit/>
        </a:bodyPr>
        <a:lstStyle/>
        <a:p>
          <a:pPr marL="0" lvl="0" indent="0" algn="ctr" defTabSz="1778000">
            <a:lnSpc>
              <a:spcPct val="90000"/>
            </a:lnSpc>
            <a:spcBef>
              <a:spcPct val="0"/>
            </a:spcBef>
            <a:spcAft>
              <a:spcPct val="35000"/>
            </a:spcAft>
            <a:buNone/>
          </a:pPr>
          <a:r>
            <a:rPr lang="en-US" sz="4000" b="1" kern="1200" dirty="0">
              <a:latin typeface="Times New Roman" panose="02020603050405020304" pitchFamily="18" charset="0"/>
              <a:cs typeface="Times New Roman" panose="02020603050405020304" pitchFamily="18" charset="0"/>
            </a:rPr>
            <a:t>Engage in</a:t>
          </a:r>
        </a:p>
      </dsp:txBody>
      <dsp:txXfrm>
        <a:off x="0" y="831078"/>
        <a:ext cx="3423197" cy="1026959"/>
      </dsp:txXfrm>
    </dsp:sp>
    <dsp:sp modelId="{91435A97-7DDE-41F4-865E-4FC6DF1D6FEF}">
      <dsp:nvSpPr>
        <dsp:cNvPr id="0" name=""/>
        <dsp:cNvSpPr/>
      </dsp:nvSpPr>
      <dsp:spPr>
        <a:xfrm>
          <a:off x="15214" y="1897226"/>
          <a:ext cx="3423197" cy="1583843"/>
        </a:xfrm>
        <a:prstGeom prst="rect">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38136" tIns="338136" rIns="338136" bIns="338136" numCol="1" spcCol="1270" anchor="t"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Engage in therapy.</a:t>
          </a:r>
        </a:p>
      </dsp:txBody>
      <dsp:txXfrm>
        <a:off x="15214" y="1897226"/>
        <a:ext cx="3423197" cy="1583843"/>
      </dsp:txXfrm>
    </dsp:sp>
    <dsp:sp modelId="{5F89CE75-7AD6-452F-869E-7B51B6781536}">
      <dsp:nvSpPr>
        <dsp:cNvPr id="0" name=""/>
        <dsp:cNvSpPr/>
      </dsp:nvSpPr>
      <dsp:spPr>
        <a:xfrm>
          <a:off x="3546201" y="870267"/>
          <a:ext cx="3423197" cy="1026959"/>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70509" tIns="270509" rIns="270509" bIns="270509" numCol="1" spcCol="1270" anchor="ctr" anchorCtr="0">
          <a:noAutofit/>
        </a:bodyPr>
        <a:lstStyle/>
        <a:p>
          <a:pPr marL="0" lvl="0" indent="0" algn="ctr" defTabSz="1778000">
            <a:lnSpc>
              <a:spcPct val="90000"/>
            </a:lnSpc>
            <a:spcBef>
              <a:spcPct val="0"/>
            </a:spcBef>
            <a:spcAft>
              <a:spcPct val="35000"/>
            </a:spcAft>
            <a:buNone/>
          </a:pPr>
          <a:r>
            <a:rPr lang="en-US" sz="4000" b="1" kern="1200" dirty="0">
              <a:latin typeface="Times New Roman" panose="02020603050405020304" pitchFamily="18" charset="0"/>
              <a:cs typeface="Times New Roman" panose="02020603050405020304" pitchFamily="18" charset="0"/>
            </a:rPr>
            <a:t>Attend</a:t>
          </a:r>
        </a:p>
      </dsp:txBody>
      <dsp:txXfrm>
        <a:off x="3546201" y="870267"/>
        <a:ext cx="3423197" cy="1026959"/>
      </dsp:txXfrm>
    </dsp:sp>
    <dsp:sp modelId="{9E0EF68E-AFC9-43F3-807E-FB5B974B8FE4}">
      <dsp:nvSpPr>
        <dsp:cNvPr id="0" name=""/>
        <dsp:cNvSpPr/>
      </dsp:nvSpPr>
      <dsp:spPr>
        <a:xfrm>
          <a:off x="3546201" y="1897226"/>
          <a:ext cx="3423197" cy="1583843"/>
        </a:xfrm>
        <a:prstGeom prst="rect">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38136" tIns="338136" rIns="338136" bIns="338136" numCol="1" spcCol="1270" anchor="t"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Attend parenting support programs</a:t>
          </a:r>
        </a:p>
      </dsp:txBody>
      <dsp:txXfrm>
        <a:off x="3546201" y="1897226"/>
        <a:ext cx="3423197" cy="1583843"/>
      </dsp:txXfrm>
    </dsp:sp>
    <dsp:sp modelId="{AD5738C6-A1AF-40B1-9905-03C706D392E4}">
      <dsp:nvSpPr>
        <dsp:cNvPr id="0" name=""/>
        <dsp:cNvSpPr/>
      </dsp:nvSpPr>
      <dsp:spPr>
        <a:xfrm>
          <a:off x="7077187" y="870267"/>
          <a:ext cx="3423197" cy="1026959"/>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70509" tIns="270509" rIns="270509" bIns="270509" numCol="1" spcCol="1270" anchor="ctr" anchorCtr="0">
          <a:noAutofit/>
        </a:bodyPr>
        <a:lstStyle/>
        <a:p>
          <a:pPr marL="0" lvl="0" indent="0" algn="ctr" defTabSz="1778000">
            <a:lnSpc>
              <a:spcPct val="90000"/>
            </a:lnSpc>
            <a:spcBef>
              <a:spcPct val="0"/>
            </a:spcBef>
            <a:spcAft>
              <a:spcPct val="35000"/>
            </a:spcAft>
            <a:buNone/>
          </a:pPr>
          <a:r>
            <a:rPr lang="en-US" sz="4000" b="1" kern="1200" dirty="0">
              <a:latin typeface="Times New Roman" panose="02020603050405020304" pitchFamily="18" charset="0"/>
              <a:cs typeface="Times New Roman" panose="02020603050405020304" pitchFamily="18" charset="0"/>
            </a:rPr>
            <a:t>Seek</a:t>
          </a:r>
        </a:p>
      </dsp:txBody>
      <dsp:txXfrm>
        <a:off x="7077187" y="870267"/>
        <a:ext cx="3423197" cy="1026959"/>
      </dsp:txXfrm>
    </dsp:sp>
    <dsp:sp modelId="{4CE26801-036C-4471-87E9-D0F9E8C6E91B}">
      <dsp:nvSpPr>
        <dsp:cNvPr id="0" name=""/>
        <dsp:cNvSpPr/>
      </dsp:nvSpPr>
      <dsp:spPr>
        <a:xfrm>
          <a:off x="7077187" y="1897226"/>
          <a:ext cx="3423197" cy="1583843"/>
        </a:xfrm>
        <a:prstGeom prst="rect">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38136" tIns="338136" rIns="338136" bIns="338136" numCol="1" spcCol="1270" anchor="t"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Seek assistance for alcohol problems</a:t>
          </a:r>
        </a:p>
      </dsp:txBody>
      <dsp:txXfrm>
        <a:off x="7077187" y="1897226"/>
        <a:ext cx="3423197" cy="15838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6061A-BE08-44A9-94A4-653F8273233C}">
      <dsp:nvSpPr>
        <dsp:cNvPr id="0" name=""/>
        <dsp:cNvSpPr/>
      </dsp:nvSpPr>
      <dsp:spPr>
        <a:xfrm>
          <a:off x="0" y="0"/>
          <a:ext cx="3286125" cy="435133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just" defTabSz="1155700">
            <a:lnSpc>
              <a:spcPct val="90000"/>
            </a:lnSpc>
            <a:spcBef>
              <a:spcPct val="0"/>
            </a:spcBef>
            <a:spcAft>
              <a:spcPct val="35000"/>
            </a:spcAft>
            <a:buNone/>
          </a:pPr>
          <a:r>
            <a:rPr lang="en-GB" sz="2600" b="0" i="0" kern="1200" dirty="0">
              <a:latin typeface="Times New Roman" panose="02020603050405020304" pitchFamily="18" charset="0"/>
              <a:cs typeface="Times New Roman" panose="02020603050405020304" pitchFamily="18" charset="0"/>
            </a:rPr>
            <a:t>Individual therapy</a:t>
          </a:r>
          <a:endParaRPr lang="en-US" sz="2600" kern="1200" dirty="0">
            <a:latin typeface="Times New Roman" panose="02020603050405020304" pitchFamily="18" charset="0"/>
            <a:cs typeface="Times New Roman" panose="02020603050405020304" pitchFamily="18" charset="0"/>
          </a:endParaRPr>
        </a:p>
      </dsp:txBody>
      <dsp:txXfrm>
        <a:off x="0" y="1653508"/>
        <a:ext cx="3286125" cy="2610802"/>
      </dsp:txXfrm>
    </dsp:sp>
    <dsp:sp modelId="{2B79D178-3BA0-4C18-8C34-4C19B54F440A}">
      <dsp:nvSpPr>
        <dsp:cNvPr id="0" name=""/>
        <dsp:cNvSpPr/>
      </dsp:nvSpPr>
      <dsp:spPr>
        <a:xfrm>
          <a:off x="990361" y="435133"/>
          <a:ext cx="1305401" cy="1305401"/>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latin typeface="Times New Roman" panose="02020603050405020304" pitchFamily="18" charset="0"/>
              <a:cs typeface="Times New Roman" panose="02020603050405020304" pitchFamily="18" charset="0"/>
            </a:rPr>
            <a:t>1</a:t>
          </a:r>
        </a:p>
      </dsp:txBody>
      <dsp:txXfrm>
        <a:off x="1181533" y="626305"/>
        <a:ext cx="923057" cy="923057"/>
      </dsp:txXfrm>
    </dsp:sp>
    <dsp:sp modelId="{4B1DE42E-EDF5-4852-ACE5-7F84683D2067}">
      <dsp:nvSpPr>
        <dsp:cNvPr id="0" name=""/>
        <dsp:cNvSpPr/>
      </dsp:nvSpPr>
      <dsp:spPr>
        <a:xfrm>
          <a:off x="0" y="4351266"/>
          <a:ext cx="3286125"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73F5F3E-4B17-4566-B75B-82746D7501A3}">
      <dsp:nvSpPr>
        <dsp:cNvPr id="0" name=""/>
        <dsp:cNvSpPr/>
      </dsp:nvSpPr>
      <dsp:spPr>
        <a:xfrm>
          <a:off x="3431864" y="0"/>
          <a:ext cx="3286125" cy="4351338"/>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just" defTabSz="1155700">
            <a:lnSpc>
              <a:spcPct val="90000"/>
            </a:lnSpc>
            <a:spcBef>
              <a:spcPct val="0"/>
            </a:spcBef>
            <a:spcAft>
              <a:spcPct val="35000"/>
            </a:spcAft>
            <a:buNone/>
          </a:pPr>
          <a:r>
            <a:rPr lang="en-GB" sz="2600" b="0" i="0" kern="1200" dirty="0">
              <a:latin typeface="Times New Roman" panose="02020603050405020304" pitchFamily="18" charset="0"/>
              <a:cs typeface="Times New Roman" panose="02020603050405020304" pitchFamily="18" charset="0"/>
            </a:rPr>
            <a:t>School support</a:t>
          </a:r>
          <a:endParaRPr lang="en-US" sz="2600" kern="1200" dirty="0">
            <a:latin typeface="Times New Roman" panose="02020603050405020304" pitchFamily="18" charset="0"/>
            <a:cs typeface="Times New Roman" panose="02020603050405020304" pitchFamily="18" charset="0"/>
          </a:endParaRPr>
        </a:p>
      </dsp:txBody>
      <dsp:txXfrm>
        <a:off x="3431864" y="1653508"/>
        <a:ext cx="3286125" cy="2610802"/>
      </dsp:txXfrm>
    </dsp:sp>
    <dsp:sp modelId="{A4CBE7F7-A41A-42AB-90AC-853B63C73D6D}">
      <dsp:nvSpPr>
        <dsp:cNvPr id="0" name=""/>
        <dsp:cNvSpPr/>
      </dsp:nvSpPr>
      <dsp:spPr>
        <a:xfrm>
          <a:off x="4605099" y="435133"/>
          <a:ext cx="1305401" cy="1305401"/>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latin typeface="Times New Roman" panose="02020603050405020304" pitchFamily="18" charset="0"/>
              <a:cs typeface="Times New Roman" panose="02020603050405020304" pitchFamily="18" charset="0"/>
            </a:rPr>
            <a:t>2</a:t>
          </a:r>
        </a:p>
      </dsp:txBody>
      <dsp:txXfrm>
        <a:off x="4796271" y="626305"/>
        <a:ext cx="923057" cy="923057"/>
      </dsp:txXfrm>
    </dsp:sp>
    <dsp:sp modelId="{711E28BE-877E-4B17-B6F5-BAAE113CAD8B}">
      <dsp:nvSpPr>
        <dsp:cNvPr id="0" name=""/>
        <dsp:cNvSpPr/>
      </dsp:nvSpPr>
      <dsp:spPr>
        <a:xfrm>
          <a:off x="3614737" y="4351266"/>
          <a:ext cx="3286125"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1E8304E-A9E5-4DBA-A814-C1D48F65A75B}">
      <dsp:nvSpPr>
        <dsp:cNvPr id="0" name=""/>
        <dsp:cNvSpPr/>
      </dsp:nvSpPr>
      <dsp:spPr>
        <a:xfrm>
          <a:off x="6889853" y="0"/>
          <a:ext cx="3286125" cy="4351338"/>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just" defTabSz="1155700">
            <a:lnSpc>
              <a:spcPct val="90000"/>
            </a:lnSpc>
            <a:spcBef>
              <a:spcPct val="0"/>
            </a:spcBef>
            <a:spcAft>
              <a:spcPct val="35000"/>
            </a:spcAft>
            <a:buNone/>
          </a:pPr>
          <a:r>
            <a:rPr lang="en-GB" sz="2600" b="0" i="0" kern="1200" dirty="0">
              <a:latin typeface="Times New Roman" panose="02020603050405020304" pitchFamily="18" charset="0"/>
              <a:cs typeface="Times New Roman" panose="02020603050405020304" pitchFamily="18" charset="0"/>
            </a:rPr>
            <a:t>Recreational activities</a:t>
          </a:r>
          <a:endParaRPr lang="en-US" sz="2600" kern="1200" dirty="0">
            <a:latin typeface="Times New Roman" panose="02020603050405020304" pitchFamily="18" charset="0"/>
            <a:cs typeface="Times New Roman" panose="02020603050405020304" pitchFamily="18" charset="0"/>
          </a:endParaRPr>
        </a:p>
      </dsp:txBody>
      <dsp:txXfrm>
        <a:off x="6889853" y="1653508"/>
        <a:ext cx="3286125" cy="2610802"/>
      </dsp:txXfrm>
    </dsp:sp>
    <dsp:sp modelId="{7D69CDE3-B010-47B4-9367-D2E1FD61FD93}">
      <dsp:nvSpPr>
        <dsp:cNvPr id="0" name=""/>
        <dsp:cNvSpPr/>
      </dsp:nvSpPr>
      <dsp:spPr>
        <a:xfrm>
          <a:off x="8219836" y="435133"/>
          <a:ext cx="1305401" cy="1305401"/>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latin typeface="Times New Roman" panose="02020603050405020304" pitchFamily="18" charset="0"/>
              <a:cs typeface="Times New Roman" panose="02020603050405020304" pitchFamily="18" charset="0"/>
            </a:rPr>
            <a:t>3</a:t>
          </a:r>
        </a:p>
      </dsp:txBody>
      <dsp:txXfrm>
        <a:off x="8411008" y="626305"/>
        <a:ext cx="923057" cy="923057"/>
      </dsp:txXfrm>
    </dsp:sp>
    <dsp:sp modelId="{D819F048-024F-40A2-980D-5393EB23E123}">
      <dsp:nvSpPr>
        <dsp:cNvPr id="0" name=""/>
        <dsp:cNvSpPr/>
      </dsp:nvSpPr>
      <dsp:spPr>
        <a:xfrm>
          <a:off x="7229475" y="4351266"/>
          <a:ext cx="3286125"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C75968-5CC6-4ED1-BC9D-A6C9F13B5A3B}" type="datetimeFigureOut">
              <a:rPr lang="en-GB" smtClean="0"/>
              <a:t>22/06/2023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DC8603-3AD7-4B26-A004-6FBD1CD958FC}" type="slidenum">
              <a:rPr lang="en-GB" smtClean="0"/>
              <a:t>‹#›</a:t>
            </a:fld>
            <a:endParaRPr lang="en-GB"/>
          </a:p>
        </p:txBody>
      </p:sp>
    </p:spTree>
    <p:extLst>
      <p:ext uri="{BB962C8B-B14F-4D97-AF65-F5344CB8AC3E}">
        <p14:creationId xmlns:p14="http://schemas.microsoft.com/office/powerpoint/2010/main" val="18085851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DC8603-3AD7-4B26-A004-6FBD1CD958FC}" type="slidenum">
              <a:rPr lang="en-GB" smtClean="0"/>
              <a:t>12</a:t>
            </a:fld>
            <a:endParaRPr lang="en-GB"/>
          </a:p>
        </p:txBody>
      </p:sp>
    </p:spTree>
    <p:extLst>
      <p:ext uri="{BB962C8B-B14F-4D97-AF65-F5344CB8AC3E}">
        <p14:creationId xmlns:p14="http://schemas.microsoft.com/office/powerpoint/2010/main" val="4283797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980545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85442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77832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4497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6/22/2023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0216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34136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6/22/2023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6173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68477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01358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157847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55786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6/22/2023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727148412"/>
      </p:ext>
    </p:extLst>
  </p:cSld>
  <p:clrMap bg1="lt1" tx1="dk1" bg2="lt2" tx2="dk2" accent1="accent1" accent2="accent2" accent3="accent3" accent4="accent4" accent5="accent5" accent6="accent6" hlink="hlink" folHlink="folHlink"/>
  <p:sldLayoutIdLst>
    <p:sldLayoutId id="2147483858" r:id="rId1"/>
    <p:sldLayoutId id="2147483859" r:id="rId2"/>
    <p:sldLayoutId id="2147483860" r:id="rId3"/>
    <p:sldLayoutId id="2147483861" r:id="rId4"/>
    <p:sldLayoutId id="2147483862" r:id="rId5"/>
    <p:sldLayoutId id="2147483863" r:id="rId6"/>
    <p:sldLayoutId id="2147483864" r:id="rId7"/>
    <p:sldLayoutId id="2147483865" r:id="rId8"/>
    <p:sldLayoutId id="2147483866" r:id="rId9"/>
    <p:sldLayoutId id="2147483867" r:id="rId10"/>
    <p:sldLayoutId id="214748386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5.png"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image" Target="../media/image7.jpeg"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9.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image" Target="../media/image9.jpeg"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image" Target="../media/image10.jpeg"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12.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5" name="Rectangle 6150">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anti-social behaviour - latest news, breaking stories and comment - The  Independent">
            <a:extLst>
              <a:ext uri="{FF2B5EF4-FFF2-40B4-BE49-F238E27FC236}">
                <a16:creationId xmlns:a16="http://schemas.microsoft.com/office/drawing/2014/main" id="{1C412545-3188-2767-8EA3-D79FCE80CADC}"/>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8691" b="16309"/>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D5E6772-797F-13D2-8962-DE630649C870}"/>
              </a:ext>
            </a:extLst>
          </p:cNvPr>
          <p:cNvSpPr>
            <a:spLocks noGrp="1"/>
          </p:cNvSpPr>
          <p:nvPr>
            <p:ph type="ctrTitle"/>
          </p:nvPr>
        </p:nvSpPr>
        <p:spPr>
          <a:xfrm>
            <a:off x="838199" y="1065862"/>
            <a:ext cx="6052955" cy="4726276"/>
          </a:xfrm>
        </p:spPr>
        <p:txBody>
          <a:bodyPr vert="horz" lIns="91440" tIns="45720" rIns="91440" bIns="45720" rtlCol="0" anchor="ctr">
            <a:normAutofit/>
          </a:bodyPr>
          <a:lstStyle/>
          <a:p>
            <a:pPr algn="r"/>
            <a:r>
              <a:rPr lang="en-US" sz="8000">
                <a:ln w="22225">
                  <a:solidFill>
                    <a:srgbClr val="FFFFFF"/>
                  </a:solidFill>
                </a:ln>
                <a:noFill/>
              </a:rPr>
              <a:t>Anti-Social Behaviour</a:t>
            </a:r>
            <a:br>
              <a:rPr lang="en-US" sz="8000">
                <a:ln w="22225">
                  <a:solidFill>
                    <a:srgbClr val="FFFFFF"/>
                  </a:solidFill>
                </a:ln>
                <a:noFill/>
              </a:rPr>
            </a:br>
            <a:r>
              <a:rPr lang="en-US" sz="8000">
                <a:ln w="22225">
                  <a:solidFill>
                    <a:srgbClr val="FFFFFF"/>
                  </a:solidFill>
                </a:ln>
                <a:noFill/>
              </a:rPr>
              <a:t>Family A</a:t>
            </a:r>
          </a:p>
        </p:txBody>
      </p:sp>
      <p:cxnSp>
        <p:nvCxnSpPr>
          <p:cNvPr id="6156" name="Straight Connector 6152">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7BF8A829-A029-BA90-9352-61336B567AD7}"/>
              </a:ext>
            </a:extLst>
          </p:cNvPr>
          <p:cNvSpPr>
            <a:spLocks noGrp="1"/>
          </p:cNvSpPr>
          <p:nvPr>
            <p:ph type="subTitle" idx="1"/>
          </p:nvPr>
        </p:nvSpPr>
        <p:spPr>
          <a:xfrm>
            <a:off x="7534641" y="1065862"/>
            <a:ext cx="3860002" cy="4726276"/>
          </a:xfrm>
        </p:spPr>
        <p:txBody>
          <a:bodyPr vert="horz" lIns="91440" tIns="45720" rIns="91440" bIns="45720" rtlCol="0" anchor="ctr">
            <a:normAutofit/>
          </a:bodyPr>
          <a:lstStyle/>
          <a:p>
            <a:pPr indent="-228600" algn="l">
              <a:buFont typeface="Arial" panose="020B0604020202020204" pitchFamily="34" charset="0"/>
              <a:buChar char="•"/>
            </a:pPr>
            <a:r>
              <a:rPr lang="en-US" sz="2000" dirty="0">
                <a:solidFill>
                  <a:srgbClr val="FFFFFF"/>
                </a:solidFill>
              </a:rPr>
              <a:t>Group Members </a:t>
            </a:r>
          </a:p>
          <a:p>
            <a:pPr indent="-228600" algn="l">
              <a:buFont typeface="Arial" panose="020B0604020202020204" pitchFamily="34" charset="0"/>
              <a:buChar char="•"/>
            </a:pPr>
            <a:r>
              <a:rPr lang="en-US" sz="2000" dirty="0">
                <a:solidFill>
                  <a:srgbClr val="FFFFFF"/>
                </a:solidFill>
              </a:rPr>
              <a:t>Shazia Malik (2127945)</a:t>
            </a:r>
            <a:endParaRPr lang="en-US" sz="2000" dirty="0">
              <a:solidFill>
                <a:srgbClr val="FFFFFF"/>
              </a:solidFill>
              <a:ea typeface="Calibri"/>
              <a:cs typeface="Calibri"/>
            </a:endParaRPr>
          </a:p>
          <a:p>
            <a:pPr indent="-228600" algn="l">
              <a:buFont typeface="Arial" panose="020B0604020202020204" pitchFamily="34" charset="0"/>
              <a:buChar char="•"/>
            </a:pPr>
            <a:r>
              <a:rPr lang="en-US" sz="2000" dirty="0" err="1">
                <a:solidFill>
                  <a:srgbClr val="FFFFFF"/>
                </a:solidFill>
              </a:rPr>
              <a:t>Sheeraz</a:t>
            </a:r>
            <a:r>
              <a:rPr lang="en-US" sz="2000" dirty="0">
                <a:solidFill>
                  <a:srgbClr val="FFFFFF"/>
                </a:solidFill>
              </a:rPr>
              <a:t> Begum (2133166)</a:t>
            </a:r>
            <a:endParaRPr lang="en-US" sz="2000" dirty="0">
              <a:solidFill>
                <a:srgbClr val="FFFFFF"/>
              </a:solidFill>
              <a:ea typeface="Calibri"/>
              <a:cs typeface="Calibri"/>
            </a:endParaRPr>
          </a:p>
          <a:p>
            <a:pPr indent="-228600" algn="l">
              <a:buFont typeface="Arial" panose="020B0604020202020204" pitchFamily="34" charset="0"/>
              <a:buChar char="•"/>
            </a:pPr>
            <a:r>
              <a:rPr lang="en-US" sz="2000" dirty="0">
                <a:solidFill>
                  <a:srgbClr val="FFFFFF"/>
                </a:solidFill>
              </a:rPr>
              <a:t>Nasreen Akhtar (2132945)</a:t>
            </a:r>
            <a:endParaRPr lang="en-US" sz="2000" dirty="0">
              <a:solidFill>
                <a:srgbClr val="FFFFFF"/>
              </a:solidFill>
              <a:ea typeface="Calibri"/>
              <a:cs typeface="Calibri"/>
            </a:endParaRPr>
          </a:p>
          <a:p>
            <a:pPr indent="-228600" algn="l">
              <a:buFont typeface="Arial" panose="020B0604020202020204" pitchFamily="34" charset="0"/>
              <a:buChar char="•"/>
            </a:pPr>
            <a:endParaRPr lang="en-US" sz="2000">
              <a:solidFill>
                <a:srgbClr val="FFFFFF"/>
              </a:solidFill>
            </a:endParaRPr>
          </a:p>
          <a:p>
            <a:pPr indent="-228600" algn="l">
              <a:buFont typeface="Arial" panose="020B0604020202020204" pitchFamily="34" charset="0"/>
              <a:buChar char="•"/>
            </a:pPr>
            <a:r>
              <a:rPr lang="en-US" sz="2000" dirty="0">
                <a:solidFill>
                  <a:srgbClr val="FFFFFF"/>
                </a:solidFill>
              </a:rPr>
              <a:t>Children, Young People and Families </a:t>
            </a:r>
            <a:endParaRPr lang="en-US" sz="2000" dirty="0">
              <a:solidFill>
                <a:srgbClr val="FFFFFF"/>
              </a:solidFill>
              <a:ea typeface="Calibri"/>
              <a:cs typeface="Calibri"/>
            </a:endParaRPr>
          </a:p>
          <a:p>
            <a:pPr indent="-228600" algn="l">
              <a:buFont typeface="Arial" panose="020B0604020202020204" pitchFamily="34" charset="0"/>
              <a:buChar char="•"/>
            </a:pPr>
            <a:r>
              <a:rPr lang="en-US" sz="2000" dirty="0">
                <a:solidFill>
                  <a:srgbClr val="FFFFFF"/>
                </a:solidFill>
              </a:rPr>
              <a:t>(BMHP5004_BIRM)</a:t>
            </a:r>
            <a:endParaRPr lang="en-US" sz="2000" dirty="0">
              <a:solidFill>
                <a:srgbClr val="FFFFFF"/>
              </a:solidFill>
              <a:ea typeface="Calibri"/>
              <a:cs typeface="Calibri"/>
            </a:endParaRPr>
          </a:p>
          <a:p>
            <a:pPr indent="-228600" algn="l">
              <a:buFont typeface="Arial" panose="020B0604020202020204" pitchFamily="34" charset="0"/>
              <a:buChar char="•"/>
            </a:pPr>
            <a:r>
              <a:rPr lang="en-US" sz="2000" dirty="0">
                <a:solidFill>
                  <a:srgbClr val="FFFFFF"/>
                </a:solidFill>
              </a:rPr>
              <a:t>Lecture: Debra Odeh</a:t>
            </a:r>
            <a:endParaRPr lang="en-US" sz="2000" dirty="0">
              <a:solidFill>
                <a:srgbClr val="FFFFFF"/>
              </a:solidFill>
              <a:ea typeface="Calibri"/>
              <a:cs typeface="Calibri"/>
            </a:endParaRPr>
          </a:p>
          <a:p>
            <a:pPr indent="-228600" algn="l">
              <a:buFont typeface="Arial" panose="020B0604020202020204" pitchFamily="34" charset="0"/>
              <a:buChar char="•"/>
            </a:pPr>
            <a:endParaRPr lang="en-US" sz="2000">
              <a:solidFill>
                <a:srgbClr val="FFFFFF"/>
              </a:solidFill>
            </a:endParaRPr>
          </a:p>
        </p:txBody>
      </p:sp>
    </p:spTree>
    <p:extLst>
      <p:ext uri="{BB962C8B-B14F-4D97-AF65-F5344CB8AC3E}">
        <p14:creationId xmlns:p14="http://schemas.microsoft.com/office/powerpoint/2010/main" val="293532344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4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4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2000"/>
                                  </p:stCondLst>
                                  <p:iterate type="lt">
                                    <p:tmPct val="10000"/>
                                  </p:iterate>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4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2000"/>
                                  </p:stCondLst>
                                  <p:iterate type="lt">
                                    <p:tmPct val="10000"/>
                                  </p:iterate>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4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2000"/>
                                  </p:stCondLst>
                                  <p:iterate type="lt">
                                    <p:tmPct val="10000"/>
                                  </p:iterate>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400"/>
                                        <p:tgtEl>
                                          <p:spTgt spid="3">
                                            <p:txEl>
                                              <p:pRg st="7" end="7"/>
                                            </p:txEl>
                                          </p:spTgt>
                                        </p:tgtEl>
                                      </p:cBhvr>
                                    </p:animEffect>
                                  </p:childTnLst>
                                </p:cTn>
                              </p:par>
                              <p:par>
                                <p:cTn id="38" presetID="10" presetClass="entr" presetSubtype="0" fill="hold" grpId="0" nodeType="withEffect">
                                  <p:stCondLst>
                                    <p:cond delay="1000"/>
                                  </p:stCondLst>
                                  <p:iterate type="lt">
                                    <p:tmPct val="10000"/>
                                  </p:iterate>
                                  <p:childTnLst>
                                    <p:set>
                                      <p:cBhvr>
                                        <p:cTn id="39" dur="1" fill="hold">
                                          <p:stCondLst>
                                            <p:cond delay="0"/>
                                          </p:stCondLst>
                                        </p:cTn>
                                        <p:tgtEl>
                                          <p:spTgt spid="2"/>
                                        </p:tgtEl>
                                        <p:attrNameLst>
                                          <p:attrName>style.visibility</p:attrName>
                                        </p:attrNameLst>
                                      </p:cBhvr>
                                      <p:to>
                                        <p:strVal val="visible"/>
                                      </p:to>
                                    </p:set>
                                    <p:animEffect transition="in" filter="fade">
                                      <p:cBhvr>
                                        <p:cTn id="4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033FA-5035-B6E7-F56F-876960180AC4}"/>
              </a:ext>
            </a:extLst>
          </p:cNvPr>
          <p:cNvSpPr>
            <a:spLocks noGrp="1"/>
          </p:cNvSpPr>
          <p:nvPr>
            <p:ph type="title"/>
          </p:nvPr>
        </p:nvSpPr>
        <p:spPr>
          <a:xfrm>
            <a:off x="640080" y="325369"/>
            <a:ext cx="4368602" cy="915800"/>
          </a:xfrm>
        </p:spPr>
        <p:txBody>
          <a:bodyPr anchor="b">
            <a:normAutofit/>
          </a:bodyPr>
          <a:lstStyle/>
          <a:p>
            <a:r>
              <a:rPr lang="en-GB" sz="5400" b="1">
                <a:latin typeface="Times New Roman" panose="02020603050405020304" pitchFamily="18" charset="0"/>
                <a:cs typeface="Times New Roman" panose="02020603050405020304" pitchFamily="18" charset="0"/>
              </a:rPr>
              <a:t>Key Items</a:t>
            </a:r>
          </a:p>
        </p:txBody>
      </p:sp>
      <p:sp>
        <p:nvSpPr>
          <p:cNvPr id="3" name="Content Placeholder 2">
            <a:extLst>
              <a:ext uri="{FF2B5EF4-FFF2-40B4-BE49-F238E27FC236}">
                <a16:creationId xmlns:a16="http://schemas.microsoft.com/office/drawing/2014/main" id="{B9A6AC4E-FB2B-7A11-94AD-9813F1F9420F}"/>
              </a:ext>
            </a:extLst>
          </p:cNvPr>
          <p:cNvSpPr>
            <a:spLocks noGrp="1"/>
          </p:cNvSpPr>
          <p:nvPr>
            <p:ph idx="1"/>
          </p:nvPr>
        </p:nvSpPr>
        <p:spPr>
          <a:xfrm>
            <a:off x="640080" y="1381097"/>
            <a:ext cx="4243589" cy="4812470"/>
          </a:xfrm>
        </p:spPr>
        <p:txBody>
          <a:bodyPr vert="horz" lIns="91440" tIns="45720" rIns="91440" bIns="45720" rtlCol="0" anchor="t">
            <a:noAutofit/>
          </a:bodyPr>
          <a:lstStyle/>
          <a:p>
            <a:pPr>
              <a:buFont typeface="+mj-lt"/>
              <a:buAutoNum type="arabicPeriod"/>
            </a:pPr>
            <a:r>
              <a:rPr lang="en-GB" sz="1600" b="0" i="0" dirty="0">
                <a:effectLst/>
                <a:latin typeface="Times New Roman"/>
                <a:cs typeface="Times New Roman"/>
              </a:rPr>
              <a:t>Overview of the case study and family background.</a:t>
            </a:r>
          </a:p>
          <a:p>
            <a:pPr>
              <a:buFont typeface="+mj-lt"/>
              <a:buAutoNum type="arabicPeriod"/>
            </a:pPr>
            <a:r>
              <a:rPr lang="en-GB" sz="1600" b="0" i="0" dirty="0">
                <a:effectLst/>
                <a:latin typeface="Times New Roman"/>
                <a:cs typeface="Times New Roman"/>
              </a:rPr>
              <a:t>Implications of the identified issues on the individuals and the family as a whole.</a:t>
            </a:r>
          </a:p>
          <a:p>
            <a:pPr>
              <a:buFont typeface="+mj-lt"/>
              <a:buAutoNum type="arabicPeriod"/>
            </a:pPr>
            <a:r>
              <a:rPr lang="en-GB" sz="1600" b="0" i="0" dirty="0">
                <a:effectLst/>
                <a:latin typeface="Times New Roman"/>
                <a:cs typeface="Times New Roman"/>
              </a:rPr>
              <a:t>Analysis and evaluation of the situation.</a:t>
            </a:r>
          </a:p>
          <a:p>
            <a:pPr>
              <a:buFont typeface="+mj-lt"/>
              <a:buAutoNum type="arabicPeriod"/>
            </a:pPr>
            <a:r>
              <a:rPr lang="en-GB" sz="1600" b="0" i="0" dirty="0">
                <a:effectLst/>
                <a:latin typeface="Times New Roman"/>
                <a:cs typeface="Times New Roman"/>
              </a:rPr>
              <a:t>Reasons behind the current situation and possible contributing factors.</a:t>
            </a:r>
          </a:p>
          <a:p>
            <a:pPr>
              <a:buFont typeface="+mj-lt"/>
              <a:buAutoNum type="arabicPeriod"/>
            </a:pPr>
            <a:r>
              <a:rPr lang="en-GB" sz="1600" b="0" i="0" dirty="0">
                <a:effectLst/>
                <a:latin typeface="Times New Roman"/>
                <a:cs typeface="Times New Roman"/>
              </a:rPr>
              <a:t>Options to consider in assessing and improving the family's well-being.</a:t>
            </a:r>
          </a:p>
          <a:p>
            <a:pPr>
              <a:buFont typeface="+mj-lt"/>
              <a:buAutoNum type="arabicPeriod"/>
            </a:pPr>
            <a:r>
              <a:rPr lang="en-GB" sz="1600" b="0" i="0" dirty="0">
                <a:effectLst/>
                <a:latin typeface="Times New Roman"/>
                <a:cs typeface="Times New Roman"/>
              </a:rPr>
              <a:t>Key teams/services that should be involved in this case.</a:t>
            </a:r>
          </a:p>
          <a:p>
            <a:pPr>
              <a:buFont typeface="+mj-lt"/>
              <a:buAutoNum type="arabicPeriod"/>
            </a:pPr>
            <a:r>
              <a:rPr lang="en-GB" sz="1600" b="0" i="0" dirty="0">
                <a:effectLst/>
                <a:latin typeface="Times New Roman"/>
                <a:cs typeface="Times New Roman"/>
              </a:rPr>
              <a:t>Recommendations and actions for the adults in the family, including addressing alcohol problems and parenting issues.</a:t>
            </a:r>
          </a:p>
          <a:p>
            <a:pPr>
              <a:buFont typeface="+mj-lt"/>
              <a:buAutoNum type="arabicPeriod"/>
            </a:pPr>
            <a:r>
              <a:rPr lang="en-GB" sz="1600" b="0" i="0" dirty="0">
                <a:effectLst/>
                <a:latin typeface="Times New Roman"/>
                <a:cs typeface="Times New Roman"/>
              </a:rPr>
              <a:t>Recommendations and actions for the children, focusing on therapy and educational support.</a:t>
            </a:r>
          </a:p>
          <a:p>
            <a:pPr>
              <a:buFont typeface="+mj-lt"/>
              <a:buAutoNum type="arabicPeriod"/>
            </a:pPr>
            <a:r>
              <a:rPr lang="en-GB" sz="1600" b="0" i="0" dirty="0">
                <a:effectLst/>
                <a:latin typeface="Times New Roman"/>
                <a:cs typeface="Times New Roman"/>
              </a:rPr>
              <a:t>Conclusion and summary of the presentation.</a:t>
            </a:r>
          </a:p>
          <a:p>
            <a:endParaRPr lang="en-GB" sz="1600" dirty="0">
              <a:ea typeface="Calibri"/>
              <a:cs typeface="Calibri"/>
            </a:endParaRPr>
          </a:p>
        </p:txBody>
      </p:sp>
      <p:pic>
        <p:nvPicPr>
          <p:cNvPr id="7170" name="Picture 2" descr="£760,000 to tackle anti-social behaviour in Carlisle and Barrow -  cumbriacrack.com">
            <a:extLst>
              <a:ext uri="{FF2B5EF4-FFF2-40B4-BE49-F238E27FC236}">
                <a16:creationId xmlns:a16="http://schemas.microsoft.com/office/drawing/2014/main" id="{47A8E708-F6CE-F4A3-C78F-60A51180944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10" r="30937"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628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wipe(down)">
                                      <p:cBhvr>
                                        <p:cTn id="7" dur="580">
                                          <p:stCondLst>
                                            <p:cond delay="0"/>
                                          </p:stCondLst>
                                        </p:cTn>
                                        <p:tgtEl>
                                          <p:spTgt spid="7170"/>
                                        </p:tgtEl>
                                      </p:cBhvr>
                                    </p:animEffect>
                                    <p:anim calcmode="lin" valueType="num">
                                      <p:cBhvr>
                                        <p:cTn id="8" dur="1822" tmFilter="0,0; 0.14,0.36; 0.43,0.73; 0.71,0.91; 1.0,1.0">
                                          <p:stCondLst>
                                            <p:cond delay="0"/>
                                          </p:stCondLst>
                                        </p:cTn>
                                        <p:tgtEl>
                                          <p:spTgt spid="7170"/>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7170"/>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7170"/>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7170"/>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7170"/>
                                        </p:tgtEl>
                                        <p:attrNameLst>
                                          <p:attrName>ppt_y</p:attrName>
                                        </p:attrNameLst>
                                      </p:cBhvr>
                                      <p:tavLst>
                                        <p:tav tm="0" fmla="#ppt_y-sin(pi*$)/81">
                                          <p:val>
                                            <p:fltVal val="0"/>
                                          </p:val>
                                        </p:tav>
                                        <p:tav tm="100000">
                                          <p:val>
                                            <p:fltVal val="1"/>
                                          </p:val>
                                        </p:tav>
                                      </p:tavLst>
                                    </p:anim>
                                    <p:animScale>
                                      <p:cBhvr>
                                        <p:cTn id="13" dur="26">
                                          <p:stCondLst>
                                            <p:cond delay="650"/>
                                          </p:stCondLst>
                                        </p:cTn>
                                        <p:tgtEl>
                                          <p:spTgt spid="7170"/>
                                        </p:tgtEl>
                                      </p:cBhvr>
                                      <p:to x="100000" y="60000"/>
                                    </p:animScale>
                                    <p:animScale>
                                      <p:cBhvr>
                                        <p:cTn id="14" dur="166" decel="50000">
                                          <p:stCondLst>
                                            <p:cond delay="676"/>
                                          </p:stCondLst>
                                        </p:cTn>
                                        <p:tgtEl>
                                          <p:spTgt spid="7170"/>
                                        </p:tgtEl>
                                      </p:cBhvr>
                                      <p:to x="100000" y="100000"/>
                                    </p:animScale>
                                    <p:animScale>
                                      <p:cBhvr>
                                        <p:cTn id="15" dur="26">
                                          <p:stCondLst>
                                            <p:cond delay="1312"/>
                                          </p:stCondLst>
                                        </p:cTn>
                                        <p:tgtEl>
                                          <p:spTgt spid="7170"/>
                                        </p:tgtEl>
                                      </p:cBhvr>
                                      <p:to x="100000" y="80000"/>
                                    </p:animScale>
                                    <p:animScale>
                                      <p:cBhvr>
                                        <p:cTn id="16" dur="166" decel="50000">
                                          <p:stCondLst>
                                            <p:cond delay="1338"/>
                                          </p:stCondLst>
                                        </p:cTn>
                                        <p:tgtEl>
                                          <p:spTgt spid="7170"/>
                                        </p:tgtEl>
                                      </p:cBhvr>
                                      <p:to x="100000" y="100000"/>
                                    </p:animScale>
                                    <p:animScale>
                                      <p:cBhvr>
                                        <p:cTn id="17" dur="26">
                                          <p:stCondLst>
                                            <p:cond delay="1642"/>
                                          </p:stCondLst>
                                        </p:cTn>
                                        <p:tgtEl>
                                          <p:spTgt spid="7170"/>
                                        </p:tgtEl>
                                      </p:cBhvr>
                                      <p:to x="100000" y="90000"/>
                                    </p:animScale>
                                    <p:animScale>
                                      <p:cBhvr>
                                        <p:cTn id="18" dur="166" decel="50000">
                                          <p:stCondLst>
                                            <p:cond delay="1668"/>
                                          </p:stCondLst>
                                        </p:cTn>
                                        <p:tgtEl>
                                          <p:spTgt spid="7170"/>
                                        </p:tgtEl>
                                      </p:cBhvr>
                                      <p:to x="100000" y="100000"/>
                                    </p:animScale>
                                    <p:animScale>
                                      <p:cBhvr>
                                        <p:cTn id="19" dur="26">
                                          <p:stCondLst>
                                            <p:cond delay="1808"/>
                                          </p:stCondLst>
                                        </p:cTn>
                                        <p:tgtEl>
                                          <p:spTgt spid="7170"/>
                                        </p:tgtEl>
                                      </p:cBhvr>
                                      <p:to x="100000" y="95000"/>
                                    </p:animScale>
                                    <p:animScale>
                                      <p:cBhvr>
                                        <p:cTn id="20" dur="166" decel="50000">
                                          <p:stCondLst>
                                            <p:cond delay="1834"/>
                                          </p:stCondLst>
                                        </p:cTn>
                                        <p:tgtEl>
                                          <p:spTgt spid="7170"/>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wipe(down)">
                                      <p:cBhvr>
                                        <p:cTn id="25" dur="580">
                                          <p:stCondLst>
                                            <p:cond delay="0"/>
                                          </p:stCondLst>
                                        </p:cTn>
                                        <p:tgtEl>
                                          <p:spTgt spid="3">
                                            <p:txEl>
                                              <p:pRg st="0" end="0"/>
                                            </p:txEl>
                                          </p:spTgt>
                                        </p:tgtEl>
                                      </p:cBhvr>
                                    </p:animEffect>
                                    <p:anim calcmode="lin" valueType="num">
                                      <p:cBhvr>
                                        <p:cTn id="26"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0" end="0"/>
                                            </p:txEl>
                                          </p:spTgt>
                                        </p:tgtEl>
                                      </p:cBhvr>
                                      <p:to x="100000" y="60000"/>
                                    </p:animScale>
                                    <p:animScale>
                                      <p:cBhvr>
                                        <p:cTn id="32" dur="166" decel="50000">
                                          <p:stCondLst>
                                            <p:cond delay="676"/>
                                          </p:stCondLst>
                                        </p:cTn>
                                        <p:tgtEl>
                                          <p:spTgt spid="3">
                                            <p:txEl>
                                              <p:pRg st="0" end="0"/>
                                            </p:txEl>
                                          </p:spTgt>
                                        </p:tgtEl>
                                      </p:cBhvr>
                                      <p:to x="100000" y="100000"/>
                                    </p:animScale>
                                    <p:animScale>
                                      <p:cBhvr>
                                        <p:cTn id="33" dur="26">
                                          <p:stCondLst>
                                            <p:cond delay="1312"/>
                                          </p:stCondLst>
                                        </p:cTn>
                                        <p:tgtEl>
                                          <p:spTgt spid="3">
                                            <p:txEl>
                                              <p:pRg st="0" end="0"/>
                                            </p:txEl>
                                          </p:spTgt>
                                        </p:tgtEl>
                                      </p:cBhvr>
                                      <p:to x="100000" y="80000"/>
                                    </p:animScale>
                                    <p:animScale>
                                      <p:cBhvr>
                                        <p:cTn id="34" dur="166" decel="50000">
                                          <p:stCondLst>
                                            <p:cond delay="1338"/>
                                          </p:stCondLst>
                                        </p:cTn>
                                        <p:tgtEl>
                                          <p:spTgt spid="3">
                                            <p:txEl>
                                              <p:pRg st="0" end="0"/>
                                            </p:txEl>
                                          </p:spTgt>
                                        </p:tgtEl>
                                      </p:cBhvr>
                                      <p:to x="100000" y="100000"/>
                                    </p:animScale>
                                    <p:animScale>
                                      <p:cBhvr>
                                        <p:cTn id="35" dur="26">
                                          <p:stCondLst>
                                            <p:cond delay="1642"/>
                                          </p:stCondLst>
                                        </p:cTn>
                                        <p:tgtEl>
                                          <p:spTgt spid="3">
                                            <p:txEl>
                                              <p:pRg st="0" end="0"/>
                                            </p:txEl>
                                          </p:spTgt>
                                        </p:tgtEl>
                                      </p:cBhvr>
                                      <p:to x="100000" y="90000"/>
                                    </p:animScale>
                                    <p:animScale>
                                      <p:cBhvr>
                                        <p:cTn id="36" dur="166" decel="50000">
                                          <p:stCondLst>
                                            <p:cond delay="1668"/>
                                          </p:stCondLst>
                                        </p:cTn>
                                        <p:tgtEl>
                                          <p:spTgt spid="3">
                                            <p:txEl>
                                              <p:pRg st="0" end="0"/>
                                            </p:txEl>
                                          </p:spTgt>
                                        </p:tgtEl>
                                      </p:cBhvr>
                                      <p:to x="100000" y="100000"/>
                                    </p:animScale>
                                    <p:animScale>
                                      <p:cBhvr>
                                        <p:cTn id="37" dur="26">
                                          <p:stCondLst>
                                            <p:cond delay="1808"/>
                                          </p:stCondLst>
                                        </p:cTn>
                                        <p:tgtEl>
                                          <p:spTgt spid="3">
                                            <p:txEl>
                                              <p:pRg st="0" end="0"/>
                                            </p:txEl>
                                          </p:spTgt>
                                        </p:tgtEl>
                                      </p:cBhvr>
                                      <p:to x="100000" y="95000"/>
                                    </p:animScale>
                                    <p:animScale>
                                      <p:cBhvr>
                                        <p:cTn id="38" dur="166" decel="50000">
                                          <p:stCondLst>
                                            <p:cond delay="1834"/>
                                          </p:stCondLst>
                                        </p:cTn>
                                        <p:tgtEl>
                                          <p:spTgt spid="3">
                                            <p:txEl>
                                              <p:pRg st="0" end="0"/>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3">
                                            <p:txEl>
                                              <p:pRg st="1" end="1"/>
                                            </p:txEl>
                                          </p:spTgt>
                                        </p:tgtEl>
                                        <p:attrNameLst>
                                          <p:attrName>style.visibility</p:attrName>
                                        </p:attrNameLst>
                                      </p:cBhvr>
                                      <p:to>
                                        <p:strVal val="visible"/>
                                      </p:to>
                                    </p:set>
                                    <p:animEffect transition="in" filter="wipe(down)">
                                      <p:cBhvr>
                                        <p:cTn id="43" dur="580">
                                          <p:stCondLst>
                                            <p:cond delay="0"/>
                                          </p:stCondLst>
                                        </p:cTn>
                                        <p:tgtEl>
                                          <p:spTgt spid="3">
                                            <p:txEl>
                                              <p:pRg st="1" end="1"/>
                                            </p:txEl>
                                          </p:spTgt>
                                        </p:tgtEl>
                                      </p:cBhvr>
                                    </p:animEffect>
                                    <p:anim calcmode="lin" valueType="num">
                                      <p:cBhvr>
                                        <p:cTn id="44"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1" end="1"/>
                                            </p:txEl>
                                          </p:spTgt>
                                        </p:tgtEl>
                                      </p:cBhvr>
                                      <p:to x="100000" y="60000"/>
                                    </p:animScale>
                                    <p:animScale>
                                      <p:cBhvr>
                                        <p:cTn id="50" dur="166" decel="50000">
                                          <p:stCondLst>
                                            <p:cond delay="676"/>
                                          </p:stCondLst>
                                        </p:cTn>
                                        <p:tgtEl>
                                          <p:spTgt spid="3">
                                            <p:txEl>
                                              <p:pRg st="1" end="1"/>
                                            </p:txEl>
                                          </p:spTgt>
                                        </p:tgtEl>
                                      </p:cBhvr>
                                      <p:to x="100000" y="100000"/>
                                    </p:animScale>
                                    <p:animScale>
                                      <p:cBhvr>
                                        <p:cTn id="51" dur="26">
                                          <p:stCondLst>
                                            <p:cond delay="1312"/>
                                          </p:stCondLst>
                                        </p:cTn>
                                        <p:tgtEl>
                                          <p:spTgt spid="3">
                                            <p:txEl>
                                              <p:pRg st="1" end="1"/>
                                            </p:txEl>
                                          </p:spTgt>
                                        </p:tgtEl>
                                      </p:cBhvr>
                                      <p:to x="100000" y="80000"/>
                                    </p:animScale>
                                    <p:animScale>
                                      <p:cBhvr>
                                        <p:cTn id="52" dur="166" decel="50000">
                                          <p:stCondLst>
                                            <p:cond delay="1338"/>
                                          </p:stCondLst>
                                        </p:cTn>
                                        <p:tgtEl>
                                          <p:spTgt spid="3">
                                            <p:txEl>
                                              <p:pRg st="1" end="1"/>
                                            </p:txEl>
                                          </p:spTgt>
                                        </p:tgtEl>
                                      </p:cBhvr>
                                      <p:to x="100000" y="100000"/>
                                    </p:animScale>
                                    <p:animScale>
                                      <p:cBhvr>
                                        <p:cTn id="53" dur="26">
                                          <p:stCondLst>
                                            <p:cond delay="1642"/>
                                          </p:stCondLst>
                                        </p:cTn>
                                        <p:tgtEl>
                                          <p:spTgt spid="3">
                                            <p:txEl>
                                              <p:pRg st="1" end="1"/>
                                            </p:txEl>
                                          </p:spTgt>
                                        </p:tgtEl>
                                      </p:cBhvr>
                                      <p:to x="100000" y="90000"/>
                                    </p:animScale>
                                    <p:animScale>
                                      <p:cBhvr>
                                        <p:cTn id="54" dur="166" decel="50000">
                                          <p:stCondLst>
                                            <p:cond delay="1668"/>
                                          </p:stCondLst>
                                        </p:cTn>
                                        <p:tgtEl>
                                          <p:spTgt spid="3">
                                            <p:txEl>
                                              <p:pRg st="1" end="1"/>
                                            </p:txEl>
                                          </p:spTgt>
                                        </p:tgtEl>
                                      </p:cBhvr>
                                      <p:to x="100000" y="100000"/>
                                    </p:animScale>
                                    <p:animScale>
                                      <p:cBhvr>
                                        <p:cTn id="55" dur="26">
                                          <p:stCondLst>
                                            <p:cond delay="1808"/>
                                          </p:stCondLst>
                                        </p:cTn>
                                        <p:tgtEl>
                                          <p:spTgt spid="3">
                                            <p:txEl>
                                              <p:pRg st="1" end="1"/>
                                            </p:txEl>
                                          </p:spTgt>
                                        </p:tgtEl>
                                      </p:cBhvr>
                                      <p:to x="100000" y="95000"/>
                                    </p:animScale>
                                    <p:animScale>
                                      <p:cBhvr>
                                        <p:cTn id="56" dur="166" decel="50000">
                                          <p:stCondLst>
                                            <p:cond delay="1834"/>
                                          </p:stCondLst>
                                        </p:cTn>
                                        <p:tgtEl>
                                          <p:spTgt spid="3">
                                            <p:txEl>
                                              <p:pRg st="1" end="1"/>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3">
                                            <p:txEl>
                                              <p:pRg st="2" end="2"/>
                                            </p:txEl>
                                          </p:spTgt>
                                        </p:tgtEl>
                                        <p:attrNameLst>
                                          <p:attrName>style.visibility</p:attrName>
                                        </p:attrNameLst>
                                      </p:cBhvr>
                                      <p:to>
                                        <p:strVal val="visible"/>
                                      </p:to>
                                    </p:set>
                                    <p:animEffect transition="in" filter="wipe(down)">
                                      <p:cBhvr>
                                        <p:cTn id="61" dur="580">
                                          <p:stCondLst>
                                            <p:cond delay="0"/>
                                          </p:stCondLst>
                                        </p:cTn>
                                        <p:tgtEl>
                                          <p:spTgt spid="3">
                                            <p:txEl>
                                              <p:pRg st="2" end="2"/>
                                            </p:txEl>
                                          </p:spTgt>
                                        </p:tgtEl>
                                      </p:cBhvr>
                                    </p:animEffect>
                                    <p:anim calcmode="lin" valueType="num">
                                      <p:cBhvr>
                                        <p:cTn id="62"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3">
                                            <p:txEl>
                                              <p:pRg st="2" end="2"/>
                                            </p:txEl>
                                          </p:spTgt>
                                        </p:tgtEl>
                                      </p:cBhvr>
                                      <p:to x="100000" y="60000"/>
                                    </p:animScale>
                                    <p:animScale>
                                      <p:cBhvr>
                                        <p:cTn id="68" dur="166" decel="50000">
                                          <p:stCondLst>
                                            <p:cond delay="676"/>
                                          </p:stCondLst>
                                        </p:cTn>
                                        <p:tgtEl>
                                          <p:spTgt spid="3">
                                            <p:txEl>
                                              <p:pRg st="2" end="2"/>
                                            </p:txEl>
                                          </p:spTgt>
                                        </p:tgtEl>
                                      </p:cBhvr>
                                      <p:to x="100000" y="100000"/>
                                    </p:animScale>
                                    <p:animScale>
                                      <p:cBhvr>
                                        <p:cTn id="69" dur="26">
                                          <p:stCondLst>
                                            <p:cond delay="1312"/>
                                          </p:stCondLst>
                                        </p:cTn>
                                        <p:tgtEl>
                                          <p:spTgt spid="3">
                                            <p:txEl>
                                              <p:pRg st="2" end="2"/>
                                            </p:txEl>
                                          </p:spTgt>
                                        </p:tgtEl>
                                      </p:cBhvr>
                                      <p:to x="100000" y="80000"/>
                                    </p:animScale>
                                    <p:animScale>
                                      <p:cBhvr>
                                        <p:cTn id="70" dur="166" decel="50000">
                                          <p:stCondLst>
                                            <p:cond delay="1338"/>
                                          </p:stCondLst>
                                        </p:cTn>
                                        <p:tgtEl>
                                          <p:spTgt spid="3">
                                            <p:txEl>
                                              <p:pRg st="2" end="2"/>
                                            </p:txEl>
                                          </p:spTgt>
                                        </p:tgtEl>
                                      </p:cBhvr>
                                      <p:to x="100000" y="100000"/>
                                    </p:animScale>
                                    <p:animScale>
                                      <p:cBhvr>
                                        <p:cTn id="71" dur="26">
                                          <p:stCondLst>
                                            <p:cond delay="1642"/>
                                          </p:stCondLst>
                                        </p:cTn>
                                        <p:tgtEl>
                                          <p:spTgt spid="3">
                                            <p:txEl>
                                              <p:pRg st="2" end="2"/>
                                            </p:txEl>
                                          </p:spTgt>
                                        </p:tgtEl>
                                      </p:cBhvr>
                                      <p:to x="100000" y="90000"/>
                                    </p:animScale>
                                    <p:animScale>
                                      <p:cBhvr>
                                        <p:cTn id="72" dur="166" decel="50000">
                                          <p:stCondLst>
                                            <p:cond delay="1668"/>
                                          </p:stCondLst>
                                        </p:cTn>
                                        <p:tgtEl>
                                          <p:spTgt spid="3">
                                            <p:txEl>
                                              <p:pRg st="2" end="2"/>
                                            </p:txEl>
                                          </p:spTgt>
                                        </p:tgtEl>
                                      </p:cBhvr>
                                      <p:to x="100000" y="100000"/>
                                    </p:animScale>
                                    <p:animScale>
                                      <p:cBhvr>
                                        <p:cTn id="73" dur="26">
                                          <p:stCondLst>
                                            <p:cond delay="1808"/>
                                          </p:stCondLst>
                                        </p:cTn>
                                        <p:tgtEl>
                                          <p:spTgt spid="3">
                                            <p:txEl>
                                              <p:pRg st="2" end="2"/>
                                            </p:txEl>
                                          </p:spTgt>
                                        </p:tgtEl>
                                      </p:cBhvr>
                                      <p:to x="100000" y="95000"/>
                                    </p:animScale>
                                    <p:animScale>
                                      <p:cBhvr>
                                        <p:cTn id="74" dur="166" decel="50000">
                                          <p:stCondLst>
                                            <p:cond delay="1834"/>
                                          </p:stCondLst>
                                        </p:cTn>
                                        <p:tgtEl>
                                          <p:spTgt spid="3">
                                            <p:txEl>
                                              <p:pRg st="2" end="2"/>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3">
                                            <p:txEl>
                                              <p:pRg st="3" end="3"/>
                                            </p:txEl>
                                          </p:spTgt>
                                        </p:tgtEl>
                                        <p:attrNameLst>
                                          <p:attrName>style.visibility</p:attrName>
                                        </p:attrNameLst>
                                      </p:cBhvr>
                                      <p:to>
                                        <p:strVal val="visible"/>
                                      </p:to>
                                    </p:set>
                                    <p:animEffect transition="in" filter="wipe(down)">
                                      <p:cBhvr>
                                        <p:cTn id="79" dur="580">
                                          <p:stCondLst>
                                            <p:cond delay="0"/>
                                          </p:stCondLst>
                                        </p:cTn>
                                        <p:tgtEl>
                                          <p:spTgt spid="3">
                                            <p:txEl>
                                              <p:pRg st="3" end="3"/>
                                            </p:txEl>
                                          </p:spTgt>
                                        </p:tgtEl>
                                      </p:cBhvr>
                                    </p:animEffect>
                                    <p:anim calcmode="lin" valueType="num">
                                      <p:cBhvr>
                                        <p:cTn id="80"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3">
                                            <p:txEl>
                                              <p:pRg st="3" end="3"/>
                                            </p:txEl>
                                          </p:spTgt>
                                        </p:tgtEl>
                                      </p:cBhvr>
                                      <p:to x="100000" y="60000"/>
                                    </p:animScale>
                                    <p:animScale>
                                      <p:cBhvr>
                                        <p:cTn id="86" dur="166" decel="50000">
                                          <p:stCondLst>
                                            <p:cond delay="676"/>
                                          </p:stCondLst>
                                        </p:cTn>
                                        <p:tgtEl>
                                          <p:spTgt spid="3">
                                            <p:txEl>
                                              <p:pRg st="3" end="3"/>
                                            </p:txEl>
                                          </p:spTgt>
                                        </p:tgtEl>
                                      </p:cBhvr>
                                      <p:to x="100000" y="100000"/>
                                    </p:animScale>
                                    <p:animScale>
                                      <p:cBhvr>
                                        <p:cTn id="87" dur="26">
                                          <p:stCondLst>
                                            <p:cond delay="1312"/>
                                          </p:stCondLst>
                                        </p:cTn>
                                        <p:tgtEl>
                                          <p:spTgt spid="3">
                                            <p:txEl>
                                              <p:pRg st="3" end="3"/>
                                            </p:txEl>
                                          </p:spTgt>
                                        </p:tgtEl>
                                      </p:cBhvr>
                                      <p:to x="100000" y="80000"/>
                                    </p:animScale>
                                    <p:animScale>
                                      <p:cBhvr>
                                        <p:cTn id="88" dur="166" decel="50000">
                                          <p:stCondLst>
                                            <p:cond delay="1338"/>
                                          </p:stCondLst>
                                        </p:cTn>
                                        <p:tgtEl>
                                          <p:spTgt spid="3">
                                            <p:txEl>
                                              <p:pRg st="3" end="3"/>
                                            </p:txEl>
                                          </p:spTgt>
                                        </p:tgtEl>
                                      </p:cBhvr>
                                      <p:to x="100000" y="100000"/>
                                    </p:animScale>
                                    <p:animScale>
                                      <p:cBhvr>
                                        <p:cTn id="89" dur="26">
                                          <p:stCondLst>
                                            <p:cond delay="1642"/>
                                          </p:stCondLst>
                                        </p:cTn>
                                        <p:tgtEl>
                                          <p:spTgt spid="3">
                                            <p:txEl>
                                              <p:pRg st="3" end="3"/>
                                            </p:txEl>
                                          </p:spTgt>
                                        </p:tgtEl>
                                      </p:cBhvr>
                                      <p:to x="100000" y="90000"/>
                                    </p:animScale>
                                    <p:animScale>
                                      <p:cBhvr>
                                        <p:cTn id="90" dur="166" decel="50000">
                                          <p:stCondLst>
                                            <p:cond delay="1668"/>
                                          </p:stCondLst>
                                        </p:cTn>
                                        <p:tgtEl>
                                          <p:spTgt spid="3">
                                            <p:txEl>
                                              <p:pRg st="3" end="3"/>
                                            </p:txEl>
                                          </p:spTgt>
                                        </p:tgtEl>
                                      </p:cBhvr>
                                      <p:to x="100000" y="100000"/>
                                    </p:animScale>
                                    <p:animScale>
                                      <p:cBhvr>
                                        <p:cTn id="91" dur="26">
                                          <p:stCondLst>
                                            <p:cond delay="1808"/>
                                          </p:stCondLst>
                                        </p:cTn>
                                        <p:tgtEl>
                                          <p:spTgt spid="3">
                                            <p:txEl>
                                              <p:pRg st="3" end="3"/>
                                            </p:txEl>
                                          </p:spTgt>
                                        </p:tgtEl>
                                      </p:cBhvr>
                                      <p:to x="100000" y="95000"/>
                                    </p:animScale>
                                    <p:animScale>
                                      <p:cBhvr>
                                        <p:cTn id="92" dur="166" decel="50000">
                                          <p:stCondLst>
                                            <p:cond delay="1834"/>
                                          </p:stCondLst>
                                        </p:cTn>
                                        <p:tgtEl>
                                          <p:spTgt spid="3">
                                            <p:txEl>
                                              <p:pRg st="3" end="3"/>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3">
                                            <p:txEl>
                                              <p:pRg st="4" end="4"/>
                                            </p:txEl>
                                          </p:spTgt>
                                        </p:tgtEl>
                                        <p:attrNameLst>
                                          <p:attrName>style.visibility</p:attrName>
                                        </p:attrNameLst>
                                      </p:cBhvr>
                                      <p:to>
                                        <p:strVal val="visible"/>
                                      </p:to>
                                    </p:set>
                                    <p:animEffect transition="in" filter="wipe(down)">
                                      <p:cBhvr>
                                        <p:cTn id="97" dur="580">
                                          <p:stCondLst>
                                            <p:cond delay="0"/>
                                          </p:stCondLst>
                                        </p:cTn>
                                        <p:tgtEl>
                                          <p:spTgt spid="3">
                                            <p:txEl>
                                              <p:pRg st="4" end="4"/>
                                            </p:txEl>
                                          </p:spTgt>
                                        </p:tgtEl>
                                      </p:cBhvr>
                                    </p:animEffect>
                                    <p:anim calcmode="lin" valueType="num">
                                      <p:cBhvr>
                                        <p:cTn id="98"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103" dur="26">
                                          <p:stCondLst>
                                            <p:cond delay="650"/>
                                          </p:stCondLst>
                                        </p:cTn>
                                        <p:tgtEl>
                                          <p:spTgt spid="3">
                                            <p:txEl>
                                              <p:pRg st="4" end="4"/>
                                            </p:txEl>
                                          </p:spTgt>
                                        </p:tgtEl>
                                      </p:cBhvr>
                                      <p:to x="100000" y="60000"/>
                                    </p:animScale>
                                    <p:animScale>
                                      <p:cBhvr>
                                        <p:cTn id="104" dur="166" decel="50000">
                                          <p:stCondLst>
                                            <p:cond delay="676"/>
                                          </p:stCondLst>
                                        </p:cTn>
                                        <p:tgtEl>
                                          <p:spTgt spid="3">
                                            <p:txEl>
                                              <p:pRg st="4" end="4"/>
                                            </p:txEl>
                                          </p:spTgt>
                                        </p:tgtEl>
                                      </p:cBhvr>
                                      <p:to x="100000" y="100000"/>
                                    </p:animScale>
                                    <p:animScale>
                                      <p:cBhvr>
                                        <p:cTn id="105" dur="26">
                                          <p:stCondLst>
                                            <p:cond delay="1312"/>
                                          </p:stCondLst>
                                        </p:cTn>
                                        <p:tgtEl>
                                          <p:spTgt spid="3">
                                            <p:txEl>
                                              <p:pRg st="4" end="4"/>
                                            </p:txEl>
                                          </p:spTgt>
                                        </p:tgtEl>
                                      </p:cBhvr>
                                      <p:to x="100000" y="80000"/>
                                    </p:animScale>
                                    <p:animScale>
                                      <p:cBhvr>
                                        <p:cTn id="106" dur="166" decel="50000">
                                          <p:stCondLst>
                                            <p:cond delay="1338"/>
                                          </p:stCondLst>
                                        </p:cTn>
                                        <p:tgtEl>
                                          <p:spTgt spid="3">
                                            <p:txEl>
                                              <p:pRg st="4" end="4"/>
                                            </p:txEl>
                                          </p:spTgt>
                                        </p:tgtEl>
                                      </p:cBhvr>
                                      <p:to x="100000" y="100000"/>
                                    </p:animScale>
                                    <p:animScale>
                                      <p:cBhvr>
                                        <p:cTn id="107" dur="26">
                                          <p:stCondLst>
                                            <p:cond delay="1642"/>
                                          </p:stCondLst>
                                        </p:cTn>
                                        <p:tgtEl>
                                          <p:spTgt spid="3">
                                            <p:txEl>
                                              <p:pRg st="4" end="4"/>
                                            </p:txEl>
                                          </p:spTgt>
                                        </p:tgtEl>
                                      </p:cBhvr>
                                      <p:to x="100000" y="90000"/>
                                    </p:animScale>
                                    <p:animScale>
                                      <p:cBhvr>
                                        <p:cTn id="108" dur="166" decel="50000">
                                          <p:stCondLst>
                                            <p:cond delay="1668"/>
                                          </p:stCondLst>
                                        </p:cTn>
                                        <p:tgtEl>
                                          <p:spTgt spid="3">
                                            <p:txEl>
                                              <p:pRg st="4" end="4"/>
                                            </p:txEl>
                                          </p:spTgt>
                                        </p:tgtEl>
                                      </p:cBhvr>
                                      <p:to x="100000" y="100000"/>
                                    </p:animScale>
                                    <p:animScale>
                                      <p:cBhvr>
                                        <p:cTn id="109" dur="26">
                                          <p:stCondLst>
                                            <p:cond delay="1808"/>
                                          </p:stCondLst>
                                        </p:cTn>
                                        <p:tgtEl>
                                          <p:spTgt spid="3">
                                            <p:txEl>
                                              <p:pRg st="4" end="4"/>
                                            </p:txEl>
                                          </p:spTgt>
                                        </p:tgtEl>
                                      </p:cBhvr>
                                      <p:to x="100000" y="95000"/>
                                    </p:animScale>
                                    <p:animScale>
                                      <p:cBhvr>
                                        <p:cTn id="110" dur="166" decel="50000">
                                          <p:stCondLst>
                                            <p:cond delay="1834"/>
                                          </p:stCondLst>
                                        </p:cTn>
                                        <p:tgtEl>
                                          <p:spTgt spid="3">
                                            <p:txEl>
                                              <p:pRg st="4" end="4"/>
                                            </p:txEl>
                                          </p:spTgt>
                                        </p:tgtEl>
                                      </p:cBhvr>
                                      <p:to x="100000" y="100000"/>
                                    </p:animScale>
                                  </p:childTnLst>
                                </p:cTn>
                              </p:par>
                            </p:childTnLst>
                          </p:cTn>
                        </p:par>
                      </p:childTnLst>
                    </p:cTn>
                  </p:par>
                  <p:par>
                    <p:cTn id="111" fill="hold">
                      <p:stCondLst>
                        <p:cond delay="indefinite"/>
                      </p:stCondLst>
                      <p:childTnLst>
                        <p:par>
                          <p:cTn id="112" fill="hold">
                            <p:stCondLst>
                              <p:cond delay="0"/>
                            </p:stCondLst>
                            <p:childTnLst>
                              <p:par>
                                <p:cTn id="113" presetID="26" presetClass="entr" presetSubtype="0" fill="hold" grpId="0" nodeType="clickEffect">
                                  <p:stCondLst>
                                    <p:cond delay="0"/>
                                  </p:stCondLst>
                                  <p:childTnLst>
                                    <p:set>
                                      <p:cBhvr>
                                        <p:cTn id="114" dur="1" fill="hold">
                                          <p:stCondLst>
                                            <p:cond delay="0"/>
                                          </p:stCondLst>
                                        </p:cTn>
                                        <p:tgtEl>
                                          <p:spTgt spid="3">
                                            <p:txEl>
                                              <p:pRg st="5" end="5"/>
                                            </p:txEl>
                                          </p:spTgt>
                                        </p:tgtEl>
                                        <p:attrNameLst>
                                          <p:attrName>style.visibility</p:attrName>
                                        </p:attrNameLst>
                                      </p:cBhvr>
                                      <p:to>
                                        <p:strVal val="visible"/>
                                      </p:to>
                                    </p:set>
                                    <p:animEffect transition="in" filter="wipe(down)">
                                      <p:cBhvr>
                                        <p:cTn id="115" dur="580">
                                          <p:stCondLst>
                                            <p:cond delay="0"/>
                                          </p:stCondLst>
                                        </p:cTn>
                                        <p:tgtEl>
                                          <p:spTgt spid="3">
                                            <p:txEl>
                                              <p:pRg st="5" end="5"/>
                                            </p:txEl>
                                          </p:spTgt>
                                        </p:tgtEl>
                                      </p:cBhvr>
                                    </p:animEffect>
                                    <p:anim calcmode="lin" valueType="num">
                                      <p:cBhvr>
                                        <p:cTn id="116"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117"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118"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119"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20"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21" dur="26">
                                          <p:stCondLst>
                                            <p:cond delay="650"/>
                                          </p:stCondLst>
                                        </p:cTn>
                                        <p:tgtEl>
                                          <p:spTgt spid="3">
                                            <p:txEl>
                                              <p:pRg st="5" end="5"/>
                                            </p:txEl>
                                          </p:spTgt>
                                        </p:tgtEl>
                                      </p:cBhvr>
                                      <p:to x="100000" y="60000"/>
                                    </p:animScale>
                                    <p:animScale>
                                      <p:cBhvr>
                                        <p:cTn id="122" dur="166" decel="50000">
                                          <p:stCondLst>
                                            <p:cond delay="676"/>
                                          </p:stCondLst>
                                        </p:cTn>
                                        <p:tgtEl>
                                          <p:spTgt spid="3">
                                            <p:txEl>
                                              <p:pRg st="5" end="5"/>
                                            </p:txEl>
                                          </p:spTgt>
                                        </p:tgtEl>
                                      </p:cBhvr>
                                      <p:to x="100000" y="100000"/>
                                    </p:animScale>
                                    <p:animScale>
                                      <p:cBhvr>
                                        <p:cTn id="123" dur="26">
                                          <p:stCondLst>
                                            <p:cond delay="1312"/>
                                          </p:stCondLst>
                                        </p:cTn>
                                        <p:tgtEl>
                                          <p:spTgt spid="3">
                                            <p:txEl>
                                              <p:pRg st="5" end="5"/>
                                            </p:txEl>
                                          </p:spTgt>
                                        </p:tgtEl>
                                      </p:cBhvr>
                                      <p:to x="100000" y="80000"/>
                                    </p:animScale>
                                    <p:animScale>
                                      <p:cBhvr>
                                        <p:cTn id="124" dur="166" decel="50000">
                                          <p:stCondLst>
                                            <p:cond delay="1338"/>
                                          </p:stCondLst>
                                        </p:cTn>
                                        <p:tgtEl>
                                          <p:spTgt spid="3">
                                            <p:txEl>
                                              <p:pRg st="5" end="5"/>
                                            </p:txEl>
                                          </p:spTgt>
                                        </p:tgtEl>
                                      </p:cBhvr>
                                      <p:to x="100000" y="100000"/>
                                    </p:animScale>
                                    <p:animScale>
                                      <p:cBhvr>
                                        <p:cTn id="125" dur="26">
                                          <p:stCondLst>
                                            <p:cond delay="1642"/>
                                          </p:stCondLst>
                                        </p:cTn>
                                        <p:tgtEl>
                                          <p:spTgt spid="3">
                                            <p:txEl>
                                              <p:pRg st="5" end="5"/>
                                            </p:txEl>
                                          </p:spTgt>
                                        </p:tgtEl>
                                      </p:cBhvr>
                                      <p:to x="100000" y="90000"/>
                                    </p:animScale>
                                    <p:animScale>
                                      <p:cBhvr>
                                        <p:cTn id="126" dur="166" decel="50000">
                                          <p:stCondLst>
                                            <p:cond delay="1668"/>
                                          </p:stCondLst>
                                        </p:cTn>
                                        <p:tgtEl>
                                          <p:spTgt spid="3">
                                            <p:txEl>
                                              <p:pRg st="5" end="5"/>
                                            </p:txEl>
                                          </p:spTgt>
                                        </p:tgtEl>
                                      </p:cBhvr>
                                      <p:to x="100000" y="100000"/>
                                    </p:animScale>
                                    <p:animScale>
                                      <p:cBhvr>
                                        <p:cTn id="127" dur="26">
                                          <p:stCondLst>
                                            <p:cond delay="1808"/>
                                          </p:stCondLst>
                                        </p:cTn>
                                        <p:tgtEl>
                                          <p:spTgt spid="3">
                                            <p:txEl>
                                              <p:pRg st="5" end="5"/>
                                            </p:txEl>
                                          </p:spTgt>
                                        </p:tgtEl>
                                      </p:cBhvr>
                                      <p:to x="100000" y="95000"/>
                                    </p:animScale>
                                    <p:animScale>
                                      <p:cBhvr>
                                        <p:cTn id="128" dur="166" decel="50000">
                                          <p:stCondLst>
                                            <p:cond delay="1834"/>
                                          </p:stCondLst>
                                        </p:cTn>
                                        <p:tgtEl>
                                          <p:spTgt spid="3">
                                            <p:txEl>
                                              <p:pRg st="5" end="5"/>
                                            </p:txEl>
                                          </p:spTgt>
                                        </p:tgtEl>
                                      </p:cBhvr>
                                      <p:to x="100000" y="100000"/>
                                    </p:animScale>
                                  </p:childTnLst>
                                </p:cTn>
                              </p:par>
                            </p:childTnLst>
                          </p:cTn>
                        </p:par>
                      </p:childTnLst>
                    </p:cTn>
                  </p:par>
                  <p:par>
                    <p:cTn id="129" fill="hold">
                      <p:stCondLst>
                        <p:cond delay="indefinite"/>
                      </p:stCondLst>
                      <p:childTnLst>
                        <p:par>
                          <p:cTn id="130" fill="hold">
                            <p:stCondLst>
                              <p:cond delay="0"/>
                            </p:stCondLst>
                            <p:childTnLst>
                              <p:par>
                                <p:cTn id="131" presetID="26" presetClass="entr" presetSubtype="0" fill="hold" grpId="0" nodeType="clickEffect">
                                  <p:stCondLst>
                                    <p:cond delay="0"/>
                                  </p:stCondLst>
                                  <p:childTnLst>
                                    <p:set>
                                      <p:cBhvr>
                                        <p:cTn id="132" dur="1" fill="hold">
                                          <p:stCondLst>
                                            <p:cond delay="0"/>
                                          </p:stCondLst>
                                        </p:cTn>
                                        <p:tgtEl>
                                          <p:spTgt spid="3">
                                            <p:txEl>
                                              <p:pRg st="6" end="6"/>
                                            </p:txEl>
                                          </p:spTgt>
                                        </p:tgtEl>
                                        <p:attrNameLst>
                                          <p:attrName>style.visibility</p:attrName>
                                        </p:attrNameLst>
                                      </p:cBhvr>
                                      <p:to>
                                        <p:strVal val="visible"/>
                                      </p:to>
                                    </p:set>
                                    <p:animEffect transition="in" filter="wipe(down)">
                                      <p:cBhvr>
                                        <p:cTn id="133" dur="580">
                                          <p:stCondLst>
                                            <p:cond delay="0"/>
                                          </p:stCondLst>
                                        </p:cTn>
                                        <p:tgtEl>
                                          <p:spTgt spid="3">
                                            <p:txEl>
                                              <p:pRg st="6" end="6"/>
                                            </p:txEl>
                                          </p:spTgt>
                                        </p:tgtEl>
                                      </p:cBhvr>
                                    </p:animEffect>
                                    <p:anim calcmode="lin" valueType="num">
                                      <p:cBhvr>
                                        <p:cTn id="134"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135"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36"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37"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38"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39" dur="26">
                                          <p:stCondLst>
                                            <p:cond delay="650"/>
                                          </p:stCondLst>
                                        </p:cTn>
                                        <p:tgtEl>
                                          <p:spTgt spid="3">
                                            <p:txEl>
                                              <p:pRg st="6" end="6"/>
                                            </p:txEl>
                                          </p:spTgt>
                                        </p:tgtEl>
                                      </p:cBhvr>
                                      <p:to x="100000" y="60000"/>
                                    </p:animScale>
                                    <p:animScale>
                                      <p:cBhvr>
                                        <p:cTn id="140" dur="166" decel="50000">
                                          <p:stCondLst>
                                            <p:cond delay="676"/>
                                          </p:stCondLst>
                                        </p:cTn>
                                        <p:tgtEl>
                                          <p:spTgt spid="3">
                                            <p:txEl>
                                              <p:pRg st="6" end="6"/>
                                            </p:txEl>
                                          </p:spTgt>
                                        </p:tgtEl>
                                      </p:cBhvr>
                                      <p:to x="100000" y="100000"/>
                                    </p:animScale>
                                    <p:animScale>
                                      <p:cBhvr>
                                        <p:cTn id="141" dur="26">
                                          <p:stCondLst>
                                            <p:cond delay="1312"/>
                                          </p:stCondLst>
                                        </p:cTn>
                                        <p:tgtEl>
                                          <p:spTgt spid="3">
                                            <p:txEl>
                                              <p:pRg st="6" end="6"/>
                                            </p:txEl>
                                          </p:spTgt>
                                        </p:tgtEl>
                                      </p:cBhvr>
                                      <p:to x="100000" y="80000"/>
                                    </p:animScale>
                                    <p:animScale>
                                      <p:cBhvr>
                                        <p:cTn id="142" dur="166" decel="50000">
                                          <p:stCondLst>
                                            <p:cond delay="1338"/>
                                          </p:stCondLst>
                                        </p:cTn>
                                        <p:tgtEl>
                                          <p:spTgt spid="3">
                                            <p:txEl>
                                              <p:pRg st="6" end="6"/>
                                            </p:txEl>
                                          </p:spTgt>
                                        </p:tgtEl>
                                      </p:cBhvr>
                                      <p:to x="100000" y="100000"/>
                                    </p:animScale>
                                    <p:animScale>
                                      <p:cBhvr>
                                        <p:cTn id="143" dur="26">
                                          <p:stCondLst>
                                            <p:cond delay="1642"/>
                                          </p:stCondLst>
                                        </p:cTn>
                                        <p:tgtEl>
                                          <p:spTgt spid="3">
                                            <p:txEl>
                                              <p:pRg st="6" end="6"/>
                                            </p:txEl>
                                          </p:spTgt>
                                        </p:tgtEl>
                                      </p:cBhvr>
                                      <p:to x="100000" y="90000"/>
                                    </p:animScale>
                                    <p:animScale>
                                      <p:cBhvr>
                                        <p:cTn id="144" dur="166" decel="50000">
                                          <p:stCondLst>
                                            <p:cond delay="1668"/>
                                          </p:stCondLst>
                                        </p:cTn>
                                        <p:tgtEl>
                                          <p:spTgt spid="3">
                                            <p:txEl>
                                              <p:pRg st="6" end="6"/>
                                            </p:txEl>
                                          </p:spTgt>
                                        </p:tgtEl>
                                      </p:cBhvr>
                                      <p:to x="100000" y="100000"/>
                                    </p:animScale>
                                    <p:animScale>
                                      <p:cBhvr>
                                        <p:cTn id="145" dur="26">
                                          <p:stCondLst>
                                            <p:cond delay="1808"/>
                                          </p:stCondLst>
                                        </p:cTn>
                                        <p:tgtEl>
                                          <p:spTgt spid="3">
                                            <p:txEl>
                                              <p:pRg st="6" end="6"/>
                                            </p:txEl>
                                          </p:spTgt>
                                        </p:tgtEl>
                                      </p:cBhvr>
                                      <p:to x="100000" y="95000"/>
                                    </p:animScale>
                                    <p:animScale>
                                      <p:cBhvr>
                                        <p:cTn id="146" dur="166" decel="50000">
                                          <p:stCondLst>
                                            <p:cond delay="1834"/>
                                          </p:stCondLst>
                                        </p:cTn>
                                        <p:tgtEl>
                                          <p:spTgt spid="3">
                                            <p:txEl>
                                              <p:pRg st="6" end="6"/>
                                            </p:txEl>
                                          </p:spTgt>
                                        </p:tgtEl>
                                      </p:cBhvr>
                                      <p:to x="100000" y="100000"/>
                                    </p:animScale>
                                  </p:childTnLst>
                                </p:cTn>
                              </p:par>
                            </p:childTnLst>
                          </p:cTn>
                        </p:par>
                      </p:childTnLst>
                    </p:cTn>
                  </p:par>
                  <p:par>
                    <p:cTn id="147" fill="hold">
                      <p:stCondLst>
                        <p:cond delay="indefinite"/>
                      </p:stCondLst>
                      <p:childTnLst>
                        <p:par>
                          <p:cTn id="148" fill="hold">
                            <p:stCondLst>
                              <p:cond delay="0"/>
                            </p:stCondLst>
                            <p:childTnLst>
                              <p:par>
                                <p:cTn id="149" presetID="26" presetClass="entr" presetSubtype="0" fill="hold" grpId="0" nodeType="clickEffect">
                                  <p:stCondLst>
                                    <p:cond delay="0"/>
                                  </p:stCondLst>
                                  <p:childTnLst>
                                    <p:set>
                                      <p:cBhvr>
                                        <p:cTn id="150" dur="1" fill="hold">
                                          <p:stCondLst>
                                            <p:cond delay="0"/>
                                          </p:stCondLst>
                                        </p:cTn>
                                        <p:tgtEl>
                                          <p:spTgt spid="3">
                                            <p:txEl>
                                              <p:pRg st="7" end="7"/>
                                            </p:txEl>
                                          </p:spTgt>
                                        </p:tgtEl>
                                        <p:attrNameLst>
                                          <p:attrName>style.visibility</p:attrName>
                                        </p:attrNameLst>
                                      </p:cBhvr>
                                      <p:to>
                                        <p:strVal val="visible"/>
                                      </p:to>
                                    </p:set>
                                    <p:animEffect transition="in" filter="wipe(down)">
                                      <p:cBhvr>
                                        <p:cTn id="151" dur="580">
                                          <p:stCondLst>
                                            <p:cond delay="0"/>
                                          </p:stCondLst>
                                        </p:cTn>
                                        <p:tgtEl>
                                          <p:spTgt spid="3">
                                            <p:txEl>
                                              <p:pRg st="7" end="7"/>
                                            </p:txEl>
                                          </p:spTgt>
                                        </p:tgtEl>
                                      </p:cBhvr>
                                    </p:animEffect>
                                    <p:anim calcmode="lin" valueType="num">
                                      <p:cBhvr>
                                        <p:cTn id="152"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153"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154"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155"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156"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157" dur="26">
                                          <p:stCondLst>
                                            <p:cond delay="650"/>
                                          </p:stCondLst>
                                        </p:cTn>
                                        <p:tgtEl>
                                          <p:spTgt spid="3">
                                            <p:txEl>
                                              <p:pRg st="7" end="7"/>
                                            </p:txEl>
                                          </p:spTgt>
                                        </p:tgtEl>
                                      </p:cBhvr>
                                      <p:to x="100000" y="60000"/>
                                    </p:animScale>
                                    <p:animScale>
                                      <p:cBhvr>
                                        <p:cTn id="158" dur="166" decel="50000">
                                          <p:stCondLst>
                                            <p:cond delay="676"/>
                                          </p:stCondLst>
                                        </p:cTn>
                                        <p:tgtEl>
                                          <p:spTgt spid="3">
                                            <p:txEl>
                                              <p:pRg st="7" end="7"/>
                                            </p:txEl>
                                          </p:spTgt>
                                        </p:tgtEl>
                                      </p:cBhvr>
                                      <p:to x="100000" y="100000"/>
                                    </p:animScale>
                                    <p:animScale>
                                      <p:cBhvr>
                                        <p:cTn id="159" dur="26">
                                          <p:stCondLst>
                                            <p:cond delay="1312"/>
                                          </p:stCondLst>
                                        </p:cTn>
                                        <p:tgtEl>
                                          <p:spTgt spid="3">
                                            <p:txEl>
                                              <p:pRg st="7" end="7"/>
                                            </p:txEl>
                                          </p:spTgt>
                                        </p:tgtEl>
                                      </p:cBhvr>
                                      <p:to x="100000" y="80000"/>
                                    </p:animScale>
                                    <p:animScale>
                                      <p:cBhvr>
                                        <p:cTn id="160" dur="166" decel="50000">
                                          <p:stCondLst>
                                            <p:cond delay="1338"/>
                                          </p:stCondLst>
                                        </p:cTn>
                                        <p:tgtEl>
                                          <p:spTgt spid="3">
                                            <p:txEl>
                                              <p:pRg st="7" end="7"/>
                                            </p:txEl>
                                          </p:spTgt>
                                        </p:tgtEl>
                                      </p:cBhvr>
                                      <p:to x="100000" y="100000"/>
                                    </p:animScale>
                                    <p:animScale>
                                      <p:cBhvr>
                                        <p:cTn id="161" dur="26">
                                          <p:stCondLst>
                                            <p:cond delay="1642"/>
                                          </p:stCondLst>
                                        </p:cTn>
                                        <p:tgtEl>
                                          <p:spTgt spid="3">
                                            <p:txEl>
                                              <p:pRg st="7" end="7"/>
                                            </p:txEl>
                                          </p:spTgt>
                                        </p:tgtEl>
                                      </p:cBhvr>
                                      <p:to x="100000" y="90000"/>
                                    </p:animScale>
                                    <p:animScale>
                                      <p:cBhvr>
                                        <p:cTn id="162" dur="166" decel="50000">
                                          <p:stCondLst>
                                            <p:cond delay="1668"/>
                                          </p:stCondLst>
                                        </p:cTn>
                                        <p:tgtEl>
                                          <p:spTgt spid="3">
                                            <p:txEl>
                                              <p:pRg st="7" end="7"/>
                                            </p:txEl>
                                          </p:spTgt>
                                        </p:tgtEl>
                                      </p:cBhvr>
                                      <p:to x="100000" y="100000"/>
                                    </p:animScale>
                                    <p:animScale>
                                      <p:cBhvr>
                                        <p:cTn id="163" dur="26">
                                          <p:stCondLst>
                                            <p:cond delay="1808"/>
                                          </p:stCondLst>
                                        </p:cTn>
                                        <p:tgtEl>
                                          <p:spTgt spid="3">
                                            <p:txEl>
                                              <p:pRg st="7" end="7"/>
                                            </p:txEl>
                                          </p:spTgt>
                                        </p:tgtEl>
                                      </p:cBhvr>
                                      <p:to x="100000" y="95000"/>
                                    </p:animScale>
                                    <p:animScale>
                                      <p:cBhvr>
                                        <p:cTn id="164" dur="166" decel="50000">
                                          <p:stCondLst>
                                            <p:cond delay="1834"/>
                                          </p:stCondLst>
                                        </p:cTn>
                                        <p:tgtEl>
                                          <p:spTgt spid="3">
                                            <p:txEl>
                                              <p:pRg st="7" end="7"/>
                                            </p:txEl>
                                          </p:spTgt>
                                        </p:tgtEl>
                                      </p:cBhvr>
                                      <p:to x="100000" y="100000"/>
                                    </p:animScale>
                                  </p:childTnLst>
                                </p:cTn>
                              </p:par>
                            </p:childTnLst>
                          </p:cTn>
                        </p:par>
                      </p:childTnLst>
                    </p:cTn>
                  </p:par>
                  <p:par>
                    <p:cTn id="165" fill="hold">
                      <p:stCondLst>
                        <p:cond delay="indefinite"/>
                      </p:stCondLst>
                      <p:childTnLst>
                        <p:par>
                          <p:cTn id="166" fill="hold">
                            <p:stCondLst>
                              <p:cond delay="0"/>
                            </p:stCondLst>
                            <p:childTnLst>
                              <p:par>
                                <p:cTn id="167" presetID="26" presetClass="entr" presetSubtype="0" fill="hold" grpId="0" nodeType="clickEffect">
                                  <p:stCondLst>
                                    <p:cond delay="0"/>
                                  </p:stCondLst>
                                  <p:childTnLst>
                                    <p:set>
                                      <p:cBhvr>
                                        <p:cTn id="168" dur="1" fill="hold">
                                          <p:stCondLst>
                                            <p:cond delay="0"/>
                                          </p:stCondLst>
                                        </p:cTn>
                                        <p:tgtEl>
                                          <p:spTgt spid="3">
                                            <p:txEl>
                                              <p:pRg st="8" end="8"/>
                                            </p:txEl>
                                          </p:spTgt>
                                        </p:tgtEl>
                                        <p:attrNameLst>
                                          <p:attrName>style.visibility</p:attrName>
                                        </p:attrNameLst>
                                      </p:cBhvr>
                                      <p:to>
                                        <p:strVal val="visible"/>
                                      </p:to>
                                    </p:set>
                                    <p:animEffect transition="in" filter="wipe(down)">
                                      <p:cBhvr>
                                        <p:cTn id="169" dur="580">
                                          <p:stCondLst>
                                            <p:cond delay="0"/>
                                          </p:stCondLst>
                                        </p:cTn>
                                        <p:tgtEl>
                                          <p:spTgt spid="3">
                                            <p:txEl>
                                              <p:pRg st="8" end="8"/>
                                            </p:txEl>
                                          </p:spTgt>
                                        </p:tgtEl>
                                      </p:cBhvr>
                                    </p:animEffect>
                                    <p:anim calcmode="lin" valueType="num">
                                      <p:cBhvr>
                                        <p:cTn id="170" dur="1822" tmFilter="0,0; 0.14,0.36; 0.43,0.73; 0.71,0.91; 1.0,1.0">
                                          <p:stCondLst>
                                            <p:cond delay="0"/>
                                          </p:stCondLst>
                                        </p:cTn>
                                        <p:tgtEl>
                                          <p:spTgt spid="3">
                                            <p:txEl>
                                              <p:pRg st="8" end="8"/>
                                            </p:txEl>
                                          </p:spTgt>
                                        </p:tgtEl>
                                        <p:attrNameLst>
                                          <p:attrName>ppt_x</p:attrName>
                                        </p:attrNameLst>
                                      </p:cBhvr>
                                      <p:tavLst>
                                        <p:tav tm="0">
                                          <p:val>
                                            <p:strVal val="#ppt_x-0.25"/>
                                          </p:val>
                                        </p:tav>
                                        <p:tav tm="100000">
                                          <p:val>
                                            <p:strVal val="#ppt_x"/>
                                          </p:val>
                                        </p:tav>
                                      </p:tavLst>
                                    </p:anim>
                                    <p:anim calcmode="lin" valueType="num">
                                      <p:cBhvr>
                                        <p:cTn id="171" dur="664" tmFilter="0.0,0.0; 0.25,0.07; 0.50,0.2; 0.75,0.467; 1.0,1.0">
                                          <p:stCondLst>
                                            <p:cond delay="0"/>
                                          </p:stCondLst>
                                        </p:cTn>
                                        <p:tgtEl>
                                          <p:spTgt spid="3">
                                            <p:txEl>
                                              <p:pRg st="8" end="8"/>
                                            </p:txEl>
                                          </p:spTgt>
                                        </p:tgtEl>
                                        <p:attrNameLst>
                                          <p:attrName>ppt_y</p:attrName>
                                        </p:attrNameLst>
                                      </p:cBhvr>
                                      <p:tavLst>
                                        <p:tav tm="0" fmla="#ppt_y-sin(pi*$)/3">
                                          <p:val>
                                            <p:fltVal val="0.5"/>
                                          </p:val>
                                        </p:tav>
                                        <p:tav tm="100000">
                                          <p:val>
                                            <p:fltVal val="1"/>
                                          </p:val>
                                        </p:tav>
                                      </p:tavLst>
                                    </p:anim>
                                    <p:anim calcmode="lin" valueType="num">
                                      <p:cBhvr>
                                        <p:cTn id="172" dur="664" tmFilter="0, 0; 0.125,0.2665; 0.25,0.4; 0.375,0.465; 0.5,0.5;  0.625,0.535; 0.75,0.6; 0.875,0.7335; 1,1">
                                          <p:stCondLst>
                                            <p:cond delay="664"/>
                                          </p:stCondLst>
                                        </p:cTn>
                                        <p:tgtEl>
                                          <p:spTgt spid="3">
                                            <p:txEl>
                                              <p:pRg st="8" end="8"/>
                                            </p:txEl>
                                          </p:spTgt>
                                        </p:tgtEl>
                                        <p:attrNameLst>
                                          <p:attrName>ppt_y</p:attrName>
                                        </p:attrNameLst>
                                      </p:cBhvr>
                                      <p:tavLst>
                                        <p:tav tm="0" fmla="#ppt_y-sin(pi*$)/9">
                                          <p:val>
                                            <p:fltVal val="0"/>
                                          </p:val>
                                        </p:tav>
                                        <p:tav tm="100000">
                                          <p:val>
                                            <p:fltVal val="1"/>
                                          </p:val>
                                        </p:tav>
                                      </p:tavLst>
                                    </p:anim>
                                    <p:anim calcmode="lin" valueType="num">
                                      <p:cBhvr>
                                        <p:cTn id="173" dur="332" tmFilter="0, 0; 0.125,0.2665; 0.25,0.4; 0.375,0.465; 0.5,0.5;  0.625,0.535; 0.75,0.6; 0.875,0.7335; 1,1">
                                          <p:stCondLst>
                                            <p:cond delay="1324"/>
                                          </p:stCondLst>
                                        </p:cTn>
                                        <p:tgtEl>
                                          <p:spTgt spid="3">
                                            <p:txEl>
                                              <p:pRg st="8" end="8"/>
                                            </p:txEl>
                                          </p:spTgt>
                                        </p:tgtEl>
                                        <p:attrNameLst>
                                          <p:attrName>ppt_y</p:attrName>
                                        </p:attrNameLst>
                                      </p:cBhvr>
                                      <p:tavLst>
                                        <p:tav tm="0" fmla="#ppt_y-sin(pi*$)/27">
                                          <p:val>
                                            <p:fltVal val="0"/>
                                          </p:val>
                                        </p:tav>
                                        <p:tav tm="100000">
                                          <p:val>
                                            <p:fltVal val="1"/>
                                          </p:val>
                                        </p:tav>
                                      </p:tavLst>
                                    </p:anim>
                                    <p:anim calcmode="lin" valueType="num">
                                      <p:cBhvr>
                                        <p:cTn id="174" dur="164" tmFilter="0, 0; 0.125,0.2665; 0.25,0.4; 0.375,0.465; 0.5,0.5;  0.625,0.535; 0.75,0.6; 0.875,0.7335; 1,1">
                                          <p:stCondLst>
                                            <p:cond delay="1656"/>
                                          </p:stCondLst>
                                        </p:cTn>
                                        <p:tgtEl>
                                          <p:spTgt spid="3">
                                            <p:txEl>
                                              <p:pRg st="8" end="8"/>
                                            </p:txEl>
                                          </p:spTgt>
                                        </p:tgtEl>
                                        <p:attrNameLst>
                                          <p:attrName>ppt_y</p:attrName>
                                        </p:attrNameLst>
                                      </p:cBhvr>
                                      <p:tavLst>
                                        <p:tav tm="0" fmla="#ppt_y-sin(pi*$)/81">
                                          <p:val>
                                            <p:fltVal val="0"/>
                                          </p:val>
                                        </p:tav>
                                        <p:tav tm="100000">
                                          <p:val>
                                            <p:fltVal val="1"/>
                                          </p:val>
                                        </p:tav>
                                      </p:tavLst>
                                    </p:anim>
                                    <p:animScale>
                                      <p:cBhvr>
                                        <p:cTn id="175" dur="26">
                                          <p:stCondLst>
                                            <p:cond delay="650"/>
                                          </p:stCondLst>
                                        </p:cTn>
                                        <p:tgtEl>
                                          <p:spTgt spid="3">
                                            <p:txEl>
                                              <p:pRg st="8" end="8"/>
                                            </p:txEl>
                                          </p:spTgt>
                                        </p:tgtEl>
                                      </p:cBhvr>
                                      <p:to x="100000" y="60000"/>
                                    </p:animScale>
                                    <p:animScale>
                                      <p:cBhvr>
                                        <p:cTn id="176" dur="166" decel="50000">
                                          <p:stCondLst>
                                            <p:cond delay="676"/>
                                          </p:stCondLst>
                                        </p:cTn>
                                        <p:tgtEl>
                                          <p:spTgt spid="3">
                                            <p:txEl>
                                              <p:pRg st="8" end="8"/>
                                            </p:txEl>
                                          </p:spTgt>
                                        </p:tgtEl>
                                      </p:cBhvr>
                                      <p:to x="100000" y="100000"/>
                                    </p:animScale>
                                    <p:animScale>
                                      <p:cBhvr>
                                        <p:cTn id="177" dur="26">
                                          <p:stCondLst>
                                            <p:cond delay="1312"/>
                                          </p:stCondLst>
                                        </p:cTn>
                                        <p:tgtEl>
                                          <p:spTgt spid="3">
                                            <p:txEl>
                                              <p:pRg st="8" end="8"/>
                                            </p:txEl>
                                          </p:spTgt>
                                        </p:tgtEl>
                                      </p:cBhvr>
                                      <p:to x="100000" y="80000"/>
                                    </p:animScale>
                                    <p:animScale>
                                      <p:cBhvr>
                                        <p:cTn id="178" dur="166" decel="50000">
                                          <p:stCondLst>
                                            <p:cond delay="1338"/>
                                          </p:stCondLst>
                                        </p:cTn>
                                        <p:tgtEl>
                                          <p:spTgt spid="3">
                                            <p:txEl>
                                              <p:pRg st="8" end="8"/>
                                            </p:txEl>
                                          </p:spTgt>
                                        </p:tgtEl>
                                      </p:cBhvr>
                                      <p:to x="100000" y="100000"/>
                                    </p:animScale>
                                    <p:animScale>
                                      <p:cBhvr>
                                        <p:cTn id="179" dur="26">
                                          <p:stCondLst>
                                            <p:cond delay="1642"/>
                                          </p:stCondLst>
                                        </p:cTn>
                                        <p:tgtEl>
                                          <p:spTgt spid="3">
                                            <p:txEl>
                                              <p:pRg st="8" end="8"/>
                                            </p:txEl>
                                          </p:spTgt>
                                        </p:tgtEl>
                                      </p:cBhvr>
                                      <p:to x="100000" y="90000"/>
                                    </p:animScale>
                                    <p:animScale>
                                      <p:cBhvr>
                                        <p:cTn id="180" dur="166" decel="50000">
                                          <p:stCondLst>
                                            <p:cond delay="1668"/>
                                          </p:stCondLst>
                                        </p:cTn>
                                        <p:tgtEl>
                                          <p:spTgt spid="3">
                                            <p:txEl>
                                              <p:pRg st="8" end="8"/>
                                            </p:txEl>
                                          </p:spTgt>
                                        </p:tgtEl>
                                      </p:cBhvr>
                                      <p:to x="100000" y="100000"/>
                                    </p:animScale>
                                    <p:animScale>
                                      <p:cBhvr>
                                        <p:cTn id="181" dur="26">
                                          <p:stCondLst>
                                            <p:cond delay="1808"/>
                                          </p:stCondLst>
                                        </p:cTn>
                                        <p:tgtEl>
                                          <p:spTgt spid="3">
                                            <p:txEl>
                                              <p:pRg st="8" end="8"/>
                                            </p:txEl>
                                          </p:spTgt>
                                        </p:tgtEl>
                                      </p:cBhvr>
                                      <p:to x="100000" y="95000"/>
                                    </p:animScale>
                                    <p:animScale>
                                      <p:cBhvr>
                                        <p:cTn id="182" dur="166" decel="50000">
                                          <p:stCondLst>
                                            <p:cond delay="1834"/>
                                          </p:stCondLst>
                                        </p:cTn>
                                        <p:tgtEl>
                                          <p:spTgt spid="3">
                                            <p:txEl>
                                              <p:pRg st="8" end="8"/>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04569A3-D8B0-3DE7-7523-6A64B9FC8574}"/>
              </a:ext>
            </a:extLst>
          </p:cNvPr>
          <p:cNvSpPr>
            <a:spLocks noGrp="1"/>
          </p:cNvSpPr>
          <p:nvPr>
            <p:ph type="title"/>
          </p:nvPr>
        </p:nvSpPr>
        <p:spPr>
          <a:xfrm>
            <a:off x="838200" y="386589"/>
            <a:ext cx="5393361" cy="907001"/>
          </a:xfrm>
        </p:spPr>
        <p:txBody>
          <a:bodyPr>
            <a:normAutofit/>
          </a:bodyPr>
          <a:lstStyle/>
          <a:p>
            <a:r>
              <a:rPr lang="en-GB" b="1">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89A96B85-9D0C-8A48-D1B5-C2080C0BD740}"/>
              </a:ext>
            </a:extLst>
          </p:cNvPr>
          <p:cNvSpPr>
            <a:spLocks noGrp="1"/>
          </p:cNvSpPr>
          <p:nvPr>
            <p:ph idx="1"/>
          </p:nvPr>
        </p:nvSpPr>
        <p:spPr>
          <a:xfrm>
            <a:off x="838200" y="1396330"/>
            <a:ext cx="5393361" cy="4780633"/>
          </a:xfrm>
        </p:spPr>
        <p:txBody>
          <a:bodyPr vert="horz" lIns="91440" tIns="45720" rIns="91440" bIns="45720" rtlCol="0" anchor="t">
            <a:normAutofit/>
          </a:bodyPr>
          <a:lstStyle/>
          <a:p>
            <a:pPr marL="0" marR="0" lvl="0" indent="0" defTabSz="914400" rtl="0" eaLnBrk="1" fontAlgn="auto" latinLnBrk="0" hangingPunct="1">
              <a:spcBef>
                <a:spcPts val="1000"/>
              </a:spcBef>
              <a:spcAft>
                <a:spcPts val="0"/>
              </a:spcAft>
              <a:buClrTx/>
              <a:buSzTx/>
              <a:buNone/>
              <a:tabLst/>
              <a:defRPr/>
            </a:pPr>
            <a:r>
              <a:rPr kumimoji="0" lang="en-GB" sz="1500" b="0" i="0" u="none" strike="noStrike" kern="1200" cap="none" spc="0" normalizeH="0" baseline="0" noProof="0" dirty="0">
                <a:ln>
                  <a:noFill/>
                </a:ln>
                <a:effectLst/>
                <a:uLnTx/>
                <a:uFillTx/>
                <a:latin typeface="Söhne"/>
                <a:ea typeface="+mn-ea"/>
                <a:cs typeface="+mn-cs"/>
              </a:rPr>
              <a:t>I</a:t>
            </a:r>
            <a:r>
              <a:rPr kumimoji="0" lang="en-GB" sz="1600" b="0" i="0" u="none" strike="noStrike" kern="1200" cap="none" spc="0" normalizeH="0" baseline="0" noProof="0" dirty="0">
                <a:ln>
                  <a:noFill/>
                </a:ln>
                <a:effectLst/>
                <a:uLnTx/>
                <a:uFillTx/>
                <a:latin typeface="Söhne"/>
                <a:ea typeface="+mn-ea"/>
                <a:cs typeface="+mn-cs"/>
              </a:rPr>
              <a:t>n this presentation, we will be examining a case study of a family referred to us by the Anti-Social Behaviour Team.</a:t>
            </a:r>
            <a:endParaRPr lang="en-GB" sz="1600" b="0" i="0" u="none" strike="noStrike" kern="1200" cap="none" spc="0" normalizeH="0" baseline="0" noProof="0" dirty="0">
              <a:ln>
                <a:noFill/>
              </a:ln>
              <a:effectLst/>
              <a:uLnTx/>
              <a:uFillTx/>
              <a:latin typeface="Söhne"/>
            </a:endParaRPr>
          </a:p>
          <a:p>
            <a:pPr marL="0" marR="0" lvl="0" indent="0" defTabSz="914400" rtl="0" eaLnBrk="1" fontAlgn="auto" latinLnBrk="0" hangingPunct="1">
              <a:spcBef>
                <a:spcPts val="1000"/>
              </a:spcBef>
              <a:spcAft>
                <a:spcPts val="0"/>
              </a:spcAft>
              <a:buClrTx/>
              <a:buSzTx/>
              <a:buNone/>
              <a:tabLst/>
              <a:defRPr/>
            </a:pPr>
            <a:r>
              <a:rPr kumimoji="0" lang="en-GB" sz="1600" b="0" i="0" u="none" strike="noStrike" kern="1200" cap="none" spc="0" normalizeH="0" baseline="0" noProof="0" dirty="0">
                <a:ln>
                  <a:noFill/>
                </a:ln>
                <a:effectLst/>
                <a:uLnTx/>
                <a:uFillTx/>
                <a:latin typeface="Söhne"/>
                <a:ea typeface="+mn-ea"/>
                <a:cs typeface="+mn-cs"/>
              </a:rPr>
              <a:t>The aim is to critically </a:t>
            </a:r>
            <a:r>
              <a:rPr kumimoji="0" lang="en-GB" sz="1600" b="0" i="0" u="none" strike="noStrike" kern="1200" cap="none" spc="0" normalizeH="0" baseline="0" noProof="0" err="1">
                <a:ln>
                  <a:noFill/>
                </a:ln>
                <a:effectLst/>
                <a:uLnTx/>
                <a:uFillTx/>
                <a:latin typeface="Söhne"/>
                <a:ea typeface="+mn-ea"/>
                <a:cs typeface="+mn-cs"/>
              </a:rPr>
              <a:t>analyze</a:t>
            </a:r>
            <a:r>
              <a:rPr kumimoji="0" lang="en-GB" sz="1600" b="0" i="0" u="none" strike="noStrike" kern="1200" cap="none" spc="0" normalizeH="0" baseline="0" noProof="0" dirty="0">
                <a:ln>
                  <a:noFill/>
                </a:ln>
                <a:effectLst/>
                <a:uLnTx/>
                <a:uFillTx/>
                <a:latin typeface="Söhne"/>
                <a:ea typeface="+mn-ea"/>
                <a:cs typeface="+mn-cs"/>
              </a:rPr>
              <a:t> and evaluate the situation and explore potential options to improve the family's well-being and address the challenges they face.</a:t>
            </a:r>
            <a:endParaRPr lang="en-GB" sz="1600" b="0" i="0" u="none" strike="noStrike" kern="1200" cap="none" spc="0" normalizeH="0" baseline="0" noProof="0" dirty="0">
              <a:ln>
                <a:noFill/>
              </a:ln>
              <a:effectLst/>
              <a:uLnTx/>
              <a:uFillTx/>
              <a:latin typeface="Söhne"/>
            </a:endParaRPr>
          </a:p>
          <a:p>
            <a:pPr marL="0" indent="0">
              <a:buNone/>
              <a:defRPr/>
            </a:pPr>
            <a:r>
              <a:rPr kumimoji="0" lang="en-GB" sz="1600" b="0" i="0" u="none" strike="noStrike" kern="1200" cap="none" spc="0" normalizeH="0" baseline="0" noProof="0" dirty="0">
                <a:ln>
                  <a:noFill/>
                </a:ln>
                <a:effectLst/>
                <a:uLnTx/>
                <a:uFillTx/>
                <a:latin typeface="Söhne"/>
                <a:ea typeface="+mn-ea"/>
                <a:cs typeface="+mn-cs"/>
              </a:rPr>
              <a:t>This case study revolves around a primary school-age boy exhibiting disruptive </a:t>
            </a:r>
            <a:r>
              <a:rPr kumimoji="0" lang="en-GB" sz="1600" b="0" i="0" u="none" strike="noStrike" kern="1200" cap="none" spc="0" normalizeH="0" baseline="0" noProof="0" dirty="0" err="1">
                <a:ln>
                  <a:noFill/>
                </a:ln>
                <a:effectLst/>
                <a:uLnTx/>
                <a:uFillTx/>
                <a:latin typeface="Söhne"/>
                <a:ea typeface="+mn-ea"/>
                <a:cs typeface="+mn-cs"/>
              </a:rPr>
              <a:t>behavior</a:t>
            </a:r>
            <a:r>
              <a:rPr kumimoji="0" lang="en-GB" sz="1600" b="0" i="0" u="none" strike="noStrike" kern="1200" cap="none" spc="0" normalizeH="0" baseline="0" noProof="0" dirty="0">
                <a:ln>
                  <a:noFill/>
                </a:ln>
                <a:effectLst/>
                <a:uLnTx/>
                <a:uFillTx/>
                <a:latin typeface="Söhne"/>
                <a:ea typeface="+mn-ea"/>
                <a:cs typeface="+mn-cs"/>
              </a:rPr>
              <a:t> and encompasses several interconnected issues, such as domestic violence, non-payment of rent, potential parental alcohol problems, and parenting difficulties.Pausak</a:t>
            </a:r>
            <a:r>
              <a:rPr lang="en-GB" sz="1600" dirty="0">
                <a:latin typeface="Söhne"/>
                <a:ea typeface="+mn-ea"/>
                <a:cs typeface="+mn-cs"/>
              </a:rPr>
              <a:t>.et al (2022).</a:t>
            </a:r>
            <a:endParaRPr lang="en-GB" sz="1600" dirty="0">
              <a:latin typeface="Söhne"/>
            </a:endParaRPr>
          </a:p>
          <a:p>
            <a:pPr marL="0" marR="0" lvl="0" indent="0" defTabSz="914400">
              <a:spcBef>
                <a:spcPts val="1000"/>
              </a:spcBef>
              <a:spcAft>
                <a:spcPts val="0"/>
              </a:spcAft>
              <a:buClrTx/>
              <a:buSzTx/>
              <a:buNone/>
              <a:tabLst/>
              <a:defRPr/>
            </a:pPr>
            <a:r>
              <a:rPr lang="en-GB" sz="1600" dirty="0">
                <a:latin typeface="Söhne"/>
              </a:rPr>
              <a:t>We</a:t>
            </a:r>
            <a:r>
              <a:rPr kumimoji="0" lang="en-GB" sz="1600" b="0" i="0" u="none" strike="noStrike" kern="1200" cap="none" spc="0" normalizeH="0" baseline="0" noProof="0" dirty="0">
                <a:ln>
                  <a:noFill/>
                </a:ln>
                <a:effectLst/>
                <a:uLnTx/>
                <a:uFillTx/>
                <a:latin typeface="Söhne"/>
                <a:ea typeface="+mn-ea"/>
                <a:cs typeface="+mn-cs"/>
              </a:rPr>
              <a:t> will explore the implications of these issues on the individuals and the family as a whole, consider the reasons behind the situation, and discuss recommendations for assessment and intervention.</a:t>
            </a:r>
            <a:endParaRPr lang="en-GB"/>
          </a:p>
          <a:p>
            <a:pPr marL="0" marR="0" lvl="0" indent="0" defTabSz="914400" rtl="0" eaLnBrk="1" fontAlgn="auto" latinLnBrk="0" hangingPunct="1">
              <a:spcBef>
                <a:spcPts val="1000"/>
              </a:spcBef>
              <a:spcAft>
                <a:spcPts val="0"/>
              </a:spcAft>
              <a:buClrTx/>
              <a:buSzTx/>
              <a:buNone/>
              <a:tabLst/>
              <a:defRPr/>
            </a:pPr>
            <a:r>
              <a:rPr kumimoji="0" lang="en-GB" sz="1600" b="0" i="0" u="none" strike="noStrike" kern="1200" cap="none" spc="0" normalizeH="0" baseline="0" noProof="0" dirty="0">
                <a:ln>
                  <a:noFill/>
                </a:ln>
                <a:effectLst/>
                <a:uLnTx/>
                <a:uFillTx/>
                <a:latin typeface="Söhne"/>
                <a:ea typeface="+mn-ea"/>
                <a:cs typeface="+mn-cs"/>
              </a:rPr>
              <a:t>Our ultimate objective is to promote the well-being of each family member and foster a healthier family dynamic</a:t>
            </a:r>
            <a:endParaRPr lang="en-GB" sz="1600" b="0" i="0" u="none" strike="noStrike" kern="1200" cap="none" spc="0" normalizeH="0" baseline="0" noProof="0">
              <a:ln>
                <a:noFill/>
              </a:ln>
              <a:effectLst/>
              <a:uLnTx/>
              <a:uFillTx/>
              <a:latin typeface="Calibri" panose="020F0502020204030204"/>
              <a:ea typeface="Calibri"/>
              <a:cs typeface="Calibri"/>
            </a:endParaRPr>
          </a:p>
          <a:p>
            <a:pPr marL="0" indent="0">
              <a:buNone/>
            </a:pPr>
            <a:endParaRPr lang="en-GB" sz="1600" dirty="0">
              <a:latin typeface="Times New Roman" panose="02020603050405020304" pitchFamily="18" charset="0"/>
              <a:cs typeface="Times New Roman" panose="02020603050405020304" pitchFamily="18" charset="0"/>
            </a:endParaRPr>
          </a:p>
        </p:txBody>
      </p:sp>
      <p:pic>
        <p:nvPicPr>
          <p:cNvPr id="1026" name="Picture 2" descr="Home - ASB HELP">
            <a:extLst>
              <a:ext uri="{FF2B5EF4-FFF2-40B4-BE49-F238E27FC236}">
                <a16:creationId xmlns:a16="http://schemas.microsoft.com/office/drawing/2014/main" id="{45009A2A-6B97-D0BB-03BF-00203CB9B0B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99" r="-1"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1033"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35"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461370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5EF9D-A199-A49E-C01A-6628C12B0AF9}"/>
              </a:ext>
            </a:extLst>
          </p:cNvPr>
          <p:cNvSpPr>
            <a:spLocks noGrp="1"/>
          </p:cNvSpPr>
          <p:nvPr>
            <p:ph type="title"/>
          </p:nvPr>
        </p:nvSpPr>
        <p:spPr>
          <a:xfrm>
            <a:off x="5309574" y="138546"/>
            <a:ext cx="6653826" cy="852487"/>
          </a:xfrm>
        </p:spPr>
        <p:txBody>
          <a:bodyPr anchor="b">
            <a:normAutofit/>
          </a:bodyPr>
          <a:lstStyle/>
          <a:p>
            <a:pPr algn="just"/>
            <a:r>
              <a:rPr lang="en-GB" sz="4000" b="1" i="0" dirty="0">
                <a:effectLst/>
                <a:latin typeface="Times New Roman"/>
                <a:cs typeface="Times New Roman"/>
              </a:rPr>
              <a:t> Evaluation</a:t>
            </a:r>
            <a:endParaRPr lang="en-GB" sz="4000" b="1" dirty="0">
              <a:latin typeface="Times New Roman"/>
              <a:cs typeface="Times New Roman"/>
            </a:endParaRPr>
          </a:p>
        </p:txBody>
      </p:sp>
      <p:sp>
        <p:nvSpPr>
          <p:cNvPr id="3" name="Content Placeholder 2">
            <a:extLst>
              <a:ext uri="{FF2B5EF4-FFF2-40B4-BE49-F238E27FC236}">
                <a16:creationId xmlns:a16="http://schemas.microsoft.com/office/drawing/2014/main" id="{69A11E3C-B4F7-F338-66B3-73FCAEC5040C}"/>
              </a:ext>
            </a:extLst>
          </p:cNvPr>
          <p:cNvSpPr>
            <a:spLocks noGrp="1"/>
          </p:cNvSpPr>
          <p:nvPr>
            <p:ph idx="1"/>
          </p:nvPr>
        </p:nvSpPr>
        <p:spPr>
          <a:xfrm>
            <a:off x="4487891" y="1313771"/>
            <a:ext cx="7701060" cy="5426663"/>
          </a:xfrm>
        </p:spPr>
        <p:txBody>
          <a:bodyPr>
            <a:normAutofit lnSpcReduction="10000"/>
          </a:bodyPr>
          <a:lstStyle/>
          <a:p>
            <a:pPr marL="0" indent="0" algn="just">
              <a:buNone/>
            </a:pPr>
            <a:r>
              <a:rPr lang="en-GB" sz="2900" b="0" i="0" dirty="0">
                <a:effectLst/>
                <a:latin typeface="Times New Roman" panose="02020603050405020304" pitchFamily="18" charset="0"/>
                <a:cs typeface="Times New Roman" panose="02020603050405020304" pitchFamily="18" charset="0"/>
              </a:rPr>
              <a:t>The situation described for Family A presents several concerning issues that can have significant implications for the individuals involved and the family as a whole.</a:t>
            </a:r>
            <a:r>
              <a:rPr lang="en-US" sz="15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Arial" panose="020B0604020202020204" pitchFamily="34" charset="0"/>
                <a:cs typeface="Arial" panose="020B0604020202020204" pitchFamily="34" charset="0"/>
              </a:rPr>
              <a:t>Frey.L</a:t>
            </a:r>
            <a:r>
              <a:rPr lang="en-US" sz="2400" dirty="0">
                <a:solidFill>
                  <a:prstClr val="black"/>
                </a:solidFill>
                <a:latin typeface="Arial" panose="020B0604020202020204" pitchFamily="34" charset="0"/>
                <a:cs typeface="Arial" panose="020B0604020202020204" pitchFamily="34" charset="0"/>
              </a:rPr>
              <a:t> et al (2022). </a:t>
            </a:r>
            <a:endParaRPr lang="en-GB" sz="2400" b="0" i="0" dirty="0">
              <a:effectLst/>
              <a:latin typeface="Arial" panose="020B0604020202020204" pitchFamily="34" charset="0"/>
              <a:cs typeface="Arial" panose="020B0604020202020204" pitchFamily="34" charset="0"/>
            </a:endParaRPr>
          </a:p>
          <a:p>
            <a:pPr algn="just">
              <a:buFont typeface="+mj-lt"/>
              <a:buAutoNum type="arabicPeriod"/>
            </a:pPr>
            <a:r>
              <a:rPr lang="en-GB" sz="2900" b="0" i="0" dirty="0">
                <a:effectLst/>
                <a:latin typeface="Times New Roman" panose="02020603050405020304" pitchFamily="18" charset="0"/>
                <a:cs typeface="Times New Roman" panose="02020603050405020304" pitchFamily="18" charset="0"/>
              </a:rPr>
              <a:t>Disruptive Behaviour:</a:t>
            </a:r>
          </a:p>
          <a:p>
            <a:pPr algn="just">
              <a:buFont typeface="+mj-lt"/>
              <a:buAutoNum type="arabicPeriod"/>
            </a:pPr>
            <a:r>
              <a:rPr lang="en-GB" sz="2900" b="0" i="0" dirty="0">
                <a:effectLst/>
                <a:latin typeface="Times New Roman" panose="02020603050405020304" pitchFamily="18" charset="0"/>
                <a:cs typeface="Times New Roman" panose="02020603050405020304" pitchFamily="18" charset="0"/>
              </a:rPr>
              <a:t>Domestic Violence: </a:t>
            </a:r>
          </a:p>
          <a:p>
            <a:pPr algn="just">
              <a:buFont typeface="+mj-lt"/>
              <a:buAutoNum type="arabicPeriod"/>
            </a:pPr>
            <a:r>
              <a:rPr lang="en-GB" sz="2900" b="0" i="0" dirty="0">
                <a:effectLst/>
                <a:latin typeface="Times New Roman" panose="02020603050405020304" pitchFamily="18" charset="0"/>
                <a:cs typeface="Times New Roman" panose="02020603050405020304" pitchFamily="18" charset="0"/>
              </a:rPr>
              <a:t>Non-payment of Rent: </a:t>
            </a:r>
          </a:p>
          <a:p>
            <a:pPr algn="just">
              <a:buFont typeface="+mj-lt"/>
              <a:buAutoNum type="arabicPeriod"/>
            </a:pPr>
            <a:r>
              <a:rPr lang="en-GB" sz="2900" b="0" i="0" dirty="0">
                <a:effectLst/>
                <a:latin typeface="Times New Roman" panose="02020603050405020304" pitchFamily="18" charset="0"/>
                <a:cs typeface="Times New Roman" panose="02020603050405020304" pitchFamily="18" charset="0"/>
              </a:rPr>
              <a:t>Parental Alcohol Problem:</a:t>
            </a:r>
          </a:p>
          <a:p>
            <a:pPr algn="just">
              <a:buFont typeface="+mj-lt"/>
              <a:buAutoNum type="arabicPeriod"/>
            </a:pPr>
            <a:r>
              <a:rPr lang="en-GB" sz="2900" b="0" i="0" dirty="0">
                <a:effectLst/>
                <a:latin typeface="Times New Roman" panose="02020603050405020304" pitchFamily="18" charset="0"/>
                <a:cs typeface="Times New Roman" panose="02020603050405020304" pitchFamily="18" charset="0"/>
              </a:rPr>
              <a:t>Parenting Issues:</a:t>
            </a:r>
            <a:endParaRPr lang="en-GB" sz="1000" dirty="0"/>
          </a:p>
        </p:txBody>
      </p:sp>
      <p:pic>
        <p:nvPicPr>
          <p:cNvPr id="2050" name="Picture 2" descr="Anti-social behaviour | Westward">
            <a:extLst>
              <a:ext uri="{FF2B5EF4-FFF2-40B4-BE49-F238E27FC236}">
                <a16:creationId xmlns:a16="http://schemas.microsoft.com/office/drawing/2014/main" id="{92EB05F8-4FBF-594D-0ECE-745EBED4E54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659" r="29495" b="-1"/>
          <a:stretch/>
        </p:blipFill>
        <p:spPr bwMode="auto">
          <a:xfrm>
            <a:off x="1" y="10"/>
            <a:ext cx="4196496"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0682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Effect transition="in" filter="wipe(down)">
                                      <p:cBhvr>
                                        <p:cTn id="43" dur="580">
                                          <p:stCondLst>
                                            <p:cond delay="0"/>
                                          </p:stCondLst>
                                        </p:cTn>
                                        <p:tgtEl>
                                          <p:spTgt spid="3">
                                            <p:txEl>
                                              <p:pRg st="2" end="2"/>
                                            </p:txEl>
                                          </p:spTgt>
                                        </p:tgtEl>
                                      </p:cBhvr>
                                    </p:animEffect>
                                    <p:anim calcmode="lin" valueType="num">
                                      <p:cBhvr>
                                        <p:cTn id="44"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2" end="2"/>
                                            </p:txEl>
                                          </p:spTgt>
                                        </p:tgtEl>
                                      </p:cBhvr>
                                      <p:to x="100000" y="60000"/>
                                    </p:animScale>
                                    <p:animScale>
                                      <p:cBhvr>
                                        <p:cTn id="50" dur="166" decel="50000">
                                          <p:stCondLst>
                                            <p:cond delay="676"/>
                                          </p:stCondLst>
                                        </p:cTn>
                                        <p:tgtEl>
                                          <p:spTgt spid="3">
                                            <p:txEl>
                                              <p:pRg st="2" end="2"/>
                                            </p:txEl>
                                          </p:spTgt>
                                        </p:tgtEl>
                                      </p:cBhvr>
                                      <p:to x="100000" y="100000"/>
                                    </p:animScale>
                                    <p:animScale>
                                      <p:cBhvr>
                                        <p:cTn id="51" dur="26">
                                          <p:stCondLst>
                                            <p:cond delay="1312"/>
                                          </p:stCondLst>
                                        </p:cTn>
                                        <p:tgtEl>
                                          <p:spTgt spid="3">
                                            <p:txEl>
                                              <p:pRg st="2" end="2"/>
                                            </p:txEl>
                                          </p:spTgt>
                                        </p:tgtEl>
                                      </p:cBhvr>
                                      <p:to x="100000" y="80000"/>
                                    </p:animScale>
                                    <p:animScale>
                                      <p:cBhvr>
                                        <p:cTn id="52" dur="166" decel="50000">
                                          <p:stCondLst>
                                            <p:cond delay="1338"/>
                                          </p:stCondLst>
                                        </p:cTn>
                                        <p:tgtEl>
                                          <p:spTgt spid="3">
                                            <p:txEl>
                                              <p:pRg st="2" end="2"/>
                                            </p:txEl>
                                          </p:spTgt>
                                        </p:tgtEl>
                                      </p:cBhvr>
                                      <p:to x="100000" y="100000"/>
                                    </p:animScale>
                                    <p:animScale>
                                      <p:cBhvr>
                                        <p:cTn id="53" dur="26">
                                          <p:stCondLst>
                                            <p:cond delay="1642"/>
                                          </p:stCondLst>
                                        </p:cTn>
                                        <p:tgtEl>
                                          <p:spTgt spid="3">
                                            <p:txEl>
                                              <p:pRg st="2" end="2"/>
                                            </p:txEl>
                                          </p:spTgt>
                                        </p:tgtEl>
                                      </p:cBhvr>
                                      <p:to x="100000" y="90000"/>
                                    </p:animScale>
                                    <p:animScale>
                                      <p:cBhvr>
                                        <p:cTn id="54" dur="166" decel="50000">
                                          <p:stCondLst>
                                            <p:cond delay="1668"/>
                                          </p:stCondLst>
                                        </p:cTn>
                                        <p:tgtEl>
                                          <p:spTgt spid="3">
                                            <p:txEl>
                                              <p:pRg st="2" end="2"/>
                                            </p:txEl>
                                          </p:spTgt>
                                        </p:tgtEl>
                                      </p:cBhvr>
                                      <p:to x="100000" y="100000"/>
                                    </p:animScale>
                                    <p:animScale>
                                      <p:cBhvr>
                                        <p:cTn id="55" dur="26">
                                          <p:stCondLst>
                                            <p:cond delay="1808"/>
                                          </p:stCondLst>
                                        </p:cTn>
                                        <p:tgtEl>
                                          <p:spTgt spid="3">
                                            <p:txEl>
                                              <p:pRg st="2" end="2"/>
                                            </p:txEl>
                                          </p:spTgt>
                                        </p:tgtEl>
                                      </p:cBhvr>
                                      <p:to x="100000" y="95000"/>
                                    </p:animScale>
                                    <p:animScale>
                                      <p:cBhvr>
                                        <p:cTn id="56" dur="166" decel="50000">
                                          <p:stCondLst>
                                            <p:cond delay="1834"/>
                                          </p:stCondLst>
                                        </p:cTn>
                                        <p:tgtEl>
                                          <p:spTgt spid="3">
                                            <p:txEl>
                                              <p:pRg st="2" end="2"/>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3">
                                            <p:txEl>
                                              <p:pRg st="3" end="3"/>
                                            </p:txEl>
                                          </p:spTgt>
                                        </p:tgtEl>
                                        <p:attrNameLst>
                                          <p:attrName>style.visibility</p:attrName>
                                        </p:attrNameLst>
                                      </p:cBhvr>
                                      <p:to>
                                        <p:strVal val="visible"/>
                                      </p:to>
                                    </p:set>
                                    <p:animEffect transition="in" filter="wipe(down)">
                                      <p:cBhvr>
                                        <p:cTn id="61" dur="580">
                                          <p:stCondLst>
                                            <p:cond delay="0"/>
                                          </p:stCondLst>
                                        </p:cTn>
                                        <p:tgtEl>
                                          <p:spTgt spid="3">
                                            <p:txEl>
                                              <p:pRg st="3" end="3"/>
                                            </p:txEl>
                                          </p:spTgt>
                                        </p:tgtEl>
                                      </p:cBhvr>
                                    </p:animEffect>
                                    <p:anim calcmode="lin" valueType="num">
                                      <p:cBhvr>
                                        <p:cTn id="62"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3">
                                            <p:txEl>
                                              <p:pRg st="3" end="3"/>
                                            </p:txEl>
                                          </p:spTgt>
                                        </p:tgtEl>
                                      </p:cBhvr>
                                      <p:to x="100000" y="60000"/>
                                    </p:animScale>
                                    <p:animScale>
                                      <p:cBhvr>
                                        <p:cTn id="68" dur="166" decel="50000">
                                          <p:stCondLst>
                                            <p:cond delay="676"/>
                                          </p:stCondLst>
                                        </p:cTn>
                                        <p:tgtEl>
                                          <p:spTgt spid="3">
                                            <p:txEl>
                                              <p:pRg st="3" end="3"/>
                                            </p:txEl>
                                          </p:spTgt>
                                        </p:tgtEl>
                                      </p:cBhvr>
                                      <p:to x="100000" y="100000"/>
                                    </p:animScale>
                                    <p:animScale>
                                      <p:cBhvr>
                                        <p:cTn id="69" dur="26">
                                          <p:stCondLst>
                                            <p:cond delay="1312"/>
                                          </p:stCondLst>
                                        </p:cTn>
                                        <p:tgtEl>
                                          <p:spTgt spid="3">
                                            <p:txEl>
                                              <p:pRg st="3" end="3"/>
                                            </p:txEl>
                                          </p:spTgt>
                                        </p:tgtEl>
                                      </p:cBhvr>
                                      <p:to x="100000" y="80000"/>
                                    </p:animScale>
                                    <p:animScale>
                                      <p:cBhvr>
                                        <p:cTn id="70" dur="166" decel="50000">
                                          <p:stCondLst>
                                            <p:cond delay="1338"/>
                                          </p:stCondLst>
                                        </p:cTn>
                                        <p:tgtEl>
                                          <p:spTgt spid="3">
                                            <p:txEl>
                                              <p:pRg st="3" end="3"/>
                                            </p:txEl>
                                          </p:spTgt>
                                        </p:tgtEl>
                                      </p:cBhvr>
                                      <p:to x="100000" y="100000"/>
                                    </p:animScale>
                                    <p:animScale>
                                      <p:cBhvr>
                                        <p:cTn id="71" dur="26">
                                          <p:stCondLst>
                                            <p:cond delay="1642"/>
                                          </p:stCondLst>
                                        </p:cTn>
                                        <p:tgtEl>
                                          <p:spTgt spid="3">
                                            <p:txEl>
                                              <p:pRg st="3" end="3"/>
                                            </p:txEl>
                                          </p:spTgt>
                                        </p:tgtEl>
                                      </p:cBhvr>
                                      <p:to x="100000" y="90000"/>
                                    </p:animScale>
                                    <p:animScale>
                                      <p:cBhvr>
                                        <p:cTn id="72" dur="166" decel="50000">
                                          <p:stCondLst>
                                            <p:cond delay="1668"/>
                                          </p:stCondLst>
                                        </p:cTn>
                                        <p:tgtEl>
                                          <p:spTgt spid="3">
                                            <p:txEl>
                                              <p:pRg st="3" end="3"/>
                                            </p:txEl>
                                          </p:spTgt>
                                        </p:tgtEl>
                                      </p:cBhvr>
                                      <p:to x="100000" y="100000"/>
                                    </p:animScale>
                                    <p:animScale>
                                      <p:cBhvr>
                                        <p:cTn id="73" dur="26">
                                          <p:stCondLst>
                                            <p:cond delay="1808"/>
                                          </p:stCondLst>
                                        </p:cTn>
                                        <p:tgtEl>
                                          <p:spTgt spid="3">
                                            <p:txEl>
                                              <p:pRg st="3" end="3"/>
                                            </p:txEl>
                                          </p:spTgt>
                                        </p:tgtEl>
                                      </p:cBhvr>
                                      <p:to x="100000" y="95000"/>
                                    </p:animScale>
                                    <p:animScale>
                                      <p:cBhvr>
                                        <p:cTn id="74" dur="166" decel="50000">
                                          <p:stCondLst>
                                            <p:cond delay="1834"/>
                                          </p:stCondLst>
                                        </p:cTn>
                                        <p:tgtEl>
                                          <p:spTgt spid="3">
                                            <p:txEl>
                                              <p:pRg st="3" end="3"/>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3">
                                            <p:txEl>
                                              <p:pRg st="4" end="4"/>
                                            </p:txEl>
                                          </p:spTgt>
                                        </p:tgtEl>
                                        <p:attrNameLst>
                                          <p:attrName>style.visibility</p:attrName>
                                        </p:attrNameLst>
                                      </p:cBhvr>
                                      <p:to>
                                        <p:strVal val="visible"/>
                                      </p:to>
                                    </p:set>
                                    <p:animEffect transition="in" filter="wipe(down)">
                                      <p:cBhvr>
                                        <p:cTn id="79" dur="580">
                                          <p:stCondLst>
                                            <p:cond delay="0"/>
                                          </p:stCondLst>
                                        </p:cTn>
                                        <p:tgtEl>
                                          <p:spTgt spid="3">
                                            <p:txEl>
                                              <p:pRg st="4" end="4"/>
                                            </p:txEl>
                                          </p:spTgt>
                                        </p:tgtEl>
                                      </p:cBhvr>
                                    </p:animEffect>
                                    <p:anim calcmode="lin" valueType="num">
                                      <p:cBhvr>
                                        <p:cTn id="80"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3">
                                            <p:txEl>
                                              <p:pRg st="4" end="4"/>
                                            </p:txEl>
                                          </p:spTgt>
                                        </p:tgtEl>
                                      </p:cBhvr>
                                      <p:to x="100000" y="60000"/>
                                    </p:animScale>
                                    <p:animScale>
                                      <p:cBhvr>
                                        <p:cTn id="86" dur="166" decel="50000">
                                          <p:stCondLst>
                                            <p:cond delay="676"/>
                                          </p:stCondLst>
                                        </p:cTn>
                                        <p:tgtEl>
                                          <p:spTgt spid="3">
                                            <p:txEl>
                                              <p:pRg st="4" end="4"/>
                                            </p:txEl>
                                          </p:spTgt>
                                        </p:tgtEl>
                                      </p:cBhvr>
                                      <p:to x="100000" y="100000"/>
                                    </p:animScale>
                                    <p:animScale>
                                      <p:cBhvr>
                                        <p:cTn id="87" dur="26">
                                          <p:stCondLst>
                                            <p:cond delay="1312"/>
                                          </p:stCondLst>
                                        </p:cTn>
                                        <p:tgtEl>
                                          <p:spTgt spid="3">
                                            <p:txEl>
                                              <p:pRg st="4" end="4"/>
                                            </p:txEl>
                                          </p:spTgt>
                                        </p:tgtEl>
                                      </p:cBhvr>
                                      <p:to x="100000" y="80000"/>
                                    </p:animScale>
                                    <p:animScale>
                                      <p:cBhvr>
                                        <p:cTn id="88" dur="166" decel="50000">
                                          <p:stCondLst>
                                            <p:cond delay="1338"/>
                                          </p:stCondLst>
                                        </p:cTn>
                                        <p:tgtEl>
                                          <p:spTgt spid="3">
                                            <p:txEl>
                                              <p:pRg st="4" end="4"/>
                                            </p:txEl>
                                          </p:spTgt>
                                        </p:tgtEl>
                                      </p:cBhvr>
                                      <p:to x="100000" y="100000"/>
                                    </p:animScale>
                                    <p:animScale>
                                      <p:cBhvr>
                                        <p:cTn id="89" dur="26">
                                          <p:stCondLst>
                                            <p:cond delay="1642"/>
                                          </p:stCondLst>
                                        </p:cTn>
                                        <p:tgtEl>
                                          <p:spTgt spid="3">
                                            <p:txEl>
                                              <p:pRg st="4" end="4"/>
                                            </p:txEl>
                                          </p:spTgt>
                                        </p:tgtEl>
                                      </p:cBhvr>
                                      <p:to x="100000" y="90000"/>
                                    </p:animScale>
                                    <p:animScale>
                                      <p:cBhvr>
                                        <p:cTn id="90" dur="166" decel="50000">
                                          <p:stCondLst>
                                            <p:cond delay="1668"/>
                                          </p:stCondLst>
                                        </p:cTn>
                                        <p:tgtEl>
                                          <p:spTgt spid="3">
                                            <p:txEl>
                                              <p:pRg st="4" end="4"/>
                                            </p:txEl>
                                          </p:spTgt>
                                        </p:tgtEl>
                                      </p:cBhvr>
                                      <p:to x="100000" y="100000"/>
                                    </p:animScale>
                                    <p:animScale>
                                      <p:cBhvr>
                                        <p:cTn id="91" dur="26">
                                          <p:stCondLst>
                                            <p:cond delay="1808"/>
                                          </p:stCondLst>
                                        </p:cTn>
                                        <p:tgtEl>
                                          <p:spTgt spid="3">
                                            <p:txEl>
                                              <p:pRg st="4" end="4"/>
                                            </p:txEl>
                                          </p:spTgt>
                                        </p:tgtEl>
                                      </p:cBhvr>
                                      <p:to x="100000" y="95000"/>
                                    </p:animScale>
                                    <p:animScale>
                                      <p:cBhvr>
                                        <p:cTn id="92" dur="166" decel="50000">
                                          <p:stCondLst>
                                            <p:cond delay="1834"/>
                                          </p:stCondLst>
                                        </p:cTn>
                                        <p:tgtEl>
                                          <p:spTgt spid="3">
                                            <p:txEl>
                                              <p:pRg st="4" end="4"/>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3">
                                            <p:txEl>
                                              <p:pRg st="5" end="5"/>
                                            </p:txEl>
                                          </p:spTgt>
                                        </p:tgtEl>
                                        <p:attrNameLst>
                                          <p:attrName>style.visibility</p:attrName>
                                        </p:attrNameLst>
                                      </p:cBhvr>
                                      <p:to>
                                        <p:strVal val="visible"/>
                                      </p:to>
                                    </p:set>
                                    <p:animEffect transition="in" filter="wipe(down)">
                                      <p:cBhvr>
                                        <p:cTn id="97" dur="580">
                                          <p:stCondLst>
                                            <p:cond delay="0"/>
                                          </p:stCondLst>
                                        </p:cTn>
                                        <p:tgtEl>
                                          <p:spTgt spid="3">
                                            <p:txEl>
                                              <p:pRg st="5" end="5"/>
                                            </p:txEl>
                                          </p:spTgt>
                                        </p:tgtEl>
                                      </p:cBhvr>
                                    </p:animEffect>
                                    <p:anim calcmode="lin" valueType="num">
                                      <p:cBhvr>
                                        <p:cTn id="98"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03" dur="26">
                                          <p:stCondLst>
                                            <p:cond delay="650"/>
                                          </p:stCondLst>
                                        </p:cTn>
                                        <p:tgtEl>
                                          <p:spTgt spid="3">
                                            <p:txEl>
                                              <p:pRg st="5" end="5"/>
                                            </p:txEl>
                                          </p:spTgt>
                                        </p:tgtEl>
                                      </p:cBhvr>
                                      <p:to x="100000" y="60000"/>
                                    </p:animScale>
                                    <p:animScale>
                                      <p:cBhvr>
                                        <p:cTn id="104" dur="166" decel="50000">
                                          <p:stCondLst>
                                            <p:cond delay="676"/>
                                          </p:stCondLst>
                                        </p:cTn>
                                        <p:tgtEl>
                                          <p:spTgt spid="3">
                                            <p:txEl>
                                              <p:pRg st="5" end="5"/>
                                            </p:txEl>
                                          </p:spTgt>
                                        </p:tgtEl>
                                      </p:cBhvr>
                                      <p:to x="100000" y="100000"/>
                                    </p:animScale>
                                    <p:animScale>
                                      <p:cBhvr>
                                        <p:cTn id="105" dur="26">
                                          <p:stCondLst>
                                            <p:cond delay="1312"/>
                                          </p:stCondLst>
                                        </p:cTn>
                                        <p:tgtEl>
                                          <p:spTgt spid="3">
                                            <p:txEl>
                                              <p:pRg st="5" end="5"/>
                                            </p:txEl>
                                          </p:spTgt>
                                        </p:tgtEl>
                                      </p:cBhvr>
                                      <p:to x="100000" y="80000"/>
                                    </p:animScale>
                                    <p:animScale>
                                      <p:cBhvr>
                                        <p:cTn id="106" dur="166" decel="50000">
                                          <p:stCondLst>
                                            <p:cond delay="1338"/>
                                          </p:stCondLst>
                                        </p:cTn>
                                        <p:tgtEl>
                                          <p:spTgt spid="3">
                                            <p:txEl>
                                              <p:pRg st="5" end="5"/>
                                            </p:txEl>
                                          </p:spTgt>
                                        </p:tgtEl>
                                      </p:cBhvr>
                                      <p:to x="100000" y="100000"/>
                                    </p:animScale>
                                    <p:animScale>
                                      <p:cBhvr>
                                        <p:cTn id="107" dur="26">
                                          <p:stCondLst>
                                            <p:cond delay="1642"/>
                                          </p:stCondLst>
                                        </p:cTn>
                                        <p:tgtEl>
                                          <p:spTgt spid="3">
                                            <p:txEl>
                                              <p:pRg st="5" end="5"/>
                                            </p:txEl>
                                          </p:spTgt>
                                        </p:tgtEl>
                                      </p:cBhvr>
                                      <p:to x="100000" y="90000"/>
                                    </p:animScale>
                                    <p:animScale>
                                      <p:cBhvr>
                                        <p:cTn id="108" dur="166" decel="50000">
                                          <p:stCondLst>
                                            <p:cond delay="1668"/>
                                          </p:stCondLst>
                                        </p:cTn>
                                        <p:tgtEl>
                                          <p:spTgt spid="3">
                                            <p:txEl>
                                              <p:pRg st="5" end="5"/>
                                            </p:txEl>
                                          </p:spTgt>
                                        </p:tgtEl>
                                      </p:cBhvr>
                                      <p:to x="100000" y="100000"/>
                                    </p:animScale>
                                    <p:animScale>
                                      <p:cBhvr>
                                        <p:cTn id="109" dur="26">
                                          <p:stCondLst>
                                            <p:cond delay="1808"/>
                                          </p:stCondLst>
                                        </p:cTn>
                                        <p:tgtEl>
                                          <p:spTgt spid="3">
                                            <p:txEl>
                                              <p:pRg st="5" end="5"/>
                                            </p:txEl>
                                          </p:spTgt>
                                        </p:tgtEl>
                                      </p:cBhvr>
                                      <p:to x="100000" y="95000"/>
                                    </p:animScale>
                                    <p:animScale>
                                      <p:cBhvr>
                                        <p:cTn id="110" dur="166" decel="50000">
                                          <p:stCondLst>
                                            <p:cond delay="1834"/>
                                          </p:stCondLst>
                                        </p:cTn>
                                        <p:tgtEl>
                                          <p:spTgt spid="3">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03F6-5430-1AB2-8D97-AB590A21C883}"/>
              </a:ext>
            </a:extLst>
          </p:cNvPr>
          <p:cNvSpPr>
            <a:spLocks noGrp="1"/>
          </p:cNvSpPr>
          <p:nvPr>
            <p:ph type="title"/>
          </p:nvPr>
        </p:nvSpPr>
        <p:spPr>
          <a:xfrm>
            <a:off x="139534" y="387758"/>
            <a:ext cx="6850926" cy="1476043"/>
          </a:xfrm>
        </p:spPr>
        <p:txBody>
          <a:bodyPr anchor="b">
            <a:normAutofit/>
          </a:bodyPr>
          <a:lstStyle/>
          <a:p>
            <a:pPr algn="ctr"/>
            <a:r>
              <a:rPr lang="en-GB" sz="3400" b="1" dirty="0">
                <a:latin typeface="Times New Roman" panose="02020603050405020304" pitchFamily="18" charset="0"/>
                <a:cs typeface="Times New Roman" panose="02020603050405020304" pitchFamily="18" charset="0"/>
              </a:rPr>
              <a:t>               Risk Factors</a:t>
            </a:r>
          </a:p>
        </p:txBody>
      </p:sp>
      <p:sp>
        <p:nvSpPr>
          <p:cNvPr id="3" name="Content Placeholder 2">
            <a:extLst>
              <a:ext uri="{FF2B5EF4-FFF2-40B4-BE49-F238E27FC236}">
                <a16:creationId xmlns:a16="http://schemas.microsoft.com/office/drawing/2014/main" id="{18D85D8B-B271-48DE-2AF9-A77C69F549A6}"/>
              </a:ext>
            </a:extLst>
          </p:cNvPr>
          <p:cNvSpPr>
            <a:spLocks noGrp="1"/>
          </p:cNvSpPr>
          <p:nvPr>
            <p:ph idx="1"/>
          </p:nvPr>
        </p:nvSpPr>
        <p:spPr>
          <a:xfrm>
            <a:off x="411479" y="2096900"/>
            <a:ext cx="10769139" cy="5040304"/>
          </a:xfrm>
        </p:spPr>
        <p:txBody>
          <a:bodyPr vert="horz" lIns="91440" tIns="45720" rIns="91440" bIns="45720" rtlCol="0" anchor="t">
            <a:normAutofit/>
          </a:bodyPr>
          <a:lstStyle/>
          <a:p>
            <a:pPr marL="0" algn="l" rtl="0" eaLnBrk="1" fontAlgn="base" latinLnBrk="0" hangingPunct="1">
              <a:spcBef>
                <a:spcPts val="0"/>
              </a:spcBef>
              <a:spcAft>
                <a:spcPts val="0"/>
              </a:spcAft>
            </a:pPr>
            <a:r>
              <a:rPr lang="en-GB" b="0" i="0" dirty="0">
                <a:effectLst/>
                <a:latin typeface="Times New Roman" panose="02020603050405020304" pitchFamily="18" charset="0"/>
                <a:cs typeface="Times New Roman" panose="02020603050405020304" pitchFamily="18" charset="0"/>
              </a:rPr>
              <a:t>Based on the information provided in the case study, there are several        risk factors that can be identified:</a:t>
            </a:r>
          </a:p>
          <a:p>
            <a:pPr marL="0">
              <a:spcBef>
                <a:spcPts val="0"/>
              </a:spcBef>
            </a:pPr>
            <a:endParaRPr lang="en-GB" dirty="0">
              <a:solidFill>
                <a:srgbClr val="000000"/>
              </a:solidFill>
              <a:latin typeface="Times New Roman"/>
              <a:cs typeface="Times New Roman"/>
            </a:endParaRPr>
          </a:p>
          <a:p>
            <a:pPr marL="0" algn="l" rtl="0" eaLnBrk="1" fontAlgn="base" latinLnBrk="0" hangingPunct="1">
              <a:spcBef>
                <a:spcPts val="0"/>
              </a:spcBef>
              <a:spcAft>
                <a:spcPts val="0"/>
              </a:spcAft>
            </a:pPr>
            <a:r>
              <a:rPr lang="en-GB" b="1" i="0" u="none" strike="noStrike" kern="1200" spc="0" dirty="0">
                <a:solidFill>
                  <a:srgbClr val="000000"/>
                </a:solidFill>
                <a:effectLst/>
                <a:latin typeface="Times New Roman" panose="02020603050405020304" pitchFamily="18" charset="0"/>
                <a:cs typeface="Times New Roman" panose="02020603050405020304" pitchFamily="18" charset="0"/>
              </a:rPr>
              <a:t>Safeguarding</a:t>
            </a:r>
            <a:endParaRPr lang="en-GB" b="0" i="0" u="none" strike="noStrike" dirty="0">
              <a:effectLst/>
              <a:latin typeface="Arial" panose="020B0604020202020204" pitchFamily="34" charset="0"/>
            </a:endParaRPr>
          </a:p>
          <a:p>
            <a:pPr marL="0" algn="l" rtl="0" eaLnBrk="1" fontAlgn="base" latinLnBrk="0" hangingPunct="1">
              <a:spcBef>
                <a:spcPts val="0"/>
              </a:spcBef>
              <a:spcAft>
                <a:spcPts val="0"/>
              </a:spcAft>
            </a:pPr>
            <a:r>
              <a:rPr lang="en-GB" b="0" i="0" u="none" strike="noStrike" kern="1200" spc="0" dirty="0">
                <a:solidFill>
                  <a:srgbClr val="000000"/>
                </a:solidFill>
                <a:effectLst/>
                <a:latin typeface="Times New Roman" panose="02020603050405020304" pitchFamily="18" charset="0"/>
                <a:cs typeface="Times New Roman" panose="02020603050405020304" pitchFamily="18" charset="0"/>
              </a:rPr>
              <a:t>Child Abuse/Neglect</a:t>
            </a:r>
            <a:endParaRPr lang="en-GB" b="0" i="0" u="none" strike="noStrike" dirty="0">
              <a:effectLst/>
              <a:latin typeface="Arial" panose="020B0604020202020204" pitchFamily="34" charset="0"/>
            </a:endParaRPr>
          </a:p>
          <a:p>
            <a:pPr marL="0" marR="0" indent="0" algn="l" rtl="0" eaLnBrk="1" fontAlgn="base" latinLnBrk="0" hangingPunct="1">
              <a:spcBef>
                <a:spcPts val="0"/>
              </a:spcBef>
              <a:spcAft>
                <a:spcPts val="0"/>
              </a:spcAft>
            </a:pPr>
            <a:r>
              <a:rPr lang="en-GB" b="0" i="0" u="none" strike="noStrike" kern="1200" spc="0" dirty="0">
                <a:solidFill>
                  <a:srgbClr val="000000"/>
                </a:solidFill>
                <a:effectLst/>
                <a:latin typeface="Times New Roman" panose="02020603050405020304" pitchFamily="18" charset="0"/>
                <a:cs typeface="Times New Roman" panose="02020603050405020304" pitchFamily="18" charset="0"/>
              </a:rPr>
              <a:t> Psychological and Emotional Concerns</a:t>
            </a:r>
            <a:endParaRPr lang="en-GB" b="0" i="0" u="none" strike="noStrike" dirty="0">
              <a:effectLst/>
              <a:latin typeface="Arial" panose="020B0604020202020204" pitchFamily="34" charset="0"/>
            </a:endParaRPr>
          </a:p>
          <a:p>
            <a:pPr marL="0" algn="l" rtl="0" eaLnBrk="1" fontAlgn="base" latinLnBrk="0" hangingPunct="1">
              <a:spcBef>
                <a:spcPts val="0"/>
              </a:spcBef>
              <a:spcAft>
                <a:spcPts val="0"/>
              </a:spcAft>
            </a:pPr>
            <a:r>
              <a:rPr lang="en-GB" b="0" i="0" u="none" strike="noStrike" kern="1200" spc="0" dirty="0">
                <a:solidFill>
                  <a:srgbClr val="000000"/>
                </a:solidFill>
                <a:effectLst/>
                <a:latin typeface="Times New Roman" panose="02020603050405020304" pitchFamily="18" charset="0"/>
                <a:cs typeface="Times New Roman" panose="02020603050405020304" pitchFamily="18" charset="0"/>
              </a:rPr>
              <a:t>Developmental Concerns</a:t>
            </a:r>
            <a:endParaRPr lang="en-GB" b="0" i="0" u="none" strike="noStrike" dirty="0">
              <a:effectLst/>
              <a:latin typeface="Arial" panose="020B0604020202020204" pitchFamily="34" charset="0"/>
            </a:endParaRPr>
          </a:p>
          <a:p>
            <a:pPr marL="0" algn="l" rtl="0" eaLnBrk="1" fontAlgn="base" latinLnBrk="0" hangingPunct="1">
              <a:spcBef>
                <a:spcPts val="0"/>
              </a:spcBef>
              <a:spcAft>
                <a:spcPts val="0"/>
              </a:spcAft>
            </a:pPr>
            <a:r>
              <a:rPr lang="en-GB" b="0" i="0" u="none" strike="noStrike" kern="1200" spc="0" dirty="0">
                <a:solidFill>
                  <a:srgbClr val="000000"/>
                </a:solidFill>
                <a:effectLst/>
                <a:latin typeface="Times New Roman" panose="02020603050405020304" pitchFamily="18" charset="0"/>
                <a:cs typeface="Times New Roman" panose="02020603050405020304" pitchFamily="18" charset="0"/>
              </a:rPr>
              <a:t>Criminal Activity/Concerns</a:t>
            </a:r>
            <a:endParaRPr lang="en-GB" b="0" i="0" u="none" strike="noStrike" dirty="0">
              <a:effectLst/>
              <a:latin typeface="Arial" panose="020B0604020202020204" pitchFamily="34" charset="0"/>
            </a:endParaRPr>
          </a:p>
          <a:p>
            <a:pPr marL="0" algn="l" rtl="0" eaLnBrk="1" fontAlgn="base" latinLnBrk="0" hangingPunct="1">
              <a:spcBef>
                <a:spcPts val="0"/>
              </a:spcBef>
              <a:spcAft>
                <a:spcPts val="0"/>
              </a:spcAft>
            </a:pPr>
            <a:r>
              <a:rPr lang="en-GB" b="0" i="0" u="none" strike="noStrike" kern="1200" spc="0" dirty="0">
                <a:solidFill>
                  <a:srgbClr val="000000"/>
                </a:solidFill>
                <a:effectLst/>
                <a:latin typeface="Times New Roman" panose="02020603050405020304" pitchFamily="18" charset="0"/>
                <a:cs typeface="Times New Roman" panose="02020603050405020304" pitchFamily="18" charset="0"/>
              </a:rPr>
              <a:t>Addiction</a:t>
            </a:r>
            <a:endParaRPr lang="en-GB" b="0" i="0" u="none" strike="noStrike" dirty="0">
              <a:effectLst/>
              <a:latin typeface="Arial" panose="020B0604020202020204" pitchFamily="34" charset="0"/>
            </a:endParaRPr>
          </a:p>
          <a:p>
            <a:pPr marL="0" algn="l" rtl="0" eaLnBrk="1" fontAlgn="base" latinLnBrk="0" hangingPunct="1">
              <a:spcBef>
                <a:spcPts val="0"/>
              </a:spcBef>
              <a:spcAft>
                <a:spcPts val="0"/>
              </a:spcAft>
            </a:pPr>
            <a:r>
              <a:rPr lang="en-GB" b="0" i="0" u="none" strike="noStrike" kern="1200" spc="0" dirty="0">
                <a:solidFill>
                  <a:srgbClr val="000000"/>
                </a:solidFill>
                <a:effectLst/>
                <a:latin typeface="Times New Roman" panose="02020603050405020304" pitchFamily="18" charset="0"/>
                <a:cs typeface="Times New Roman" panose="02020603050405020304" pitchFamily="18" charset="0"/>
              </a:rPr>
              <a:t>Relationship Breakdown</a:t>
            </a:r>
            <a:endParaRPr lang="en-GB" b="0" i="0" u="none" strike="noStrike" dirty="0">
              <a:effectLst/>
              <a:latin typeface="Arial" panose="020B0604020202020204" pitchFamily="34" charset="0"/>
            </a:endParaRPr>
          </a:p>
          <a:p>
            <a:pPr marL="0" algn="l" rtl="0" eaLnBrk="1" fontAlgn="base" latinLnBrk="0" hangingPunct="1">
              <a:spcBef>
                <a:spcPts val="0"/>
              </a:spcBef>
              <a:spcAft>
                <a:spcPts val="0"/>
              </a:spcAft>
            </a:pPr>
            <a:r>
              <a:rPr lang="en-GB" b="0" i="0" u="none" strike="noStrike" kern="1200" spc="0" dirty="0">
                <a:solidFill>
                  <a:srgbClr val="000000"/>
                </a:solidFill>
                <a:effectLst/>
                <a:latin typeface="Times New Roman" panose="02020603050405020304" pitchFamily="18" charset="0"/>
                <a:cs typeface="Times New Roman" panose="02020603050405020304" pitchFamily="18" charset="0"/>
              </a:rPr>
              <a:t>Well-being Concerns</a:t>
            </a:r>
          </a:p>
          <a:p>
            <a:pPr marL="0" indent="0" algn="just">
              <a:buNone/>
            </a:pPr>
            <a:endParaRPr lang="en-GB" sz="1800" b="0" i="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13606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 calcmode="lin" valueType="num">
                                      <p:cBhvr additive="base">
                                        <p:cTn id="5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9">
            <a:extLst>
              <a:ext uri="{FF2B5EF4-FFF2-40B4-BE49-F238E27FC236}">
                <a16:creationId xmlns:a16="http://schemas.microsoft.com/office/drawing/2014/main" id="{E36BB3C5-822B-45E1-A81E-5CC3176C61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diagram of social media and social media&#10;&#10;Description automatically generated with medium confidence">
            <a:extLst>
              <a:ext uri="{FF2B5EF4-FFF2-40B4-BE49-F238E27FC236}">
                <a16:creationId xmlns:a16="http://schemas.microsoft.com/office/drawing/2014/main" id="{E8E0DB5A-E62F-7632-CBD7-33918BDE6C70}"/>
              </a:ext>
            </a:extLst>
          </p:cNvPr>
          <p:cNvPicPr>
            <a:picLocks noChangeAspect="1"/>
          </p:cNvPicPr>
          <p:nvPr/>
        </p:nvPicPr>
        <p:blipFill rotWithShape="1">
          <a:blip r:embed="rId2">
            <a:extLst>
              <a:ext uri="{28A0092B-C50C-407E-A947-70E740481C1C}">
                <a14:useLocalDpi xmlns:a14="http://schemas.microsoft.com/office/drawing/2010/main" val="0"/>
              </a:ext>
            </a:extLst>
          </a:blip>
          <a:srcRect t="5146" r="2" b="8619"/>
          <a:stretch/>
        </p:blipFill>
        <p:spPr>
          <a:xfrm>
            <a:off x="579264" y="365141"/>
            <a:ext cx="6288262" cy="3063875"/>
          </a:xfrm>
          <a:prstGeom prst="rect">
            <a:avLst/>
          </a:prstGeom>
        </p:spPr>
      </p:pic>
      <p:sp useBgFill="1">
        <p:nvSpPr>
          <p:cNvPr id="30" name="Rectangle 11">
            <a:extLst>
              <a:ext uri="{FF2B5EF4-FFF2-40B4-BE49-F238E27FC236}">
                <a16:creationId xmlns:a16="http://schemas.microsoft.com/office/drawing/2014/main" id="{FB39ECA9-4CDE-4883-98E8-287E905E9F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630934"/>
            <a:ext cx="6288261" cy="2546028"/>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13">
            <a:extLst>
              <a:ext uri="{FF2B5EF4-FFF2-40B4-BE49-F238E27FC236}">
                <a16:creationId xmlns:a16="http://schemas.microsoft.com/office/drawing/2014/main" id="{A67483D0-BAEB-4927-88AD-76F5DA846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94" y="456572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2" name="Rectangle 15">
            <a:extLst>
              <a:ext uri="{FF2B5EF4-FFF2-40B4-BE49-F238E27FC236}">
                <a16:creationId xmlns:a16="http://schemas.microsoft.com/office/drawing/2014/main" id="{0DBB7B12-4298-4CFB-B539-44A91C930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4346" y="4893056"/>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0453304B-E587-34F4-275C-0115C48BD0A9}"/>
              </a:ext>
            </a:extLst>
          </p:cNvPr>
          <p:cNvSpPr txBox="1"/>
          <p:nvPr/>
        </p:nvSpPr>
        <p:spPr>
          <a:xfrm>
            <a:off x="3360563" y="3849688"/>
            <a:ext cx="3315810" cy="2105025"/>
          </a:xfrm>
          <a:prstGeom prst="rect">
            <a:avLst/>
          </a:prstGeom>
        </p:spPr>
        <p:txBody>
          <a:bodyPr vert="horz" lIns="91440" tIns="45720" rIns="91440" bIns="45720" rtlCol="0" anchor="ctr">
            <a:normAutofit/>
          </a:bodyPr>
          <a:lstStyle/>
          <a:p>
            <a:pPr marL="0" marR="0" lvl="0" indent="-228600" defTabSz="914400" fontAlgn="base">
              <a:lnSpc>
                <a:spcPct val="90000"/>
              </a:lnSpc>
              <a:spcBef>
                <a:spcPts val="0"/>
              </a:spcBef>
              <a:spcAft>
                <a:spcPts val="600"/>
              </a:spcAft>
              <a:buClrTx/>
              <a:buSzTx/>
              <a:buFont typeface="Arial" panose="020B0604020202020204" pitchFamily="34" charset="0"/>
              <a:buChar char="•"/>
              <a:tabLst/>
              <a:defRPr/>
            </a:pPr>
            <a:r>
              <a:rPr kumimoji="0" lang="en-US" sz="1700" b="0" i="0" u="none" strike="noStrike" cap="none" spc="0" normalizeH="0" baseline="0" noProof="0">
                <a:ln>
                  <a:noFill/>
                </a:ln>
                <a:effectLst/>
                <a:uLnTx/>
                <a:uFillTx/>
              </a:rPr>
              <a:t>Maslow and Brenner’s theories were used to explain the importance of safeguarding and supporting issues. </a:t>
            </a:r>
          </a:p>
        </p:txBody>
      </p:sp>
      <p:pic>
        <p:nvPicPr>
          <p:cNvPr id="5" name="Picture 4" descr="A picture containing text, font, triangle, creativity&#10;&#10;Description automatically generated">
            <a:extLst>
              <a:ext uri="{FF2B5EF4-FFF2-40B4-BE49-F238E27FC236}">
                <a16:creationId xmlns:a16="http://schemas.microsoft.com/office/drawing/2014/main" id="{A464612D-C081-4930-3652-C3204E1BBAAE}"/>
              </a:ext>
            </a:extLst>
          </p:cNvPr>
          <p:cNvPicPr>
            <a:picLocks noChangeAspect="1"/>
          </p:cNvPicPr>
          <p:nvPr/>
        </p:nvPicPr>
        <p:blipFill rotWithShape="1">
          <a:blip r:embed="rId3">
            <a:extLst>
              <a:ext uri="{28A0092B-C50C-407E-A947-70E740481C1C}">
                <a14:useLocalDpi xmlns:a14="http://schemas.microsoft.com/office/drawing/2010/main" val="0"/>
              </a:ext>
            </a:extLst>
          </a:blip>
          <a:srcRect l="9664" r="10828" b="3"/>
          <a:stretch/>
        </p:blipFill>
        <p:spPr>
          <a:xfrm>
            <a:off x="7048500" y="365109"/>
            <a:ext cx="4621006" cy="5811838"/>
          </a:xfrm>
          <a:prstGeom prst="rect">
            <a:avLst/>
          </a:prstGeom>
        </p:spPr>
      </p:pic>
    </p:spTree>
    <p:extLst>
      <p:ext uri="{BB962C8B-B14F-4D97-AF65-F5344CB8AC3E}">
        <p14:creationId xmlns:p14="http://schemas.microsoft.com/office/powerpoint/2010/main" val="880345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F459F-B3D0-7456-5579-B9936E4B3D6A}"/>
              </a:ext>
            </a:extLst>
          </p:cNvPr>
          <p:cNvSpPr>
            <a:spLocks noGrp="1"/>
          </p:cNvSpPr>
          <p:nvPr>
            <p:ph type="title"/>
          </p:nvPr>
        </p:nvSpPr>
        <p:spPr>
          <a:xfrm>
            <a:off x="841248" y="548640"/>
            <a:ext cx="3600860" cy="5431536"/>
          </a:xfrm>
        </p:spPr>
        <p:txBody>
          <a:bodyPr>
            <a:normAutofit/>
          </a:bodyPr>
          <a:lstStyle/>
          <a:p>
            <a:pPr algn="ctr"/>
            <a:r>
              <a:rPr lang="en-GB" sz="4600" b="0" i="0" dirty="0">
                <a:effectLst/>
                <a:latin typeface="Times New Roman" panose="02020603050405020304" pitchFamily="18" charset="0"/>
                <a:cs typeface="Times New Roman" panose="02020603050405020304" pitchFamily="18" charset="0"/>
              </a:rPr>
              <a:t>Options for Assessment and Improvement</a:t>
            </a:r>
            <a:endParaRPr lang="en-GB" sz="4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C7EB659-D039-0996-CD31-5A544B50B56E}"/>
              </a:ext>
            </a:extLst>
          </p:cNvPr>
          <p:cNvSpPr>
            <a:spLocks noGrp="1"/>
          </p:cNvSpPr>
          <p:nvPr>
            <p:ph idx="1"/>
          </p:nvPr>
        </p:nvSpPr>
        <p:spPr>
          <a:xfrm>
            <a:off x="5126418" y="552091"/>
            <a:ext cx="6224335" cy="5431536"/>
          </a:xfrm>
        </p:spPr>
        <p:txBody>
          <a:bodyPr anchor="ctr">
            <a:normAutofit fontScale="92500" lnSpcReduction="20000"/>
          </a:bodyPr>
          <a:lstStyle/>
          <a:p>
            <a:pPr marL="0" indent="0" algn="just">
              <a:buNone/>
            </a:pPr>
            <a:r>
              <a:rPr lang="en-GB" sz="3200" b="0" i="0" dirty="0">
                <a:effectLst/>
                <a:cs typeface="Times New Roman" panose="02020603050405020304" pitchFamily="18" charset="0"/>
              </a:rPr>
              <a:t>To improve the situation and the well-being of each individual and the family as a whole, several options should be considered:</a:t>
            </a:r>
          </a:p>
          <a:p>
            <a:pPr algn="just">
              <a:buFont typeface="+mj-lt"/>
              <a:buAutoNum type="arabicPeriod"/>
            </a:pPr>
            <a:r>
              <a:rPr lang="en-GB" sz="3200" b="0" i="0" dirty="0">
                <a:effectLst/>
                <a:cs typeface="Times New Roman" panose="02020603050405020304" pitchFamily="18" charset="0"/>
              </a:rPr>
              <a:t>Comprehensive Assessment:</a:t>
            </a:r>
          </a:p>
          <a:p>
            <a:pPr algn="just">
              <a:buFont typeface="+mj-lt"/>
              <a:buAutoNum type="arabicPeriod"/>
            </a:pPr>
            <a:r>
              <a:rPr lang="en-GB" sz="3200" b="0" i="0" dirty="0">
                <a:effectLst/>
                <a:cs typeface="Times New Roman" panose="02020603050405020304" pitchFamily="18" charset="0"/>
              </a:rPr>
              <a:t>Individual and Family Therapy:</a:t>
            </a:r>
          </a:p>
          <a:p>
            <a:pPr algn="just">
              <a:buFont typeface="+mj-lt"/>
              <a:buAutoNum type="arabicPeriod"/>
            </a:pPr>
            <a:r>
              <a:rPr lang="en-GB" sz="3200" b="0" i="0" dirty="0">
                <a:effectLst/>
                <a:cs typeface="Times New Roman" panose="02020603050405020304" pitchFamily="18" charset="0"/>
              </a:rPr>
              <a:t> Parenting Support Programs: </a:t>
            </a:r>
          </a:p>
          <a:p>
            <a:pPr algn="just">
              <a:buFont typeface="+mj-lt"/>
              <a:buAutoNum type="arabicPeriod"/>
            </a:pPr>
            <a:r>
              <a:rPr lang="en-GB" sz="3200" b="0" i="0" dirty="0">
                <a:effectLst/>
                <a:cs typeface="Times New Roman" panose="02020603050405020304" pitchFamily="18" charset="0"/>
              </a:rPr>
              <a:t>Domestic Violence Support</a:t>
            </a:r>
          </a:p>
          <a:p>
            <a:pPr algn="just">
              <a:buFont typeface="+mj-lt"/>
              <a:buAutoNum type="arabicPeriod"/>
            </a:pPr>
            <a:r>
              <a:rPr lang="en-GB" sz="3200" b="0" i="0" dirty="0">
                <a:effectLst/>
                <a:cs typeface="Times New Roman" panose="02020603050405020304" pitchFamily="18" charset="0"/>
              </a:rPr>
              <a:t>Financial Assistance:</a:t>
            </a:r>
          </a:p>
          <a:p>
            <a:pPr marL="0" indent="0" algn="just">
              <a:buNone/>
            </a:pPr>
            <a:r>
              <a:rPr lang="en-GB" sz="3200" dirty="0" err="1">
                <a:cs typeface="Times New Roman" panose="02020603050405020304" pitchFamily="18" charset="0"/>
              </a:rPr>
              <a:t>Schall</a:t>
            </a:r>
            <a:r>
              <a:rPr lang="en-GB" sz="3200" dirty="0">
                <a:cs typeface="Times New Roman" panose="02020603050405020304" pitchFamily="18" charset="0"/>
              </a:rPr>
              <a:t>, Jr (2022).</a:t>
            </a:r>
            <a:endParaRPr lang="en-GB" sz="3200" dirty="0"/>
          </a:p>
        </p:txBody>
      </p:sp>
    </p:spTree>
    <p:extLst>
      <p:ext uri="{BB962C8B-B14F-4D97-AF65-F5344CB8AC3E}">
        <p14:creationId xmlns:p14="http://schemas.microsoft.com/office/powerpoint/2010/main" val="3384947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5BF0ED3-64E0-907C-6152-8842CA974B82}"/>
              </a:ext>
            </a:extLst>
          </p:cNvPr>
          <p:cNvPicPr>
            <a:picLocks noChangeAspect="1"/>
          </p:cNvPicPr>
          <p:nvPr/>
        </p:nvPicPr>
        <p:blipFill rotWithShape="1">
          <a:blip r:embed="rId2">
            <a:alphaModFix amt="35000"/>
          </a:blip>
          <a:srcRect t="10786" b="4945"/>
          <a:stretch/>
        </p:blipFill>
        <p:spPr>
          <a:xfrm>
            <a:off x="20" y="10"/>
            <a:ext cx="12191980" cy="6857990"/>
          </a:xfrm>
          <a:prstGeom prst="rect">
            <a:avLst/>
          </a:prstGeom>
        </p:spPr>
      </p:pic>
      <p:sp>
        <p:nvSpPr>
          <p:cNvPr id="2" name="Title 1">
            <a:extLst>
              <a:ext uri="{FF2B5EF4-FFF2-40B4-BE49-F238E27FC236}">
                <a16:creationId xmlns:a16="http://schemas.microsoft.com/office/drawing/2014/main" id="{CC2A9B69-582E-1E28-1D77-15352E1BCA17}"/>
              </a:ext>
            </a:extLst>
          </p:cNvPr>
          <p:cNvSpPr>
            <a:spLocks noGrp="1"/>
          </p:cNvSpPr>
          <p:nvPr>
            <p:ph type="title"/>
          </p:nvPr>
        </p:nvSpPr>
        <p:spPr/>
        <p:txBody>
          <a:bodyPr>
            <a:normAutofit/>
          </a:bodyPr>
          <a:lstStyle/>
          <a:p>
            <a:r>
              <a:rPr lang="en-GB" b="0" i="0" dirty="0">
                <a:solidFill>
                  <a:srgbClr val="FFFFFF"/>
                </a:solidFill>
                <a:effectLst/>
                <a:latin typeface="Söhne"/>
              </a:rPr>
              <a:t>Teams/Services Involved</a:t>
            </a:r>
            <a:endParaRPr lang="en-GB" dirty="0">
              <a:solidFill>
                <a:srgbClr val="FFFFFF"/>
              </a:solidFill>
            </a:endParaRPr>
          </a:p>
        </p:txBody>
      </p:sp>
      <p:graphicFrame>
        <p:nvGraphicFramePr>
          <p:cNvPr id="5" name="Content Placeholder 2">
            <a:extLst>
              <a:ext uri="{FF2B5EF4-FFF2-40B4-BE49-F238E27FC236}">
                <a16:creationId xmlns:a16="http://schemas.microsoft.com/office/drawing/2014/main" id="{4A9030A1-2134-C0A5-024C-E183D89706F4}"/>
              </a:ext>
            </a:extLst>
          </p:cNvPr>
          <p:cNvGraphicFramePr>
            <a:graphicFrameLocks noGrp="1"/>
          </p:cNvGraphicFramePr>
          <p:nvPr>
            <p:ph idx="1"/>
            <p:extLst>
              <p:ext uri="{D42A27DB-BD31-4B8C-83A1-F6EECF244321}">
                <p14:modId xmlns:p14="http://schemas.microsoft.com/office/powerpoint/2010/main" val="408739312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1313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Yellow and blue symbols">
            <a:extLst>
              <a:ext uri="{FF2B5EF4-FFF2-40B4-BE49-F238E27FC236}">
                <a16:creationId xmlns:a16="http://schemas.microsoft.com/office/drawing/2014/main" id="{5FFA5EF5-9569-89D9-8E8D-BAA7A68EAA8F}"/>
              </a:ext>
            </a:extLst>
          </p:cNvPr>
          <p:cNvPicPr>
            <a:picLocks noChangeAspect="1"/>
          </p:cNvPicPr>
          <p:nvPr/>
        </p:nvPicPr>
        <p:blipFill rotWithShape="1">
          <a:blip r:embed="rId2">
            <a:alphaModFix amt="50000"/>
          </a:blip>
          <a:srcRect t="12909" b="13561"/>
          <a:stretch/>
        </p:blipFill>
        <p:spPr>
          <a:xfrm>
            <a:off x="20" y="1"/>
            <a:ext cx="12191980" cy="6857999"/>
          </a:xfrm>
          <a:prstGeom prst="rect">
            <a:avLst/>
          </a:prstGeom>
        </p:spPr>
      </p:pic>
      <p:sp>
        <p:nvSpPr>
          <p:cNvPr id="3" name="TextBox 2">
            <a:extLst>
              <a:ext uri="{FF2B5EF4-FFF2-40B4-BE49-F238E27FC236}">
                <a16:creationId xmlns:a16="http://schemas.microsoft.com/office/drawing/2014/main" id="{EEE4F6C4-A195-758A-76A2-020B84CB8E48}"/>
              </a:ext>
            </a:extLst>
          </p:cNvPr>
          <p:cNvSpPr txBox="1"/>
          <p:nvPr/>
        </p:nvSpPr>
        <p:spPr>
          <a:xfrm>
            <a:off x="838200" y="1122362"/>
            <a:ext cx="10515600" cy="290051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400" b="1" i="0" dirty="0">
                <a:solidFill>
                  <a:srgbClr val="FFFFFF"/>
                </a:solidFill>
                <a:effectLst/>
                <a:latin typeface="Times New Roman" panose="02020603050405020304" pitchFamily="18" charset="0"/>
                <a:ea typeface="+mj-ea"/>
                <a:cs typeface="Times New Roman" panose="02020603050405020304" pitchFamily="18" charset="0"/>
              </a:rPr>
              <a:t>      Actions and Recommendations</a:t>
            </a:r>
            <a:endParaRPr lang="en-US" sz="4400" b="1" dirty="0">
              <a:solidFill>
                <a:srgbClr val="FFFFFF"/>
              </a:solidFill>
              <a:latin typeface="Times New Roman" panose="02020603050405020304" pitchFamily="18" charset="0"/>
              <a:ea typeface="+mj-ea"/>
              <a:cs typeface="Times New Roman" panose="02020603050405020304" pitchFamily="18" charset="0"/>
            </a:endParaRPr>
          </a:p>
        </p:txBody>
      </p:sp>
    </p:spTree>
    <p:extLst>
      <p:ext uri="{BB962C8B-B14F-4D97-AF65-F5344CB8AC3E}">
        <p14:creationId xmlns:p14="http://schemas.microsoft.com/office/powerpoint/2010/main" val="2000157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2" name="Picture 6" descr="Are there any effects on a child whose parents always fight? - Quora">
            <a:extLst>
              <a:ext uri="{FF2B5EF4-FFF2-40B4-BE49-F238E27FC236}">
                <a16:creationId xmlns:a16="http://schemas.microsoft.com/office/drawing/2014/main" id="{DFCC8284-A274-987F-3F4D-7405675A7D0A}"/>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16667"/>
          <a:stretch/>
        </p:blipFill>
        <p:spPr bwMode="auto">
          <a:xfrm>
            <a:off x="83748"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06EFBE2-4173-280D-28BB-145D5350EE69}"/>
              </a:ext>
            </a:extLst>
          </p:cNvPr>
          <p:cNvSpPr>
            <a:spLocks noGrp="1"/>
          </p:cNvSpPr>
          <p:nvPr>
            <p:ph type="title"/>
          </p:nvPr>
        </p:nvSpPr>
        <p:spPr/>
        <p:txBody>
          <a:bodyPr>
            <a:normAutofit/>
          </a:bodyPr>
          <a:lstStyle/>
          <a:p>
            <a:r>
              <a:rPr lang="en-GB" b="1" i="0" dirty="0">
                <a:solidFill>
                  <a:srgbClr val="FFFFFF"/>
                </a:solidFill>
                <a:effectLst/>
                <a:latin typeface="Times New Roman" panose="02020603050405020304" pitchFamily="18" charset="0"/>
                <a:cs typeface="Times New Roman" panose="02020603050405020304" pitchFamily="18" charset="0"/>
              </a:rPr>
              <a:t>For Adults in the Family</a:t>
            </a:r>
            <a:br>
              <a:rPr lang="en-GB" b="0" i="0" dirty="0">
                <a:solidFill>
                  <a:srgbClr val="FFFFFF"/>
                </a:solidFill>
                <a:effectLst/>
                <a:latin typeface="Söhne"/>
              </a:rPr>
            </a:br>
            <a:endParaRPr lang="en-GB" dirty="0">
              <a:solidFill>
                <a:srgbClr val="FFFFFF"/>
              </a:solidFill>
            </a:endParaRPr>
          </a:p>
        </p:txBody>
      </p:sp>
      <p:graphicFrame>
        <p:nvGraphicFramePr>
          <p:cNvPr id="4104" name="Content Placeholder 2">
            <a:extLst>
              <a:ext uri="{FF2B5EF4-FFF2-40B4-BE49-F238E27FC236}">
                <a16:creationId xmlns:a16="http://schemas.microsoft.com/office/drawing/2014/main" id="{421992F2-C6C2-7954-2836-3DDFE9D12069}"/>
              </a:ext>
            </a:extLst>
          </p:cNvPr>
          <p:cNvGraphicFramePr/>
          <p:nvPr>
            <p:extLst>
              <p:ext uri="{D42A27DB-BD31-4B8C-83A1-F6EECF244321}">
                <p14:modId xmlns:p14="http://schemas.microsoft.com/office/powerpoint/2010/main" val="270236426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6976852"/>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Antisocial Behaviour Stock Photos and Images - 123RF">
            <a:extLst>
              <a:ext uri="{FF2B5EF4-FFF2-40B4-BE49-F238E27FC236}">
                <a16:creationId xmlns:a16="http://schemas.microsoft.com/office/drawing/2014/main" id="{361406C0-F7E9-5965-ED25-D0A2E59060F4}"/>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15730"/>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3B5470D-0236-FDDD-563E-48F554057A8C}"/>
              </a:ext>
            </a:extLst>
          </p:cNvPr>
          <p:cNvSpPr>
            <a:spLocks noGrp="1"/>
          </p:cNvSpPr>
          <p:nvPr>
            <p:ph type="title"/>
          </p:nvPr>
        </p:nvSpPr>
        <p:spPr/>
        <p:txBody>
          <a:bodyPr>
            <a:normAutofit/>
          </a:bodyPr>
          <a:lstStyle/>
          <a:p>
            <a:r>
              <a:rPr lang="en-GB" b="1" i="0" dirty="0">
                <a:solidFill>
                  <a:srgbClr val="FFFFFF"/>
                </a:solidFill>
                <a:effectLst/>
                <a:latin typeface="Times New Roman" panose="02020603050405020304" pitchFamily="18" charset="0"/>
                <a:cs typeface="Times New Roman" panose="02020603050405020304" pitchFamily="18" charset="0"/>
              </a:rPr>
              <a:t>For Children</a:t>
            </a:r>
            <a:endParaRPr lang="en-GB" b="1" dirty="0">
              <a:solidFill>
                <a:srgbClr val="FFFFFF"/>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7BA720E4-0598-8603-09C8-9B8D193FC35F}"/>
              </a:ext>
            </a:extLst>
          </p:cNvPr>
          <p:cNvGraphicFramePr>
            <a:graphicFrameLocks noGrp="1"/>
          </p:cNvGraphicFramePr>
          <p:nvPr>
            <p:ph idx="1"/>
            <p:extLst>
              <p:ext uri="{D42A27DB-BD31-4B8C-83A1-F6EECF244321}">
                <p14:modId xmlns:p14="http://schemas.microsoft.com/office/powerpoint/2010/main" val="305539628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53479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FF8DF-E5F4-B5EE-0434-D27AF0FB45C6}"/>
              </a:ext>
            </a:extLst>
          </p:cNvPr>
          <p:cNvSpPr>
            <a:spLocks noGrp="1"/>
          </p:cNvSpPr>
          <p:nvPr>
            <p:ph type="title"/>
          </p:nvPr>
        </p:nvSpPr>
        <p:spPr>
          <a:xfrm>
            <a:off x="572493" y="238539"/>
            <a:ext cx="11047013" cy="1434415"/>
          </a:xfrm>
        </p:spPr>
        <p:txBody>
          <a:bodyPr anchor="b">
            <a:normAutofit/>
          </a:bodyPr>
          <a:lstStyle/>
          <a:p>
            <a:r>
              <a:rPr lang="en-GB" sz="5400" b="1">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DEBF9DF5-19F5-2F9E-A2EB-746558702115}"/>
              </a:ext>
            </a:extLst>
          </p:cNvPr>
          <p:cNvSpPr>
            <a:spLocks noGrp="1"/>
          </p:cNvSpPr>
          <p:nvPr>
            <p:ph idx="1"/>
          </p:nvPr>
        </p:nvSpPr>
        <p:spPr>
          <a:xfrm>
            <a:off x="4905955" y="2071316"/>
            <a:ext cx="6713552" cy="4114800"/>
          </a:xfrm>
        </p:spPr>
        <p:txBody>
          <a:bodyPr anchor="t">
            <a:normAutofit lnSpcReduction="10000"/>
          </a:bodyPr>
          <a:lstStyle/>
          <a:p>
            <a:pPr marL="0" indent="0">
              <a:buNone/>
            </a:pPr>
            <a:r>
              <a:rPr lang="en-US" sz="1600" b="0" i="0" dirty="0">
                <a:effectLst/>
                <a:cs typeface="Times New Roman" panose="02020603050405020304" pitchFamily="18" charset="0"/>
              </a:rPr>
              <a:t>Numerous risk factors that are significant for both the individuals and the family as a whole are revealed by the case study of Family A.</a:t>
            </a:r>
          </a:p>
          <a:p>
            <a:pPr marL="0" indent="0">
              <a:buNone/>
            </a:pPr>
            <a:r>
              <a:rPr lang="en-US" sz="1600" b="0" i="0" dirty="0">
                <a:effectLst/>
                <a:cs typeface="Times New Roman" panose="02020603050405020304" pitchFamily="18" charset="0"/>
              </a:rPr>
              <a:t>The risk factors that have been identified include concerns about child safety, potential child abuse or neglect, psychological and emotional anguish, developmental disorders, worries about criminal activity, addiction problems, relationship problems, and general health issues.</a:t>
            </a:r>
          </a:p>
          <a:p>
            <a:pPr marL="0" indent="0">
              <a:buNone/>
            </a:pPr>
            <a:r>
              <a:rPr lang="en-US" sz="1600" b="0" i="0" dirty="0">
                <a:effectLst/>
                <a:cs typeface="Times New Roman" panose="02020603050405020304" pitchFamily="18" charset="0"/>
              </a:rPr>
              <a:t>The safety, well-being, and overall development of the family members depend on addressing these risk factors. Rademacher A, (2022).</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sz="1600" b="0" i="0" dirty="0">
                <a:effectLst/>
                <a:cs typeface="Times New Roman" panose="02020603050405020304" pitchFamily="18" charset="0"/>
              </a:rPr>
              <a:t>To fully grasp the family's requirements </a:t>
            </a:r>
            <a:r>
              <a:rPr lang="en-US" sz="1600" b="0" i="0" dirty="0">
                <a:effectLst/>
                <a:cs typeface="Calibri" panose="020F0502020204030204" pitchFamily="34" charset="0"/>
              </a:rPr>
              <a:t>and</a:t>
            </a:r>
            <a:r>
              <a:rPr lang="en-US" sz="1600" b="0" i="0" dirty="0">
                <a:effectLst/>
                <a:cs typeface="Times New Roman" panose="02020603050405020304" pitchFamily="18" charset="0"/>
              </a:rPr>
              <a:t> concerns, a complete examination including multidisciplinary teams is advised. Individual and family therapy, parenting support programs, financial aid, and support for children's education should all be included in intervention strategies. The Anti-Social Behavior Team, social services, mental health specialists, and education services, among others, work together.</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Times New Roman" panose="02020603050405020304" pitchFamily="18" charset="0"/>
              </a:rPr>
              <a:t> Rademacher A, (2022).</a:t>
            </a:r>
          </a:p>
          <a:p>
            <a:pPr marL="0" indent="0">
              <a:buNone/>
            </a:pPr>
            <a:endParaRPr lang="en-GB" sz="1600" b="0" i="0" dirty="0">
              <a:effectLst/>
              <a:cs typeface="Times New Roman" panose="02020603050405020304" pitchFamily="18" charset="0"/>
            </a:endParaRPr>
          </a:p>
        </p:txBody>
      </p:sp>
      <p:pic>
        <p:nvPicPr>
          <p:cNvPr id="5122" name="Picture 2" descr="Comparing your family members with others | The Guardian Nigeria News -  Nigeria and World News — Sunday Magazine — The Guardian Nigeria News –  Nigeria and World News">
            <a:extLst>
              <a:ext uri="{FF2B5EF4-FFF2-40B4-BE49-F238E27FC236}">
                <a16:creationId xmlns:a16="http://schemas.microsoft.com/office/drawing/2014/main" id="{4FE0D246-E45E-4913-A69D-9FE029B399F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879" r="15101" b="1"/>
          <a:stretch/>
        </p:blipFill>
        <p:spPr bwMode="auto">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25506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2493" y="238539"/>
            <a:ext cx="11018520" cy="1434415"/>
          </a:xfrm>
        </p:spPr>
        <p:txBody>
          <a:bodyPr anchor="b">
            <a:normAutofit/>
          </a:bodyPr>
          <a:lstStyle/>
          <a:p>
            <a:r>
              <a:rPr lang="en-GB" sz="5400">
                <a:latin typeface="Times New Roman" panose="02020603050405020304" pitchFamily="18" charset="0"/>
                <a:cs typeface="Times New Roman" panose="02020603050405020304" pitchFamily="18" charset="0"/>
              </a:rPr>
              <a:t>References</a:t>
            </a:r>
            <a:r>
              <a:rPr lang="en-GB" sz="5400"/>
              <a:t> </a:t>
            </a:r>
          </a:p>
        </p:txBody>
      </p:sp>
      <p:sp>
        <p:nvSpPr>
          <p:cNvPr id="3" name="Content Placeholder 2"/>
          <p:cNvSpPr>
            <a:spLocks noGrp="1"/>
          </p:cNvSpPr>
          <p:nvPr>
            <p:ph idx="1"/>
          </p:nvPr>
        </p:nvSpPr>
        <p:spPr>
          <a:xfrm>
            <a:off x="572493" y="2071316"/>
            <a:ext cx="6713552" cy="4119172"/>
          </a:xfrm>
        </p:spPr>
        <p:txBody>
          <a:bodyPr anchor="t">
            <a:normAutofit/>
          </a:bodyPr>
          <a:lstStyle/>
          <a:p>
            <a:r>
              <a:rPr lang="en-US" sz="1500" dirty="0">
                <a:latin typeface="Times New Roman" panose="02020603050405020304" pitchFamily="18" charset="0"/>
                <a:cs typeface="Times New Roman" panose="02020603050405020304" pitchFamily="18" charset="0"/>
              </a:rPr>
              <a:t>Franck, L. S., Bisgaard, R., Cormier, D. M., Hutchison, J., Moore, D., Gay, C., ... and Parker, L. (2022). Improving family-centered care for infants in neonatal intensive care units: Recommendations from frontline healthcare professionals. </a:t>
            </a:r>
            <a:r>
              <a:rPr lang="en-US" sz="1500" i="1" dirty="0">
                <a:latin typeface="Times New Roman" panose="02020603050405020304" pitchFamily="18" charset="0"/>
                <a:cs typeface="Times New Roman" panose="02020603050405020304" pitchFamily="18" charset="0"/>
              </a:rPr>
              <a:t>Advances in Neonatal Care</a:t>
            </a:r>
            <a:r>
              <a:rPr lang="en-US" sz="1500" dirty="0">
                <a:latin typeface="Times New Roman" panose="02020603050405020304" pitchFamily="18" charset="0"/>
                <a:cs typeface="Times New Roman" panose="02020603050405020304" pitchFamily="18" charset="0"/>
              </a:rPr>
              <a:t>, </a:t>
            </a:r>
            <a:r>
              <a:rPr lang="en-US" sz="1500" i="1" dirty="0">
                <a:latin typeface="Times New Roman" panose="02020603050405020304" pitchFamily="18" charset="0"/>
                <a:cs typeface="Times New Roman" panose="02020603050405020304" pitchFamily="18" charset="0"/>
              </a:rPr>
              <a:t>22</a:t>
            </a:r>
            <a:r>
              <a:rPr lang="en-US" sz="1500" dirty="0">
                <a:latin typeface="Times New Roman" panose="02020603050405020304" pitchFamily="18" charset="0"/>
                <a:cs typeface="Times New Roman" panose="02020603050405020304" pitchFamily="18" charset="0"/>
              </a:rPr>
              <a:t>(1), 79-86.</a:t>
            </a:r>
            <a:endParaRPr lang="en-GB" sz="1500" dirty="0">
              <a:latin typeface="Times New Roman" panose="02020603050405020304" pitchFamily="18" charset="0"/>
              <a:cs typeface="Times New Roman" panose="02020603050405020304" pitchFamily="18" charset="0"/>
            </a:endParaRPr>
          </a:p>
          <a:p>
            <a:r>
              <a:rPr lang="en-US" sz="1500" dirty="0">
                <a:latin typeface="Times New Roman"/>
                <a:cs typeface="Times New Roman"/>
              </a:rPr>
              <a:t>Frey, L. M., Hunt, Q. A., </a:t>
            </a:r>
            <a:r>
              <a:rPr lang="en-US" sz="1500" err="1">
                <a:latin typeface="Times New Roman"/>
                <a:cs typeface="Times New Roman"/>
              </a:rPr>
              <a:t>Russon</a:t>
            </a:r>
            <a:r>
              <a:rPr lang="en-US" sz="1500" dirty="0">
                <a:latin typeface="Times New Roman"/>
                <a:cs typeface="Times New Roman"/>
              </a:rPr>
              <a:t>, J. M., and Diamond, G. (2022). Review of family‐based treatments from 2010 to 2019 for suicidal ideation and behavior. </a:t>
            </a:r>
            <a:r>
              <a:rPr lang="en-US" sz="1500" i="1" dirty="0">
                <a:latin typeface="Times New Roman"/>
                <a:cs typeface="Times New Roman"/>
              </a:rPr>
              <a:t>Journal of marital and family therapy</a:t>
            </a:r>
            <a:r>
              <a:rPr lang="en-US" sz="1500" dirty="0">
                <a:latin typeface="Times New Roman"/>
                <a:cs typeface="Times New Roman"/>
              </a:rPr>
              <a:t>, </a:t>
            </a:r>
            <a:r>
              <a:rPr lang="en-US" sz="1500" i="1" dirty="0">
                <a:latin typeface="Times New Roman"/>
                <a:cs typeface="Times New Roman"/>
              </a:rPr>
              <a:t>48</a:t>
            </a:r>
            <a:r>
              <a:rPr lang="en-US" sz="1500" dirty="0">
                <a:latin typeface="Times New Roman"/>
                <a:cs typeface="Times New Roman"/>
              </a:rPr>
              <a:t>(1), 154-177.</a:t>
            </a:r>
            <a:endParaRPr lang="en-GB" sz="1500" dirty="0">
              <a:latin typeface="Times New Roman"/>
              <a:cs typeface="Times New Roman"/>
            </a:endParaRPr>
          </a:p>
          <a:p>
            <a:r>
              <a:rPr lang="en-US" sz="1500" dirty="0">
                <a:latin typeface="Times New Roman"/>
                <a:cs typeface="Times New Roman"/>
              </a:rPr>
              <a:t>Halfon, N., Russ, S. A., and Schor, E. L. (2022). The emergence of life course intervention research: optimizing health development and child well-being. </a:t>
            </a:r>
            <a:r>
              <a:rPr lang="en-GB" sz="1500" i="1" dirty="0" err="1">
                <a:latin typeface="Times New Roman"/>
                <a:cs typeface="Times New Roman"/>
              </a:rPr>
              <a:t>Pediatrics</a:t>
            </a:r>
            <a:r>
              <a:rPr lang="en-GB" sz="1500" dirty="0">
                <a:latin typeface="Times New Roman"/>
                <a:cs typeface="Times New Roman"/>
              </a:rPr>
              <a:t>, </a:t>
            </a:r>
            <a:r>
              <a:rPr lang="en-GB" sz="1500" i="1" dirty="0">
                <a:latin typeface="Times New Roman"/>
                <a:cs typeface="Times New Roman"/>
              </a:rPr>
              <a:t>149</a:t>
            </a:r>
            <a:r>
              <a:rPr lang="en-GB" sz="1500" dirty="0">
                <a:latin typeface="Times New Roman"/>
                <a:cs typeface="Times New Roman"/>
              </a:rPr>
              <a:t>(Supplement 5).</a:t>
            </a:r>
          </a:p>
          <a:p>
            <a:r>
              <a:rPr lang="en-US" sz="1500" dirty="0">
                <a:latin typeface="Times New Roman"/>
                <a:cs typeface="Times New Roman"/>
              </a:rPr>
              <a:t>Koller, J., David, T., Bar, N., and Lebowitz, E. R. (2022). The role of family accommodation of RRBs in disruptive behavior among children with autism. </a:t>
            </a:r>
            <a:r>
              <a:rPr lang="en-US" sz="1500" i="1" dirty="0">
                <a:latin typeface="Times New Roman"/>
                <a:cs typeface="Times New Roman"/>
              </a:rPr>
              <a:t>Journal of Autism and Developmental Disorders</a:t>
            </a:r>
            <a:r>
              <a:rPr lang="en-US" sz="1500" dirty="0">
                <a:latin typeface="Times New Roman"/>
                <a:cs typeface="Times New Roman"/>
              </a:rPr>
              <a:t>, </a:t>
            </a:r>
            <a:r>
              <a:rPr lang="en-US" sz="1500" i="1" dirty="0">
                <a:latin typeface="Times New Roman"/>
                <a:cs typeface="Times New Roman"/>
              </a:rPr>
              <a:t>52</a:t>
            </a:r>
            <a:r>
              <a:rPr lang="en-US" sz="1500" dirty="0">
                <a:latin typeface="Times New Roman"/>
                <a:cs typeface="Times New Roman"/>
              </a:rPr>
              <a:t>(6), 2505-2511.</a:t>
            </a:r>
            <a:endParaRPr lang="en-GB" sz="1500" dirty="0">
              <a:latin typeface="Times New Roman"/>
              <a:cs typeface="Times New Roman"/>
            </a:endParaRPr>
          </a:p>
          <a:p>
            <a:r>
              <a:rPr lang="en-US" sz="1500" dirty="0" err="1">
                <a:latin typeface="Times New Roman"/>
                <a:cs typeface="Times New Roman"/>
              </a:rPr>
              <a:t>Kuschick</a:t>
            </a:r>
            <a:r>
              <a:rPr lang="en-US" sz="1500" dirty="0">
                <a:latin typeface="Times New Roman"/>
                <a:cs typeface="Times New Roman"/>
              </a:rPr>
              <a:t>, D., Kuck, J., </a:t>
            </a:r>
            <a:r>
              <a:rPr lang="en-US" sz="1500" dirty="0" err="1">
                <a:latin typeface="Times New Roman"/>
                <a:cs typeface="Times New Roman"/>
              </a:rPr>
              <a:t>Pachanov</a:t>
            </a:r>
            <a:r>
              <a:rPr lang="en-US" sz="1500" dirty="0">
                <a:latin typeface="Times New Roman"/>
                <a:cs typeface="Times New Roman"/>
              </a:rPr>
              <a:t>, A., and Geene, R. (2023). Health promotion for families with parental alcohol addiction: a systematic review. </a:t>
            </a:r>
            <a:r>
              <a:rPr lang="en-US" sz="1500" i="1" dirty="0">
                <a:latin typeface="Times New Roman"/>
                <a:cs typeface="Times New Roman"/>
              </a:rPr>
              <a:t>Journal of Public Health</a:t>
            </a:r>
            <a:r>
              <a:rPr lang="en-US" sz="1500" dirty="0">
                <a:latin typeface="Times New Roman"/>
                <a:cs typeface="Times New Roman"/>
              </a:rPr>
              <a:t>, pp. 1-11.</a:t>
            </a:r>
            <a:endParaRPr lang="en-GB" sz="1500" dirty="0">
              <a:latin typeface="Times New Roman"/>
              <a:cs typeface="Times New Roman"/>
            </a:endParaRPr>
          </a:p>
          <a:p>
            <a:endParaRPr lang="en-GB" sz="1500" dirty="0">
              <a:latin typeface="Times New Roman" panose="02020603050405020304" pitchFamily="18" charset="0"/>
              <a:cs typeface="Times New Roman" panose="02020603050405020304" pitchFamily="18" charset="0"/>
            </a:endParaRPr>
          </a:p>
        </p:txBody>
      </p:sp>
      <p:pic>
        <p:nvPicPr>
          <p:cNvPr id="4" name="Picture 2" descr="Antisocial Behaviour Stock Photos and Images - 123RF">
            <a:extLst>
              <a:ext uri="{FF2B5EF4-FFF2-40B4-BE49-F238E27FC236}">
                <a16:creationId xmlns:a16="http://schemas.microsoft.com/office/drawing/2014/main" id="{99C93538-8C4A-E86E-F706-F73F1399F88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446" r="5338"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59634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A1913-27EA-1D67-2966-BF48EF1FE6C2}"/>
              </a:ext>
            </a:extLst>
          </p:cNvPr>
          <p:cNvSpPr>
            <a:spLocks noGrp="1"/>
          </p:cNvSpPr>
          <p:nvPr>
            <p:ph type="title"/>
          </p:nvPr>
        </p:nvSpPr>
        <p:spPr>
          <a:xfrm>
            <a:off x="572493" y="238539"/>
            <a:ext cx="11018520" cy="1434415"/>
          </a:xfrm>
        </p:spPr>
        <p:txBody>
          <a:bodyPr anchor="b">
            <a:normAutofit/>
          </a:bodyPr>
          <a:lstStyle/>
          <a:p>
            <a:r>
              <a:rPr lang="en-GB" sz="5400"/>
              <a:t>References</a:t>
            </a:r>
          </a:p>
        </p:txBody>
      </p:sp>
      <p:sp>
        <p:nvSpPr>
          <p:cNvPr id="3" name="Content Placeholder 2">
            <a:extLst>
              <a:ext uri="{FF2B5EF4-FFF2-40B4-BE49-F238E27FC236}">
                <a16:creationId xmlns:a16="http://schemas.microsoft.com/office/drawing/2014/main" id="{B4EE2476-8289-173D-EB77-0C91805B162B}"/>
              </a:ext>
            </a:extLst>
          </p:cNvPr>
          <p:cNvSpPr>
            <a:spLocks noGrp="1"/>
          </p:cNvSpPr>
          <p:nvPr>
            <p:ph idx="1"/>
          </p:nvPr>
        </p:nvSpPr>
        <p:spPr>
          <a:xfrm>
            <a:off x="572493" y="1784329"/>
            <a:ext cx="6713552" cy="4772314"/>
          </a:xfrm>
        </p:spPr>
        <p:txBody>
          <a:bodyPr vert="horz" lIns="91440" tIns="45720" rIns="91440" bIns="45720" rtlCol="0" anchor="t">
            <a:noAutofit/>
          </a:bodyPr>
          <a:lstStyle/>
          <a:p>
            <a:r>
              <a:rPr lang="en-US" sz="1100" dirty="0">
                <a:latin typeface="Times New Roman"/>
                <a:cs typeface="Times New Roman"/>
              </a:rPr>
              <a:t>Masi, A., Azim, S. I., Khan, F., </a:t>
            </a:r>
            <a:r>
              <a:rPr lang="en-US" sz="1100" err="1">
                <a:latin typeface="Times New Roman"/>
                <a:cs typeface="Times New Roman"/>
              </a:rPr>
              <a:t>Karlov</a:t>
            </a:r>
            <a:r>
              <a:rPr lang="en-US" sz="1100" dirty="0">
                <a:latin typeface="Times New Roman"/>
                <a:cs typeface="Times New Roman"/>
              </a:rPr>
              <a:t>, L., and Eapen, V. (2022). Dissemination of Early Intervention Program for Preschool Children on the Autism Spectrum into Community Settings: An Evaluation. </a:t>
            </a:r>
            <a:r>
              <a:rPr lang="en-US" sz="1100" i="1" dirty="0">
                <a:latin typeface="Times New Roman"/>
                <a:cs typeface="Times New Roman"/>
              </a:rPr>
              <a:t>International Journal of Environmental Research and Public Health</a:t>
            </a:r>
            <a:r>
              <a:rPr lang="en-US" sz="1100" dirty="0">
                <a:latin typeface="Times New Roman"/>
                <a:cs typeface="Times New Roman"/>
              </a:rPr>
              <a:t>, </a:t>
            </a:r>
            <a:r>
              <a:rPr lang="en-US" sz="1100" i="1" dirty="0">
                <a:latin typeface="Times New Roman"/>
                <a:cs typeface="Times New Roman"/>
              </a:rPr>
              <a:t>19</a:t>
            </a:r>
            <a:r>
              <a:rPr lang="en-US" sz="1100" dirty="0">
                <a:latin typeface="Times New Roman"/>
                <a:cs typeface="Times New Roman"/>
              </a:rPr>
              <a:t>(5), 2555.</a:t>
            </a:r>
            <a:endParaRPr lang="en-GB" sz="1100" dirty="0">
              <a:latin typeface="Times New Roman"/>
              <a:cs typeface="Times New Roman"/>
            </a:endParaRPr>
          </a:p>
          <a:p>
            <a:r>
              <a:rPr lang="en-US" sz="1100" dirty="0">
                <a:latin typeface="Times New Roman"/>
                <a:cs typeface="Times New Roman"/>
              </a:rPr>
              <a:t>Migliorini, C., Lam, D., and Harvey, C. (2022). Supporting family and friends of young people with mental health issues using online technology: A rapid scoping literature review. </a:t>
            </a:r>
            <a:r>
              <a:rPr lang="en-US" sz="1100" i="1" dirty="0">
                <a:latin typeface="Times New Roman"/>
                <a:cs typeface="Times New Roman"/>
              </a:rPr>
              <a:t>Early Intervention in Psychiatry</a:t>
            </a:r>
            <a:r>
              <a:rPr lang="en-US" sz="1100" dirty="0">
                <a:latin typeface="Times New Roman"/>
                <a:cs typeface="Times New Roman"/>
              </a:rPr>
              <a:t>, </a:t>
            </a:r>
            <a:r>
              <a:rPr lang="en-US" sz="1100" i="1" dirty="0">
                <a:latin typeface="Times New Roman"/>
                <a:cs typeface="Times New Roman"/>
              </a:rPr>
              <a:t>16</a:t>
            </a:r>
            <a:r>
              <a:rPr lang="en-US" sz="1100" dirty="0">
                <a:latin typeface="Times New Roman"/>
                <a:cs typeface="Times New Roman"/>
              </a:rPr>
              <a:t>(9), pp. 935-957.</a:t>
            </a:r>
            <a:endParaRPr lang="en-GB" sz="1100" dirty="0">
              <a:latin typeface="Times New Roman"/>
              <a:cs typeface="Times New Roman"/>
            </a:endParaRPr>
          </a:p>
          <a:p>
            <a:r>
              <a:rPr lang="en-US" sz="1100" dirty="0" err="1">
                <a:latin typeface="Times New Roman"/>
                <a:cs typeface="Times New Roman"/>
              </a:rPr>
              <a:t>Palusak</a:t>
            </a:r>
            <a:r>
              <a:rPr lang="en-US" sz="1100" dirty="0">
                <a:latin typeface="Times New Roman"/>
                <a:cs typeface="Times New Roman"/>
              </a:rPr>
              <a:t>, C., Shook, B., Davies, S. C., and Lundine, J. P. (2022). A scoping review to inform care coordination strategies for youth with traumatic brain injuries: Care coordination personnel. </a:t>
            </a:r>
            <a:r>
              <a:rPr lang="en-US" sz="1100" i="1" dirty="0">
                <a:latin typeface="Times New Roman"/>
                <a:cs typeface="Times New Roman"/>
              </a:rPr>
              <a:t>International Journal of Care Coordination</a:t>
            </a:r>
            <a:r>
              <a:rPr lang="en-US" sz="1100" dirty="0">
                <a:latin typeface="Times New Roman"/>
                <a:cs typeface="Times New Roman"/>
              </a:rPr>
              <a:t>, </a:t>
            </a:r>
            <a:r>
              <a:rPr lang="en-US" sz="1100" i="1" dirty="0">
                <a:latin typeface="Times New Roman"/>
                <a:cs typeface="Times New Roman"/>
              </a:rPr>
              <a:t>25</a:t>
            </a:r>
            <a:r>
              <a:rPr lang="en-US" sz="1100" dirty="0">
                <a:latin typeface="Times New Roman"/>
                <a:cs typeface="Times New Roman"/>
              </a:rPr>
              <a:t>(1), pp. 21-38.</a:t>
            </a:r>
            <a:endParaRPr lang="en-GB" sz="1100" dirty="0">
              <a:latin typeface="Times New Roman"/>
              <a:cs typeface="Times New Roman"/>
            </a:endParaRPr>
          </a:p>
          <a:p>
            <a:r>
              <a:rPr lang="en-US" sz="1100" dirty="0">
                <a:latin typeface="Times New Roman"/>
                <a:cs typeface="Times New Roman"/>
              </a:rPr>
              <a:t>Pisani, A. R., and Boudreaux, E. D. (2023). Systems approach to suicide prevention: strengthening culture, practice, and education. </a:t>
            </a:r>
            <a:r>
              <a:rPr lang="en-US" sz="1100" i="1" dirty="0">
                <a:latin typeface="Times New Roman"/>
                <a:cs typeface="Times New Roman"/>
              </a:rPr>
              <a:t>Focus</a:t>
            </a:r>
            <a:r>
              <a:rPr lang="en-US" sz="1100" dirty="0">
                <a:latin typeface="Times New Roman"/>
                <a:cs typeface="Times New Roman"/>
              </a:rPr>
              <a:t>, </a:t>
            </a:r>
            <a:r>
              <a:rPr lang="en-US" sz="1100" i="1" dirty="0">
                <a:latin typeface="Times New Roman"/>
                <a:cs typeface="Times New Roman"/>
              </a:rPr>
              <a:t>21</a:t>
            </a:r>
            <a:r>
              <a:rPr lang="en-US" sz="1100" dirty="0">
                <a:latin typeface="Times New Roman"/>
                <a:cs typeface="Times New Roman"/>
              </a:rPr>
              <a:t>(2), 152-159.</a:t>
            </a:r>
            <a:endParaRPr lang="en-GB" sz="1100" dirty="0">
              <a:latin typeface="Times New Roman"/>
              <a:cs typeface="Times New Roman"/>
            </a:endParaRPr>
          </a:p>
          <a:p>
            <a:r>
              <a:rPr lang="en-US" sz="1100" dirty="0">
                <a:latin typeface="Times New Roman"/>
                <a:cs typeface="Times New Roman"/>
              </a:rPr>
              <a:t>Rademacher, A., </a:t>
            </a:r>
            <a:r>
              <a:rPr lang="en-US" sz="1100" dirty="0" err="1">
                <a:latin typeface="Times New Roman"/>
                <a:cs typeface="Times New Roman"/>
              </a:rPr>
              <a:t>Goagoses</a:t>
            </a:r>
            <a:r>
              <a:rPr lang="en-US" sz="1100" dirty="0">
                <a:latin typeface="Times New Roman"/>
                <a:cs typeface="Times New Roman"/>
              </a:rPr>
              <a:t>, N., Schmidt, S., Zumbach, J., and Koglin, U. (2022). Preschoolers’ profiles of self-regulation, social-emotional and behavior skills and its prediction for a successful behavior adaptation during the transitional period from preschool to elementary school. </a:t>
            </a:r>
            <a:r>
              <a:rPr lang="en-GB" sz="1100" i="1" dirty="0">
                <a:latin typeface="Times New Roman"/>
                <a:cs typeface="Times New Roman"/>
              </a:rPr>
              <a:t>Early Education and Development</a:t>
            </a:r>
            <a:r>
              <a:rPr lang="en-GB" sz="1100" dirty="0">
                <a:latin typeface="Times New Roman"/>
                <a:cs typeface="Times New Roman"/>
              </a:rPr>
              <a:t>, </a:t>
            </a:r>
            <a:r>
              <a:rPr lang="en-GB" sz="1100" i="1" dirty="0">
                <a:latin typeface="Times New Roman"/>
                <a:cs typeface="Times New Roman"/>
              </a:rPr>
              <a:t>33</a:t>
            </a:r>
            <a:r>
              <a:rPr lang="en-GB" sz="1100" dirty="0">
                <a:latin typeface="Times New Roman"/>
                <a:cs typeface="Times New Roman"/>
              </a:rPr>
              <a:t>(7), pp/ 1137-1151.</a:t>
            </a:r>
          </a:p>
          <a:p>
            <a:r>
              <a:rPr lang="en-US" sz="1100" dirty="0">
                <a:latin typeface="Times New Roman"/>
                <a:cs typeface="Times New Roman"/>
              </a:rPr>
              <a:t>Schall Jr, M. C., and Chen, P. (2022). Evidence-based strategies for improving occupational safety and health among teleworkers during and after the coronavirus pandemic. </a:t>
            </a:r>
            <a:r>
              <a:rPr lang="en-US" sz="1100" i="1" dirty="0">
                <a:latin typeface="Times New Roman"/>
                <a:cs typeface="Times New Roman"/>
              </a:rPr>
              <a:t>Human factors</a:t>
            </a:r>
            <a:r>
              <a:rPr lang="en-US" sz="1100" dirty="0">
                <a:latin typeface="Times New Roman"/>
                <a:cs typeface="Times New Roman"/>
              </a:rPr>
              <a:t>, </a:t>
            </a:r>
            <a:r>
              <a:rPr lang="en-US" sz="1100" i="1" dirty="0">
                <a:latin typeface="Times New Roman"/>
                <a:cs typeface="Times New Roman"/>
              </a:rPr>
              <a:t>64</a:t>
            </a:r>
            <a:r>
              <a:rPr lang="en-US" sz="1100" dirty="0">
                <a:latin typeface="Times New Roman"/>
                <a:cs typeface="Times New Roman"/>
              </a:rPr>
              <a:t>(8), pp. 1404-1411.</a:t>
            </a:r>
            <a:endParaRPr lang="en-GB" sz="1100" dirty="0">
              <a:latin typeface="Times New Roman"/>
              <a:cs typeface="Times New Roman"/>
            </a:endParaRPr>
          </a:p>
          <a:p>
            <a:r>
              <a:rPr lang="en-US" sz="1100" dirty="0">
                <a:latin typeface="Times New Roman"/>
                <a:cs typeface="Times New Roman"/>
              </a:rPr>
              <a:t>Silverio-Murillo, A., de la Miyar, J. B., and Hoehn-Velasco, L. (2023). Families under confinement: Covid-19 and domestic violence. In </a:t>
            </a:r>
            <a:r>
              <a:rPr lang="en-US" sz="1100" i="1" dirty="0">
                <a:latin typeface="Times New Roman"/>
                <a:cs typeface="Times New Roman"/>
              </a:rPr>
              <a:t>Crime and Social Control in Pandemic Times</a:t>
            </a:r>
            <a:r>
              <a:rPr lang="en-US" sz="1100" dirty="0">
                <a:latin typeface="Times New Roman"/>
                <a:cs typeface="Times New Roman"/>
              </a:rPr>
              <a:t> (Vol. 28, pp. 23-41). Emerald Publishing Limited.</a:t>
            </a:r>
            <a:endParaRPr lang="en-GB" sz="1100" dirty="0">
              <a:latin typeface="Times New Roman"/>
              <a:cs typeface="Times New Roman"/>
            </a:endParaRPr>
          </a:p>
          <a:p>
            <a:r>
              <a:rPr lang="en-US" sz="1100" dirty="0">
                <a:latin typeface="Times New Roman"/>
                <a:cs typeface="Times New Roman"/>
              </a:rPr>
              <a:t>Steed, E. A., and Stein, R. (2023). Initial evaluation practices: A survey of early childhood personnel. </a:t>
            </a:r>
            <a:r>
              <a:rPr lang="en-US" sz="1100" i="1" dirty="0">
                <a:latin typeface="Times New Roman"/>
                <a:cs typeface="Times New Roman"/>
              </a:rPr>
              <a:t>Topics in Early Childhood Special Education</a:t>
            </a:r>
            <a:r>
              <a:rPr lang="en-US" sz="1100" dirty="0">
                <a:latin typeface="Times New Roman"/>
                <a:cs typeface="Times New Roman"/>
              </a:rPr>
              <a:t>, </a:t>
            </a:r>
            <a:r>
              <a:rPr lang="en-US" sz="1100" i="1" dirty="0">
                <a:latin typeface="Times New Roman"/>
                <a:cs typeface="Times New Roman"/>
              </a:rPr>
              <a:t>43</a:t>
            </a:r>
            <a:r>
              <a:rPr lang="en-US" sz="1100" dirty="0">
                <a:latin typeface="Times New Roman"/>
                <a:cs typeface="Times New Roman"/>
              </a:rPr>
              <a:t>(1),pp. 30-45.</a:t>
            </a:r>
            <a:endParaRPr lang="en-GB" sz="1100" dirty="0">
              <a:latin typeface="Times New Roman"/>
              <a:cs typeface="Times New Roman"/>
            </a:endParaRPr>
          </a:p>
          <a:p>
            <a:r>
              <a:rPr lang="en-US" sz="1100" dirty="0"/>
              <a:t>M. (2022, October 26). </a:t>
            </a:r>
            <a:r>
              <a:rPr lang="en-US" sz="1100" i="1" dirty="0"/>
              <a:t>Antisocial </a:t>
            </a:r>
            <a:r>
              <a:rPr lang="en-US" sz="1100" i="1" err="1"/>
              <a:t>behaviour</a:t>
            </a:r>
            <a:r>
              <a:rPr lang="en-US" sz="1100" i="1" dirty="0"/>
              <a:t> - Victim Support</a:t>
            </a:r>
            <a:r>
              <a:rPr lang="en-US" sz="1100" dirty="0"/>
              <a:t>. Victim Support. https://www.victimsupport.org.uk/crime-info/types-crime/antisocial-behaviour/</a:t>
            </a:r>
            <a:endParaRPr lang="en-US" sz="1100">
              <a:ea typeface="Calibri"/>
              <a:cs typeface="Calibri"/>
            </a:endParaRPr>
          </a:p>
          <a:p>
            <a:endParaRPr lang="en-GB" sz="1100" dirty="0">
              <a:ea typeface="Calibri"/>
              <a:cs typeface="Calibri"/>
            </a:endParaRPr>
          </a:p>
        </p:txBody>
      </p:sp>
      <p:pic>
        <p:nvPicPr>
          <p:cNvPr id="4" name="Picture 6" descr="Are there any effects on a child whose parents always fight? - Quora">
            <a:extLst>
              <a:ext uri="{FF2B5EF4-FFF2-40B4-BE49-F238E27FC236}">
                <a16:creationId xmlns:a16="http://schemas.microsoft.com/office/drawing/2014/main" id="{9A8B9A55-9568-6077-3FAA-52B83C673C8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468" r="1592"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263572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2</TotalTime>
  <Words>1311</Words>
  <Application>Microsoft Office PowerPoint</Application>
  <PresentationFormat>Widescreen</PresentationFormat>
  <Paragraphs>87</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Anti-Social Behaviour Family A</vt:lpstr>
      <vt:lpstr>Key Items</vt:lpstr>
      <vt:lpstr>Introduction</vt:lpstr>
      <vt:lpstr> Evaluation</vt:lpstr>
      <vt:lpstr>               Risk Factors</vt:lpstr>
      <vt:lpstr>PowerPoint Presentation</vt:lpstr>
      <vt:lpstr>Options for Assessment and Improvement</vt:lpstr>
      <vt:lpstr>Teams/Services Involved</vt:lpstr>
      <vt:lpstr>PowerPoint Presentation</vt:lpstr>
      <vt:lpstr>For Adults in the Family </vt:lpstr>
      <vt:lpstr>For Children</vt:lpstr>
      <vt:lpstr>Conclusion</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Anti-Social Behaviour Family A</dc:title>
  <dc:creator>nas no1</dc:creator>
  <cp:lastModifiedBy>Nasreen Akhtar (2132945)</cp:lastModifiedBy>
  <cp:revision>108</cp:revision>
  <dcterms:created xsi:type="dcterms:W3CDTF">2023-06-21T23:20:19Z</dcterms:created>
  <dcterms:modified xsi:type="dcterms:W3CDTF">2023-06-22T00:08:17Z</dcterms:modified>
</cp:coreProperties>
</file>