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0" r:id="rId1"/>
    <p:sldMasterId id="2147483830" r:id="rId2"/>
  </p:sldMasterIdLst>
  <p:sldIdLst>
    <p:sldId id="326" r:id="rId3"/>
    <p:sldId id="328" r:id="rId4"/>
    <p:sldId id="296" r:id="rId5"/>
    <p:sldId id="299" r:id="rId6"/>
    <p:sldId id="301" r:id="rId7"/>
    <p:sldId id="304" r:id="rId8"/>
    <p:sldId id="329" r:id="rId9"/>
    <p:sldId id="317" r:id="rId10"/>
    <p:sldId id="318" r:id="rId11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558" autoAdjust="0"/>
    <p:restoredTop sz="94671" autoAdjust="0"/>
  </p:normalViewPr>
  <p:slideViewPr>
    <p:cSldViewPr>
      <p:cViewPr>
        <p:scale>
          <a:sx n="66" d="100"/>
          <a:sy n="66" d="100"/>
        </p:scale>
        <p:origin x="-28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6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+mn-cs"/>
            </a:endParaRPr>
          </a:p>
        </p:txBody>
      </p:sp>
      <p:sp>
        <p:nvSpPr>
          <p:cNvPr id="5" name="Freeform 7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/>
            <a:gdLst>
              <a:gd name="T0" fmla="*/ 0 w 5760"/>
              <a:gd name="T1" fmla="*/ 0 h 528"/>
              <a:gd name="T2" fmla="*/ 3802063 w 5760"/>
              <a:gd name="T3" fmla="*/ 0 h 528"/>
              <a:gd name="T4" fmla="*/ 3802063 w 5760"/>
              <a:gd name="T5" fmla="*/ 838200 h 528"/>
              <a:gd name="T6" fmla="*/ 31684 w 5760"/>
              <a:gd name="T7" fmla="*/ 0 h 528"/>
              <a:gd name="T8" fmla="*/ 0 60000 65536"/>
              <a:gd name="T9" fmla="*/ 0 60000 65536"/>
              <a:gd name="T10" fmla="*/ 0 60000 65536"/>
              <a:gd name="T11" fmla="*/ 0 60000 65536"/>
              <a:gd name="T12" fmla="*/ 0 w 5760"/>
              <a:gd name="T13" fmla="*/ 0 h 528"/>
              <a:gd name="T14" fmla="*/ 5760 w 5760"/>
              <a:gd name="T15" fmla="*/ 528 h 52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pPr>
              <a:defRPr/>
            </a:pPr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6" name="Right Triangle 5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Chevron 11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  <p:sp>
        <p:nvSpPr>
          <p:cNvPr id="9" name="Chevron 12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44524D-3D4C-42D0-A54B-E826C376A23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90041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6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+mn-cs"/>
            </a:endParaRPr>
          </a:p>
        </p:txBody>
      </p:sp>
      <p:sp>
        <p:nvSpPr>
          <p:cNvPr id="6" name="Freeform 7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/>
            <a:gdLst>
              <a:gd name="T0" fmla="*/ 0 w 5760"/>
              <a:gd name="T1" fmla="*/ 0 h 528"/>
              <a:gd name="T2" fmla="*/ 3802063 w 5760"/>
              <a:gd name="T3" fmla="*/ 0 h 528"/>
              <a:gd name="T4" fmla="*/ 3802063 w 5760"/>
              <a:gd name="T5" fmla="*/ 838200 h 528"/>
              <a:gd name="T6" fmla="*/ 31684 w 5760"/>
              <a:gd name="T7" fmla="*/ 0 h 528"/>
              <a:gd name="T8" fmla="*/ 0 60000 65536"/>
              <a:gd name="T9" fmla="*/ 0 60000 65536"/>
              <a:gd name="T10" fmla="*/ 0 60000 65536"/>
              <a:gd name="T11" fmla="*/ 0 60000 65536"/>
              <a:gd name="T12" fmla="*/ 0 w 5760"/>
              <a:gd name="T13" fmla="*/ 0 h 528"/>
              <a:gd name="T14" fmla="*/ 5760 w 5760"/>
              <a:gd name="T15" fmla="*/ 528 h 52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pPr>
              <a:defRPr/>
            </a:pPr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7" name="Right Triangle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1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2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E5FCEE-0DD2-4517-AB69-2ADDA780DE0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9054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17FB85-3988-4215-9FAA-DE4EF110250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0158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6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+mn-cs"/>
            </a:endParaRPr>
          </a:p>
        </p:txBody>
      </p:sp>
      <p:sp>
        <p:nvSpPr>
          <p:cNvPr id="4" name="Freeform 7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/>
            <a:gdLst>
              <a:gd name="T0" fmla="*/ 0 w 5760"/>
              <a:gd name="T1" fmla="*/ 0 h 528"/>
              <a:gd name="T2" fmla="*/ 3802063 w 5760"/>
              <a:gd name="T3" fmla="*/ 0 h 528"/>
              <a:gd name="T4" fmla="*/ 3802063 w 5760"/>
              <a:gd name="T5" fmla="*/ 838200 h 528"/>
              <a:gd name="T6" fmla="*/ 31684 w 5760"/>
              <a:gd name="T7" fmla="*/ 0 h 528"/>
              <a:gd name="T8" fmla="*/ 0 60000 65536"/>
              <a:gd name="T9" fmla="*/ 0 60000 65536"/>
              <a:gd name="T10" fmla="*/ 0 60000 65536"/>
              <a:gd name="T11" fmla="*/ 0 60000 65536"/>
              <a:gd name="T12" fmla="*/ 0 w 5760"/>
              <a:gd name="T13" fmla="*/ 0 h 528"/>
              <a:gd name="T14" fmla="*/ 5760 w 5760"/>
              <a:gd name="T15" fmla="*/ 528 h 52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pPr>
              <a:defRPr/>
            </a:pPr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5" name="Right Triangle 4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35BBD4-2C27-4E8C-BE54-CF67DD8CC16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50337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8506A1-04F7-4704-B906-047F677EA1F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0530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6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+mn-cs"/>
            </a:endParaRPr>
          </a:p>
        </p:txBody>
      </p:sp>
      <p:sp>
        <p:nvSpPr>
          <p:cNvPr id="6" name="Freeform 7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/>
            <a:gdLst>
              <a:gd name="T0" fmla="*/ 0 w 5760"/>
              <a:gd name="T1" fmla="*/ 0 h 528"/>
              <a:gd name="T2" fmla="*/ 3802063 w 5760"/>
              <a:gd name="T3" fmla="*/ 0 h 528"/>
              <a:gd name="T4" fmla="*/ 3802063 w 5760"/>
              <a:gd name="T5" fmla="*/ 838200 h 528"/>
              <a:gd name="T6" fmla="*/ 31684 w 5760"/>
              <a:gd name="T7" fmla="*/ 0 h 528"/>
              <a:gd name="T8" fmla="*/ 0 60000 65536"/>
              <a:gd name="T9" fmla="*/ 0 60000 65536"/>
              <a:gd name="T10" fmla="*/ 0 60000 65536"/>
              <a:gd name="T11" fmla="*/ 0 60000 65536"/>
              <a:gd name="T12" fmla="*/ 0 w 5760"/>
              <a:gd name="T13" fmla="*/ 0 h 528"/>
              <a:gd name="T14" fmla="*/ 5760 w 5760"/>
              <a:gd name="T15" fmla="*/ 528 h 52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pPr>
              <a:defRPr/>
            </a:pPr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7" name="Right Triangle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  <p:sp>
        <p:nvSpPr>
          <p:cNvPr id="10" name="Chevron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4F0549-4483-4F96-8189-DA9080AF1A3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98826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BE6C05-41D0-46E5-A616-9C0DF042AD0F}" type="datetimeFigureOut">
              <a:rPr lang="en-US" altLang="en-US" smtClean="0"/>
              <a:pPr>
                <a:defRPr/>
              </a:pPr>
              <a:t>11/20/2017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0D332D21-4268-4774-B372-39300C2D535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2577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0EEDD6-7CAF-4318-B154-CBA2BD086164}" type="datetimeFigureOut">
              <a:rPr lang="en-US" altLang="en-US" smtClean="0"/>
              <a:pPr>
                <a:defRPr/>
              </a:pPr>
              <a:t>11/20/2017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00A12-D8EA-42B3-92ED-7FD9A908F68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69537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292144B-928C-4AB0-ABF6-8008960F706F}" type="datetimeFigureOut">
              <a:rPr lang="en-US" altLang="en-US" smtClean="0"/>
              <a:pPr>
                <a:defRPr/>
              </a:pPr>
              <a:t>11/20/2017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457ECA49-5E0C-4901-B36B-6EDF573B2F4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9867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FD355EE-9077-4E28-8929-C511AA8841D5}" type="datetimeFigureOut">
              <a:rPr lang="en-US" altLang="en-US" smtClean="0"/>
              <a:pPr>
                <a:defRPr/>
              </a:pPr>
              <a:t>11/20/2017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2031FEE8-AA70-485E-A6DC-10290F82F46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1051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123D085-7467-497C-815D-6DD4CCEB6A6D}" type="datetimeFigureOut">
              <a:rPr lang="en-US" altLang="en-US" smtClean="0"/>
              <a:pPr>
                <a:defRPr/>
              </a:pPr>
              <a:t>11/20/2017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35233F8E-292A-4EB4-8DA6-2DFA42794D1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07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FBAF1B-709A-4BA3-B18F-6487774CE796}" type="datetimeFigureOut">
              <a:rPr lang="en-US" altLang="en-US" smtClean="0"/>
              <a:pPr>
                <a:defRPr/>
              </a:pPr>
              <a:t>11/20/2017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DBD56-15BD-46D4-9BBC-E2D6EC1B92C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8369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E070FF0-72CF-43C5-BB05-9114A83255AE}" type="datetimeFigureOut">
              <a:rPr lang="en-US" altLang="en-US" smtClean="0"/>
              <a:pPr>
                <a:defRPr/>
              </a:pPr>
              <a:t>11/20/2017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1D962-ACA2-4B56-9918-DD2624B2BFE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76895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D72A5A-BAA0-41AB-9D92-998BA4AD5AAD}" type="datetimeFigureOut">
              <a:rPr lang="en-US" altLang="en-US" smtClean="0"/>
              <a:pPr>
                <a:defRPr/>
              </a:pPr>
              <a:t>11/20/2017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F856A-F5D5-45D8-99A6-A0E5F87BC67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543933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71F82A-8CCD-4A00-A124-06090CDF86B4}" type="datetimeFigureOut">
              <a:rPr lang="en-US" altLang="en-US" smtClean="0"/>
              <a:pPr>
                <a:defRPr/>
              </a:pPr>
              <a:t>11/20/2017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4B14558E-5369-44F7-AF07-88933F823FC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29306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B37A88-CF07-4AD5-B618-0A82F3A8727A}" type="datetimeFigureOut">
              <a:rPr lang="en-US" altLang="en-US" smtClean="0"/>
              <a:pPr>
                <a:defRPr/>
              </a:pPr>
              <a:t>11/20/2017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2D299409-AE96-44D0-8088-B29DB55F0F2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20870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B37A88-CF07-4AD5-B618-0A82F3A8727A}" type="datetimeFigureOut">
              <a:rPr lang="en-US" altLang="en-US" smtClean="0"/>
              <a:pPr>
                <a:defRPr/>
              </a:pPr>
              <a:t>11/20/2017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2D299409-AE96-44D0-8088-B29DB55F0F29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409558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B37A88-CF07-4AD5-B618-0A82F3A8727A}" type="datetimeFigureOut">
              <a:rPr lang="en-US" altLang="en-US" smtClean="0"/>
              <a:pPr>
                <a:defRPr/>
              </a:pPr>
              <a:t>11/20/2017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2D299409-AE96-44D0-8088-B29DB55F0F2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654712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B37A88-CF07-4AD5-B618-0A82F3A8727A}" type="datetimeFigureOut">
              <a:rPr lang="en-US" altLang="en-US" smtClean="0"/>
              <a:pPr>
                <a:defRPr/>
              </a:pPr>
              <a:t>11/20/2017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2D299409-AE96-44D0-8088-B29DB55F0F29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632074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B37A88-CF07-4AD5-B618-0A82F3A8727A}" type="datetimeFigureOut">
              <a:rPr lang="en-US" altLang="en-US" smtClean="0"/>
              <a:pPr>
                <a:defRPr/>
              </a:pPr>
              <a:t>11/20/2017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2D299409-AE96-44D0-8088-B29DB55F0F2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46900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BD02D4A-EE1B-401D-926F-5BD8C9ABCFC1}" type="datetimeFigureOut">
              <a:rPr lang="en-US" altLang="en-US" smtClean="0"/>
              <a:pPr>
                <a:defRPr/>
              </a:pPr>
              <a:t>11/20/2017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C4370-5591-4EEF-98AC-CCB52D56653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32906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DDBDBA-6181-4740-BAD8-329203F13E74}" type="datetimeFigureOut">
              <a:rPr lang="en-US" altLang="en-US" smtClean="0"/>
              <a:pPr>
                <a:defRPr/>
              </a:pPr>
              <a:t>11/20/2017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C28C05-97FC-44C6-874B-EA7F3D31894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4963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6" Type="http://schemas.openxmlformats.org/officeDocument/2006/relationships/slideLayout" Target="../slideLayouts/slideLayout22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8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51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3" name="Date Placeholder 4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>
              <a:defRPr sz="1000">
                <a:solidFill>
                  <a:schemeClr val="tx1"/>
                </a:solidFill>
                <a:latin typeface="Arial" charset="0"/>
                <a:cs typeface="+mn-cs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24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>
              <a:defRPr sz="1000">
                <a:solidFill>
                  <a:schemeClr val="tx1"/>
                </a:solidFill>
                <a:latin typeface="Arial" charset="0"/>
                <a:cs typeface="+mn-cs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25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E7AA60C1-60B1-4BAF-AA15-73BED577A108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7" r:id="rId1"/>
    <p:sldLayoutId id="2147483808" r:id="rId2"/>
    <p:sldLayoutId id="2147483809" r:id="rId3"/>
    <p:sldLayoutId id="2147483810" r:id="rId4"/>
    <p:sldLayoutId id="2147483811" r:id="rId5"/>
    <p:sldLayoutId id="2147483812" r:id="rId6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Arial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anose="05040102010807070707" pitchFamily="18" charset="2"/>
        <a:buChar char=""/>
        <a:defRPr sz="2700" kern="1200">
          <a:solidFill>
            <a:schemeClr val="tx1"/>
          </a:solidFill>
          <a:latin typeface="Arial" charset="0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anose="020B0604030504040204" pitchFamily="34" charset="0"/>
        <a:buChar char="◦"/>
        <a:defRPr sz="2300" kern="1200">
          <a:solidFill>
            <a:schemeClr val="tx1"/>
          </a:solidFill>
          <a:latin typeface="Arial" charset="0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anose="05020102010507070707" pitchFamily="18" charset="2"/>
        <a:buChar char=""/>
        <a:defRPr sz="2100" kern="1200">
          <a:solidFill>
            <a:schemeClr val="tx1"/>
          </a:solidFill>
          <a:latin typeface="Arial" charset="0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1900" kern="1200">
          <a:solidFill>
            <a:schemeClr val="tx1"/>
          </a:solidFill>
          <a:latin typeface="Arial" charset="0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Arial" charset="0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04"/>
            <a:ext cx="1952272" cy="6853049"/>
            <a:chOff x="6627813" y="195650"/>
            <a:chExt cx="1952625" cy="5678101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65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E7AA60C1-60B1-4BAF-AA15-73BED577A10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1043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  <p:sldLayoutId id="2147483842" r:id="rId12"/>
    <p:sldLayoutId id="2147483843" r:id="rId13"/>
    <p:sldLayoutId id="2147483844" r:id="rId14"/>
    <p:sldLayoutId id="2147483845" r:id="rId15"/>
    <p:sldLayoutId id="214748384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19672" y="4221088"/>
            <a:ext cx="6589199" cy="1280890"/>
          </a:xfrm>
        </p:spPr>
        <p:txBody>
          <a:bodyPr>
            <a:normAutofit/>
          </a:bodyPr>
          <a:lstStyle/>
          <a:p>
            <a:r>
              <a:rPr lang="en-GB" sz="4400" dirty="0">
                <a:latin typeface="18thCentury" pitchFamily="2" charset="0"/>
              </a:rPr>
              <a:t>presentations</a:t>
            </a:r>
          </a:p>
        </p:txBody>
      </p:sp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7638"/>
            <a:ext cx="2519362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55157" y="701440"/>
            <a:ext cx="11128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18thCentury" pitchFamily="2" charset="0"/>
                <a:ea typeface="+mj-ea"/>
                <a:cs typeface="+mj-cs"/>
              </a:rPr>
              <a:t>CSSK4004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271124"/>
            <a:ext cx="5050904" cy="634082"/>
          </a:xfrm>
        </p:spPr>
        <p:txBody>
          <a:bodyPr>
            <a:noAutofit/>
          </a:bodyPr>
          <a:lstStyle/>
          <a:p>
            <a:pPr algn="ctr"/>
            <a:r>
              <a:rPr lang="en-GB" altLang="en-US" sz="4400" dirty="0">
                <a:solidFill>
                  <a:prstClr val="black">
                    <a:lumMod val="85000"/>
                    <a:lumOff val="15000"/>
                  </a:prstClr>
                </a:solidFill>
                <a:latin typeface="18thCentury" pitchFamily="2" charset="0"/>
              </a:rPr>
              <a:t>Preparation: all</a:t>
            </a:r>
            <a:endParaRPr lang="en-GB" altLang="en-US" sz="4000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772907" y="1268760"/>
            <a:ext cx="7906072" cy="543828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200" dirty="0"/>
              <a:t>Know the </a:t>
            </a:r>
            <a:r>
              <a:rPr lang="en-GB" sz="2200" u="sng" dirty="0">
                <a:solidFill>
                  <a:srgbClr val="C00000"/>
                </a:solidFill>
              </a:rPr>
              <a:t>rubric</a:t>
            </a:r>
            <a:r>
              <a:rPr lang="en-GB" sz="2200" dirty="0"/>
              <a:t> (time limit, hand-out requirement, topic </a:t>
            </a:r>
            <a:r>
              <a:rPr lang="en-GB" sz="2200" dirty="0" err="1"/>
              <a:t>etc</a:t>
            </a:r>
            <a:r>
              <a:rPr lang="en-GB" sz="2200" dirty="0"/>
              <a:t>: if the presentation is being assessed then these form part of the assessment.)</a:t>
            </a:r>
          </a:p>
          <a:p>
            <a:pPr>
              <a:defRPr/>
            </a:pPr>
            <a:r>
              <a:rPr lang="en-GB" sz="2200" dirty="0"/>
              <a:t>Know your </a:t>
            </a:r>
            <a:r>
              <a:rPr lang="en-GB" sz="2200" u="sng" dirty="0">
                <a:solidFill>
                  <a:srgbClr val="C00000"/>
                </a:solidFill>
              </a:rPr>
              <a:t>audience</a:t>
            </a:r>
            <a:r>
              <a:rPr lang="en-US" sz="2200" dirty="0"/>
              <a:t>: </a:t>
            </a:r>
            <a:r>
              <a:rPr lang="en-GB" sz="2200" dirty="0"/>
              <a:t>is the material familiar to all? or to introduce something new or localised</a:t>
            </a:r>
            <a:r>
              <a:rPr lang="en-US" sz="2200" dirty="0"/>
              <a:t>; </a:t>
            </a:r>
            <a:r>
              <a:rPr lang="en-GB" sz="2200" dirty="0"/>
              <a:t>be realistic about the audience expectations </a:t>
            </a:r>
          </a:p>
          <a:p>
            <a:pPr>
              <a:defRPr/>
            </a:pPr>
            <a:r>
              <a:rPr lang="en-GB" sz="2200" dirty="0"/>
              <a:t>Prepare </a:t>
            </a:r>
            <a:r>
              <a:rPr lang="en-GB" sz="2200" u="sng" dirty="0">
                <a:solidFill>
                  <a:srgbClr val="C00000"/>
                </a:solidFill>
              </a:rPr>
              <a:t>visual</a:t>
            </a:r>
            <a:r>
              <a:rPr lang="en-GB" sz="2200" dirty="0"/>
              <a:t> material (re making </a:t>
            </a:r>
            <a:r>
              <a:rPr lang="en-GB" sz="2200" dirty="0" err="1"/>
              <a:t>Powerpoint</a:t>
            </a:r>
            <a:r>
              <a:rPr lang="en-GB" sz="2200" dirty="0"/>
              <a:t>) </a:t>
            </a:r>
            <a:endParaRPr lang="en-US" sz="2200" dirty="0"/>
          </a:p>
          <a:p>
            <a:pPr>
              <a:defRPr/>
            </a:pPr>
            <a:r>
              <a:rPr lang="en-GB" sz="2200" dirty="0"/>
              <a:t>avoid </a:t>
            </a:r>
            <a:r>
              <a:rPr lang="en-GB" sz="2200" u="sng" dirty="0">
                <a:solidFill>
                  <a:srgbClr val="C00000"/>
                </a:solidFill>
              </a:rPr>
              <a:t>overcomplicating</a:t>
            </a:r>
            <a:r>
              <a:rPr lang="en-GB" sz="2200" dirty="0"/>
              <a:t> materials</a:t>
            </a:r>
            <a:endParaRPr lang="en-US" sz="2200" dirty="0"/>
          </a:p>
          <a:p>
            <a:pPr>
              <a:defRPr/>
            </a:pPr>
            <a:r>
              <a:rPr lang="en-GB" sz="2200" u="sng" dirty="0">
                <a:solidFill>
                  <a:srgbClr val="C00000"/>
                </a:solidFill>
              </a:rPr>
              <a:t>minimise</a:t>
            </a:r>
            <a:r>
              <a:rPr lang="en-GB" sz="2200" dirty="0"/>
              <a:t> words</a:t>
            </a:r>
            <a:endParaRPr lang="en-US" sz="2200" dirty="0"/>
          </a:p>
          <a:p>
            <a:pPr>
              <a:defRPr/>
            </a:pPr>
            <a:r>
              <a:rPr lang="en-GB" sz="2200" u="sng" dirty="0">
                <a:solidFill>
                  <a:srgbClr val="C00000"/>
                </a:solidFill>
              </a:rPr>
              <a:t>preparing &amp; polishing</a:t>
            </a:r>
            <a:r>
              <a:rPr lang="en-GB" sz="2200" dirty="0"/>
              <a:t> the material will improve the fluency of the talk</a:t>
            </a:r>
            <a:endParaRPr lang="en-GB" altLang="en-US" sz="2200" dirty="0"/>
          </a:p>
        </p:txBody>
      </p:sp>
      <p:sp>
        <p:nvSpPr>
          <p:cNvPr id="5" name="Rectangle 4"/>
          <p:cNvSpPr/>
          <p:nvPr/>
        </p:nvSpPr>
        <p:spPr>
          <a:xfrm>
            <a:off x="55157" y="701440"/>
            <a:ext cx="11128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18thCentury" pitchFamily="2" charset="0"/>
                <a:ea typeface="+mj-ea"/>
                <a:cs typeface="+mj-cs"/>
              </a:rPr>
              <a:t>CSSK4004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5"/>
          <p:cNvSpPr>
            <a:spLocks noGrp="1" noChangeArrowheads="1"/>
          </p:cNvSpPr>
          <p:nvPr>
            <p:ph type="title"/>
          </p:nvPr>
        </p:nvSpPr>
        <p:spPr>
          <a:xfrm>
            <a:off x="1945200" y="476672"/>
            <a:ext cx="6589200" cy="686433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400" dirty="0">
                <a:latin typeface="18thCentury" pitchFamily="2" charset="0"/>
              </a:rPr>
              <a:t>Seminar Preparation</a:t>
            </a:r>
          </a:p>
        </p:txBody>
      </p:sp>
      <p:sp>
        <p:nvSpPr>
          <p:cNvPr id="11267" name="Content Placeholder 1"/>
          <p:cNvSpPr>
            <a:spLocks noGrp="1"/>
          </p:cNvSpPr>
          <p:nvPr>
            <p:ph idx="4294967295"/>
          </p:nvPr>
        </p:nvSpPr>
        <p:spPr>
          <a:xfrm>
            <a:off x="1259632" y="1412776"/>
            <a:ext cx="6969968" cy="511256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/>
              <a:t>Know the topic</a:t>
            </a:r>
            <a:endParaRPr lang="en-US" sz="2400" dirty="0"/>
          </a:p>
          <a:p>
            <a:pPr>
              <a:defRPr/>
            </a:pPr>
            <a:r>
              <a:rPr lang="en-GB" sz="2400" dirty="0"/>
              <a:t>study the  chosen texts, use the cues from lectures,  follow up secondary reading if necessary</a:t>
            </a:r>
            <a:endParaRPr lang="en-US" sz="2400" dirty="0"/>
          </a:p>
          <a:p>
            <a:pPr>
              <a:defRPr/>
            </a:pPr>
            <a:r>
              <a:rPr lang="en-GB" sz="2400" dirty="0"/>
              <a:t>write down the points you want to make, or topics you want to clarify</a:t>
            </a:r>
          </a:p>
          <a:p>
            <a:pPr>
              <a:defRPr/>
            </a:pPr>
            <a:r>
              <a:rPr lang="en-GB" sz="2400" dirty="0"/>
              <a:t>Be open to others’ views and allow them to modify your opinions (</a:t>
            </a:r>
            <a:r>
              <a:rPr lang="en-GB" sz="2400" u="sng" dirty="0"/>
              <a:t>mutual respect </a:t>
            </a:r>
            <a:r>
              <a:rPr lang="en-GB" sz="2400" dirty="0"/>
              <a:t>)</a:t>
            </a:r>
          </a:p>
          <a:p>
            <a:pPr>
              <a:defRPr/>
            </a:pPr>
            <a:endParaRPr lang="en-US" sz="1200" dirty="0"/>
          </a:p>
          <a:p>
            <a:pPr>
              <a:defRPr/>
            </a:pPr>
            <a:r>
              <a:rPr lang="en-GB" sz="2400" u="sng" dirty="0"/>
              <a:t>NOTE</a:t>
            </a:r>
            <a:r>
              <a:rPr lang="en-GB" sz="2400" dirty="0"/>
              <a:t>: neither seminar nor workshop are (or should not be) an impromptu additional lecture by the tutor)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endParaRPr lang="en-US" altLang="en-US" sz="2400" dirty="0"/>
          </a:p>
        </p:txBody>
      </p:sp>
      <p:sp>
        <p:nvSpPr>
          <p:cNvPr id="5" name="Rectangle 4"/>
          <p:cNvSpPr/>
          <p:nvPr/>
        </p:nvSpPr>
        <p:spPr>
          <a:xfrm>
            <a:off x="55157" y="701440"/>
            <a:ext cx="11128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18thCentury" pitchFamily="2" charset="0"/>
                <a:ea typeface="+mj-ea"/>
                <a:cs typeface="+mj-cs"/>
              </a:rPr>
              <a:t>CSSK4004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274639"/>
            <a:ext cx="8229600" cy="562074"/>
          </a:xfrm>
        </p:spPr>
        <p:txBody>
          <a:bodyPr>
            <a:noAutofit/>
          </a:bodyPr>
          <a:lstStyle/>
          <a:p>
            <a:pPr algn="ctr"/>
            <a:r>
              <a:rPr lang="en-GB" sz="4400" dirty="0">
                <a:latin typeface="18thCentury" pitchFamily="2" charset="0"/>
              </a:rPr>
              <a:t>Practice your seminar presentation</a:t>
            </a:r>
            <a:r>
              <a:rPr lang="en-US" sz="4400" b="1" dirty="0"/>
              <a:t/>
            </a:r>
            <a:br>
              <a:rPr lang="en-US" sz="4400" b="1" dirty="0"/>
            </a:br>
            <a:endParaRPr lang="en-GB" altLang="en-US" sz="4400" dirty="0"/>
          </a:p>
        </p:txBody>
      </p:sp>
      <p:sp>
        <p:nvSpPr>
          <p:cNvPr id="14339" name="Content Placeholder 1"/>
          <p:cNvSpPr>
            <a:spLocks noGrp="1"/>
          </p:cNvSpPr>
          <p:nvPr>
            <p:ph idx="4294967295"/>
          </p:nvPr>
        </p:nvSpPr>
        <p:spPr>
          <a:xfrm>
            <a:off x="812581" y="1163105"/>
            <a:ext cx="8229600" cy="554461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200" dirty="0"/>
              <a:t>with friends/peers(group) (see tutor if nervous); </a:t>
            </a:r>
          </a:p>
          <a:p>
            <a:pPr>
              <a:defRPr/>
            </a:pPr>
            <a:r>
              <a:rPr lang="en-GB" sz="2200" dirty="0"/>
              <a:t>get timing right and adjust media material</a:t>
            </a:r>
            <a:endParaRPr lang="en-US" sz="2200" dirty="0"/>
          </a:p>
          <a:p>
            <a:pPr>
              <a:defRPr/>
            </a:pPr>
            <a:r>
              <a:rPr lang="en-GB" sz="2200" dirty="0">
                <a:solidFill>
                  <a:srgbClr val="C00000"/>
                </a:solidFill>
              </a:rPr>
              <a:t>avoid simply or passively reading the seminar</a:t>
            </a:r>
          </a:p>
          <a:p>
            <a:pPr marL="0" indent="0" algn="ctr">
              <a:spcBef>
                <a:spcPts val="0"/>
              </a:spcBef>
              <a:buFont typeface="Wingdings" panose="05000000000000000000" pitchFamily="2" charset="2"/>
              <a:buNone/>
              <a:defRPr/>
            </a:pPr>
            <a:endParaRPr lang="en-GB" sz="1200" dirty="0">
              <a:solidFill>
                <a:srgbClr val="C00000"/>
              </a:solidFill>
              <a:latin typeface="18thCentury" pitchFamily="2" charset="0"/>
              <a:ea typeface="+mj-ea"/>
              <a:cs typeface="+mj-cs"/>
            </a:endParaRPr>
          </a:p>
          <a:p>
            <a:pPr marL="0" indent="0" algn="ctr">
              <a:spcBef>
                <a:spcPts val="0"/>
              </a:spcBef>
              <a:buFont typeface="Wingdings" panose="05000000000000000000" pitchFamily="2" charset="2"/>
              <a:buNone/>
              <a:defRPr/>
            </a:pPr>
            <a:endParaRPr lang="en-GB" sz="1200" dirty="0">
              <a:solidFill>
                <a:schemeClr val="tx1">
                  <a:lumMod val="85000"/>
                  <a:lumOff val="15000"/>
                </a:schemeClr>
              </a:solidFill>
              <a:latin typeface="18thCentury" pitchFamily="2" charset="0"/>
              <a:ea typeface="+mj-ea"/>
              <a:cs typeface="+mj-cs"/>
            </a:endParaRPr>
          </a:p>
          <a:p>
            <a:pPr marL="0" indent="0" algn="ctr">
              <a:spcBef>
                <a:spcPts val="0"/>
              </a:spcBef>
              <a:buFont typeface="Wingdings" panose="05000000000000000000" pitchFamily="2" charset="2"/>
              <a:buNone/>
              <a:defRPr/>
            </a:pPr>
            <a:r>
              <a:rPr lang="en-GB" sz="4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18thCentury" pitchFamily="2" charset="0"/>
                <a:ea typeface="+mj-ea"/>
                <a:cs typeface="+mj-cs"/>
              </a:rPr>
              <a:t>Poss</a:t>
            </a:r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  <a:latin typeface="18thCentury" pitchFamily="2" charset="0"/>
                <a:ea typeface="+mj-ea"/>
                <a:cs typeface="+mj-cs"/>
              </a:rPr>
              <a:t> strategies: </a:t>
            </a:r>
            <a:r>
              <a:rPr lang="en-GB" sz="4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18thCentury" pitchFamily="2" charset="0"/>
                <a:ea typeface="+mj-ea"/>
                <a:cs typeface="+mj-cs"/>
              </a:rPr>
              <a:t>Powerpoint</a:t>
            </a:r>
            <a:endParaRPr lang="en-US" sz="4400" dirty="0">
              <a:solidFill>
                <a:schemeClr val="tx1">
                  <a:lumMod val="85000"/>
                  <a:lumOff val="15000"/>
                </a:schemeClr>
              </a:solidFill>
              <a:latin typeface="18thCentury" pitchFamily="2" charset="0"/>
              <a:ea typeface="+mj-ea"/>
              <a:cs typeface="+mj-cs"/>
            </a:endParaRPr>
          </a:p>
          <a:p>
            <a:pPr>
              <a:spcBef>
                <a:spcPts val="0"/>
              </a:spcBef>
              <a:defRPr/>
            </a:pPr>
            <a:r>
              <a:rPr lang="en-GB" sz="2000" dirty="0"/>
              <a:t> </a:t>
            </a:r>
            <a:r>
              <a:rPr lang="en-GB" sz="2200" dirty="0"/>
              <a:t>use slide function to make a list of slides: note ‘must says’ under each; </a:t>
            </a:r>
          </a:p>
          <a:p>
            <a:pPr>
              <a:spcBef>
                <a:spcPts val="0"/>
              </a:spcBef>
              <a:defRPr/>
            </a:pPr>
            <a:r>
              <a:rPr lang="en-GB" sz="2200" dirty="0"/>
              <a:t>use cue cards, or handout as </a:t>
            </a:r>
            <a:r>
              <a:rPr lang="en-GB" sz="2200" i="1" dirty="0"/>
              <a:t>aide memoire </a:t>
            </a:r>
          </a:p>
          <a:p>
            <a:pPr>
              <a:spcBef>
                <a:spcPts val="0"/>
              </a:spcBef>
              <a:defRPr/>
            </a:pPr>
            <a:r>
              <a:rPr lang="en-GB" sz="2200" dirty="0"/>
              <a:t>formal presentation may require a fully written up script </a:t>
            </a:r>
          </a:p>
          <a:p>
            <a:pPr>
              <a:defRPr/>
            </a:pPr>
            <a:r>
              <a:rPr lang="en-GB" sz="2200" dirty="0"/>
              <a:t>write out your introductory comments in full if nervous</a:t>
            </a:r>
            <a:endParaRPr lang="en-US" sz="2200" dirty="0"/>
          </a:p>
          <a:p>
            <a:pPr>
              <a:defRPr/>
            </a:pPr>
            <a:r>
              <a:rPr lang="en-GB" sz="2200" dirty="0"/>
              <a:t>familiarize yourself with equipment before hand.</a:t>
            </a:r>
            <a:endParaRPr lang="en-US" sz="2200" dirty="0"/>
          </a:p>
          <a:p>
            <a:pPr>
              <a:defRPr/>
            </a:pPr>
            <a:r>
              <a:rPr lang="en-GB" sz="2200" dirty="0"/>
              <a:t>if speaking for a sustained period have water to hand</a:t>
            </a:r>
            <a:endParaRPr lang="en-US" altLang="en-US" sz="2200" dirty="0"/>
          </a:p>
        </p:txBody>
      </p:sp>
      <p:sp>
        <p:nvSpPr>
          <p:cNvPr id="5" name="Rectangle 4"/>
          <p:cNvSpPr/>
          <p:nvPr/>
        </p:nvSpPr>
        <p:spPr>
          <a:xfrm>
            <a:off x="55157" y="701440"/>
            <a:ext cx="11128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18thCentury" pitchFamily="2" charset="0"/>
                <a:ea typeface="+mj-ea"/>
                <a:cs typeface="+mj-cs"/>
              </a:rPr>
              <a:t>CSSK4004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5"/>
          <p:cNvSpPr>
            <a:spLocks noGrp="1" noChangeArrowheads="1"/>
          </p:cNvSpPr>
          <p:nvPr>
            <p:ph type="title"/>
          </p:nvPr>
        </p:nvSpPr>
        <p:spPr>
          <a:xfrm>
            <a:off x="1691680" y="472049"/>
            <a:ext cx="6875272" cy="716658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400" dirty="0">
                <a:latin typeface="18thCentury" pitchFamily="2" charset="0"/>
              </a:rPr>
              <a:t>Seminar (and Workshop) as performance </a:t>
            </a:r>
            <a:r>
              <a:rPr lang="en-GB" altLang="en-US" sz="4000" dirty="0"/>
              <a:t/>
            </a:r>
            <a:br>
              <a:rPr lang="en-GB" altLang="en-US" sz="4000" dirty="0"/>
            </a:br>
            <a:endParaRPr lang="en-GB" altLang="en-US" sz="4000" dirty="0"/>
          </a:p>
        </p:txBody>
      </p:sp>
      <p:sp>
        <p:nvSpPr>
          <p:cNvPr id="15363" name="Content Placeholder 1"/>
          <p:cNvSpPr>
            <a:spLocks noGrp="1"/>
          </p:cNvSpPr>
          <p:nvPr>
            <p:ph idx="4294967295"/>
          </p:nvPr>
        </p:nvSpPr>
        <p:spPr>
          <a:xfrm>
            <a:off x="0" y="1557338"/>
            <a:ext cx="8229600" cy="4895998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sz="2200" dirty="0"/>
              <a:t>Go somewhere quiet before seminar</a:t>
            </a:r>
            <a:endParaRPr lang="en-US" altLang="en-US" sz="2200" dirty="0"/>
          </a:p>
          <a:p>
            <a:r>
              <a:rPr lang="en-GB" altLang="en-US" sz="2200" dirty="0"/>
              <a:t>read your notes </a:t>
            </a:r>
            <a:r>
              <a:rPr lang="en-GB" altLang="en-US" sz="2200" b="1" dirty="0"/>
              <a:t>(only use actual script if very nervous or giving a paper) </a:t>
            </a:r>
            <a:endParaRPr lang="en-US" altLang="en-US" sz="2200" dirty="0"/>
          </a:p>
          <a:p>
            <a:r>
              <a:rPr lang="en-GB" altLang="en-US" sz="2200" dirty="0"/>
              <a:t>study ‘must says’, or similar delivery strategy (</a:t>
            </a:r>
            <a:r>
              <a:rPr lang="en-GB" altLang="en-US" sz="2200" dirty="0" err="1"/>
              <a:t>Powerpoint</a:t>
            </a:r>
            <a:r>
              <a:rPr lang="en-GB" altLang="en-US" sz="2200" dirty="0"/>
              <a:t> slide function) </a:t>
            </a:r>
            <a:endParaRPr lang="en-US" altLang="en-US" sz="2200" dirty="0"/>
          </a:p>
          <a:p>
            <a:r>
              <a:rPr lang="en-GB" altLang="en-US" sz="2200" dirty="0"/>
              <a:t>focus on your story</a:t>
            </a:r>
            <a:endParaRPr lang="en-US" altLang="en-US" sz="2200" dirty="0"/>
          </a:p>
          <a:p>
            <a:r>
              <a:rPr lang="en-GB" altLang="en-US" sz="2200" dirty="0"/>
              <a:t>go to toilet </a:t>
            </a:r>
            <a:r>
              <a:rPr lang="en-GB" altLang="en-US" sz="2200" dirty="0" err="1"/>
              <a:t>etc</a:t>
            </a:r>
            <a:r>
              <a:rPr lang="en-GB" altLang="en-US" sz="2200" dirty="0"/>
              <a:t> !!!</a:t>
            </a:r>
            <a:endParaRPr lang="en-US" altLang="en-US" sz="2200" dirty="0"/>
          </a:p>
          <a:p>
            <a:pPr marL="0" indent="0">
              <a:buNone/>
            </a:pPr>
            <a:r>
              <a:rPr lang="en-GB" altLang="en-US" sz="2200" dirty="0"/>
              <a:t> </a:t>
            </a:r>
            <a:endParaRPr lang="en-US" altLang="en-US" sz="2200" dirty="0"/>
          </a:p>
          <a:p>
            <a:pPr marL="400050" lvl="1" indent="0">
              <a:buNone/>
            </a:pPr>
            <a:r>
              <a:rPr lang="en-GB" altLang="en-US" sz="2600" dirty="0"/>
              <a:t>Just before you are announced:</a:t>
            </a:r>
          </a:p>
          <a:p>
            <a:endParaRPr lang="en-US" altLang="en-US" sz="1500" dirty="0"/>
          </a:p>
          <a:p>
            <a:pPr lvl="2"/>
            <a:r>
              <a:rPr lang="en-GB" altLang="en-US" sz="2200" dirty="0"/>
              <a:t>read your introductory comments</a:t>
            </a:r>
            <a:endParaRPr lang="en-US" altLang="en-US" sz="2200" dirty="0"/>
          </a:p>
          <a:p>
            <a:pPr lvl="2"/>
            <a:r>
              <a:rPr lang="en-GB" altLang="en-US" sz="2200" dirty="0"/>
              <a:t>remind yourself not to rush</a:t>
            </a:r>
            <a:endParaRPr lang="en-US" altLang="en-US" sz="2200" dirty="0"/>
          </a:p>
          <a:p>
            <a:pPr lvl="2"/>
            <a:r>
              <a:rPr lang="en-GB" altLang="en-US" sz="2200" dirty="0"/>
              <a:t>remind yourself to look at audience</a:t>
            </a:r>
            <a:endParaRPr lang="en-US" altLang="en-US" sz="2200" dirty="0"/>
          </a:p>
          <a:p>
            <a:pPr eaLnBrk="1" hangingPunct="1"/>
            <a:endParaRPr lang="en-US" altLang="en-US" sz="1800" dirty="0"/>
          </a:p>
        </p:txBody>
      </p:sp>
      <p:sp>
        <p:nvSpPr>
          <p:cNvPr id="5" name="Rectangle 4"/>
          <p:cNvSpPr/>
          <p:nvPr/>
        </p:nvSpPr>
        <p:spPr>
          <a:xfrm>
            <a:off x="55157" y="701440"/>
            <a:ext cx="11128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18thCentury" pitchFamily="2" charset="0"/>
                <a:ea typeface="+mj-ea"/>
                <a:cs typeface="+mj-cs"/>
              </a:rPr>
              <a:t>CSSK4004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5"/>
          <p:cNvSpPr>
            <a:spLocks noGrp="1" noChangeArrowheads="1"/>
          </p:cNvSpPr>
          <p:nvPr>
            <p:ph type="title"/>
          </p:nvPr>
        </p:nvSpPr>
        <p:spPr>
          <a:xfrm>
            <a:off x="1475656" y="404664"/>
            <a:ext cx="7149232" cy="720378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400" dirty="0">
                <a:latin typeface="18thCentury" pitchFamily="2" charset="0"/>
              </a:rPr>
              <a:t>Delivering </a:t>
            </a:r>
            <a:r>
              <a:rPr lang="en-GB" altLang="en-US" sz="4400" dirty="0">
                <a:latin typeface="18thCentury" pitchFamily="2" charset="0"/>
              </a:rPr>
              <a:t>the seminar presentation 1</a:t>
            </a:r>
            <a:r>
              <a:rPr lang="en-US" altLang="en-US" sz="4400" dirty="0">
                <a:latin typeface="18thCentury" pitchFamily="2" charset="0"/>
              </a:rPr>
              <a:t/>
            </a:r>
            <a:br>
              <a:rPr lang="en-US" altLang="en-US" sz="4400" dirty="0">
                <a:latin typeface="18thCentury" pitchFamily="2" charset="0"/>
              </a:rPr>
            </a:br>
            <a:endParaRPr lang="en-GB" altLang="en-US" sz="4400" dirty="0">
              <a:latin typeface="18thCentury" pitchFamily="2" charset="0"/>
            </a:endParaRPr>
          </a:p>
        </p:txBody>
      </p:sp>
      <p:sp>
        <p:nvSpPr>
          <p:cNvPr id="16387" name="Content Placeholder 1"/>
          <p:cNvSpPr>
            <a:spLocks noGrp="1"/>
          </p:cNvSpPr>
          <p:nvPr>
            <p:ph idx="4294967295"/>
          </p:nvPr>
        </p:nvSpPr>
        <p:spPr>
          <a:xfrm>
            <a:off x="107504" y="1412776"/>
            <a:ext cx="8229600" cy="5149949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sz="2200" dirty="0"/>
              <a:t>Speak slowly and clearly:</a:t>
            </a:r>
            <a:endParaRPr lang="en-US" sz="2200" dirty="0"/>
          </a:p>
          <a:p>
            <a:pPr>
              <a:defRPr/>
            </a:pPr>
            <a:r>
              <a:rPr lang="en-GB" sz="2200" dirty="0"/>
              <a:t>speak only about your topic</a:t>
            </a:r>
            <a:endParaRPr lang="en-US" sz="2200" dirty="0"/>
          </a:p>
          <a:p>
            <a:pPr>
              <a:defRPr/>
            </a:pPr>
            <a:r>
              <a:rPr lang="en-GB" sz="2200" dirty="0"/>
              <a:t>use clear English</a:t>
            </a:r>
            <a:endParaRPr lang="en-US" sz="2200" dirty="0"/>
          </a:p>
          <a:p>
            <a:pPr>
              <a:defRPr/>
            </a:pPr>
            <a:r>
              <a:rPr lang="en-GB" sz="2200" dirty="0"/>
              <a:t>do not make overuse of  slang; but do not adopt alien modes of speech either; humour can help</a:t>
            </a:r>
            <a:endParaRPr lang="en-US" sz="2200" dirty="0"/>
          </a:p>
          <a:p>
            <a:pPr>
              <a:defRPr/>
            </a:pPr>
            <a:r>
              <a:rPr lang="en-GB" sz="2200" dirty="0"/>
              <a:t>use the necessary specialist language --- </a:t>
            </a:r>
            <a:r>
              <a:rPr lang="en-GB" sz="2200" b="1" dirty="0"/>
              <a:t>make sure that you understand it</a:t>
            </a:r>
            <a:r>
              <a:rPr lang="en-GB" sz="2200" dirty="0"/>
              <a:t> and that it is clear to your audience</a:t>
            </a:r>
            <a:endParaRPr lang="en-US" sz="2200" dirty="0"/>
          </a:p>
          <a:p>
            <a:pPr>
              <a:defRPr/>
            </a:pPr>
            <a:r>
              <a:rPr lang="en-GB" sz="2200" dirty="0"/>
              <a:t>(</a:t>
            </a:r>
            <a:r>
              <a:rPr lang="en-GB" sz="2200" b="1" dirty="0" err="1"/>
              <a:t>handouts</a:t>
            </a:r>
            <a:r>
              <a:rPr lang="en-GB" sz="2200" dirty="0"/>
              <a:t> are a good place to exemplify key terms)</a:t>
            </a:r>
            <a:endParaRPr lang="en-US" sz="2200" dirty="0"/>
          </a:p>
          <a:p>
            <a:pPr>
              <a:defRPr/>
            </a:pPr>
            <a:endParaRPr lang="en-GB" sz="2000" b="1" dirty="0"/>
          </a:p>
          <a:p>
            <a:pPr lvl="2">
              <a:defRPr/>
            </a:pPr>
            <a:r>
              <a:rPr lang="en-GB" sz="2200" b="1" dirty="0"/>
              <a:t>Face the audience; make eye contact, use gestures etc </a:t>
            </a:r>
            <a:endParaRPr lang="en-US" sz="2200" b="1" dirty="0"/>
          </a:p>
          <a:p>
            <a:pPr lvl="2">
              <a:defRPr/>
            </a:pPr>
            <a:endParaRPr lang="en-GB" sz="2200" b="1" dirty="0"/>
          </a:p>
          <a:p>
            <a:pPr lvl="2">
              <a:defRPr/>
            </a:pPr>
            <a:r>
              <a:rPr lang="en-GB" sz="2200" b="1" dirty="0"/>
              <a:t>[NB You will be questioned so downloading from the Internet carries same risks as written plagiarism</a:t>
            </a:r>
            <a:r>
              <a:rPr lang="en-GB" sz="2200" b="1" dirty="0" smtClean="0"/>
              <a:t>]</a:t>
            </a:r>
            <a:endParaRPr lang="en-US" sz="2200" dirty="0"/>
          </a:p>
        </p:txBody>
      </p:sp>
      <p:sp>
        <p:nvSpPr>
          <p:cNvPr id="5" name="Rectangle 4"/>
          <p:cNvSpPr/>
          <p:nvPr/>
        </p:nvSpPr>
        <p:spPr>
          <a:xfrm>
            <a:off x="55157" y="701440"/>
            <a:ext cx="11128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18thCentury" pitchFamily="2" charset="0"/>
                <a:ea typeface="+mj-ea"/>
                <a:cs typeface="+mj-cs"/>
              </a:rPr>
              <a:t>CSSK4004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763688" y="303889"/>
            <a:ext cx="6589199" cy="60960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4400" dirty="0">
                <a:latin typeface="18thCentury" pitchFamily="2" charset="0"/>
              </a:rPr>
              <a:t>Delivering the seminar presentation 2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340768"/>
            <a:ext cx="8229600" cy="530120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000" dirty="0"/>
              <a:t>Do </a:t>
            </a:r>
            <a:r>
              <a:rPr lang="en-GB" sz="2000" b="1" dirty="0"/>
              <a:t>not</a:t>
            </a:r>
            <a:r>
              <a:rPr lang="en-GB" sz="2000" dirty="0"/>
              <a:t> apologise for anything</a:t>
            </a:r>
            <a:r>
              <a:rPr lang="en-US" sz="2000" dirty="0"/>
              <a:t> (</a:t>
            </a:r>
            <a:r>
              <a:rPr lang="en-GB" sz="2000" dirty="0"/>
              <a:t>You know your project better than anyone in the audience – perhaps even the tutor!)</a:t>
            </a:r>
          </a:p>
          <a:p>
            <a:pPr>
              <a:defRPr/>
            </a:pPr>
            <a:r>
              <a:rPr lang="en-GB" sz="2000" dirty="0"/>
              <a:t> If you lose your place</a:t>
            </a:r>
            <a:r>
              <a:rPr lang="en-US" sz="2000" dirty="0"/>
              <a:t> </a:t>
            </a:r>
            <a:r>
              <a:rPr lang="en-GB" sz="2000" dirty="0"/>
              <a:t>don’t panic, it happens to all of us</a:t>
            </a:r>
            <a:r>
              <a:rPr lang="en-US" sz="2000" dirty="0"/>
              <a:t> </a:t>
            </a:r>
            <a:r>
              <a:rPr lang="en-GB" sz="2000" dirty="0"/>
              <a:t>pause and look at your notes for a prompt</a:t>
            </a:r>
          </a:p>
          <a:p>
            <a:pPr>
              <a:defRPr/>
            </a:pPr>
            <a:r>
              <a:rPr lang="en-GB" sz="2000" dirty="0"/>
              <a:t>Be yourself</a:t>
            </a:r>
            <a:endParaRPr lang="en-US" sz="2000" dirty="0"/>
          </a:p>
          <a:p>
            <a:pPr>
              <a:defRPr/>
            </a:pPr>
            <a:r>
              <a:rPr lang="en-GB" sz="2000" dirty="0"/>
              <a:t>let your natural self come through</a:t>
            </a:r>
            <a:endParaRPr lang="en-US" sz="2000" dirty="0"/>
          </a:p>
          <a:p>
            <a:pPr>
              <a:defRPr/>
            </a:pPr>
            <a:endParaRPr lang="en-GB" sz="2000" b="1" dirty="0"/>
          </a:p>
          <a:p>
            <a:pPr>
              <a:defRPr/>
            </a:pPr>
            <a:r>
              <a:rPr lang="en-GB" sz="2000" dirty="0"/>
              <a:t>Conclusion</a:t>
            </a:r>
            <a:r>
              <a:rPr lang="en-GB" sz="2000" b="1" dirty="0"/>
              <a:t>: </a:t>
            </a:r>
            <a:r>
              <a:rPr lang="en-GB" sz="2000" dirty="0"/>
              <a:t>have a clear conclusion overhead/slide or statement</a:t>
            </a:r>
            <a:endParaRPr lang="en-US" sz="2000" dirty="0"/>
          </a:p>
          <a:p>
            <a:pPr>
              <a:defRPr/>
            </a:pPr>
            <a:r>
              <a:rPr lang="en-GB" sz="2000" dirty="0"/>
              <a:t>don’t just trail off and say’....well I guess that’s it.’</a:t>
            </a:r>
            <a:endParaRPr lang="en-US" sz="2000" dirty="0"/>
          </a:p>
          <a:p>
            <a:pPr>
              <a:defRPr/>
            </a:pPr>
            <a:r>
              <a:rPr lang="en-GB" sz="2000" dirty="0"/>
              <a:t>end with something like </a:t>
            </a:r>
            <a:r>
              <a:rPr lang="en-GB" sz="2000" dirty="0">
                <a:solidFill>
                  <a:srgbClr val="C00000"/>
                </a:solidFill>
              </a:rPr>
              <a:t>‘.....thank you, and I am happy to answer any questions</a:t>
            </a:r>
            <a:r>
              <a:rPr lang="en-GB" sz="2400" dirty="0">
                <a:solidFill>
                  <a:srgbClr val="C00000"/>
                </a:solidFill>
              </a:rPr>
              <a:t>.’</a:t>
            </a:r>
            <a:endParaRPr lang="en-GB" altLang="en-US" sz="2400" dirty="0">
              <a:solidFill>
                <a:srgbClr val="C0000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5157" y="701440"/>
            <a:ext cx="11128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18thCentury" pitchFamily="2" charset="0"/>
                <a:ea typeface="+mj-ea"/>
                <a:cs typeface="+mj-cs"/>
              </a:rPr>
              <a:t>CSSK4004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5"/>
          <p:cNvSpPr>
            <a:spLocks noGrp="1" noChangeArrowheads="1"/>
          </p:cNvSpPr>
          <p:nvPr>
            <p:ph type="title"/>
          </p:nvPr>
        </p:nvSpPr>
        <p:spPr>
          <a:xfrm>
            <a:off x="755576" y="312502"/>
            <a:ext cx="7211144" cy="777875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400" dirty="0">
                <a:latin typeface="18thCentury" pitchFamily="2" charset="0"/>
              </a:rPr>
              <a:t>???Question time???</a:t>
            </a:r>
            <a:r>
              <a:rPr lang="en-US" altLang="en-US" sz="4400" dirty="0">
                <a:latin typeface="18thCentury" pitchFamily="2" charset="0"/>
              </a:rPr>
              <a:t/>
            </a:r>
            <a:br>
              <a:rPr lang="en-US" altLang="en-US" sz="4400" dirty="0">
                <a:latin typeface="18thCentury" pitchFamily="2" charset="0"/>
              </a:rPr>
            </a:br>
            <a:endParaRPr lang="en-GB" altLang="en-US" sz="4400" dirty="0">
              <a:latin typeface="18thCentury" pitchFamily="2" charset="0"/>
            </a:endParaRPr>
          </a:p>
        </p:txBody>
      </p:sp>
      <p:sp>
        <p:nvSpPr>
          <p:cNvPr id="19459" name="Content Placeholder 1"/>
          <p:cNvSpPr>
            <a:spLocks noGrp="1"/>
          </p:cNvSpPr>
          <p:nvPr>
            <p:ph idx="4294967295"/>
          </p:nvPr>
        </p:nvSpPr>
        <p:spPr>
          <a:xfrm>
            <a:off x="755576" y="1187176"/>
            <a:ext cx="8229600" cy="5418065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300" dirty="0"/>
              <a:t>This is as much a part of the seminar as the presentation</a:t>
            </a:r>
          </a:p>
          <a:p>
            <a:pPr>
              <a:defRPr/>
            </a:pPr>
            <a:r>
              <a:rPr lang="en-GB" sz="2300" dirty="0"/>
              <a:t>you can </a:t>
            </a:r>
            <a:r>
              <a:rPr lang="en-GB" sz="2300" dirty="0">
                <a:solidFill>
                  <a:srgbClr val="C00000"/>
                </a:solidFill>
              </a:rPr>
              <a:t>prepare answers to possible questions </a:t>
            </a:r>
            <a:r>
              <a:rPr lang="en-GB" sz="2300" dirty="0"/>
              <a:t>beforehand</a:t>
            </a:r>
            <a:endParaRPr lang="en-US" sz="2300" dirty="0"/>
          </a:p>
          <a:p>
            <a:pPr>
              <a:defRPr/>
            </a:pPr>
            <a:r>
              <a:rPr lang="en-GB" sz="2300" dirty="0">
                <a:solidFill>
                  <a:srgbClr val="C00000"/>
                </a:solidFill>
              </a:rPr>
              <a:t>listen carefully </a:t>
            </a:r>
            <a:r>
              <a:rPr lang="en-GB" sz="2300" dirty="0"/>
              <a:t>to the question.....what is the main point the questioner is making?</a:t>
            </a:r>
            <a:endParaRPr lang="en-US" sz="2300" dirty="0"/>
          </a:p>
          <a:p>
            <a:pPr>
              <a:defRPr/>
            </a:pPr>
            <a:r>
              <a:rPr lang="en-GB" sz="2300" dirty="0"/>
              <a:t>seek </a:t>
            </a:r>
            <a:r>
              <a:rPr lang="en-GB" sz="2300" dirty="0">
                <a:solidFill>
                  <a:srgbClr val="C00000"/>
                </a:solidFill>
              </a:rPr>
              <a:t>clarification</a:t>
            </a:r>
            <a:r>
              <a:rPr lang="en-GB" sz="2300" dirty="0"/>
              <a:t> if unsure</a:t>
            </a:r>
            <a:endParaRPr lang="en-US" sz="2300" dirty="0"/>
          </a:p>
          <a:p>
            <a:pPr>
              <a:defRPr/>
            </a:pPr>
            <a:r>
              <a:rPr lang="en-GB" sz="2300" dirty="0">
                <a:solidFill>
                  <a:srgbClr val="C00000"/>
                </a:solidFill>
              </a:rPr>
              <a:t>pause before answering</a:t>
            </a:r>
            <a:r>
              <a:rPr lang="en-GB" sz="2300" dirty="0"/>
              <a:t>, arrange the answer in your mind, be succinct.</a:t>
            </a:r>
            <a:endParaRPr lang="en-US" sz="2300" dirty="0"/>
          </a:p>
          <a:p>
            <a:pPr>
              <a:defRPr/>
            </a:pPr>
            <a:r>
              <a:rPr lang="en-GB" sz="2300" dirty="0"/>
              <a:t>if you think/know there is something specific you will be asked, prepare a slide/overhead </a:t>
            </a:r>
            <a:r>
              <a:rPr lang="en-US" sz="2300" dirty="0"/>
              <a:t> and/or support material: </a:t>
            </a:r>
            <a:r>
              <a:rPr lang="en-GB" sz="2300" i="1" dirty="0"/>
              <a:t>‘... I happen to have that information here</a:t>
            </a:r>
            <a:r>
              <a:rPr lang="en-GB" sz="2300" dirty="0"/>
              <a:t>’</a:t>
            </a:r>
          </a:p>
          <a:p>
            <a:pPr>
              <a:defRPr/>
            </a:pPr>
            <a:r>
              <a:rPr lang="en-GB" sz="2300" dirty="0"/>
              <a:t>Remember that you will all be expected to act as active audience too</a:t>
            </a:r>
            <a:endParaRPr lang="en-GB" sz="2000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US" sz="2000" dirty="0"/>
          </a:p>
          <a:p>
            <a:pPr eaLnBrk="1" hangingPunct="1">
              <a:defRPr/>
            </a:pPr>
            <a:endParaRPr lang="en-US" altLang="en-US" sz="2000" dirty="0"/>
          </a:p>
        </p:txBody>
      </p:sp>
      <p:sp>
        <p:nvSpPr>
          <p:cNvPr id="5" name="Rectangle 4"/>
          <p:cNvSpPr/>
          <p:nvPr/>
        </p:nvSpPr>
        <p:spPr>
          <a:xfrm>
            <a:off x="55157" y="701440"/>
            <a:ext cx="11128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18thCentury" pitchFamily="2" charset="0"/>
                <a:ea typeface="+mj-ea"/>
                <a:cs typeface="+mj-cs"/>
              </a:rPr>
              <a:t>CSSK4004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>
            <a:normAutofit/>
          </a:bodyPr>
          <a:lstStyle/>
          <a:p>
            <a:pPr algn="ctr"/>
            <a:r>
              <a:rPr lang="en-GB" altLang="en-US" sz="4400" dirty="0">
                <a:latin typeface="18thCentury" pitchFamily="2" charset="0"/>
              </a:rPr>
              <a:t>After the seminar (presentation) </a:t>
            </a:r>
            <a:endParaRPr lang="en-US" altLang="en-US" sz="4400" dirty="0"/>
          </a:p>
        </p:txBody>
      </p:sp>
      <p:sp>
        <p:nvSpPr>
          <p:cNvPr id="19459" name="Content Placeholder 1"/>
          <p:cNvSpPr>
            <a:spLocks noGrp="1"/>
          </p:cNvSpPr>
          <p:nvPr>
            <p:ph idx="4294967295"/>
          </p:nvPr>
        </p:nvSpPr>
        <p:spPr>
          <a:xfrm>
            <a:off x="899592" y="1196974"/>
            <a:ext cx="7787208" cy="554439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altLang="en-US" sz="2000" dirty="0">
                <a:solidFill>
                  <a:srgbClr val="C00000"/>
                </a:solidFill>
              </a:rPr>
              <a:t>Assess your performance (you will get formal &amp; informal; summative &amp; formative feedback)</a:t>
            </a:r>
          </a:p>
          <a:p>
            <a:pPr marL="0" indent="0" algn="ctr">
              <a:buNone/>
            </a:pPr>
            <a:r>
              <a:rPr lang="en-US" altLang="en-US" dirty="0"/>
              <a:t>CONSIDER</a:t>
            </a:r>
            <a:endParaRPr lang="en-US" altLang="en-US" sz="2000" dirty="0"/>
          </a:p>
          <a:p>
            <a:r>
              <a:rPr lang="en-GB" altLang="en-US" sz="2200" dirty="0"/>
              <a:t>What did you do right?</a:t>
            </a:r>
            <a:endParaRPr lang="en-US" altLang="en-US" sz="2200" dirty="0"/>
          </a:p>
          <a:p>
            <a:r>
              <a:rPr lang="en-GB" altLang="en-US" sz="2200" dirty="0"/>
              <a:t>What went wrong or did not work?</a:t>
            </a:r>
            <a:endParaRPr lang="en-US" altLang="en-US" sz="2200" dirty="0"/>
          </a:p>
          <a:p>
            <a:pPr marL="0" indent="0" algn="ctr">
              <a:buNone/>
            </a:pPr>
            <a:endParaRPr lang="en-GB" altLang="en-US" sz="1000" dirty="0"/>
          </a:p>
          <a:p>
            <a:pPr marL="0" indent="0" algn="ctr">
              <a:buNone/>
            </a:pPr>
            <a:endParaRPr lang="en-GB" altLang="en-US" sz="1000" dirty="0"/>
          </a:p>
          <a:p>
            <a:pPr marL="0" indent="0" algn="ctr">
              <a:buNone/>
            </a:pPr>
            <a:r>
              <a:rPr lang="en-GB" altLang="en-US" dirty="0"/>
              <a:t>MAKE NOTES TO YOURSELF FOR NEXT TIME</a:t>
            </a:r>
            <a:endParaRPr lang="en-US" altLang="en-US" dirty="0"/>
          </a:p>
          <a:p>
            <a:r>
              <a:rPr lang="en-GB" altLang="en-US" sz="2000" dirty="0"/>
              <a:t>Keep your material, plus notes of comments by others, to support general</a:t>
            </a:r>
            <a:r>
              <a:rPr lang="en-US" altLang="en-US" sz="2000" dirty="0"/>
              <a:t> </a:t>
            </a:r>
            <a:r>
              <a:rPr lang="en-GB" altLang="en-US" sz="2000" dirty="0"/>
              <a:t>understanding and better written material</a:t>
            </a:r>
            <a:endParaRPr lang="en-US" altLang="en-US" sz="2000" dirty="0"/>
          </a:p>
          <a:p>
            <a:r>
              <a:rPr lang="en-GB" altLang="en-US" sz="2000" dirty="0"/>
              <a:t>presentation(s) should lead to general discussion if they are kick starting mechanisms</a:t>
            </a:r>
            <a:endParaRPr lang="en-US" altLang="en-US" sz="2000" dirty="0"/>
          </a:p>
          <a:p>
            <a:r>
              <a:rPr lang="en-GB" altLang="en-US" sz="2000" dirty="0"/>
              <a:t>You will not gain from this if you have been a passive audience, or not prepared because </a:t>
            </a:r>
            <a:r>
              <a:rPr lang="en-GB" altLang="en-US" sz="2000" dirty="0">
                <a:solidFill>
                  <a:srgbClr val="C00000"/>
                </a:solidFill>
              </a:rPr>
              <a:t>it is</a:t>
            </a:r>
            <a:r>
              <a:rPr lang="en-US" altLang="en-US" sz="2000" dirty="0">
                <a:solidFill>
                  <a:srgbClr val="C00000"/>
                </a:solidFill>
              </a:rPr>
              <a:t> </a:t>
            </a:r>
            <a:r>
              <a:rPr lang="en-GB" altLang="en-US" sz="2000" i="1" u="sng" dirty="0">
                <a:solidFill>
                  <a:srgbClr val="C00000"/>
                </a:solidFill>
              </a:rPr>
              <a:t>not your turn</a:t>
            </a:r>
            <a:r>
              <a:rPr lang="en-GB" altLang="en-US" sz="2000" dirty="0">
                <a:solidFill>
                  <a:srgbClr val="C00000"/>
                </a:solidFill>
              </a:rPr>
              <a:t>!</a:t>
            </a:r>
            <a:endParaRPr lang="en-US" altLang="en-US" sz="2000" dirty="0">
              <a:solidFill>
                <a:srgbClr val="C00000"/>
              </a:solidFill>
            </a:endParaRPr>
          </a:p>
          <a:p>
            <a:pPr eaLnBrk="1" hangingPunct="1"/>
            <a:endParaRPr lang="en-US" altLang="en-US" dirty="0"/>
          </a:p>
        </p:txBody>
      </p:sp>
      <p:sp>
        <p:nvSpPr>
          <p:cNvPr id="5" name="Rectangle 4"/>
          <p:cNvSpPr/>
          <p:nvPr/>
        </p:nvSpPr>
        <p:spPr>
          <a:xfrm>
            <a:off x="55157" y="701440"/>
            <a:ext cx="11128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18thCentury" pitchFamily="2" charset="0"/>
                <a:ea typeface="+mj-ea"/>
                <a:cs typeface="+mj-cs"/>
              </a:rPr>
              <a:t>CSSK4004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8_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8_Concourse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54F6613E-5ED7-40ED-90A8-F639BE712C0E}"/>
    </a:ext>
  </a:extLst>
</a:theme>
</file>

<file path=ppt/theme/themeOverride1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3787</TotalTime>
  <Words>705</Words>
  <Application>Microsoft Office PowerPoint</Application>
  <PresentationFormat>On-screen Show (4:3)</PresentationFormat>
  <Paragraphs>88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8_Concourse</vt:lpstr>
      <vt:lpstr>Wisp</vt:lpstr>
      <vt:lpstr>presentations</vt:lpstr>
      <vt:lpstr>Preparation: all</vt:lpstr>
      <vt:lpstr>Seminar Preparation</vt:lpstr>
      <vt:lpstr>Practice your seminar presentation </vt:lpstr>
      <vt:lpstr>Seminar (and Workshop) as performance  </vt:lpstr>
      <vt:lpstr>Delivering the seminar presentation 1 </vt:lpstr>
      <vt:lpstr>Delivering the seminar presentation 2</vt:lpstr>
      <vt:lpstr>???Question time??? </vt:lpstr>
      <vt:lpstr>After the seminar (presentation) </vt:lpstr>
    </vt:vector>
  </TitlesOfParts>
  <Company>CYD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Biography</dc:title>
  <dc:creator>PROTOUSER</dc:creator>
  <cp:lastModifiedBy>Administrator</cp:lastModifiedBy>
  <cp:revision>54</cp:revision>
  <cp:lastPrinted>2002-11-26T11:32:20Z</cp:lastPrinted>
  <dcterms:created xsi:type="dcterms:W3CDTF">2002-11-26T11:04:07Z</dcterms:created>
  <dcterms:modified xsi:type="dcterms:W3CDTF">2017-11-20T19:40:57Z</dcterms:modified>
</cp:coreProperties>
</file>