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9" r:id="rId1"/>
  </p:sldMasterIdLst>
  <p:sldIdLst>
    <p:sldId id="256" r:id="rId2"/>
    <p:sldId id="257" r:id="rId3"/>
    <p:sldId id="258"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20"/>
  </p:normalViewPr>
  <p:slideViewPr>
    <p:cSldViewPr snapToGrid="0" snapToObjects="1">
      <p:cViewPr>
        <p:scale>
          <a:sx n="93" d="100"/>
          <a:sy n="93" d="100"/>
        </p:scale>
        <p:origin x="78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DA49A-BB8B-2E4D-93EA-3F1C60B8701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82423DE-1EA5-6544-B228-DDD389990F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FE34786-DE0E-1F40-A0BD-0FB594E9A77D}"/>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5" name="Footer Placeholder 4">
            <a:extLst>
              <a:ext uri="{FF2B5EF4-FFF2-40B4-BE49-F238E27FC236}">
                <a16:creationId xmlns:a16="http://schemas.microsoft.com/office/drawing/2014/main" id="{284B4E11-1460-3247-A983-A79A1A6346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55688C-BBBA-134B-B408-23B24BC1BF39}"/>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1072000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BB4A-001F-A84C-909F-176DD654CE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32023F3-2160-D444-A8FC-1FCE35EDE1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05A346-E513-9247-BB90-4BEAD3087CB9}"/>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5" name="Footer Placeholder 4">
            <a:extLst>
              <a:ext uri="{FF2B5EF4-FFF2-40B4-BE49-F238E27FC236}">
                <a16:creationId xmlns:a16="http://schemas.microsoft.com/office/drawing/2014/main" id="{F0694108-3543-5041-AE06-A9F30EE6A9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0EBBE2-C7E4-EC49-B1E2-EF12AE9485A1}"/>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3243966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ADDC-EF6C-B84C-A188-8F62E33F779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63F7FCA-DDC5-2547-8617-57228BB9CE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1C7CFB2-7AC9-E640-9476-C0DE25214BC1}"/>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5" name="Footer Placeholder 4">
            <a:extLst>
              <a:ext uri="{FF2B5EF4-FFF2-40B4-BE49-F238E27FC236}">
                <a16:creationId xmlns:a16="http://schemas.microsoft.com/office/drawing/2014/main" id="{896DD465-63C0-3A4E-9635-5E9D8D0323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0EFC7C-157A-BC48-AB0E-04FCEEBB71A4}"/>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2737525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A318D-5810-A046-B153-3E52F42B922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73D619E-27C5-9743-B4BA-619AF89271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2F2C898-5207-B849-9ADF-8B95520ED5C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AA695DB-DF1E-A048-BD6C-6878A0C0A73C}"/>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6" name="Footer Placeholder 5">
            <a:extLst>
              <a:ext uri="{FF2B5EF4-FFF2-40B4-BE49-F238E27FC236}">
                <a16:creationId xmlns:a16="http://schemas.microsoft.com/office/drawing/2014/main" id="{261C979E-520E-8146-A0FC-8F5FCD1AEE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E60736-AD32-094A-9EEC-54AC7CAF106A}"/>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2009241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12C8-6164-AD41-A3C1-114A1744DE7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3906CA9-009E-A241-B033-EA4003A4C4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F1505BC-6F19-024F-899D-BEF3829C55B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3DBC155-9FF3-6344-86E5-F29B9E296A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8B1F1BC-4CD6-DA41-979C-E288A8FAB02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21DE666-0ABC-1641-B40E-6F999734B485}"/>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8" name="Footer Placeholder 7">
            <a:extLst>
              <a:ext uri="{FF2B5EF4-FFF2-40B4-BE49-F238E27FC236}">
                <a16:creationId xmlns:a16="http://schemas.microsoft.com/office/drawing/2014/main" id="{5951120E-0C74-DC48-AD04-B96C31E769F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E7F2C0-B8A1-0747-9602-BFFBC589D0B9}"/>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4191658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3D92-3F2F-A94F-99BF-D4AF75DCC6E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5A666B1-E06E-AB47-9FC5-4E9856AF0AB8}"/>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4" name="Footer Placeholder 3">
            <a:extLst>
              <a:ext uri="{FF2B5EF4-FFF2-40B4-BE49-F238E27FC236}">
                <a16:creationId xmlns:a16="http://schemas.microsoft.com/office/drawing/2014/main" id="{FDBF82B4-9785-564B-95B8-658F52F8C34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1A0D94-1DDB-B946-8460-9FBD41744DB9}"/>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273630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E1F09E-B22A-774D-A15E-CC1FE145D425}"/>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3" name="Footer Placeholder 2">
            <a:extLst>
              <a:ext uri="{FF2B5EF4-FFF2-40B4-BE49-F238E27FC236}">
                <a16:creationId xmlns:a16="http://schemas.microsoft.com/office/drawing/2014/main" id="{CBB847C7-4A42-4641-98F5-2A304E146B3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D27F7F-E3C5-224B-AD6F-EA7D94F95E4F}"/>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3619341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58EE7-0D5F-1945-98F6-E2A5610612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C1E7FB8-F7D7-924B-A560-180F20C2BC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8CD2BE-E0E3-C546-B1C1-90F46D0606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F45171-095C-7A4A-AF93-B1FD536ABD72}"/>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6" name="Footer Placeholder 5">
            <a:extLst>
              <a:ext uri="{FF2B5EF4-FFF2-40B4-BE49-F238E27FC236}">
                <a16:creationId xmlns:a16="http://schemas.microsoft.com/office/drawing/2014/main" id="{97547B7E-B3D0-5F4D-A8A1-FA05264829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29FE62-D659-4A44-9B4C-12625F193D9F}"/>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1101726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47AFD-CBB7-2848-A879-1BA181499C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C1B2E46-B7B7-774B-853C-29E95B760B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DC24AF3-4652-E340-94BF-DB39AC1550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FA17C1-E152-6C49-92F7-C043E8DFCA87}"/>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6" name="Footer Placeholder 5">
            <a:extLst>
              <a:ext uri="{FF2B5EF4-FFF2-40B4-BE49-F238E27FC236}">
                <a16:creationId xmlns:a16="http://schemas.microsoft.com/office/drawing/2014/main" id="{E4A512CE-1B74-754F-9BE0-C4C7939CDC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EE86A6-A4F1-8148-9C41-AF2F68057704}"/>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3325083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AD32C-20D7-3049-89DF-4A4EA0803DA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AA23C3B-D477-1345-9650-B48B5CBFB40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E6C29D-4312-6140-A088-B4DE90946F3C}"/>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5" name="Footer Placeholder 4">
            <a:extLst>
              <a:ext uri="{FF2B5EF4-FFF2-40B4-BE49-F238E27FC236}">
                <a16:creationId xmlns:a16="http://schemas.microsoft.com/office/drawing/2014/main" id="{013F9F8E-9FB1-1E48-A603-7408DB12E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C6CFDF-0F85-244E-A0F1-75FA8E7E1FBF}"/>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2524573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DA188-68BF-EC4E-92FA-30EBAE762E2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E6200F9-66B6-D04E-A124-7A2B8799E38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70BA02-E957-D247-B306-B16187030CEB}"/>
              </a:ext>
            </a:extLst>
          </p:cNvPr>
          <p:cNvSpPr>
            <a:spLocks noGrp="1"/>
          </p:cNvSpPr>
          <p:nvPr>
            <p:ph type="dt" sz="half" idx="10"/>
          </p:nvPr>
        </p:nvSpPr>
        <p:spPr/>
        <p:txBody>
          <a:bodyPr/>
          <a:lstStyle/>
          <a:p>
            <a:fld id="{68325C69-7CD8-144E-BCC2-2A1892A659E8}" type="datetimeFigureOut">
              <a:rPr lang="en-US" smtClean="0"/>
              <a:t>5/14/20</a:t>
            </a:fld>
            <a:endParaRPr lang="en-US"/>
          </a:p>
        </p:txBody>
      </p:sp>
      <p:sp>
        <p:nvSpPr>
          <p:cNvPr id="5" name="Footer Placeholder 4">
            <a:extLst>
              <a:ext uri="{FF2B5EF4-FFF2-40B4-BE49-F238E27FC236}">
                <a16:creationId xmlns:a16="http://schemas.microsoft.com/office/drawing/2014/main" id="{27EB0104-5376-514A-A697-A985EFACA5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3F13C2-D9CD-CE49-AF3E-6138406EC492}"/>
              </a:ext>
            </a:extLst>
          </p:cNvPr>
          <p:cNvSpPr>
            <a:spLocks noGrp="1"/>
          </p:cNvSpPr>
          <p:nvPr>
            <p:ph type="sldNum" sz="quarter" idx="12"/>
          </p:nvPr>
        </p:nvSpPr>
        <p:spPr/>
        <p:txBody>
          <a:bodyPr/>
          <a:lstStyle/>
          <a:p>
            <a:fld id="{C7D5A452-F6F5-B84E-BBD5-31A71D7262F9}" type="slidenum">
              <a:rPr lang="en-US" smtClean="0"/>
              <a:t>‹#›</a:t>
            </a:fld>
            <a:endParaRPr lang="en-US"/>
          </a:p>
        </p:txBody>
      </p:sp>
    </p:spTree>
    <p:extLst>
      <p:ext uri="{BB962C8B-B14F-4D97-AF65-F5344CB8AC3E}">
        <p14:creationId xmlns:p14="http://schemas.microsoft.com/office/powerpoint/2010/main" val="3662205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AA580F-98F5-454C-9E44-724FE658B8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DC276A0-C859-854A-9F7A-E5EAEFE851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83F723-8056-C943-BC5E-87F9AFACAA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325C69-7CD8-144E-BCC2-2A1892A659E8}" type="datetimeFigureOut">
              <a:rPr lang="en-US" smtClean="0"/>
              <a:t>5/14/20</a:t>
            </a:fld>
            <a:endParaRPr lang="en-US"/>
          </a:p>
        </p:txBody>
      </p:sp>
      <p:sp>
        <p:nvSpPr>
          <p:cNvPr id="5" name="Footer Placeholder 4">
            <a:extLst>
              <a:ext uri="{FF2B5EF4-FFF2-40B4-BE49-F238E27FC236}">
                <a16:creationId xmlns:a16="http://schemas.microsoft.com/office/drawing/2014/main" id="{AE28D846-AD6F-A847-9B04-BB69EB8B3C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66CDBBA-5796-2B44-8977-1134E1C725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D5A452-F6F5-B84E-BBD5-31A71D7262F9}" type="slidenum">
              <a:rPr lang="en-US" smtClean="0"/>
              <a:t>‹#›</a:t>
            </a:fld>
            <a:endParaRPr lang="en-US"/>
          </a:p>
        </p:txBody>
      </p:sp>
    </p:spTree>
    <p:extLst>
      <p:ext uri="{BB962C8B-B14F-4D97-AF65-F5344CB8AC3E}">
        <p14:creationId xmlns:p14="http://schemas.microsoft.com/office/powerpoint/2010/main" val="1002003197"/>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gilc.org/privacy/survey/intro.html" TargetMode="External"/><Relationship Id="rId13" Type="http://schemas.openxmlformats.org/officeDocument/2006/relationships/hyperlink" Target="https://www.theschoolrun.com/why-relaxation-important-children" TargetMode="External"/><Relationship Id="rId3" Type="http://schemas.openxmlformats.org/officeDocument/2006/relationships/hyperlink" Target="https://cubegroup.com.au/why-equality-and-fairness-matters/" TargetMode="External"/><Relationship Id="rId7" Type="http://schemas.openxmlformats.org/officeDocument/2006/relationships/hyperlink" Target="https://www.childcomwales.org.uk/wp-content/uploads/2018/04/Play-FINAL.pdf" TargetMode="External"/><Relationship Id="rId12" Type="http://schemas.openxmlformats.org/officeDocument/2006/relationships/hyperlink" Target="https://mom.com/kids/4978-what-schools-role-influencing-child-development" TargetMode="External"/><Relationship Id="rId2" Type="http://schemas.openxmlformats.org/officeDocument/2006/relationships/hyperlink" Target="http://www.factsforlifeglobal.org/03/" TargetMode="External"/><Relationship Id="rId1" Type="http://schemas.openxmlformats.org/officeDocument/2006/relationships/slideLayout" Target="../slideLayouts/slideLayout2.xml"/><Relationship Id="rId6" Type="http://schemas.openxmlformats.org/officeDocument/2006/relationships/hyperlink" Target="https://pediatrics.aappublications.org/content/119/1/182" TargetMode="External"/><Relationship Id="rId11" Type="http://schemas.openxmlformats.org/officeDocument/2006/relationships/hyperlink" Target="https://lawstuff.org.uk/my-rights/what-are-childrens-rights/" TargetMode="External"/><Relationship Id="rId5" Type="http://schemas.openxmlformats.org/officeDocument/2006/relationships/hyperlink" Target="https://www.childcomwales.org.uk/resources/childrens-rights-approach/childrens-rights-approach-education-wales/important-web/" TargetMode="External"/><Relationship Id="rId10" Type="http://schemas.openxmlformats.org/officeDocument/2006/relationships/hyperlink" Target="https://www.lawnow.org/privacy-rights-of-children/" TargetMode="External"/><Relationship Id="rId4" Type="http://schemas.openxmlformats.org/officeDocument/2006/relationships/hyperlink" Target="https://www.tehrantimes.com/news/424169/Bill-on-children-s-rights-to-be-brought-before-Majlis-MP" TargetMode="External"/><Relationship Id="rId9" Type="http://schemas.openxmlformats.org/officeDocument/2006/relationships/hyperlink" Target="https://www.gracepointwellness.org/1262-child-development-parenting-middle-8-11/article/38377-childrens-need-for-privacy"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app.croneri.co.uk/topics/planning-early-years/indepth" TargetMode="External"/><Relationship Id="rId7" Type="http://schemas.openxmlformats.org/officeDocument/2006/relationships/hyperlink" Target="https://worldschildrensprize.org/childrights?gclid=Cj0KCQjw2PP1BRCiARIsAEqv-pQ8OgDBnjA4I44Gk4E88-vf9PpqWnZyZMsfEVhgI42DvMCr0zYQzkgaAqThEALw_wcB" TargetMode="External"/><Relationship Id="rId2" Type="http://schemas.openxmlformats.org/officeDocument/2006/relationships/hyperlink" Target="https://pediatrics.aappublications.org/content/119/1/182" TargetMode="External"/><Relationship Id="rId1" Type="http://schemas.openxmlformats.org/officeDocument/2006/relationships/slideLayout" Target="../slideLayouts/slideLayout2.xml"/><Relationship Id="rId6" Type="http://schemas.openxmlformats.org/officeDocument/2006/relationships/hyperlink" Target="https://thehappyscientist.com/content/observation-through-photography" TargetMode="External"/><Relationship Id="rId5" Type="http://schemas.openxmlformats.org/officeDocument/2006/relationships/hyperlink" Target="http://www.littledreamsnursery.com/policies-and-procedures" TargetMode="External"/><Relationship Id="rId4" Type="http://schemas.openxmlformats.org/officeDocument/2006/relationships/hyperlink" Target="http://earlylearningnetwork.unl.edu/2018/08/29/parent-teacher-relationsh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BDB7F7-6DCA-D246-B1D3-F3388A311B8D}"/>
              </a:ext>
            </a:extLst>
          </p:cNvPr>
          <p:cNvSpPr/>
          <p:nvPr/>
        </p:nvSpPr>
        <p:spPr>
          <a:xfrm>
            <a:off x="4715983" y="87330"/>
            <a:ext cx="2760033" cy="584775"/>
          </a:xfrm>
          <a:prstGeom prst="rect">
            <a:avLst/>
          </a:prstGeom>
          <a:noFill/>
        </p:spPr>
        <p:txBody>
          <a:bodyPr wrap="square" lIns="91440" tIns="45720" rIns="91440" bIns="45720">
            <a:spAutoFit/>
          </a:bodyPr>
          <a:lstStyle/>
          <a:p>
            <a:pPr algn="ctr"/>
            <a:r>
              <a:rPr lang="en-GB" sz="3200" dirty="0" err="1">
                <a:ln w="0"/>
                <a:effectLst>
                  <a:outerShdw blurRad="38100" dist="19050" dir="2700000" algn="tl" rotWithShape="0">
                    <a:schemeClr val="dk1">
                      <a:alpha val="40000"/>
                    </a:schemeClr>
                  </a:outerShdw>
                </a:effectLst>
              </a:rPr>
              <a:t>Papur</a:t>
            </a:r>
            <a:r>
              <a:rPr lang="en-GB" sz="3200" dirty="0">
                <a:ln w="0"/>
                <a:effectLst>
                  <a:outerShdw blurRad="38100" dist="19050" dir="2700000" algn="tl" rotWithShape="0">
                    <a:schemeClr val="dk1">
                      <a:alpha val="40000"/>
                    </a:schemeClr>
                  </a:outerShdw>
                </a:effectLst>
              </a:rPr>
              <a:t> </a:t>
            </a:r>
            <a:r>
              <a:rPr lang="en-GB" sz="3200" dirty="0" err="1">
                <a:ln w="0"/>
                <a:effectLst>
                  <a:outerShdw blurRad="38100" dist="19050" dir="2700000" algn="tl" rotWithShape="0">
                    <a:schemeClr val="dk1">
                      <a:alpha val="40000"/>
                    </a:schemeClr>
                  </a:outerShdw>
                </a:effectLst>
              </a:rPr>
              <a:t>briffio</a:t>
            </a:r>
            <a:endParaRPr lang="en-GB" sz="3200" b="0" cap="none" spc="0" dirty="0">
              <a:ln w="0"/>
              <a:solidFill>
                <a:schemeClr val="tx1"/>
              </a:solidFill>
              <a:effectLst>
                <a:outerShdw blurRad="38100" dist="19050" dir="2700000" algn="tl" rotWithShape="0">
                  <a:schemeClr val="dk1">
                    <a:alpha val="40000"/>
                  </a:schemeClr>
                </a:outerShdw>
              </a:effectLst>
            </a:endParaRPr>
          </a:p>
        </p:txBody>
      </p:sp>
      <p:sp>
        <p:nvSpPr>
          <p:cNvPr id="5" name="TextBox 4">
            <a:extLst>
              <a:ext uri="{FF2B5EF4-FFF2-40B4-BE49-F238E27FC236}">
                <a16:creationId xmlns:a16="http://schemas.microsoft.com/office/drawing/2014/main" id="{23DF9078-018D-E04A-9B25-51169BEB2E71}"/>
              </a:ext>
            </a:extLst>
          </p:cNvPr>
          <p:cNvSpPr txBox="1"/>
          <p:nvPr/>
        </p:nvSpPr>
        <p:spPr>
          <a:xfrm>
            <a:off x="576813" y="859620"/>
            <a:ext cx="3089904" cy="3508653"/>
          </a:xfrm>
          <a:prstGeom prst="rect">
            <a:avLst/>
          </a:prstGeom>
          <a:noFill/>
        </p:spPr>
        <p:txBody>
          <a:bodyPr wrap="square" rtlCol="0">
            <a:spAutoFit/>
          </a:bodyPr>
          <a:lstStyle/>
          <a:p>
            <a:r>
              <a:rPr lang="en-US" b="1" dirty="0" err="1"/>
              <a:t>Cyflwyniad</a:t>
            </a:r>
            <a:r>
              <a:rPr lang="en-US" b="1" dirty="0"/>
              <a:t> </a:t>
            </a:r>
          </a:p>
          <a:p>
            <a:r>
              <a:rPr lang="en-US" sz="1500" dirty="0" err="1"/>
              <a:t>Ar</a:t>
            </a:r>
            <a:r>
              <a:rPr lang="en-US" sz="1500" dirty="0"/>
              <a:t> </a:t>
            </a:r>
            <a:r>
              <a:rPr lang="en-US" sz="1500" dirty="0" err="1"/>
              <a:t>gyfer</a:t>
            </a:r>
            <a:r>
              <a:rPr lang="en-US" sz="1500" dirty="0"/>
              <a:t> y </a:t>
            </a:r>
            <a:r>
              <a:rPr lang="en-US" sz="1500" dirty="0" err="1"/>
              <a:t>dasg</a:t>
            </a:r>
            <a:r>
              <a:rPr lang="en-US" sz="1500" dirty="0"/>
              <a:t> </a:t>
            </a:r>
            <a:r>
              <a:rPr lang="en-US" sz="1500" dirty="0" err="1"/>
              <a:t>yma</a:t>
            </a:r>
            <a:r>
              <a:rPr lang="en-US" sz="1500" dirty="0"/>
              <a:t> </a:t>
            </a:r>
            <a:r>
              <a:rPr lang="en-US" sz="1500" dirty="0" err="1"/>
              <a:t>byddaf</a:t>
            </a:r>
            <a:r>
              <a:rPr lang="en-US" sz="1500" dirty="0"/>
              <a:t> yn </a:t>
            </a:r>
            <a:r>
              <a:rPr lang="en-US" sz="1500" dirty="0" err="1"/>
              <a:t>trafod</a:t>
            </a:r>
            <a:r>
              <a:rPr lang="en-US" sz="1500" dirty="0"/>
              <a:t> 4 </a:t>
            </a:r>
            <a:r>
              <a:rPr lang="en-US" sz="1500" dirty="0" err="1"/>
              <a:t>erthygl</a:t>
            </a:r>
            <a:r>
              <a:rPr lang="en-US" sz="1500" dirty="0"/>
              <a:t> </a:t>
            </a:r>
            <a:r>
              <a:rPr lang="en-US" sz="1500" dirty="0" err="1"/>
              <a:t>sydd</a:t>
            </a:r>
            <a:r>
              <a:rPr lang="en-US" sz="1500" dirty="0"/>
              <a:t> yn </a:t>
            </a:r>
            <a:r>
              <a:rPr lang="en-US" sz="1500" dirty="0" err="1"/>
              <a:t>trafod</a:t>
            </a:r>
            <a:r>
              <a:rPr lang="en-US" sz="1500" dirty="0"/>
              <a:t> </a:t>
            </a:r>
            <a:r>
              <a:rPr lang="en-US" sz="1500" dirty="0" err="1"/>
              <a:t>hawliau</a:t>
            </a:r>
            <a:r>
              <a:rPr lang="en-US" sz="1500" dirty="0"/>
              <a:t> </a:t>
            </a:r>
            <a:r>
              <a:rPr lang="en-US" sz="1500" dirty="0" err="1"/>
              <a:t>gwahanol</a:t>
            </a:r>
            <a:r>
              <a:rPr lang="en-US" sz="1500" dirty="0"/>
              <a:t>. </a:t>
            </a:r>
            <a:r>
              <a:rPr lang="en-US" sz="1500" dirty="0" err="1"/>
              <a:t>Hyd</a:t>
            </a:r>
            <a:r>
              <a:rPr lang="en-US" sz="1500" dirty="0"/>
              <a:t> yn </a:t>
            </a:r>
            <a:r>
              <a:rPr lang="en-US" sz="1500" dirty="0" err="1"/>
              <a:t>oed</a:t>
            </a:r>
            <a:r>
              <a:rPr lang="en-US" sz="1500" dirty="0"/>
              <a:t> </a:t>
            </a:r>
            <a:r>
              <a:rPr lang="en-US" sz="1500" dirty="0" err="1"/>
              <a:t>mae</a:t>
            </a:r>
            <a:r>
              <a:rPr lang="en-US" sz="1500" dirty="0"/>
              <a:t> </a:t>
            </a:r>
            <a:r>
              <a:rPr lang="en-US" sz="1500" dirty="0" err="1"/>
              <a:t>yna</a:t>
            </a:r>
            <a:r>
              <a:rPr lang="en-US" sz="1500" dirty="0"/>
              <a:t> </a:t>
            </a:r>
            <a:r>
              <a:rPr lang="en-US" sz="1500" dirty="0" err="1"/>
              <a:t>lawer</a:t>
            </a:r>
            <a:r>
              <a:rPr lang="en-US" sz="1500" dirty="0"/>
              <a:t> o </a:t>
            </a:r>
            <a:r>
              <a:rPr lang="en-US" sz="1500" dirty="0" err="1"/>
              <a:t>erthyglau</a:t>
            </a:r>
            <a:r>
              <a:rPr lang="en-US" sz="1500" dirty="0"/>
              <a:t> </a:t>
            </a:r>
            <a:r>
              <a:rPr lang="en-US" sz="1500" dirty="0" err="1"/>
              <a:t>rydw</a:t>
            </a:r>
            <a:r>
              <a:rPr lang="en-US" sz="1500" dirty="0"/>
              <a:t> </a:t>
            </a:r>
            <a:r>
              <a:rPr lang="en-US" sz="1500" dirty="0" err="1"/>
              <a:t>i</a:t>
            </a:r>
            <a:r>
              <a:rPr lang="en-US" sz="1500" dirty="0"/>
              <a:t> </a:t>
            </a:r>
            <a:r>
              <a:rPr lang="en-US" sz="1500" dirty="0" err="1"/>
              <a:t>wedi</a:t>
            </a:r>
            <a:r>
              <a:rPr lang="en-US" sz="1500" dirty="0"/>
              <a:t> </a:t>
            </a:r>
            <a:r>
              <a:rPr lang="en-US" sz="1500" dirty="0" err="1"/>
              <a:t>dewis</a:t>
            </a:r>
            <a:r>
              <a:rPr lang="en-US" sz="1500" dirty="0"/>
              <a:t> 4 </a:t>
            </a:r>
            <a:r>
              <a:rPr lang="en-US" sz="1500" dirty="0" err="1"/>
              <a:t>erthyglau</a:t>
            </a:r>
            <a:r>
              <a:rPr lang="en-US" sz="1500" dirty="0"/>
              <a:t> </a:t>
            </a:r>
            <a:r>
              <a:rPr lang="en-US" sz="1500" dirty="0" err="1"/>
              <a:t>rydw</a:t>
            </a:r>
            <a:r>
              <a:rPr lang="en-US" sz="1500" dirty="0"/>
              <a:t> </a:t>
            </a:r>
            <a:r>
              <a:rPr lang="en-US" sz="1500" dirty="0" err="1"/>
              <a:t>i’n</a:t>
            </a:r>
            <a:r>
              <a:rPr lang="en-US" sz="1500" dirty="0"/>
              <a:t> </a:t>
            </a:r>
            <a:r>
              <a:rPr lang="en-US" sz="1500" dirty="0" err="1"/>
              <a:t>credu</a:t>
            </a:r>
            <a:r>
              <a:rPr lang="en-US" sz="1500" dirty="0"/>
              <a:t> </a:t>
            </a:r>
            <a:r>
              <a:rPr lang="en-US" sz="1500" dirty="0" err="1"/>
              <a:t>sydd</a:t>
            </a:r>
            <a:r>
              <a:rPr lang="en-US" sz="1500" dirty="0"/>
              <a:t> yn </a:t>
            </a:r>
            <a:r>
              <a:rPr lang="en-US" sz="1500" dirty="0" err="1"/>
              <a:t>pwysig</a:t>
            </a:r>
            <a:r>
              <a:rPr lang="en-US" sz="1500" dirty="0"/>
              <a:t> ac yn </a:t>
            </a:r>
            <a:r>
              <a:rPr lang="en-US" sz="1500" dirty="0" err="1"/>
              <a:t>perthnasol</a:t>
            </a:r>
            <a:r>
              <a:rPr lang="en-US" sz="1500" dirty="0"/>
              <a:t>. </a:t>
            </a:r>
            <a:r>
              <a:rPr lang="en-US" sz="1500" dirty="0" err="1"/>
              <a:t>Byddaf</a:t>
            </a:r>
            <a:r>
              <a:rPr lang="en-US" sz="1500" dirty="0"/>
              <a:t> yn </a:t>
            </a:r>
            <a:r>
              <a:rPr lang="en-US" sz="1500" dirty="0" err="1"/>
              <a:t>trafod</a:t>
            </a:r>
            <a:r>
              <a:rPr lang="en-US" sz="1500" dirty="0"/>
              <a:t> ei </a:t>
            </a:r>
            <a:r>
              <a:rPr lang="en-US" sz="1500" dirty="0" err="1"/>
              <a:t>pwysigrwydd</a:t>
            </a:r>
            <a:r>
              <a:rPr lang="en-US" sz="1500" dirty="0"/>
              <a:t> a </a:t>
            </a:r>
            <a:r>
              <a:rPr lang="en-US" sz="1500" dirty="0" err="1"/>
              <a:t>trafod</a:t>
            </a:r>
            <a:r>
              <a:rPr lang="en-US" sz="1500" dirty="0"/>
              <a:t> </a:t>
            </a:r>
            <a:r>
              <a:rPr lang="en-US" sz="1500" dirty="0" err="1"/>
              <a:t>gwybodaeth</a:t>
            </a:r>
            <a:r>
              <a:rPr lang="en-US" sz="1500" dirty="0"/>
              <a:t> am </a:t>
            </a:r>
            <a:r>
              <a:rPr lang="en-US" sz="1500" dirty="0" err="1"/>
              <a:t>yr</a:t>
            </a:r>
            <a:r>
              <a:rPr lang="en-US" sz="1500" dirty="0"/>
              <a:t> </a:t>
            </a:r>
            <a:r>
              <a:rPr lang="en-US" sz="1500" dirty="0" err="1"/>
              <a:t>erthyglau</a:t>
            </a:r>
            <a:r>
              <a:rPr lang="en-US" sz="1500" dirty="0"/>
              <a:t>. </a:t>
            </a:r>
          </a:p>
          <a:p>
            <a:endParaRPr lang="en-US" sz="1200" dirty="0"/>
          </a:p>
          <a:p>
            <a:endParaRPr lang="en-US" b="1" dirty="0"/>
          </a:p>
          <a:p>
            <a:endParaRPr lang="en-US" b="1" dirty="0"/>
          </a:p>
          <a:p>
            <a:endParaRPr lang="en-US" b="1" dirty="0"/>
          </a:p>
          <a:p>
            <a:endParaRPr lang="en-US" b="1" dirty="0"/>
          </a:p>
        </p:txBody>
      </p:sp>
      <p:sp>
        <p:nvSpPr>
          <p:cNvPr id="6" name="TextBox 5">
            <a:extLst>
              <a:ext uri="{FF2B5EF4-FFF2-40B4-BE49-F238E27FC236}">
                <a16:creationId xmlns:a16="http://schemas.microsoft.com/office/drawing/2014/main" id="{A30D39EE-632F-1540-892F-99641F916A12}"/>
              </a:ext>
            </a:extLst>
          </p:cNvPr>
          <p:cNvSpPr txBox="1"/>
          <p:nvPr/>
        </p:nvSpPr>
        <p:spPr>
          <a:xfrm>
            <a:off x="4135510" y="878582"/>
            <a:ext cx="3514330" cy="6463308"/>
          </a:xfrm>
          <a:prstGeom prst="rect">
            <a:avLst/>
          </a:prstGeom>
          <a:noFill/>
        </p:spPr>
        <p:txBody>
          <a:bodyPr wrap="square" rtlCol="0">
            <a:spAutoFit/>
          </a:bodyPr>
          <a:lstStyle/>
          <a:p>
            <a:pPr algn="ctr"/>
            <a:r>
              <a:rPr lang="en-US" b="1" dirty="0" err="1"/>
              <a:t>Erthygl</a:t>
            </a:r>
            <a:r>
              <a:rPr lang="en-US" b="1" dirty="0"/>
              <a:t> 16</a:t>
            </a:r>
          </a:p>
          <a:p>
            <a:r>
              <a:rPr lang="en-US" sz="1500" dirty="0" err="1"/>
              <a:t>Yr</a:t>
            </a:r>
            <a:r>
              <a:rPr lang="en-US" sz="1500" dirty="0"/>
              <a:t> </a:t>
            </a:r>
            <a:r>
              <a:rPr lang="en-US" sz="1500" dirty="0" err="1"/>
              <a:t>erthygl</a:t>
            </a:r>
            <a:r>
              <a:rPr lang="en-US" sz="1500" dirty="0"/>
              <a:t> </a:t>
            </a:r>
            <a:r>
              <a:rPr lang="en-US" sz="1500" dirty="0" err="1"/>
              <a:t>cyntaf</a:t>
            </a:r>
            <a:r>
              <a:rPr lang="en-US" sz="1500" dirty="0"/>
              <a:t> </a:t>
            </a:r>
            <a:r>
              <a:rPr lang="en-US" sz="1500" dirty="0" err="1"/>
              <a:t>rwyf</a:t>
            </a:r>
            <a:r>
              <a:rPr lang="en-US" sz="1500" dirty="0"/>
              <a:t> </a:t>
            </a:r>
            <a:r>
              <a:rPr lang="en-US" sz="1500" dirty="0" err="1"/>
              <a:t>wedi</a:t>
            </a:r>
            <a:r>
              <a:rPr lang="en-US" sz="1500" dirty="0"/>
              <a:t> dewed </a:t>
            </a:r>
            <a:r>
              <a:rPr lang="en-US" sz="1500" dirty="0" err="1"/>
              <a:t>i</a:t>
            </a:r>
            <a:r>
              <a:rPr lang="en-US" sz="1500" dirty="0"/>
              <a:t> </a:t>
            </a:r>
            <a:r>
              <a:rPr lang="en-US" sz="1500" dirty="0" err="1"/>
              <a:t>trafod</a:t>
            </a:r>
            <a:r>
              <a:rPr lang="en-US" sz="1500" dirty="0"/>
              <a:t> </a:t>
            </a:r>
            <a:r>
              <a:rPr lang="en-US" sz="1500" dirty="0" err="1"/>
              <a:t>yw</a:t>
            </a:r>
            <a:r>
              <a:rPr lang="en-US" sz="1500" dirty="0"/>
              <a:t> </a:t>
            </a:r>
            <a:r>
              <a:rPr lang="en-US" sz="1500" dirty="0" err="1"/>
              <a:t>Erthygl</a:t>
            </a:r>
            <a:r>
              <a:rPr lang="en-US" sz="1500" dirty="0"/>
              <a:t> 16 </a:t>
            </a:r>
            <a:r>
              <a:rPr lang="en-US" sz="1500" dirty="0" err="1"/>
              <a:t>sef</a:t>
            </a:r>
            <a:r>
              <a:rPr lang="en-US" sz="1500" dirty="0"/>
              <a:t> eich </a:t>
            </a:r>
            <a:r>
              <a:rPr lang="en-US" sz="1500" dirty="0" err="1"/>
              <a:t>hawl</a:t>
            </a:r>
            <a:r>
              <a:rPr lang="en-US" sz="1500" dirty="0"/>
              <a:t> </a:t>
            </a:r>
            <a:r>
              <a:rPr lang="en-US" sz="1500" dirty="0" err="1"/>
              <a:t>i</a:t>
            </a:r>
            <a:r>
              <a:rPr lang="en-US" sz="1500" dirty="0"/>
              <a:t> </a:t>
            </a:r>
            <a:r>
              <a:rPr lang="en-US" sz="1500" dirty="0" err="1"/>
              <a:t>gael</a:t>
            </a:r>
            <a:r>
              <a:rPr lang="en-US" sz="1500" dirty="0"/>
              <a:t> </a:t>
            </a:r>
            <a:r>
              <a:rPr lang="en-US" sz="1500" dirty="0" err="1"/>
              <a:t>preifatrwydd</a:t>
            </a:r>
            <a:r>
              <a:rPr lang="en-US" sz="1500" dirty="0"/>
              <a:t>. </a:t>
            </a:r>
            <a:r>
              <a:rPr lang="en-US" sz="1500" dirty="0" err="1"/>
              <a:t>Mae’r</a:t>
            </a:r>
            <a:r>
              <a:rPr lang="en-US" sz="1500" dirty="0"/>
              <a:t> </a:t>
            </a:r>
            <a:r>
              <a:rPr lang="en-US" sz="1500" dirty="0" err="1"/>
              <a:t>erthygl</a:t>
            </a:r>
            <a:r>
              <a:rPr lang="en-US" sz="1500" dirty="0"/>
              <a:t> </a:t>
            </a:r>
            <a:r>
              <a:rPr lang="en-US" sz="1500" dirty="0" err="1"/>
              <a:t>yma</a:t>
            </a:r>
            <a:r>
              <a:rPr lang="en-US" sz="1500" dirty="0"/>
              <a:t> </a:t>
            </a:r>
            <a:r>
              <a:rPr lang="en-US" sz="1500" dirty="0" err="1"/>
              <a:t>o’r</a:t>
            </a:r>
            <a:r>
              <a:rPr lang="en-US" sz="1500" dirty="0"/>
              <a:t> </a:t>
            </a:r>
            <a:r>
              <a:rPr lang="en-US" sz="1500" dirty="0" err="1"/>
              <a:t>confensiwn</a:t>
            </a:r>
            <a:r>
              <a:rPr lang="en-US" sz="1500" dirty="0"/>
              <a:t> yn </a:t>
            </a:r>
            <a:r>
              <a:rPr lang="en-US" sz="1500" dirty="0" err="1"/>
              <a:t>amddiffyn</a:t>
            </a:r>
            <a:r>
              <a:rPr lang="en-US" sz="1500" dirty="0"/>
              <a:t> </a:t>
            </a:r>
            <a:r>
              <a:rPr lang="en-US" sz="1500" dirty="0" err="1"/>
              <a:t>preifatrwydd</a:t>
            </a:r>
            <a:r>
              <a:rPr lang="en-US" sz="1500" dirty="0"/>
              <a:t> plant yn </a:t>
            </a:r>
            <a:r>
              <a:rPr lang="en-US" sz="1500" dirty="0" err="1"/>
              <a:t>benodol</a:t>
            </a:r>
            <a:r>
              <a:rPr lang="en-US" sz="1500" dirty="0"/>
              <a:t>.  </a:t>
            </a:r>
            <a:r>
              <a:rPr lang="en-US" sz="1500" dirty="0" err="1"/>
              <a:t>Mae’e</a:t>
            </a:r>
            <a:r>
              <a:rPr lang="en-US" sz="1500" dirty="0"/>
              <a:t> </a:t>
            </a:r>
            <a:r>
              <a:rPr lang="en-US" sz="1500" dirty="0" err="1"/>
              <a:t>erthygl</a:t>
            </a:r>
            <a:r>
              <a:rPr lang="en-US" sz="1500" dirty="0"/>
              <a:t> </a:t>
            </a:r>
            <a:r>
              <a:rPr lang="en-US" sz="1500" dirty="0" err="1"/>
              <a:t>yma</a:t>
            </a:r>
            <a:r>
              <a:rPr lang="en-US" sz="1500" dirty="0"/>
              <a:t> yn </a:t>
            </a:r>
            <a:r>
              <a:rPr lang="en-US" sz="1500" dirty="0" err="1"/>
              <a:t>bwysig</a:t>
            </a:r>
            <a:r>
              <a:rPr lang="en-US" sz="1500" dirty="0"/>
              <a:t> </a:t>
            </a:r>
            <a:r>
              <a:rPr lang="en-US" sz="1500" dirty="0" err="1"/>
              <a:t>oherwydd</a:t>
            </a:r>
            <a:r>
              <a:rPr lang="en-US" sz="1500" dirty="0"/>
              <a:t> </a:t>
            </a:r>
            <a:r>
              <a:rPr lang="en-US" sz="1500" dirty="0" err="1"/>
              <a:t>mae</a:t>
            </a:r>
            <a:r>
              <a:rPr lang="en-US" sz="1500" dirty="0"/>
              <a:t> </a:t>
            </a:r>
            <a:r>
              <a:rPr lang="en-US" sz="1500" dirty="0" err="1"/>
              <a:t>gan</a:t>
            </a:r>
            <a:r>
              <a:rPr lang="en-US" sz="1500" dirty="0"/>
              <a:t> </a:t>
            </a:r>
            <a:r>
              <a:rPr lang="en-US" sz="1500" dirty="0" err="1"/>
              <a:t>pawb</a:t>
            </a:r>
            <a:r>
              <a:rPr lang="en-US" sz="1500" dirty="0"/>
              <a:t> y </a:t>
            </a:r>
            <a:r>
              <a:rPr lang="en-US" sz="1500" dirty="0" err="1"/>
              <a:t>hawl</a:t>
            </a:r>
            <a:r>
              <a:rPr lang="en-US" sz="1500" dirty="0"/>
              <a:t> </a:t>
            </a:r>
            <a:r>
              <a:rPr lang="en-US" sz="1500" dirty="0" err="1"/>
              <a:t>i</a:t>
            </a:r>
            <a:r>
              <a:rPr lang="en-US" sz="1500" dirty="0"/>
              <a:t> </a:t>
            </a:r>
            <a:r>
              <a:rPr lang="en-US" sz="1500" dirty="0" err="1"/>
              <a:t>preifatrwydd</a:t>
            </a:r>
            <a:r>
              <a:rPr lang="en-US" sz="1500" dirty="0"/>
              <a:t> a </a:t>
            </a:r>
            <a:r>
              <a:rPr lang="en-US" sz="1500" dirty="0" err="1"/>
              <a:t>mae</a:t>
            </a:r>
            <a:r>
              <a:rPr lang="en-US" sz="1500" dirty="0"/>
              <a:t> </a:t>
            </a:r>
            <a:r>
              <a:rPr lang="en-US" sz="1500" dirty="0" err="1"/>
              <a:t>rhaid</a:t>
            </a:r>
            <a:r>
              <a:rPr lang="en-US" sz="1500" dirty="0"/>
              <a:t> </a:t>
            </a:r>
            <a:r>
              <a:rPr lang="en-US" sz="1500" dirty="0" err="1"/>
              <a:t>i</a:t>
            </a:r>
            <a:r>
              <a:rPr lang="en-US" sz="1500" dirty="0"/>
              <a:t> </a:t>
            </a:r>
            <a:r>
              <a:rPr lang="en-US" sz="1500" dirty="0" err="1"/>
              <a:t>pawb</a:t>
            </a:r>
            <a:r>
              <a:rPr lang="en-US" sz="1500" dirty="0"/>
              <a:t> </a:t>
            </a:r>
            <a:r>
              <a:rPr lang="en-US" sz="1500" dirty="0" err="1"/>
              <a:t>parchu</a:t>
            </a:r>
            <a:r>
              <a:rPr lang="en-US" sz="1500" dirty="0"/>
              <a:t> </a:t>
            </a:r>
            <a:r>
              <a:rPr lang="en-US" sz="1500" dirty="0" err="1"/>
              <a:t>hyn</a:t>
            </a:r>
            <a:r>
              <a:rPr lang="en-US" sz="1500" dirty="0"/>
              <a:t>. </a:t>
            </a:r>
            <a:r>
              <a:rPr lang="en-US" sz="1500" dirty="0" err="1"/>
              <a:t>Dwed</a:t>
            </a:r>
            <a:r>
              <a:rPr lang="en-US" sz="1500" dirty="0"/>
              <a:t> </a:t>
            </a:r>
            <a:r>
              <a:rPr lang="en-US" sz="1500" dirty="0" err="1"/>
              <a:t>LawNow</a:t>
            </a:r>
            <a:r>
              <a:rPr lang="en-US" sz="1500" dirty="0"/>
              <a:t> yn </a:t>
            </a:r>
            <a:r>
              <a:rPr lang="en-US" sz="1500" dirty="0" err="1"/>
              <a:t>dweud</a:t>
            </a:r>
            <a:r>
              <a:rPr lang="en-US" sz="1500" dirty="0"/>
              <a:t> </a:t>
            </a:r>
            <a:r>
              <a:rPr lang="en-US" sz="1500" dirty="0" err="1"/>
              <a:t>mae’r</a:t>
            </a:r>
            <a:r>
              <a:rPr lang="en-US" sz="1500" dirty="0"/>
              <a:t> </a:t>
            </a:r>
            <a:r>
              <a:rPr lang="en-US" sz="1500" dirty="0" err="1"/>
              <a:t>amddiffyn</a:t>
            </a:r>
            <a:r>
              <a:rPr lang="en-US" sz="1500" dirty="0"/>
              <a:t> o </a:t>
            </a:r>
            <a:r>
              <a:rPr lang="en-US" sz="1500" dirty="0" err="1"/>
              <a:t>preifatrwydd</a:t>
            </a:r>
            <a:r>
              <a:rPr lang="en-US" sz="1500" dirty="0"/>
              <a:t> o plant yn </a:t>
            </a:r>
            <a:r>
              <a:rPr lang="en-US" sz="1500" dirty="0" err="1"/>
              <a:t>darpariaeth</a:t>
            </a:r>
            <a:r>
              <a:rPr lang="en-US" sz="1500" dirty="0"/>
              <a:t> </a:t>
            </a:r>
            <a:r>
              <a:rPr lang="en-US" sz="1500" dirty="0" err="1"/>
              <a:t>eang</a:t>
            </a:r>
            <a:r>
              <a:rPr lang="en-US" sz="1500" dirty="0"/>
              <a:t> </a:t>
            </a:r>
            <a:r>
              <a:rPr lang="en-US" sz="1500" dirty="0" err="1"/>
              <a:t>iawn</a:t>
            </a:r>
            <a:r>
              <a:rPr lang="en-US" sz="1500" dirty="0"/>
              <a:t>. </a:t>
            </a:r>
            <a:r>
              <a:rPr lang="en-US" sz="1500" dirty="0" err="1"/>
              <a:t>Mae’n</a:t>
            </a:r>
            <a:r>
              <a:rPr lang="en-US" sz="1500" dirty="0"/>
              <a:t> </a:t>
            </a:r>
            <a:r>
              <a:rPr lang="en-US" sz="1500" dirty="0" err="1"/>
              <a:t>darllen</a:t>
            </a:r>
            <a:r>
              <a:rPr lang="en-US" sz="1500" dirty="0"/>
              <a:t>:”Children have a right to </a:t>
            </a:r>
            <a:r>
              <a:rPr lang="en-US" sz="1500" dirty="0" err="1"/>
              <a:t>privacy.The</a:t>
            </a:r>
            <a:r>
              <a:rPr lang="en-US" sz="1500" dirty="0"/>
              <a:t> law should protect them attacks against their way of life, their good name, their families and their homes”.</a:t>
            </a:r>
          </a:p>
          <a:p>
            <a:r>
              <a:rPr lang="en-US" sz="1400" dirty="0"/>
              <a:t>Yn </a:t>
            </a:r>
            <a:r>
              <a:rPr lang="en-US" sz="1400" dirty="0" err="1"/>
              <a:t>ol</a:t>
            </a:r>
            <a:r>
              <a:rPr lang="en-US" sz="1400" dirty="0"/>
              <a:t> Gracepoint </a:t>
            </a:r>
            <a:r>
              <a:rPr lang="en-US" sz="1400" dirty="0" err="1"/>
              <a:t>mae</a:t>
            </a:r>
            <a:r>
              <a:rPr lang="en-US" sz="1400" dirty="0"/>
              <a:t> </a:t>
            </a:r>
            <a:r>
              <a:rPr lang="en-US" sz="1400" dirty="0" err="1"/>
              <a:t>anghenion</a:t>
            </a:r>
            <a:r>
              <a:rPr lang="en-US" sz="1400" dirty="0"/>
              <a:t> plant </a:t>
            </a:r>
            <a:r>
              <a:rPr lang="en-US" sz="1400" dirty="0" err="1"/>
              <a:t>i</a:t>
            </a:r>
            <a:r>
              <a:rPr lang="en-US" sz="1400" dirty="0"/>
              <a:t> </a:t>
            </a:r>
            <a:r>
              <a:rPr lang="en-US" sz="1400" dirty="0" err="1"/>
              <a:t>preifatrwydd</a:t>
            </a:r>
            <a:r>
              <a:rPr lang="en-US" sz="1400" dirty="0"/>
              <a:t> yn </a:t>
            </a:r>
            <a:r>
              <a:rPr lang="en-US" sz="1400" dirty="0" err="1"/>
              <a:t>tyfu</a:t>
            </a:r>
            <a:r>
              <a:rPr lang="en-US" sz="1400" dirty="0"/>
              <a:t> </a:t>
            </a:r>
            <a:r>
              <a:rPr lang="en-US" sz="1400" dirty="0" err="1"/>
              <a:t>fel</a:t>
            </a:r>
            <a:r>
              <a:rPr lang="en-US" sz="1400" dirty="0"/>
              <a:t> </a:t>
            </a:r>
            <a:r>
              <a:rPr lang="en-US" sz="1400" dirty="0" err="1"/>
              <a:t>swyddogaeth</a:t>
            </a:r>
            <a:r>
              <a:rPr lang="en-US" sz="1400" dirty="0"/>
              <a:t> </a:t>
            </a:r>
            <a:r>
              <a:rPr lang="en-US" sz="1400" dirty="0" err="1"/>
              <a:t>o’i</a:t>
            </a:r>
            <a:r>
              <a:rPr lang="en-US" sz="1400" dirty="0"/>
              <a:t> </a:t>
            </a:r>
            <a:r>
              <a:rPr lang="en-US" sz="1400" dirty="0" err="1"/>
              <a:t>gwerthfawrogiad</a:t>
            </a:r>
            <a:r>
              <a:rPr lang="en-US" sz="1400" dirty="0"/>
              <a:t> </a:t>
            </a:r>
            <a:r>
              <a:rPr lang="en-US" sz="1400" dirty="0" err="1"/>
              <a:t>cynyddol</a:t>
            </a:r>
            <a:r>
              <a:rPr lang="en-US" sz="1400" dirty="0"/>
              <a:t> </a:t>
            </a:r>
            <a:r>
              <a:rPr lang="en-US" sz="1400" dirty="0" err="1"/>
              <a:t>o’i</a:t>
            </a:r>
            <a:r>
              <a:rPr lang="en-US" sz="1400" dirty="0"/>
              <a:t> </a:t>
            </a:r>
            <a:r>
              <a:rPr lang="en-US" sz="1400" dirty="0" err="1"/>
              <a:t>hunain</a:t>
            </a:r>
            <a:r>
              <a:rPr lang="en-US" sz="1400" dirty="0"/>
              <a:t> </a:t>
            </a:r>
            <a:r>
              <a:rPr lang="en-US" sz="1400" dirty="0" err="1"/>
              <a:t>fel</a:t>
            </a:r>
            <a:r>
              <a:rPr lang="en-US" sz="1400" dirty="0"/>
              <a:t> </a:t>
            </a:r>
            <a:r>
              <a:rPr lang="en-US" sz="1400" dirty="0" err="1"/>
              <a:t>gwrthrychau</a:t>
            </a:r>
            <a:r>
              <a:rPr lang="en-US" sz="1400" dirty="0"/>
              <a:t> </a:t>
            </a:r>
            <a:r>
              <a:rPr lang="en-US" sz="1400" dirty="0" err="1"/>
              <a:t>cymdeithasol</a:t>
            </a:r>
            <a:r>
              <a:rPr lang="en-US" sz="1400" dirty="0"/>
              <a:t> un </a:t>
            </a:r>
            <a:r>
              <a:rPr lang="en-US" sz="1400" dirty="0" err="1"/>
              <a:t>rhwng</a:t>
            </a:r>
            <a:r>
              <a:rPr lang="en-US" sz="1400" dirty="0"/>
              <a:t> </a:t>
            </a:r>
            <a:r>
              <a:rPr lang="en-US" sz="1400" dirty="0" err="1"/>
              <a:t>pobl</a:t>
            </a:r>
            <a:r>
              <a:rPr lang="en-US" sz="1400" dirty="0"/>
              <a:t> </a:t>
            </a:r>
            <a:r>
              <a:rPr lang="en-US" sz="1400" dirty="0" err="1"/>
              <a:t>unigol</a:t>
            </a:r>
            <a:r>
              <a:rPr lang="en-US" sz="1400" dirty="0"/>
              <a:t>.</a:t>
            </a:r>
          </a:p>
          <a:p>
            <a:r>
              <a:rPr lang="en-US" sz="1400" dirty="0"/>
              <a:t>Yn </a:t>
            </a:r>
            <a:r>
              <a:rPr lang="en-US" sz="1400" dirty="0" err="1"/>
              <a:t>ol</a:t>
            </a:r>
            <a:r>
              <a:rPr lang="en-US" sz="1400" dirty="0"/>
              <a:t> Global internet liberty campaign </a:t>
            </a:r>
            <a:r>
              <a:rPr lang="en-US" sz="1400" dirty="0" err="1"/>
              <a:t>mae</a:t>
            </a:r>
            <a:r>
              <a:rPr lang="en-US" sz="1400" dirty="0"/>
              <a:t> </a:t>
            </a:r>
            <a:r>
              <a:rPr lang="en-US" sz="1400" dirty="0" err="1"/>
              <a:t>preifatrwydd</a:t>
            </a:r>
            <a:r>
              <a:rPr lang="en-US" sz="1400" dirty="0"/>
              <a:t> yn </a:t>
            </a:r>
            <a:r>
              <a:rPr lang="en-US" sz="1400" dirty="0" err="1"/>
              <a:t>hawl</a:t>
            </a:r>
            <a:r>
              <a:rPr lang="en-US" sz="1400" dirty="0"/>
              <a:t> </a:t>
            </a:r>
            <a:r>
              <a:rPr lang="en-US" sz="1400" dirty="0" err="1"/>
              <a:t>ddynol</a:t>
            </a:r>
            <a:r>
              <a:rPr lang="en-US" sz="1400" dirty="0"/>
              <a:t> </a:t>
            </a:r>
            <a:r>
              <a:rPr lang="en-US" sz="1400" dirty="0" err="1"/>
              <a:t>sylfaenol</a:t>
            </a:r>
            <a:r>
              <a:rPr lang="en-US" sz="1400" dirty="0"/>
              <a:t> </a:t>
            </a:r>
            <a:r>
              <a:rPr lang="en-US" sz="1400" dirty="0" err="1"/>
              <a:t>sydd</a:t>
            </a:r>
            <a:r>
              <a:rPr lang="en-US" sz="1400" dirty="0"/>
              <a:t> yn </a:t>
            </a:r>
            <a:r>
              <a:rPr lang="en-US" sz="1400" dirty="0" err="1"/>
              <a:t>cael</a:t>
            </a:r>
            <a:r>
              <a:rPr lang="en-US" sz="1400" dirty="0"/>
              <a:t> ei </a:t>
            </a:r>
            <a:r>
              <a:rPr lang="en-US" sz="1400" dirty="0" err="1"/>
              <a:t>cydnadbyddiedig</a:t>
            </a:r>
            <a:r>
              <a:rPr lang="en-US" sz="1400" dirty="0"/>
              <a:t> yn y </a:t>
            </a:r>
            <a:r>
              <a:rPr lang="en-US" sz="1400" dirty="0" err="1"/>
              <a:t>datganiad</a:t>
            </a:r>
            <a:r>
              <a:rPr lang="en-US" sz="1400" dirty="0"/>
              <a:t> o </a:t>
            </a:r>
            <a:r>
              <a:rPr lang="en-US" sz="1400" dirty="0" err="1"/>
              <a:t>hawliau</a:t>
            </a:r>
            <a:r>
              <a:rPr lang="en-US" sz="1400" dirty="0"/>
              <a:t> </a:t>
            </a:r>
            <a:r>
              <a:rPr lang="en-US" sz="1400" dirty="0" err="1"/>
              <a:t>dynol</a:t>
            </a:r>
            <a:r>
              <a:rPr lang="en-US" sz="1400" dirty="0"/>
              <a:t> , y </a:t>
            </a:r>
            <a:r>
              <a:rPr lang="en-US" sz="1400" dirty="0" err="1"/>
              <a:t>cyfamod</a:t>
            </a:r>
            <a:r>
              <a:rPr lang="en-US" sz="1400" dirty="0"/>
              <a:t> </a:t>
            </a:r>
            <a:r>
              <a:rPr lang="en-US" sz="1400" dirty="0" err="1"/>
              <a:t>rhyngwladol</a:t>
            </a:r>
            <a:r>
              <a:rPr lang="en-US" sz="1400" dirty="0"/>
              <a:t> </a:t>
            </a:r>
            <a:r>
              <a:rPr lang="en-US" sz="1400" dirty="0" err="1"/>
              <a:t>ar</a:t>
            </a:r>
            <a:r>
              <a:rPr lang="en-US" sz="1400" dirty="0"/>
              <a:t> </a:t>
            </a:r>
            <a:r>
              <a:rPr lang="en-US" sz="1400" dirty="0" err="1"/>
              <a:t>hawliau</a:t>
            </a:r>
            <a:r>
              <a:rPr lang="en-US" sz="1400" dirty="0"/>
              <a:t> </a:t>
            </a:r>
            <a:r>
              <a:rPr lang="en-US" sz="1400" dirty="0" err="1"/>
              <a:t>sifil</a:t>
            </a:r>
            <a:r>
              <a:rPr lang="en-US" sz="1400" dirty="0"/>
              <a:t> a </a:t>
            </a:r>
            <a:r>
              <a:rPr lang="en-US" sz="1400" dirty="0" err="1"/>
              <a:t>gwleidyddiol</a:t>
            </a:r>
            <a:r>
              <a:rPr lang="en-US" sz="1400" dirty="0"/>
              <a:t> a </a:t>
            </a:r>
            <a:r>
              <a:rPr lang="en-US" sz="1400" dirty="0" err="1"/>
              <a:t>mewn</a:t>
            </a:r>
            <a:r>
              <a:rPr lang="en-US" sz="1400" dirty="0"/>
              <a:t> </a:t>
            </a:r>
            <a:r>
              <a:rPr lang="en-US" sz="1400" dirty="0" err="1"/>
              <a:t>llawer</a:t>
            </a:r>
            <a:r>
              <a:rPr lang="en-US" sz="1400" dirty="0"/>
              <a:t> o </a:t>
            </a:r>
            <a:r>
              <a:rPr lang="en-US" sz="1400" dirty="0" err="1"/>
              <a:t>gytuniadau</a:t>
            </a:r>
            <a:r>
              <a:rPr lang="en-US" sz="1400" dirty="0"/>
              <a:t> </a:t>
            </a:r>
            <a:r>
              <a:rPr lang="en-US" sz="1400" dirty="0" err="1"/>
              <a:t>rhyngwladol</a:t>
            </a:r>
            <a:r>
              <a:rPr lang="en-US" sz="1400" dirty="0"/>
              <a:t> a </a:t>
            </a:r>
            <a:r>
              <a:rPr lang="en-US" sz="1400" dirty="0" err="1"/>
              <a:t>rhanbarthol</a:t>
            </a:r>
            <a:r>
              <a:rPr lang="en-US" sz="1400" dirty="0"/>
              <a:t> </a:t>
            </a:r>
            <a:r>
              <a:rPr lang="en-US" sz="1400" dirty="0" err="1"/>
              <a:t>eraill</a:t>
            </a:r>
            <a:r>
              <a:rPr lang="en-US" sz="1400" dirty="0"/>
              <a:t>. </a:t>
            </a:r>
          </a:p>
          <a:p>
            <a:endParaRPr lang="en-US" sz="1400" dirty="0"/>
          </a:p>
          <a:p>
            <a:endParaRPr lang="en-US" dirty="0"/>
          </a:p>
        </p:txBody>
      </p:sp>
      <p:sp>
        <p:nvSpPr>
          <p:cNvPr id="7" name="TextBox 6">
            <a:extLst>
              <a:ext uri="{FF2B5EF4-FFF2-40B4-BE49-F238E27FC236}">
                <a16:creationId xmlns:a16="http://schemas.microsoft.com/office/drawing/2014/main" id="{A3988CDE-5E46-A748-A07E-F719118008AE}"/>
              </a:ext>
            </a:extLst>
          </p:cNvPr>
          <p:cNvSpPr txBox="1"/>
          <p:nvPr/>
        </p:nvSpPr>
        <p:spPr>
          <a:xfrm>
            <a:off x="7853164" y="859620"/>
            <a:ext cx="4186447" cy="6878806"/>
          </a:xfrm>
          <a:prstGeom prst="rect">
            <a:avLst/>
          </a:prstGeom>
          <a:noFill/>
        </p:spPr>
        <p:txBody>
          <a:bodyPr wrap="square" rtlCol="0">
            <a:spAutoFit/>
          </a:bodyPr>
          <a:lstStyle/>
          <a:p>
            <a:pPr algn="ctr"/>
            <a:r>
              <a:rPr lang="en-US" b="1" dirty="0" err="1"/>
              <a:t>Erthygl</a:t>
            </a:r>
            <a:r>
              <a:rPr lang="en-US" b="1" dirty="0"/>
              <a:t> 31</a:t>
            </a:r>
          </a:p>
          <a:p>
            <a:r>
              <a:rPr lang="en-US" sz="1500" dirty="0" err="1"/>
              <a:t>Yr</a:t>
            </a:r>
            <a:r>
              <a:rPr lang="en-US" sz="1500" dirty="0"/>
              <a:t> ail </a:t>
            </a:r>
            <a:r>
              <a:rPr lang="en-US" sz="1500" dirty="0" err="1"/>
              <a:t>erthygl</a:t>
            </a:r>
            <a:r>
              <a:rPr lang="en-US" sz="1500" dirty="0"/>
              <a:t> </a:t>
            </a:r>
            <a:r>
              <a:rPr lang="en-US" sz="1500" dirty="0" err="1"/>
              <a:t>rydw</a:t>
            </a:r>
            <a:r>
              <a:rPr lang="en-US" sz="1500" dirty="0"/>
              <a:t> </a:t>
            </a:r>
            <a:r>
              <a:rPr lang="en-US" sz="1500" dirty="0" err="1"/>
              <a:t>i</a:t>
            </a:r>
            <a:r>
              <a:rPr lang="en-US" sz="1500" dirty="0"/>
              <a:t> </a:t>
            </a:r>
            <a:r>
              <a:rPr lang="en-US" sz="1500" dirty="0" err="1"/>
              <a:t>wedi</a:t>
            </a:r>
            <a:r>
              <a:rPr lang="en-US" sz="1500" dirty="0"/>
              <a:t> </a:t>
            </a:r>
            <a:r>
              <a:rPr lang="en-US" sz="1500" dirty="0" err="1"/>
              <a:t>dewis</a:t>
            </a:r>
            <a:r>
              <a:rPr lang="en-US" sz="1500" dirty="0"/>
              <a:t> </a:t>
            </a:r>
            <a:r>
              <a:rPr lang="en-US" sz="1500" dirty="0" err="1"/>
              <a:t>yw</a:t>
            </a:r>
            <a:r>
              <a:rPr lang="en-US" sz="1500" dirty="0"/>
              <a:t> </a:t>
            </a:r>
            <a:r>
              <a:rPr lang="en-US" sz="1500" dirty="0" err="1"/>
              <a:t>erthygl</a:t>
            </a:r>
            <a:r>
              <a:rPr lang="en-US" sz="1500" dirty="0"/>
              <a:t> 31 </a:t>
            </a:r>
            <a:r>
              <a:rPr lang="en-US" sz="1500" dirty="0" err="1"/>
              <a:t>sef</a:t>
            </a:r>
            <a:r>
              <a:rPr lang="en-US" sz="1500" dirty="0"/>
              <a:t> eich </a:t>
            </a:r>
            <a:r>
              <a:rPr lang="en-US" sz="1500" dirty="0" err="1"/>
              <a:t>hawl</a:t>
            </a:r>
            <a:r>
              <a:rPr lang="en-US" sz="1500" dirty="0"/>
              <a:t> </a:t>
            </a:r>
            <a:r>
              <a:rPr lang="en-US" sz="1500" dirty="0" err="1"/>
              <a:t>i</a:t>
            </a:r>
            <a:r>
              <a:rPr lang="en-US" sz="1500" dirty="0"/>
              <a:t> </a:t>
            </a:r>
            <a:r>
              <a:rPr lang="en-US" sz="1500" dirty="0" err="1"/>
              <a:t>ymlacio</a:t>
            </a:r>
            <a:r>
              <a:rPr lang="en-US" sz="1500" dirty="0"/>
              <a:t> ac </a:t>
            </a:r>
            <a:r>
              <a:rPr lang="en-US" sz="1500" dirty="0" err="1"/>
              <a:t>i</a:t>
            </a:r>
            <a:r>
              <a:rPr lang="en-US" sz="1500" dirty="0"/>
              <a:t> </a:t>
            </a:r>
            <a:r>
              <a:rPr lang="en-US" sz="1500" dirty="0" err="1"/>
              <a:t>chwarae</a:t>
            </a:r>
            <a:r>
              <a:rPr lang="en-US" sz="1500" dirty="0"/>
              <a:t>. </a:t>
            </a:r>
            <a:r>
              <a:rPr lang="en-US" sz="1500" dirty="0" err="1"/>
              <a:t>Mae’r</a:t>
            </a:r>
            <a:r>
              <a:rPr lang="en-US" sz="1500" dirty="0"/>
              <a:t> </a:t>
            </a:r>
            <a:r>
              <a:rPr lang="en-US" sz="1500" dirty="0" err="1"/>
              <a:t>erthygl</a:t>
            </a:r>
            <a:r>
              <a:rPr lang="en-US" sz="1500" dirty="0"/>
              <a:t> </a:t>
            </a:r>
            <a:r>
              <a:rPr lang="en-US" sz="1500" dirty="0" err="1"/>
              <a:t>yma</a:t>
            </a:r>
            <a:r>
              <a:rPr lang="en-US" sz="1500" dirty="0"/>
              <a:t> yn </a:t>
            </a:r>
            <a:r>
              <a:rPr lang="en-US" sz="1500" dirty="0" err="1"/>
              <a:t>creu</a:t>
            </a:r>
            <a:r>
              <a:rPr lang="en-US" sz="1500" dirty="0"/>
              <a:t> </a:t>
            </a:r>
            <a:r>
              <a:rPr lang="en-US" sz="1500" dirty="0" err="1"/>
              <a:t>hawl</a:t>
            </a:r>
            <a:r>
              <a:rPr lang="en-US" sz="1500" dirty="0"/>
              <a:t> </a:t>
            </a:r>
            <a:r>
              <a:rPr lang="en-US" sz="1500" dirty="0" err="1"/>
              <a:t>i</a:t>
            </a:r>
            <a:r>
              <a:rPr lang="en-US" sz="1500" dirty="0"/>
              <a:t> bob plenty </a:t>
            </a:r>
            <a:r>
              <a:rPr lang="en-US" sz="1500" dirty="0" err="1"/>
              <a:t>i</a:t>
            </a:r>
            <a:r>
              <a:rPr lang="en-US" sz="1500" dirty="0"/>
              <a:t> </a:t>
            </a:r>
            <a:r>
              <a:rPr lang="en-US" sz="1500" dirty="0" err="1"/>
              <a:t>cael</a:t>
            </a:r>
            <a:r>
              <a:rPr lang="en-US" sz="1500" dirty="0"/>
              <a:t> </a:t>
            </a:r>
            <a:r>
              <a:rPr lang="en-US" sz="1500" dirty="0" err="1"/>
              <a:t>gorffwys</a:t>
            </a:r>
            <a:r>
              <a:rPr lang="en-US" sz="1500" dirty="0"/>
              <a:t> a </a:t>
            </a:r>
            <a:r>
              <a:rPr lang="en-US" sz="1500" dirty="0" err="1"/>
              <a:t>hamdden</a:t>
            </a:r>
            <a:r>
              <a:rPr lang="en-US" sz="1500" dirty="0"/>
              <a:t>, </a:t>
            </a:r>
            <a:r>
              <a:rPr lang="en-US" sz="1500" dirty="0" err="1"/>
              <a:t>i</a:t>
            </a:r>
            <a:r>
              <a:rPr lang="en-US" sz="1500" dirty="0"/>
              <a:t> </a:t>
            </a:r>
            <a:r>
              <a:rPr lang="en-US" sz="1500" dirty="0" err="1"/>
              <a:t>cymryd</a:t>
            </a:r>
            <a:r>
              <a:rPr lang="en-US" sz="1500" dirty="0"/>
              <a:t> </a:t>
            </a:r>
            <a:r>
              <a:rPr lang="en-US" sz="1500" dirty="0" err="1"/>
              <a:t>rhan</a:t>
            </a:r>
            <a:r>
              <a:rPr lang="en-US" sz="1500" dirty="0"/>
              <a:t> </a:t>
            </a:r>
            <a:r>
              <a:rPr lang="en-US" sz="1500" dirty="0" err="1"/>
              <a:t>mewn</a:t>
            </a:r>
            <a:r>
              <a:rPr lang="en-US" sz="1500" dirty="0"/>
              <a:t> </a:t>
            </a:r>
            <a:r>
              <a:rPr lang="en-US" sz="1500" dirty="0" err="1"/>
              <a:t>gweithgareddau</a:t>
            </a:r>
            <a:r>
              <a:rPr lang="en-US" sz="1500" dirty="0"/>
              <a:t> </a:t>
            </a:r>
            <a:r>
              <a:rPr lang="en-US" sz="1500" dirty="0" err="1"/>
              <a:t>chwarae</a:t>
            </a:r>
            <a:r>
              <a:rPr lang="en-US" sz="1500" dirty="0"/>
              <a:t> a </a:t>
            </a:r>
            <a:r>
              <a:rPr lang="en-US" sz="1500" dirty="0" err="1"/>
              <a:t>hamdden</a:t>
            </a:r>
            <a:r>
              <a:rPr lang="en-US" sz="1500" dirty="0"/>
              <a:t> </a:t>
            </a:r>
            <a:r>
              <a:rPr lang="en-US" sz="1500" dirty="0" err="1"/>
              <a:t>sydd</a:t>
            </a:r>
            <a:r>
              <a:rPr lang="en-US" sz="1500" dirty="0"/>
              <a:t> yn </a:t>
            </a:r>
            <a:r>
              <a:rPr lang="en-US" sz="1500" dirty="0" err="1"/>
              <a:t>berthnasol</a:t>
            </a:r>
            <a:r>
              <a:rPr lang="en-US" sz="1500" dirty="0"/>
              <a:t> </a:t>
            </a:r>
            <a:r>
              <a:rPr lang="en-US" sz="1500" dirty="0" err="1"/>
              <a:t>i</a:t>
            </a:r>
            <a:r>
              <a:rPr lang="en-US" sz="1500" dirty="0"/>
              <a:t> ei </a:t>
            </a:r>
            <a:r>
              <a:rPr lang="en-US" sz="1500" dirty="0" err="1"/>
              <a:t>oedran</a:t>
            </a:r>
            <a:r>
              <a:rPr lang="en-US" sz="1500" dirty="0"/>
              <a:t> ac </a:t>
            </a:r>
            <a:r>
              <a:rPr lang="en-US" sz="1500" dirty="0" err="1"/>
              <a:t>i</a:t>
            </a:r>
            <a:r>
              <a:rPr lang="en-US" sz="1500" dirty="0"/>
              <a:t> </a:t>
            </a:r>
            <a:r>
              <a:rPr lang="en-US" sz="1500" dirty="0" err="1"/>
              <a:t>cymryd</a:t>
            </a:r>
            <a:r>
              <a:rPr lang="en-US" sz="1500" dirty="0"/>
              <a:t> </a:t>
            </a:r>
            <a:r>
              <a:rPr lang="en-US" sz="1500" dirty="0" err="1"/>
              <a:t>rhan</a:t>
            </a:r>
            <a:r>
              <a:rPr lang="en-US" sz="1500" dirty="0"/>
              <a:t> yn </a:t>
            </a:r>
            <a:r>
              <a:rPr lang="en-US" sz="1500" dirty="0" err="1"/>
              <a:t>rhydd</a:t>
            </a:r>
            <a:r>
              <a:rPr lang="en-US" sz="1500" dirty="0"/>
              <a:t> </a:t>
            </a:r>
            <a:r>
              <a:rPr lang="en-US" sz="1500" dirty="0" err="1"/>
              <a:t>mewn</a:t>
            </a:r>
            <a:r>
              <a:rPr lang="en-US" sz="1500" dirty="0"/>
              <a:t> </a:t>
            </a:r>
            <a:r>
              <a:rPr lang="en-US" sz="1500" dirty="0" err="1"/>
              <a:t>bywyd</a:t>
            </a:r>
            <a:r>
              <a:rPr lang="en-US" sz="1500" dirty="0"/>
              <a:t> </a:t>
            </a:r>
            <a:r>
              <a:rPr lang="en-US" sz="1500" dirty="0" err="1"/>
              <a:t>diwylliannol</a:t>
            </a:r>
            <a:r>
              <a:rPr lang="en-US" sz="1500" dirty="0"/>
              <a:t> </a:t>
            </a:r>
            <a:r>
              <a:rPr lang="en-US" sz="1500" dirty="0" err="1"/>
              <a:t>a’r</a:t>
            </a:r>
            <a:r>
              <a:rPr lang="en-US" sz="1500" dirty="0"/>
              <a:t> </a:t>
            </a:r>
            <a:r>
              <a:rPr lang="en-US" sz="1500" dirty="0" err="1"/>
              <a:t>celfyddydau</a:t>
            </a:r>
            <a:r>
              <a:rPr lang="en-US" sz="1500" dirty="0"/>
              <a:t> (Spotlight Report Article 31, 2018). </a:t>
            </a:r>
            <a:r>
              <a:rPr lang="en-US" sz="1500" dirty="0" err="1"/>
              <a:t>Mae’r</a:t>
            </a:r>
            <a:r>
              <a:rPr lang="en-US" sz="1500" dirty="0"/>
              <a:t> </a:t>
            </a:r>
            <a:r>
              <a:rPr lang="en-US" sz="1500" dirty="0" err="1"/>
              <a:t>erthygl</a:t>
            </a:r>
            <a:r>
              <a:rPr lang="en-US" sz="1500" dirty="0"/>
              <a:t> </a:t>
            </a:r>
            <a:r>
              <a:rPr lang="en-US" sz="1500" dirty="0" err="1"/>
              <a:t>yma</a:t>
            </a:r>
            <a:r>
              <a:rPr lang="en-US" sz="1500" dirty="0"/>
              <a:t> yn </a:t>
            </a:r>
            <a:r>
              <a:rPr lang="en-US" sz="1500" dirty="0" err="1"/>
              <a:t>pwysig</a:t>
            </a:r>
            <a:r>
              <a:rPr lang="en-US" sz="1500" dirty="0"/>
              <a:t> </a:t>
            </a:r>
            <a:r>
              <a:rPr lang="en-US" sz="1500" dirty="0" err="1"/>
              <a:t>i</a:t>
            </a:r>
            <a:r>
              <a:rPr lang="en-US" sz="1500" dirty="0"/>
              <a:t> plant </a:t>
            </a:r>
            <a:r>
              <a:rPr lang="en-US" sz="1500" dirty="0" err="1"/>
              <a:t>oherwydd</a:t>
            </a:r>
            <a:r>
              <a:rPr lang="en-US" sz="1500" dirty="0"/>
              <a:t> </a:t>
            </a:r>
            <a:r>
              <a:rPr lang="en-US" sz="1500" dirty="0" err="1"/>
              <a:t>mae</a:t>
            </a:r>
            <a:r>
              <a:rPr lang="en-US" sz="1500" dirty="0"/>
              <a:t> </a:t>
            </a:r>
            <a:r>
              <a:rPr lang="en-US" sz="1500" dirty="0" err="1"/>
              <a:t>chwarae</a:t>
            </a:r>
            <a:r>
              <a:rPr lang="en-US" sz="1500" dirty="0"/>
              <a:t> yn factor </a:t>
            </a:r>
            <a:r>
              <a:rPr lang="en-US" sz="1500" dirty="0" err="1"/>
              <a:t>pwysig</a:t>
            </a:r>
            <a:r>
              <a:rPr lang="en-US" sz="1500" dirty="0"/>
              <a:t> </a:t>
            </a:r>
            <a:r>
              <a:rPr lang="en-US" sz="1500" dirty="0" err="1"/>
              <a:t>sydd</a:t>
            </a:r>
            <a:r>
              <a:rPr lang="en-US" sz="1500" dirty="0"/>
              <a:t> yn </a:t>
            </a:r>
            <a:r>
              <a:rPr lang="en-US" sz="1500" dirty="0" err="1"/>
              <a:t>helpu</a:t>
            </a:r>
            <a:r>
              <a:rPr lang="en-US" sz="1500" dirty="0"/>
              <a:t> plant </a:t>
            </a:r>
            <a:r>
              <a:rPr lang="en-US" sz="1500" dirty="0" err="1"/>
              <a:t>i</a:t>
            </a:r>
            <a:r>
              <a:rPr lang="en-US" sz="1500" dirty="0"/>
              <a:t> </a:t>
            </a:r>
            <a:r>
              <a:rPr lang="en-US" sz="1500" dirty="0" err="1"/>
              <a:t>datblygu</a:t>
            </a:r>
            <a:r>
              <a:rPr lang="en-US" sz="1500" dirty="0"/>
              <a:t> ac </a:t>
            </a:r>
            <a:r>
              <a:rPr lang="en-US" sz="1500" dirty="0" err="1"/>
              <a:t>i</a:t>
            </a:r>
            <a:r>
              <a:rPr lang="en-US" sz="1500" dirty="0"/>
              <a:t> </a:t>
            </a:r>
            <a:r>
              <a:rPr lang="en-US" sz="1500" dirty="0" err="1"/>
              <a:t>dysgu</a:t>
            </a:r>
            <a:r>
              <a:rPr lang="en-US" sz="1500" dirty="0"/>
              <a:t>. Yn </a:t>
            </a:r>
            <a:r>
              <a:rPr lang="en-US" sz="1500" dirty="0" err="1"/>
              <a:t>dibynnu</a:t>
            </a:r>
            <a:r>
              <a:rPr lang="en-US" sz="1500" dirty="0"/>
              <a:t> </a:t>
            </a:r>
            <a:r>
              <a:rPr lang="en-US" sz="1500" dirty="0" err="1"/>
              <a:t>ar</a:t>
            </a:r>
            <a:r>
              <a:rPr lang="en-US" sz="1500" dirty="0"/>
              <a:t> </a:t>
            </a:r>
            <a:r>
              <a:rPr lang="en-US" sz="1500" dirty="0" err="1"/>
              <a:t>oedran</a:t>
            </a:r>
            <a:r>
              <a:rPr lang="en-US" sz="1500" dirty="0"/>
              <a:t> y plenty </a:t>
            </a:r>
            <a:r>
              <a:rPr lang="en-US" sz="1500" dirty="0" err="1"/>
              <a:t>mae’n</a:t>
            </a:r>
            <a:r>
              <a:rPr lang="en-US" sz="1500" dirty="0"/>
              <a:t> </a:t>
            </a:r>
            <a:r>
              <a:rPr lang="en-US" sz="1500" dirty="0" err="1"/>
              <a:t>pwysig</a:t>
            </a:r>
            <a:r>
              <a:rPr lang="en-US" sz="1500" dirty="0"/>
              <a:t> </a:t>
            </a:r>
            <a:r>
              <a:rPr lang="en-US" sz="1500" dirty="0" err="1"/>
              <a:t>mae</a:t>
            </a:r>
            <a:r>
              <a:rPr lang="en-US" sz="1500" dirty="0"/>
              <a:t> </a:t>
            </a:r>
            <a:r>
              <a:rPr lang="en-US" sz="1500" dirty="0" err="1"/>
              <a:t>nhw’n</a:t>
            </a:r>
            <a:r>
              <a:rPr lang="en-US" sz="1500" dirty="0"/>
              <a:t> </a:t>
            </a:r>
            <a:r>
              <a:rPr lang="en-US" sz="1500" dirty="0" err="1"/>
              <a:t>ymlacio</a:t>
            </a:r>
            <a:r>
              <a:rPr lang="en-US" sz="1500" dirty="0"/>
              <a:t> </a:t>
            </a:r>
            <a:r>
              <a:rPr lang="en-US" sz="1500" dirty="0" err="1"/>
              <a:t>i</a:t>
            </a:r>
            <a:r>
              <a:rPr lang="en-US" sz="1500" dirty="0"/>
              <a:t> </a:t>
            </a:r>
            <a:r>
              <a:rPr lang="en-US" sz="1500" dirty="0" err="1"/>
              <a:t>ailwefru</a:t>
            </a:r>
            <a:r>
              <a:rPr lang="en-US" sz="1500" dirty="0"/>
              <a:t> ei </a:t>
            </a:r>
            <a:r>
              <a:rPr lang="en-US" sz="1500" dirty="0" err="1"/>
              <a:t>ymmennydd</a:t>
            </a:r>
            <a:r>
              <a:rPr lang="en-US" sz="1500" dirty="0"/>
              <a:t>.  </a:t>
            </a:r>
          </a:p>
          <a:p>
            <a:r>
              <a:rPr lang="en-US" sz="1500" dirty="0"/>
              <a:t>Yn </a:t>
            </a:r>
            <a:r>
              <a:rPr lang="en-US" sz="1500" dirty="0" err="1"/>
              <a:t>ol</a:t>
            </a:r>
            <a:r>
              <a:rPr lang="en-US" sz="1500" dirty="0"/>
              <a:t> AAP News and Journal Gateway </a:t>
            </a:r>
            <a:r>
              <a:rPr lang="en-US" sz="1500" dirty="0" err="1"/>
              <a:t>mae</a:t>
            </a:r>
            <a:r>
              <a:rPr lang="en-US" sz="1500" dirty="0"/>
              <a:t> </a:t>
            </a:r>
            <a:r>
              <a:rPr lang="en-US" sz="1500" dirty="0" err="1"/>
              <a:t>chwarae</a:t>
            </a:r>
            <a:r>
              <a:rPr lang="en-US" sz="1500" dirty="0"/>
              <a:t> yn </a:t>
            </a:r>
            <a:r>
              <a:rPr lang="en-US" sz="1500" dirty="0" err="1"/>
              <a:t>gadael</a:t>
            </a:r>
            <a:r>
              <a:rPr lang="en-US" sz="1500" dirty="0"/>
              <a:t> plant </a:t>
            </a:r>
            <a:r>
              <a:rPr lang="en-US" sz="1500" dirty="0" err="1"/>
              <a:t>i</a:t>
            </a:r>
            <a:r>
              <a:rPr lang="en-US" sz="1500" dirty="0"/>
              <a:t> </a:t>
            </a:r>
            <a:r>
              <a:rPr lang="en-US" sz="1500" dirty="0" err="1"/>
              <a:t>defnyddio</a:t>
            </a:r>
            <a:r>
              <a:rPr lang="en-US" sz="1500" dirty="0"/>
              <a:t> ei </a:t>
            </a:r>
            <a:r>
              <a:rPr lang="en-US" sz="1500" dirty="0" err="1"/>
              <a:t>creadigrwydd</a:t>
            </a:r>
            <a:r>
              <a:rPr lang="en-US" sz="1500" dirty="0"/>
              <a:t> </a:t>
            </a:r>
            <a:r>
              <a:rPr lang="en-US" sz="1500" dirty="0" err="1"/>
              <a:t>tra'n</a:t>
            </a:r>
            <a:r>
              <a:rPr lang="en-US" sz="1500" dirty="0"/>
              <a:t> </a:t>
            </a:r>
            <a:r>
              <a:rPr lang="en-US" sz="1500" dirty="0" err="1"/>
              <a:t>datblygu</a:t>
            </a:r>
            <a:r>
              <a:rPr lang="en-US" sz="1500" dirty="0"/>
              <a:t> </a:t>
            </a:r>
            <a:r>
              <a:rPr lang="en-US" sz="1500" dirty="0" err="1"/>
              <a:t>eu</a:t>
            </a:r>
            <a:r>
              <a:rPr lang="en-US" sz="1500" dirty="0"/>
              <a:t> </a:t>
            </a:r>
            <a:r>
              <a:rPr lang="en-US" sz="1500" dirty="0" err="1"/>
              <a:t>dychymyg</a:t>
            </a:r>
            <a:r>
              <a:rPr lang="en-US" sz="1500" dirty="0"/>
              <a:t>, </a:t>
            </a:r>
            <a:r>
              <a:rPr lang="en-US" sz="1500" dirty="0" err="1"/>
              <a:t>deheurwydd</a:t>
            </a:r>
            <a:r>
              <a:rPr lang="en-US" sz="1500" dirty="0"/>
              <a:t>, a </a:t>
            </a:r>
            <a:r>
              <a:rPr lang="en-US" sz="1500" dirty="0" err="1"/>
              <a:t>chryfder</a:t>
            </a:r>
            <a:r>
              <a:rPr lang="en-US" sz="1500" dirty="0"/>
              <a:t> </a:t>
            </a:r>
            <a:r>
              <a:rPr lang="en-US" sz="1500" dirty="0" err="1"/>
              <a:t>corfforol</a:t>
            </a:r>
            <a:r>
              <a:rPr lang="en-US" sz="1500" dirty="0"/>
              <a:t>, </a:t>
            </a:r>
            <a:r>
              <a:rPr lang="en-US" sz="1500" dirty="0" err="1"/>
              <a:t>gwybyddol</a:t>
            </a:r>
            <a:r>
              <a:rPr lang="en-US" sz="1500" dirty="0"/>
              <a:t>, </a:t>
            </a:r>
            <a:r>
              <a:rPr lang="en-US" sz="1500" dirty="0" err="1"/>
              <a:t>emosiynol</a:t>
            </a:r>
            <a:r>
              <a:rPr lang="en-US" sz="1500" dirty="0"/>
              <a:t>. Mae </a:t>
            </a:r>
            <a:r>
              <a:rPr lang="en-US" sz="1500" dirty="0" err="1"/>
              <a:t>chwarae</a:t>
            </a:r>
            <a:r>
              <a:rPr lang="en-US" sz="1500" dirty="0"/>
              <a:t> yn </a:t>
            </a:r>
            <a:r>
              <a:rPr lang="en-US" sz="1500" dirty="0" err="1"/>
              <a:t>bwysig</a:t>
            </a:r>
            <a:r>
              <a:rPr lang="en-US" sz="1500" dirty="0"/>
              <a:t> </a:t>
            </a:r>
            <a:r>
              <a:rPr lang="en-US" sz="1500" dirty="0" err="1"/>
              <a:t>er</a:t>
            </a:r>
            <a:r>
              <a:rPr lang="en-US" sz="1500" dirty="0"/>
              <a:t> </a:t>
            </a:r>
            <a:r>
              <a:rPr lang="en-US" sz="1500" dirty="0" err="1"/>
              <a:t>mwyn</a:t>
            </a:r>
            <a:r>
              <a:rPr lang="en-US" sz="1500" dirty="0"/>
              <a:t> </a:t>
            </a:r>
            <a:r>
              <a:rPr lang="en-US" sz="1500" dirty="0" err="1"/>
              <a:t>cael</a:t>
            </a:r>
            <a:r>
              <a:rPr lang="en-US" sz="1500" dirty="0"/>
              <a:t> </a:t>
            </a:r>
            <a:r>
              <a:rPr lang="en-US" sz="1500" dirty="0" err="1"/>
              <a:t>datblygiad</a:t>
            </a:r>
            <a:r>
              <a:rPr lang="en-US" sz="1500" dirty="0"/>
              <a:t> </a:t>
            </a:r>
            <a:r>
              <a:rPr lang="en-US" sz="1500" dirty="0" err="1"/>
              <a:t>iachus</a:t>
            </a:r>
            <a:r>
              <a:rPr lang="en-US" sz="1500" dirty="0"/>
              <a:t> </a:t>
            </a:r>
            <a:r>
              <a:rPr lang="en-US" sz="1500" dirty="0" err="1"/>
              <a:t>i’r</a:t>
            </a:r>
            <a:r>
              <a:rPr lang="en-US" sz="1500" dirty="0"/>
              <a:t> </a:t>
            </a:r>
            <a:r>
              <a:rPr lang="en-US" sz="1500" dirty="0" err="1"/>
              <a:t>ymmennydd</a:t>
            </a:r>
            <a:r>
              <a:rPr lang="en-US" sz="1500" dirty="0"/>
              <a:t>. </a:t>
            </a:r>
            <a:r>
              <a:rPr lang="en-US" sz="1500" dirty="0" err="1"/>
              <a:t>Trwy</a:t>
            </a:r>
            <a:r>
              <a:rPr lang="en-US" sz="1500" dirty="0"/>
              <a:t> </a:t>
            </a:r>
            <a:r>
              <a:rPr lang="en-US" sz="1500" dirty="0" err="1"/>
              <a:t>chwarae</a:t>
            </a:r>
            <a:r>
              <a:rPr lang="en-US" sz="1500" dirty="0"/>
              <a:t> yn </a:t>
            </a:r>
            <a:r>
              <a:rPr lang="en-US" sz="1500" dirty="0" err="1"/>
              <a:t>ifanc</a:t>
            </a:r>
            <a:r>
              <a:rPr lang="en-US" sz="1500" dirty="0"/>
              <a:t> </a:t>
            </a:r>
            <a:r>
              <a:rPr lang="en-US" sz="1500" dirty="0" err="1"/>
              <a:t>mae</a:t>
            </a:r>
            <a:r>
              <a:rPr lang="en-US" sz="1500" dirty="0"/>
              <a:t> plant yn </a:t>
            </a:r>
            <a:r>
              <a:rPr lang="en-US" sz="1500" dirty="0" err="1"/>
              <a:t>ymgysylltu</a:t>
            </a:r>
            <a:r>
              <a:rPr lang="en-US" sz="1500" dirty="0"/>
              <a:t> a </a:t>
            </a:r>
            <a:r>
              <a:rPr lang="en-US" sz="1500" dirty="0" err="1"/>
              <a:t>rhyngweithio</a:t>
            </a:r>
            <a:r>
              <a:rPr lang="en-US" sz="1500" dirty="0"/>
              <a:t> yn y </a:t>
            </a:r>
            <a:r>
              <a:rPr lang="en-US" sz="1500" dirty="0" err="1"/>
              <a:t>byd</a:t>
            </a:r>
            <a:r>
              <a:rPr lang="en-US" sz="1500" dirty="0"/>
              <a:t> </a:t>
            </a:r>
            <a:r>
              <a:rPr lang="en-US" sz="1500" dirty="0" err="1"/>
              <a:t>o'u</a:t>
            </a:r>
            <a:r>
              <a:rPr lang="en-US" sz="1500" dirty="0"/>
              <a:t> </a:t>
            </a:r>
            <a:r>
              <a:rPr lang="en-US" sz="1500" dirty="0" err="1"/>
              <a:t>cwmpas</a:t>
            </a:r>
            <a:r>
              <a:rPr lang="en-US" sz="1500" dirty="0"/>
              <a:t>.</a:t>
            </a:r>
          </a:p>
          <a:p>
            <a:r>
              <a:rPr lang="en-US" sz="1500" dirty="0" err="1"/>
              <a:t>Dwed</a:t>
            </a:r>
            <a:r>
              <a:rPr lang="en-US" sz="1500" dirty="0"/>
              <a:t> </a:t>
            </a:r>
            <a:r>
              <a:rPr lang="en-US" sz="1500" dirty="0" err="1"/>
              <a:t>TheSchoolRun.com</a:t>
            </a:r>
            <a:r>
              <a:rPr lang="en-US" sz="1500" dirty="0"/>
              <a:t> </a:t>
            </a:r>
            <a:r>
              <a:rPr lang="en-US" sz="1500" dirty="0" err="1"/>
              <a:t>mae</a:t>
            </a:r>
            <a:r>
              <a:rPr lang="en-US" sz="1500" dirty="0"/>
              <a:t> plenty </a:t>
            </a:r>
            <a:r>
              <a:rPr lang="en-US" sz="1500" dirty="0" err="1"/>
              <a:t>hamddenol</a:t>
            </a:r>
            <a:r>
              <a:rPr lang="en-US" sz="1500" dirty="0"/>
              <a:t> yn </a:t>
            </a:r>
            <a:r>
              <a:rPr lang="en-US" sz="1500" dirty="0" err="1"/>
              <a:t>gallu</a:t>
            </a:r>
            <a:r>
              <a:rPr lang="en-US" sz="1500" dirty="0"/>
              <a:t> </a:t>
            </a:r>
            <a:r>
              <a:rPr lang="en-US" sz="1500" dirty="0" err="1"/>
              <a:t>meddwl</a:t>
            </a:r>
            <a:r>
              <a:rPr lang="en-US" sz="1500" dirty="0"/>
              <a:t> yn mwy yn </a:t>
            </a:r>
            <a:r>
              <a:rPr lang="en-US" sz="1500" dirty="0" err="1"/>
              <a:t>adeiladol</a:t>
            </a:r>
            <a:r>
              <a:rPr lang="en-US" sz="1500" dirty="0"/>
              <a:t> ac yn </a:t>
            </a:r>
            <a:r>
              <a:rPr lang="en-US" sz="1500" dirty="0" err="1"/>
              <a:t>gadarnhaol</a:t>
            </a:r>
            <a:r>
              <a:rPr lang="en-US" sz="1500" dirty="0"/>
              <a:t>. Mae </a:t>
            </a:r>
            <a:r>
              <a:rPr lang="en-US" sz="1500" dirty="0" err="1"/>
              <a:t>gyda</a:t>
            </a:r>
            <a:r>
              <a:rPr lang="en-US" sz="1500" dirty="0"/>
              <a:t> </a:t>
            </a:r>
            <a:r>
              <a:rPr lang="en-US" sz="1500" dirty="0" err="1"/>
              <a:t>nhw</a:t>
            </a:r>
            <a:r>
              <a:rPr lang="en-US" sz="1500" dirty="0"/>
              <a:t> </a:t>
            </a:r>
            <a:r>
              <a:rPr lang="en-US" sz="1500" dirty="0" err="1"/>
              <a:t>lle</a:t>
            </a:r>
            <a:r>
              <a:rPr lang="en-US" sz="1500" dirty="0"/>
              <a:t> </a:t>
            </a:r>
            <a:r>
              <a:rPr lang="en-US" sz="1500" dirty="0" err="1"/>
              <a:t>i</a:t>
            </a:r>
            <a:r>
              <a:rPr lang="en-US" sz="1500" dirty="0"/>
              <a:t> </a:t>
            </a:r>
            <a:r>
              <a:rPr lang="en-US" sz="1500" dirty="0" err="1"/>
              <a:t>adlewyrchu</a:t>
            </a:r>
            <a:r>
              <a:rPr lang="en-US" sz="1500" dirty="0"/>
              <a:t> </a:t>
            </a:r>
            <a:r>
              <a:rPr lang="en-US" sz="1500" dirty="0" err="1"/>
              <a:t>ar</a:t>
            </a:r>
            <a:r>
              <a:rPr lang="en-US" sz="1500" dirty="0"/>
              <a:t> </a:t>
            </a:r>
            <a:r>
              <a:rPr lang="en-US" sz="1500" dirty="0" err="1"/>
              <a:t>materion</a:t>
            </a:r>
            <a:r>
              <a:rPr lang="en-US" sz="1500" dirty="0"/>
              <a:t> a </a:t>
            </a:r>
            <a:r>
              <a:rPr lang="en-US" sz="1500" dirty="0" err="1"/>
              <a:t>mae</a:t>
            </a:r>
            <a:r>
              <a:rPr lang="en-US" sz="1500" dirty="0"/>
              <a:t> ei </a:t>
            </a:r>
            <a:r>
              <a:rPr lang="en-US" sz="1500" dirty="0" err="1"/>
              <a:t>ymddygiad</a:t>
            </a:r>
            <a:r>
              <a:rPr lang="en-US" sz="1500" dirty="0"/>
              <a:t> </a:t>
            </a:r>
            <a:r>
              <a:rPr lang="en-US" sz="1500" dirty="0" err="1"/>
              <a:t>wedi</a:t>
            </a:r>
            <a:r>
              <a:rPr lang="en-US" sz="1500" dirty="0"/>
              <a:t> </a:t>
            </a:r>
            <a:r>
              <a:rPr lang="en-US" sz="1500" dirty="0" err="1"/>
              <a:t>gwella’n</a:t>
            </a:r>
            <a:r>
              <a:rPr lang="en-US" sz="1500" dirty="0"/>
              <a:t> </a:t>
            </a:r>
            <a:r>
              <a:rPr lang="en-US" sz="1500" dirty="0" err="1"/>
              <a:t>aruthrol</a:t>
            </a:r>
            <a:r>
              <a:rPr lang="en-US" sz="1500" dirty="0"/>
              <a:t>. </a:t>
            </a:r>
          </a:p>
          <a:p>
            <a:endParaRPr lang="en-US" sz="1500" dirty="0"/>
          </a:p>
          <a:p>
            <a:endParaRPr lang="en-US" sz="1500" dirty="0"/>
          </a:p>
          <a:p>
            <a:endParaRPr lang="en-US" sz="1500" dirty="0"/>
          </a:p>
          <a:p>
            <a:endParaRPr lang="en-US" dirty="0"/>
          </a:p>
        </p:txBody>
      </p:sp>
      <p:pic>
        <p:nvPicPr>
          <p:cNvPr id="9" name="Picture 8">
            <a:extLst>
              <a:ext uri="{FF2B5EF4-FFF2-40B4-BE49-F238E27FC236}">
                <a16:creationId xmlns:a16="http://schemas.microsoft.com/office/drawing/2014/main" id="{63C010FF-B41F-0244-977D-30D59F719A92}"/>
              </a:ext>
            </a:extLst>
          </p:cNvPr>
          <p:cNvPicPr>
            <a:picLocks noChangeAspect="1"/>
          </p:cNvPicPr>
          <p:nvPr/>
        </p:nvPicPr>
        <p:blipFill>
          <a:blip r:embed="rId2"/>
          <a:stretch>
            <a:fillRect/>
          </a:stretch>
        </p:blipFill>
        <p:spPr>
          <a:xfrm>
            <a:off x="576813" y="3207775"/>
            <a:ext cx="3221236" cy="3221236"/>
          </a:xfrm>
          <a:prstGeom prst="rect">
            <a:avLst/>
          </a:prstGeom>
        </p:spPr>
      </p:pic>
      <p:sp>
        <p:nvSpPr>
          <p:cNvPr id="10" name="Rectangle 9">
            <a:extLst>
              <a:ext uri="{FF2B5EF4-FFF2-40B4-BE49-F238E27FC236}">
                <a16:creationId xmlns:a16="http://schemas.microsoft.com/office/drawing/2014/main" id="{53CE4C8F-4C07-0D41-89B5-8333E5CB8001}"/>
              </a:ext>
            </a:extLst>
          </p:cNvPr>
          <p:cNvSpPr/>
          <p:nvPr/>
        </p:nvSpPr>
        <p:spPr>
          <a:xfrm>
            <a:off x="576813" y="6429011"/>
            <a:ext cx="2254463" cy="276999"/>
          </a:xfrm>
          <a:prstGeom prst="rect">
            <a:avLst/>
          </a:prstGeom>
          <a:noFill/>
        </p:spPr>
        <p:txBody>
          <a:bodyPr wrap="none" lIns="91440" tIns="45720" rIns="91440" bIns="45720">
            <a:spAutoFit/>
          </a:bodyPr>
          <a:lstStyle/>
          <a:p>
            <a:pPr algn="ctr"/>
            <a:r>
              <a:rPr lang="en-GB" sz="1200" b="0" cap="none" spc="0" dirty="0">
                <a:ln w="0"/>
                <a:solidFill>
                  <a:schemeClr val="tx1"/>
                </a:solidFill>
                <a:effectLst>
                  <a:outerShdw blurRad="38100" dist="19050" dir="2700000" algn="tl" rotWithShape="0">
                    <a:schemeClr val="dk1">
                      <a:alpha val="40000"/>
                    </a:schemeClr>
                  </a:outerShdw>
                </a:effectLst>
              </a:rPr>
              <a:t>(</a:t>
            </a:r>
            <a:r>
              <a:rPr lang="en-GB" sz="1200" b="0" cap="none" spc="0" dirty="0" err="1">
                <a:ln w="0"/>
                <a:solidFill>
                  <a:schemeClr val="tx1"/>
                </a:solidFill>
                <a:effectLst>
                  <a:outerShdw blurRad="38100" dist="19050" dir="2700000" algn="tl" rotWithShape="0">
                    <a:schemeClr val="dk1">
                      <a:alpha val="40000"/>
                    </a:schemeClr>
                  </a:outerShdw>
                </a:effectLst>
              </a:rPr>
              <a:t>Comisiynydd</a:t>
            </a:r>
            <a:r>
              <a:rPr lang="en-GB" sz="1200" b="0" cap="none" spc="0" dirty="0">
                <a:ln w="0"/>
                <a:solidFill>
                  <a:schemeClr val="tx1"/>
                </a:solidFill>
                <a:effectLst>
                  <a:outerShdw blurRad="38100" dist="19050" dir="2700000" algn="tl" rotWithShape="0">
                    <a:schemeClr val="dk1">
                      <a:alpha val="40000"/>
                    </a:schemeClr>
                  </a:outerShdw>
                </a:effectLst>
              </a:rPr>
              <a:t> Plant Cymru, 2020)</a:t>
            </a:r>
          </a:p>
        </p:txBody>
      </p:sp>
    </p:spTree>
    <p:extLst>
      <p:ext uri="{BB962C8B-B14F-4D97-AF65-F5344CB8AC3E}">
        <p14:creationId xmlns:p14="http://schemas.microsoft.com/office/powerpoint/2010/main" val="2014582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0F77E4-FA95-8940-99EF-B50B5D3FE30C}"/>
              </a:ext>
            </a:extLst>
          </p:cNvPr>
          <p:cNvSpPr txBox="1"/>
          <p:nvPr/>
        </p:nvSpPr>
        <p:spPr>
          <a:xfrm>
            <a:off x="327272" y="254936"/>
            <a:ext cx="3802275" cy="7109639"/>
          </a:xfrm>
          <a:prstGeom prst="rect">
            <a:avLst/>
          </a:prstGeom>
          <a:noFill/>
        </p:spPr>
        <p:txBody>
          <a:bodyPr wrap="square" rtlCol="0">
            <a:spAutoFit/>
          </a:bodyPr>
          <a:lstStyle/>
          <a:p>
            <a:pPr algn="ctr"/>
            <a:r>
              <a:rPr lang="en-US" b="1" dirty="0" err="1"/>
              <a:t>Erthygl</a:t>
            </a:r>
            <a:r>
              <a:rPr lang="en-US" b="1" dirty="0"/>
              <a:t> 28</a:t>
            </a:r>
          </a:p>
          <a:p>
            <a:r>
              <a:rPr lang="en-US" sz="1500" dirty="0"/>
              <a:t>Y </a:t>
            </a:r>
            <a:r>
              <a:rPr lang="en-US" sz="1500" dirty="0" err="1"/>
              <a:t>trydydd</a:t>
            </a:r>
            <a:r>
              <a:rPr lang="en-US" sz="1500" dirty="0"/>
              <a:t> </a:t>
            </a:r>
            <a:r>
              <a:rPr lang="en-US" sz="1500" dirty="0" err="1"/>
              <a:t>erthygl</a:t>
            </a:r>
            <a:r>
              <a:rPr lang="en-US" sz="1500" dirty="0"/>
              <a:t> </a:t>
            </a:r>
            <a:r>
              <a:rPr lang="en-US" sz="1500" dirty="0" err="1"/>
              <a:t>byddaf</a:t>
            </a:r>
            <a:r>
              <a:rPr lang="en-US" sz="1500" dirty="0"/>
              <a:t> yn son am </a:t>
            </a:r>
            <a:r>
              <a:rPr lang="en-US" sz="1500" dirty="0" err="1"/>
              <a:t>yw</a:t>
            </a:r>
            <a:r>
              <a:rPr lang="en-US" sz="1500" dirty="0"/>
              <a:t> </a:t>
            </a:r>
            <a:r>
              <a:rPr lang="en-US" sz="1500" dirty="0" err="1"/>
              <a:t>erthygl</a:t>
            </a:r>
            <a:r>
              <a:rPr lang="en-US" sz="1500" dirty="0"/>
              <a:t> 28 </a:t>
            </a:r>
            <a:r>
              <a:rPr lang="en-US" sz="1500" dirty="0" err="1"/>
              <a:t>sef</a:t>
            </a:r>
            <a:r>
              <a:rPr lang="en-US" sz="1500" dirty="0"/>
              <a:t> y </a:t>
            </a:r>
            <a:r>
              <a:rPr lang="en-US" sz="1500" dirty="0" err="1"/>
              <a:t>hawl</a:t>
            </a:r>
            <a:r>
              <a:rPr lang="en-US" sz="1500" dirty="0"/>
              <a:t> </a:t>
            </a:r>
            <a:r>
              <a:rPr lang="en-US" sz="1500" dirty="0" err="1"/>
              <a:t>i</a:t>
            </a:r>
            <a:r>
              <a:rPr lang="en-US" sz="1500" dirty="0"/>
              <a:t> </a:t>
            </a:r>
            <a:r>
              <a:rPr lang="en-US" sz="1500" dirty="0" err="1"/>
              <a:t>ddysgu</a:t>
            </a:r>
            <a:r>
              <a:rPr lang="en-US" sz="1500" dirty="0"/>
              <a:t> a </a:t>
            </a:r>
            <a:r>
              <a:rPr lang="en-US" sz="1500" dirty="0" err="1"/>
              <a:t>mynd</a:t>
            </a:r>
            <a:r>
              <a:rPr lang="en-US" sz="1500" dirty="0"/>
              <a:t> </a:t>
            </a:r>
            <a:r>
              <a:rPr lang="en-US" sz="1500" dirty="0" err="1"/>
              <a:t>i</a:t>
            </a:r>
            <a:r>
              <a:rPr lang="en-US" sz="1500" dirty="0"/>
              <a:t> </a:t>
            </a:r>
            <a:r>
              <a:rPr lang="en-US" sz="1500" dirty="0" err="1"/>
              <a:t>ysgol</a:t>
            </a:r>
            <a:r>
              <a:rPr lang="en-US" sz="1500" dirty="0"/>
              <a:t>. </a:t>
            </a:r>
            <a:r>
              <a:rPr lang="en-US" sz="1500" dirty="0" err="1"/>
              <a:t>Mae’r</a:t>
            </a:r>
            <a:r>
              <a:rPr lang="en-US" sz="1500" dirty="0"/>
              <a:t> </a:t>
            </a:r>
            <a:r>
              <a:rPr lang="en-US" sz="1500" dirty="0" err="1"/>
              <a:t>hawl</a:t>
            </a:r>
            <a:r>
              <a:rPr lang="en-US" sz="1500" dirty="0"/>
              <a:t> </a:t>
            </a:r>
            <a:r>
              <a:rPr lang="en-US" sz="1500" dirty="0" err="1"/>
              <a:t>yma</a:t>
            </a:r>
            <a:r>
              <a:rPr lang="en-US" sz="1500" dirty="0"/>
              <a:t> yn </a:t>
            </a:r>
            <a:r>
              <a:rPr lang="en-US" sz="1500" dirty="0" err="1"/>
              <a:t>pwysig</a:t>
            </a:r>
            <a:r>
              <a:rPr lang="en-US" sz="1500" dirty="0"/>
              <a:t> </a:t>
            </a:r>
            <a:r>
              <a:rPr lang="en-US" sz="1500" dirty="0" err="1"/>
              <a:t>oherwydd</a:t>
            </a:r>
            <a:r>
              <a:rPr lang="en-US" sz="1500" dirty="0"/>
              <a:t> </a:t>
            </a:r>
            <a:r>
              <a:rPr lang="en-US" sz="1500" dirty="0" err="1"/>
              <a:t>mae</a:t>
            </a:r>
            <a:r>
              <a:rPr lang="en-US" sz="1500" dirty="0"/>
              <a:t> </a:t>
            </a:r>
            <a:r>
              <a:rPr lang="en-US" sz="1500" dirty="0" err="1"/>
              <a:t>gan</a:t>
            </a:r>
            <a:r>
              <a:rPr lang="en-US" sz="1500" dirty="0"/>
              <a:t> bob plenty </a:t>
            </a:r>
            <a:r>
              <a:rPr lang="en-US" sz="1500" dirty="0" err="1"/>
              <a:t>yr</a:t>
            </a:r>
            <a:r>
              <a:rPr lang="en-US" sz="1500" dirty="0"/>
              <a:t> </a:t>
            </a:r>
            <a:r>
              <a:rPr lang="en-US" sz="1500" dirty="0" err="1"/>
              <a:t>hawl</a:t>
            </a:r>
            <a:r>
              <a:rPr lang="en-US" sz="1500" dirty="0"/>
              <a:t> </a:t>
            </a:r>
            <a:r>
              <a:rPr lang="en-US" sz="1500" dirty="0" err="1"/>
              <a:t>i</a:t>
            </a:r>
            <a:r>
              <a:rPr lang="en-US" sz="1500" dirty="0"/>
              <a:t> </a:t>
            </a:r>
            <a:r>
              <a:rPr lang="en-US" sz="1500" dirty="0" err="1"/>
              <a:t>addysg</a:t>
            </a:r>
            <a:r>
              <a:rPr lang="en-US" sz="1500" dirty="0"/>
              <a:t>.</a:t>
            </a:r>
          </a:p>
          <a:p>
            <a:r>
              <a:rPr lang="en-GB" sz="1500" b="0" i="0" u="none" strike="noStrike" dirty="0">
                <a:solidFill>
                  <a:srgbClr val="0A0A0A"/>
                </a:solidFill>
                <a:effectLst/>
                <a:latin typeface="Open Sans"/>
              </a:rPr>
              <a:t>“The Government must make sure you get a good quality of education. This includes making sure that primary and high school is free and available to you, that you can attend school regularly and that schools don’t punish you in a way that causes you harm and only in a way that respects your dignity”(Lawstuff,2019</a:t>
            </a:r>
            <a:r>
              <a:rPr lang="en-GB" sz="1500" dirty="0">
                <a:solidFill>
                  <a:srgbClr val="0A0A0A"/>
                </a:solidFill>
                <a:latin typeface="Open Sans"/>
              </a:rPr>
              <a:t>).</a:t>
            </a:r>
          </a:p>
          <a:p>
            <a:r>
              <a:rPr lang="en-GB" sz="1500" dirty="0" err="1">
                <a:solidFill>
                  <a:srgbClr val="0A0A0A"/>
                </a:solidFill>
                <a:latin typeface="Open Sans"/>
              </a:rPr>
              <a:t>Dwed</a:t>
            </a:r>
            <a:r>
              <a:rPr lang="en-GB" sz="1500" dirty="0">
                <a:solidFill>
                  <a:srgbClr val="0A0A0A"/>
                </a:solidFill>
                <a:latin typeface="Open Sans"/>
              </a:rPr>
              <a:t> </a:t>
            </a:r>
            <a:r>
              <a:rPr lang="en-GB" sz="1500" dirty="0" err="1">
                <a:solidFill>
                  <a:srgbClr val="0A0A0A"/>
                </a:solidFill>
                <a:latin typeface="Open Sans"/>
              </a:rPr>
              <a:t>mom.com</a:t>
            </a:r>
            <a:r>
              <a:rPr lang="en-GB" sz="1500" dirty="0">
                <a:solidFill>
                  <a:srgbClr val="0A0A0A"/>
                </a:solidFill>
                <a:latin typeface="Open Sans"/>
              </a:rPr>
              <a:t> </a:t>
            </a:r>
            <a:r>
              <a:rPr lang="en-GB" sz="1500" dirty="0" err="1">
                <a:solidFill>
                  <a:srgbClr val="0A0A0A"/>
                </a:solidFill>
                <a:latin typeface="Open Sans"/>
              </a:rPr>
              <a:t>mae</a:t>
            </a:r>
            <a:r>
              <a:rPr lang="en-GB" sz="1500" dirty="0">
                <a:solidFill>
                  <a:srgbClr val="0A0A0A"/>
                </a:solidFill>
                <a:latin typeface="Open Sans"/>
              </a:rPr>
              <a:t> </a:t>
            </a:r>
            <a:r>
              <a:rPr lang="en-GB" sz="1500" dirty="0" err="1">
                <a:solidFill>
                  <a:srgbClr val="0A0A0A"/>
                </a:solidFill>
                <a:latin typeface="Open Sans"/>
              </a:rPr>
              <a:t>ysgolion</a:t>
            </a:r>
            <a:r>
              <a:rPr lang="en-GB" sz="1500" dirty="0">
                <a:solidFill>
                  <a:srgbClr val="0A0A0A"/>
                </a:solidFill>
                <a:latin typeface="Open Sans"/>
              </a:rPr>
              <a:t>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chwarae</a:t>
            </a:r>
            <a:r>
              <a:rPr lang="en-GB" sz="1500" dirty="0">
                <a:solidFill>
                  <a:srgbClr val="0A0A0A"/>
                </a:solidFill>
                <a:latin typeface="Open Sans"/>
              </a:rPr>
              <a:t> </a:t>
            </a:r>
            <a:r>
              <a:rPr lang="en-GB" sz="1500" dirty="0" err="1">
                <a:solidFill>
                  <a:srgbClr val="0A0A0A"/>
                </a:solidFill>
                <a:latin typeface="Open Sans"/>
              </a:rPr>
              <a:t>rol</a:t>
            </a:r>
            <a:r>
              <a:rPr lang="en-GB" sz="1500" dirty="0">
                <a:solidFill>
                  <a:srgbClr val="0A0A0A"/>
                </a:solidFill>
                <a:latin typeface="Open Sans"/>
              </a:rPr>
              <a:t> </a:t>
            </a:r>
            <a:r>
              <a:rPr lang="en-GB" sz="1500" dirty="0" err="1">
                <a:solidFill>
                  <a:srgbClr val="0A0A0A"/>
                </a:solidFill>
                <a:latin typeface="Open Sans"/>
              </a:rPr>
              <a:t>pwysig</a:t>
            </a:r>
            <a:r>
              <a:rPr lang="en-GB" sz="1500" dirty="0">
                <a:solidFill>
                  <a:srgbClr val="0A0A0A"/>
                </a:solidFill>
                <a:latin typeface="Open Sans"/>
              </a:rPr>
              <a:t> </a:t>
            </a:r>
            <a:r>
              <a:rPr lang="en-GB" sz="1500" dirty="0" err="1">
                <a:solidFill>
                  <a:srgbClr val="0A0A0A"/>
                </a:solidFill>
                <a:latin typeface="Open Sans"/>
              </a:rPr>
              <a:t>mewn</a:t>
            </a:r>
            <a:r>
              <a:rPr lang="en-GB" sz="1500" dirty="0">
                <a:solidFill>
                  <a:srgbClr val="0A0A0A"/>
                </a:solidFill>
                <a:latin typeface="Open Sans"/>
              </a:rPr>
              <a:t> </a:t>
            </a:r>
            <a:r>
              <a:rPr lang="en-GB" sz="1500" dirty="0" err="1">
                <a:solidFill>
                  <a:srgbClr val="0A0A0A"/>
                </a:solidFill>
                <a:latin typeface="Open Sans"/>
              </a:rPr>
              <a:t>helpu</a:t>
            </a:r>
            <a:r>
              <a:rPr lang="en-GB" sz="1500" dirty="0">
                <a:solidFill>
                  <a:srgbClr val="0A0A0A"/>
                </a:solidFill>
                <a:latin typeface="Open Sans"/>
              </a:rPr>
              <a:t> plant </a:t>
            </a:r>
            <a:r>
              <a:rPr lang="en-GB" sz="1500" dirty="0" err="1">
                <a:solidFill>
                  <a:srgbClr val="0A0A0A"/>
                </a:solidFill>
                <a:latin typeface="Open Sans"/>
              </a:rPr>
              <a:t>i</a:t>
            </a:r>
            <a:r>
              <a:rPr lang="en-GB" sz="1500" dirty="0">
                <a:solidFill>
                  <a:srgbClr val="0A0A0A"/>
                </a:solidFill>
                <a:latin typeface="Open Sans"/>
              </a:rPr>
              <a:t> </a:t>
            </a:r>
            <a:r>
              <a:rPr lang="en-GB" sz="1500" dirty="0" err="1">
                <a:solidFill>
                  <a:srgbClr val="0A0A0A"/>
                </a:solidFill>
                <a:latin typeface="Open Sans"/>
              </a:rPr>
              <a:t>ddysgu</a:t>
            </a:r>
            <a:r>
              <a:rPr lang="en-GB" sz="1500" dirty="0">
                <a:solidFill>
                  <a:srgbClr val="0A0A0A"/>
                </a:solidFill>
                <a:latin typeface="Open Sans"/>
              </a:rPr>
              <a:t> </a:t>
            </a:r>
            <a:r>
              <a:rPr lang="en-GB" sz="1500" dirty="0" err="1">
                <a:solidFill>
                  <a:srgbClr val="0A0A0A"/>
                </a:solidFill>
                <a:latin typeface="Open Sans"/>
              </a:rPr>
              <a:t>i</a:t>
            </a:r>
            <a:r>
              <a:rPr lang="en-GB" sz="1500" dirty="0">
                <a:solidFill>
                  <a:srgbClr val="0A0A0A"/>
                </a:solidFill>
                <a:latin typeface="Open Sans"/>
              </a:rPr>
              <a:t> </a:t>
            </a:r>
            <a:r>
              <a:rPr lang="en-GB" sz="1500" dirty="0" err="1">
                <a:solidFill>
                  <a:srgbClr val="0A0A0A"/>
                </a:solidFill>
                <a:latin typeface="Open Sans"/>
              </a:rPr>
              <a:t>rhyngweithio</a:t>
            </a:r>
            <a:r>
              <a:rPr lang="en-GB" sz="1500" dirty="0">
                <a:solidFill>
                  <a:srgbClr val="0A0A0A"/>
                </a:solidFill>
                <a:latin typeface="Open Sans"/>
              </a:rPr>
              <a:t>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gadarnhaol</a:t>
            </a:r>
            <a:r>
              <a:rPr lang="en-GB" sz="1500" dirty="0">
                <a:solidFill>
                  <a:srgbClr val="0A0A0A"/>
                </a:solidFill>
                <a:latin typeface="Open Sans"/>
              </a:rPr>
              <a:t> </a:t>
            </a:r>
            <a:r>
              <a:rPr lang="en-GB" sz="1500" dirty="0" err="1">
                <a:solidFill>
                  <a:srgbClr val="0A0A0A"/>
                </a:solidFill>
                <a:latin typeface="Open Sans"/>
              </a:rPr>
              <a:t>gyda’i</a:t>
            </a:r>
            <a:r>
              <a:rPr lang="en-GB" sz="1500" dirty="0">
                <a:solidFill>
                  <a:srgbClr val="0A0A0A"/>
                </a:solidFill>
                <a:latin typeface="Open Sans"/>
              </a:rPr>
              <a:t> </a:t>
            </a:r>
            <a:r>
              <a:rPr lang="en-GB" sz="1500" dirty="0" err="1">
                <a:solidFill>
                  <a:srgbClr val="0A0A0A"/>
                </a:solidFill>
                <a:latin typeface="Open Sans"/>
              </a:rPr>
              <a:t>cyfoedion</a:t>
            </a:r>
            <a:r>
              <a:rPr lang="en-GB" sz="1500" dirty="0">
                <a:solidFill>
                  <a:srgbClr val="0A0A0A"/>
                </a:solidFill>
                <a:latin typeface="Open Sans"/>
              </a:rPr>
              <a:t> a </a:t>
            </a:r>
            <a:r>
              <a:rPr lang="en-GB" sz="1500" dirty="0" err="1">
                <a:solidFill>
                  <a:srgbClr val="0A0A0A"/>
                </a:solidFill>
                <a:latin typeface="Open Sans"/>
              </a:rPr>
              <a:t>athrawon</a:t>
            </a:r>
            <a:r>
              <a:rPr lang="en-GB" sz="1500" dirty="0">
                <a:solidFill>
                  <a:srgbClr val="0A0A0A"/>
                </a:solidFill>
                <a:latin typeface="Open Sans"/>
              </a:rPr>
              <a:t>. Mae </a:t>
            </a:r>
            <a:r>
              <a:rPr lang="en-GB" sz="1500" dirty="0" err="1">
                <a:solidFill>
                  <a:srgbClr val="0A0A0A"/>
                </a:solidFill>
                <a:latin typeface="Open Sans"/>
              </a:rPr>
              <a:t>nhw’n</a:t>
            </a:r>
            <a:r>
              <a:rPr lang="en-GB" sz="1500" dirty="0">
                <a:solidFill>
                  <a:srgbClr val="0A0A0A"/>
                </a:solidFill>
                <a:latin typeface="Open Sans"/>
              </a:rPr>
              <a:t> </a:t>
            </a:r>
            <a:r>
              <a:rPr lang="en-GB" sz="1500" dirty="0" err="1">
                <a:solidFill>
                  <a:srgbClr val="0A0A0A"/>
                </a:solidFill>
                <a:latin typeface="Open Sans"/>
              </a:rPr>
              <a:t>dysgu</a:t>
            </a:r>
            <a:r>
              <a:rPr lang="en-GB" sz="1500" dirty="0">
                <a:solidFill>
                  <a:srgbClr val="0A0A0A"/>
                </a:solidFill>
                <a:latin typeface="Open Sans"/>
              </a:rPr>
              <a:t> am </a:t>
            </a:r>
            <a:r>
              <a:rPr lang="en-GB" sz="1500" dirty="0" err="1">
                <a:solidFill>
                  <a:srgbClr val="0A0A0A"/>
                </a:solidFill>
                <a:latin typeface="Open Sans"/>
              </a:rPr>
              <a:t>sgiliau</a:t>
            </a:r>
            <a:r>
              <a:rPr lang="en-GB" sz="1500" dirty="0">
                <a:solidFill>
                  <a:srgbClr val="0A0A0A"/>
                </a:solidFill>
                <a:latin typeface="Open Sans"/>
              </a:rPr>
              <a:t> </a:t>
            </a:r>
            <a:r>
              <a:rPr lang="en-GB" sz="1500" dirty="0" err="1">
                <a:solidFill>
                  <a:srgbClr val="0A0A0A"/>
                </a:solidFill>
                <a:latin typeface="Open Sans"/>
              </a:rPr>
              <a:t>perthnasau</a:t>
            </a:r>
            <a:r>
              <a:rPr lang="en-GB" sz="1500" dirty="0">
                <a:solidFill>
                  <a:srgbClr val="0A0A0A"/>
                </a:solidFill>
                <a:latin typeface="Open Sans"/>
              </a:rPr>
              <a:t> </a:t>
            </a:r>
            <a:r>
              <a:rPr lang="en-GB" sz="1500" dirty="0" err="1">
                <a:solidFill>
                  <a:srgbClr val="0A0A0A"/>
                </a:solidFill>
                <a:latin typeface="Open Sans"/>
              </a:rPr>
              <a:t>iachus</a:t>
            </a:r>
            <a:r>
              <a:rPr lang="en-GB" sz="1500" dirty="0">
                <a:solidFill>
                  <a:srgbClr val="0A0A0A"/>
                </a:solidFill>
                <a:latin typeface="Open Sans"/>
              </a:rPr>
              <a:t> ac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datblygu</a:t>
            </a:r>
            <a:r>
              <a:rPr lang="en-GB" sz="1500" dirty="0">
                <a:solidFill>
                  <a:srgbClr val="0A0A0A"/>
                </a:solidFill>
                <a:latin typeface="Open Sans"/>
              </a:rPr>
              <a:t> </a:t>
            </a:r>
            <a:r>
              <a:rPr lang="en-GB" sz="1500" dirty="0" err="1">
                <a:solidFill>
                  <a:srgbClr val="0A0A0A"/>
                </a:solidFill>
                <a:latin typeface="Open Sans"/>
              </a:rPr>
              <a:t>ymhellach</a:t>
            </a:r>
            <a:r>
              <a:rPr lang="en-GB" sz="1500" dirty="0">
                <a:solidFill>
                  <a:srgbClr val="0A0A0A"/>
                </a:solidFill>
                <a:latin typeface="Open Sans"/>
              </a:rPr>
              <a:t> </a:t>
            </a:r>
            <a:r>
              <a:rPr lang="en-GB" sz="1500" dirty="0" err="1">
                <a:solidFill>
                  <a:srgbClr val="0A0A0A"/>
                </a:solidFill>
                <a:latin typeface="Open Sans"/>
              </a:rPr>
              <a:t>trwy</a:t>
            </a:r>
            <a:r>
              <a:rPr lang="en-GB" sz="1500" dirty="0">
                <a:solidFill>
                  <a:srgbClr val="0A0A0A"/>
                </a:solidFill>
                <a:latin typeface="Open Sans"/>
              </a:rPr>
              <a:t> </a:t>
            </a:r>
            <a:r>
              <a:rPr lang="en-GB" sz="1500" dirty="0" err="1">
                <a:solidFill>
                  <a:srgbClr val="0A0A0A"/>
                </a:solidFill>
                <a:latin typeface="Open Sans"/>
              </a:rPr>
              <a:t>rhyngweithio</a:t>
            </a:r>
            <a:r>
              <a:rPr lang="en-GB" sz="1500" dirty="0">
                <a:solidFill>
                  <a:srgbClr val="0A0A0A"/>
                </a:solidFill>
                <a:latin typeface="Open Sans"/>
              </a:rPr>
              <a:t>,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yr</a:t>
            </a:r>
            <a:r>
              <a:rPr lang="en-GB" sz="1500" dirty="0">
                <a:solidFill>
                  <a:srgbClr val="0A0A0A"/>
                </a:solidFill>
                <a:latin typeface="Open Sans"/>
              </a:rPr>
              <a:t> </a:t>
            </a:r>
            <a:r>
              <a:rPr lang="en-GB" sz="1500" dirty="0" err="1">
                <a:solidFill>
                  <a:srgbClr val="0A0A0A"/>
                </a:solidFill>
                <a:latin typeface="Open Sans"/>
              </a:rPr>
              <a:t>ystafell</a:t>
            </a:r>
            <a:r>
              <a:rPr lang="en-GB" sz="1500" dirty="0">
                <a:solidFill>
                  <a:srgbClr val="0A0A0A"/>
                </a:solidFill>
                <a:latin typeface="Open Sans"/>
              </a:rPr>
              <a:t> </a:t>
            </a:r>
            <a:r>
              <a:rPr lang="en-GB" sz="1500" dirty="0" err="1">
                <a:solidFill>
                  <a:srgbClr val="0A0A0A"/>
                </a:solidFill>
                <a:latin typeface="Open Sans"/>
              </a:rPr>
              <a:t>ddosbarth</a:t>
            </a:r>
            <a:r>
              <a:rPr lang="en-GB" sz="1500" dirty="0">
                <a:solidFill>
                  <a:srgbClr val="0A0A0A"/>
                </a:solidFill>
                <a:latin typeface="Open Sans"/>
              </a:rPr>
              <a:t> a </a:t>
            </a:r>
            <a:r>
              <a:rPr lang="en-GB" sz="1500" dirty="0" err="1">
                <a:solidFill>
                  <a:srgbClr val="0A0A0A"/>
                </a:solidFill>
                <a:latin typeface="Open Sans"/>
              </a:rPr>
              <a:t>tu</a:t>
            </a:r>
            <a:r>
              <a:rPr lang="en-GB" sz="1500" dirty="0">
                <a:solidFill>
                  <a:srgbClr val="0A0A0A"/>
                </a:solidFill>
                <a:latin typeface="Open Sans"/>
              </a:rPr>
              <a:t> </a:t>
            </a:r>
            <a:r>
              <a:rPr lang="en-GB" sz="1500" dirty="0" err="1">
                <a:solidFill>
                  <a:srgbClr val="0A0A0A"/>
                </a:solidFill>
                <a:latin typeface="Open Sans"/>
              </a:rPr>
              <a:t>allan</a:t>
            </a:r>
            <a:r>
              <a:rPr lang="en-GB" sz="1500" dirty="0">
                <a:solidFill>
                  <a:srgbClr val="0A0A0A"/>
                </a:solidFill>
                <a:latin typeface="Open Sans"/>
              </a:rPr>
              <a:t>. </a:t>
            </a:r>
          </a:p>
          <a:p>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ol</a:t>
            </a:r>
            <a:r>
              <a:rPr lang="en-GB" sz="1500" dirty="0">
                <a:solidFill>
                  <a:srgbClr val="0A0A0A"/>
                </a:solidFill>
                <a:latin typeface="Open Sans"/>
              </a:rPr>
              <a:t> Facts For Life </a:t>
            </a:r>
            <a:r>
              <a:rPr lang="en-GB" sz="1500" dirty="0" err="1">
                <a:solidFill>
                  <a:srgbClr val="0A0A0A"/>
                </a:solidFill>
                <a:latin typeface="Open Sans"/>
              </a:rPr>
              <a:t>mae</a:t>
            </a:r>
            <a:r>
              <a:rPr lang="en-GB" sz="1500" dirty="0">
                <a:solidFill>
                  <a:srgbClr val="0A0A0A"/>
                </a:solidFill>
                <a:latin typeface="Open Sans"/>
              </a:rPr>
              <a:t> </a:t>
            </a:r>
            <a:r>
              <a:rPr lang="en-GB" sz="1500" dirty="0" err="1">
                <a:solidFill>
                  <a:srgbClr val="0A0A0A"/>
                </a:solidFill>
                <a:latin typeface="Open Sans"/>
              </a:rPr>
              <a:t>profiadau</a:t>
            </a:r>
            <a:r>
              <a:rPr lang="en-GB" sz="1500" dirty="0">
                <a:solidFill>
                  <a:srgbClr val="0A0A0A"/>
                </a:solidFill>
                <a:latin typeface="Open Sans"/>
              </a:rPr>
              <a:t> </a:t>
            </a:r>
            <a:r>
              <a:rPr lang="en-GB" sz="1500" dirty="0" err="1">
                <a:solidFill>
                  <a:srgbClr val="0A0A0A"/>
                </a:solidFill>
                <a:latin typeface="Open Sans"/>
              </a:rPr>
              <a:t>gynnar</a:t>
            </a:r>
            <a:r>
              <a:rPr lang="en-GB" sz="1500" dirty="0">
                <a:solidFill>
                  <a:srgbClr val="0A0A0A"/>
                </a:solidFill>
                <a:latin typeface="Open Sans"/>
              </a:rPr>
              <a:t>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darparu</a:t>
            </a:r>
            <a:r>
              <a:rPr lang="en-GB" sz="1500" dirty="0">
                <a:solidFill>
                  <a:srgbClr val="0A0A0A"/>
                </a:solidFill>
                <a:latin typeface="Open Sans"/>
              </a:rPr>
              <a:t> y </a:t>
            </a:r>
            <a:r>
              <a:rPr lang="en-GB" sz="1500" dirty="0" err="1">
                <a:solidFill>
                  <a:srgbClr val="0A0A0A"/>
                </a:solidFill>
                <a:latin typeface="Open Sans"/>
              </a:rPr>
              <a:t>sylfaen</a:t>
            </a:r>
            <a:r>
              <a:rPr lang="en-GB" sz="1500" dirty="0">
                <a:solidFill>
                  <a:srgbClr val="0A0A0A"/>
                </a:solidFill>
                <a:latin typeface="Open Sans"/>
              </a:rPr>
              <a:t> </a:t>
            </a:r>
            <a:r>
              <a:rPr lang="en-GB" sz="1500" dirty="0" err="1">
                <a:solidFill>
                  <a:srgbClr val="0A0A0A"/>
                </a:solidFill>
                <a:latin typeface="Open Sans"/>
              </a:rPr>
              <a:t>ar</a:t>
            </a:r>
            <a:r>
              <a:rPr lang="en-GB" sz="1500" dirty="0">
                <a:solidFill>
                  <a:srgbClr val="0A0A0A"/>
                </a:solidFill>
                <a:latin typeface="Open Sans"/>
              </a:rPr>
              <a:t> </a:t>
            </a:r>
            <a:r>
              <a:rPr lang="en-GB" sz="1500" dirty="0" err="1">
                <a:solidFill>
                  <a:srgbClr val="0A0A0A"/>
                </a:solidFill>
                <a:latin typeface="Open Sans"/>
              </a:rPr>
              <a:t>gyfer</a:t>
            </a:r>
            <a:r>
              <a:rPr lang="en-GB" sz="1500" dirty="0">
                <a:solidFill>
                  <a:srgbClr val="0A0A0A"/>
                </a:solidFill>
                <a:latin typeface="Open Sans"/>
              </a:rPr>
              <a:t> </a:t>
            </a:r>
            <a:r>
              <a:rPr lang="en-GB" sz="1500" dirty="0" err="1">
                <a:solidFill>
                  <a:srgbClr val="0A0A0A"/>
                </a:solidFill>
                <a:latin typeface="Open Sans"/>
              </a:rPr>
              <a:t>datblygiad</a:t>
            </a:r>
            <a:r>
              <a:rPr lang="en-GB" sz="1500" dirty="0">
                <a:solidFill>
                  <a:srgbClr val="0A0A0A"/>
                </a:solidFill>
                <a:latin typeface="Open Sans"/>
              </a:rPr>
              <a:t> </a:t>
            </a:r>
            <a:r>
              <a:rPr lang="en-GB" sz="1500" dirty="0" err="1">
                <a:solidFill>
                  <a:srgbClr val="0A0A0A"/>
                </a:solidFill>
                <a:latin typeface="Open Sans"/>
              </a:rPr>
              <a:t>sefydliadol</a:t>
            </a:r>
            <a:r>
              <a:rPr lang="en-GB" sz="1500" dirty="0">
                <a:solidFill>
                  <a:srgbClr val="0A0A0A"/>
                </a:solidFill>
                <a:latin typeface="Open Sans"/>
              </a:rPr>
              <a:t> </a:t>
            </a:r>
            <a:r>
              <a:rPr lang="en-GB" sz="1500" dirty="0" err="1">
                <a:solidFill>
                  <a:srgbClr val="0A0A0A"/>
                </a:solidFill>
                <a:latin typeface="Open Sans"/>
              </a:rPr>
              <a:t>yr</a:t>
            </a:r>
            <a:r>
              <a:rPr lang="en-GB" sz="1500" dirty="0">
                <a:solidFill>
                  <a:srgbClr val="0A0A0A"/>
                </a:solidFill>
                <a:latin typeface="Open Sans"/>
              </a:rPr>
              <a:t> </a:t>
            </a:r>
            <a:r>
              <a:rPr lang="en-GB" sz="1500" dirty="0" err="1">
                <a:solidFill>
                  <a:srgbClr val="0A0A0A"/>
                </a:solidFill>
                <a:latin typeface="Open Sans"/>
              </a:rPr>
              <a:t>ymmennydd</a:t>
            </a:r>
            <a:r>
              <a:rPr lang="en-GB" sz="1500" dirty="0">
                <a:solidFill>
                  <a:srgbClr val="0A0A0A"/>
                </a:solidFill>
                <a:latin typeface="Open Sans"/>
              </a:rPr>
              <a:t> a </a:t>
            </a:r>
            <a:r>
              <a:rPr lang="en-GB" sz="1500" dirty="0" err="1">
                <a:solidFill>
                  <a:srgbClr val="0A0A0A"/>
                </a:solidFill>
                <a:latin typeface="Open Sans"/>
              </a:rPr>
              <a:t>gweithredu</a:t>
            </a:r>
            <a:r>
              <a:rPr lang="en-GB" sz="1500" dirty="0">
                <a:solidFill>
                  <a:srgbClr val="0A0A0A"/>
                </a:solidFill>
                <a:latin typeface="Open Sans"/>
              </a:rPr>
              <a:t> </a:t>
            </a:r>
            <a:r>
              <a:rPr lang="en-GB" sz="1500" dirty="0" err="1">
                <a:solidFill>
                  <a:srgbClr val="0A0A0A"/>
                </a:solidFill>
                <a:latin typeface="Open Sans"/>
              </a:rPr>
              <a:t>trwy</a:t>
            </a:r>
            <a:r>
              <a:rPr lang="en-GB" sz="1500" dirty="0">
                <a:solidFill>
                  <a:srgbClr val="0A0A0A"/>
                </a:solidFill>
                <a:latin typeface="Open Sans"/>
              </a:rPr>
              <a:t> </a:t>
            </a:r>
            <a:r>
              <a:rPr lang="en-GB" sz="1500" dirty="0" err="1">
                <a:solidFill>
                  <a:srgbClr val="0A0A0A"/>
                </a:solidFill>
                <a:latin typeface="Open Sans"/>
              </a:rPr>
              <a:t>gydol</a:t>
            </a:r>
            <a:r>
              <a:rPr lang="en-GB" sz="1500" dirty="0">
                <a:solidFill>
                  <a:srgbClr val="0A0A0A"/>
                </a:solidFill>
                <a:latin typeface="Open Sans"/>
              </a:rPr>
              <a:t> </a:t>
            </a:r>
            <a:r>
              <a:rPr lang="en-GB" sz="1500" dirty="0" err="1">
                <a:solidFill>
                  <a:srgbClr val="0A0A0A"/>
                </a:solidFill>
                <a:latin typeface="Open Sans"/>
              </a:rPr>
              <a:t>oes</a:t>
            </a:r>
            <a:r>
              <a:rPr lang="en-GB" sz="1500" dirty="0">
                <a:solidFill>
                  <a:srgbClr val="0A0A0A"/>
                </a:solidFill>
                <a:latin typeface="Open Sans"/>
              </a:rPr>
              <a:t>. Mae </a:t>
            </a:r>
            <a:r>
              <a:rPr lang="en-GB" sz="1500" dirty="0" err="1">
                <a:solidFill>
                  <a:srgbClr val="0A0A0A"/>
                </a:solidFill>
                <a:latin typeface="Open Sans"/>
              </a:rPr>
              <a:t>nhw’n</a:t>
            </a:r>
            <a:r>
              <a:rPr lang="en-GB" sz="1500" dirty="0">
                <a:solidFill>
                  <a:srgbClr val="0A0A0A"/>
                </a:solidFill>
                <a:latin typeface="Open Sans"/>
              </a:rPr>
              <a:t> </a:t>
            </a:r>
            <a:r>
              <a:rPr lang="en-GB" sz="1500" dirty="0" err="1">
                <a:solidFill>
                  <a:srgbClr val="0A0A0A"/>
                </a:solidFill>
                <a:latin typeface="Open Sans"/>
              </a:rPr>
              <a:t>cael</a:t>
            </a:r>
            <a:r>
              <a:rPr lang="en-GB" sz="1500" dirty="0">
                <a:solidFill>
                  <a:srgbClr val="0A0A0A"/>
                </a:solidFill>
                <a:latin typeface="Open Sans"/>
              </a:rPr>
              <a:t> </a:t>
            </a:r>
            <a:r>
              <a:rPr lang="en-GB" sz="1500" dirty="0" err="1">
                <a:solidFill>
                  <a:srgbClr val="0A0A0A"/>
                </a:solidFill>
                <a:latin typeface="Open Sans"/>
              </a:rPr>
              <a:t>effaith</a:t>
            </a:r>
            <a:r>
              <a:rPr lang="en-GB" sz="1500" dirty="0">
                <a:solidFill>
                  <a:srgbClr val="0A0A0A"/>
                </a:solidFill>
                <a:latin typeface="Open Sans"/>
              </a:rPr>
              <a:t> </a:t>
            </a:r>
            <a:r>
              <a:rPr lang="en-GB" sz="1500" dirty="0" err="1">
                <a:solidFill>
                  <a:srgbClr val="0A0A0A"/>
                </a:solidFill>
                <a:latin typeface="Open Sans"/>
              </a:rPr>
              <a:t>uniongyrchol</a:t>
            </a:r>
            <a:r>
              <a:rPr lang="en-GB" sz="1500" dirty="0">
                <a:solidFill>
                  <a:srgbClr val="0A0A0A"/>
                </a:solidFill>
                <a:latin typeface="Open Sans"/>
              </a:rPr>
              <a:t> </a:t>
            </a:r>
            <a:r>
              <a:rPr lang="en-GB" sz="1500" dirty="0" err="1">
                <a:solidFill>
                  <a:srgbClr val="0A0A0A"/>
                </a:solidFill>
                <a:latin typeface="Open Sans"/>
              </a:rPr>
              <a:t>ar</a:t>
            </a:r>
            <a:r>
              <a:rPr lang="en-GB" sz="1500" dirty="0">
                <a:solidFill>
                  <a:srgbClr val="0A0A0A"/>
                </a:solidFill>
                <a:latin typeface="Open Sans"/>
              </a:rPr>
              <a:t> </a:t>
            </a:r>
            <a:r>
              <a:rPr lang="en-GB" sz="1500" dirty="0" err="1">
                <a:solidFill>
                  <a:srgbClr val="0A0A0A"/>
                </a:solidFill>
                <a:latin typeface="Open Sans"/>
              </a:rPr>
              <a:t>sut</a:t>
            </a:r>
            <a:r>
              <a:rPr lang="en-GB" sz="1500" dirty="0">
                <a:solidFill>
                  <a:srgbClr val="0A0A0A"/>
                </a:solidFill>
                <a:latin typeface="Open Sans"/>
              </a:rPr>
              <a:t> </a:t>
            </a:r>
            <a:r>
              <a:rPr lang="en-GB" sz="1500" dirty="0" err="1">
                <a:solidFill>
                  <a:srgbClr val="0A0A0A"/>
                </a:solidFill>
                <a:latin typeface="Open Sans"/>
              </a:rPr>
              <a:t>mae</a:t>
            </a:r>
            <a:r>
              <a:rPr lang="en-GB" sz="1500" dirty="0">
                <a:solidFill>
                  <a:srgbClr val="0A0A0A"/>
                </a:solidFill>
                <a:latin typeface="Open Sans"/>
              </a:rPr>
              <a:t> plant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datblygu</a:t>
            </a:r>
            <a:r>
              <a:rPr lang="en-GB" sz="1500" dirty="0">
                <a:solidFill>
                  <a:srgbClr val="0A0A0A"/>
                </a:solidFill>
                <a:latin typeface="Open Sans"/>
              </a:rPr>
              <a:t> </a:t>
            </a:r>
            <a:r>
              <a:rPr lang="en-GB" sz="1500" dirty="0" err="1">
                <a:solidFill>
                  <a:srgbClr val="0A0A0A"/>
                </a:solidFill>
                <a:latin typeface="Open Sans"/>
              </a:rPr>
              <a:t>sgiliau</a:t>
            </a:r>
            <a:r>
              <a:rPr lang="en-GB" sz="1500" dirty="0">
                <a:solidFill>
                  <a:srgbClr val="0A0A0A"/>
                </a:solidFill>
                <a:latin typeface="Open Sans"/>
              </a:rPr>
              <a:t> </a:t>
            </a:r>
            <a:r>
              <a:rPr lang="en-GB" sz="1500" dirty="0" err="1">
                <a:solidFill>
                  <a:srgbClr val="0A0A0A"/>
                </a:solidFill>
                <a:latin typeface="Open Sans"/>
              </a:rPr>
              <a:t>dysgu</a:t>
            </a:r>
            <a:r>
              <a:rPr lang="en-GB" sz="1500" dirty="0">
                <a:solidFill>
                  <a:srgbClr val="0A0A0A"/>
                </a:solidFill>
                <a:latin typeface="Open Sans"/>
              </a:rPr>
              <a:t>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ogystal</a:t>
            </a:r>
            <a:r>
              <a:rPr lang="en-GB" sz="1500" dirty="0">
                <a:solidFill>
                  <a:srgbClr val="0A0A0A"/>
                </a:solidFill>
                <a:latin typeface="Open Sans"/>
              </a:rPr>
              <a:t> a </a:t>
            </a:r>
            <a:r>
              <a:rPr lang="en-GB" sz="1500" dirty="0" err="1">
                <a:solidFill>
                  <a:srgbClr val="0A0A0A"/>
                </a:solidFill>
                <a:latin typeface="Open Sans"/>
              </a:rPr>
              <a:t>galluoedd</a:t>
            </a:r>
            <a:r>
              <a:rPr lang="en-GB" sz="1500" dirty="0">
                <a:solidFill>
                  <a:srgbClr val="0A0A0A"/>
                </a:solidFill>
                <a:latin typeface="Open Sans"/>
              </a:rPr>
              <a:t> </a:t>
            </a:r>
            <a:r>
              <a:rPr lang="en-GB" sz="1500" dirty="0" err="1">
                <a:solidFill>
                  <a:srgbClr val="0A0A0A"/>
                </a:solidFill>
                <a:latin typeface="Open Sans"/>
              </a:rPr>
              <a:t>emosiynol</a:t>
            </a:r>
            <a:r>
              <a:rPr lang="en-GB" sz="1500" dirty="0">
                <a:solidFill>
                  <a:srgbClr val="0A0A0A"/>
                </a:solidFill>
                <a:latin typeface="Open Sans"/>
              </a:rPr>
              <a:t> a </a:t>
            </a:r>
            <a:r>
              <a:rPr lang="en-GB" sz="1500" dirty="0" err="1">
                <a:solidFill>
                  <a:srgbClr val="0A0A0A"/>
                </a:solidFill>
                <a:latin typeface="Open Sans"/>
              </a:rPr>
              <a:t>cymdeithasol</a:t>
            </a:r>
            <a:r>
              <a:rPr lang="en-GB" sz="1500" dirty="0">
                <a:solidFill>
                  <a:srgbClr val="0A0A0A"/>
                </a:solidFill>
                <a:latin typeface="Open Sans"/>
              </a:rPr>
              <a:t>. Mae plant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dysgu</a:t>
            </a:r>
            <a:r>
              <a:rPr lang="en-GB" sz="1500" dirty="0">
                <a:solidFill>
                  <a:srgbClr val="0A0A0A"/>
                </a:solidFill>
                <a:latin typeface="Open Sans"/>
              </a:rPr>
              <a:t>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fwy</a:t>
            </a:r>
            <a:r>
              <a:rPr lang="en-GB" sz="1500" dirty="0">
                <a:solidFill>
                  <a:srgbClr val="0A0A0A"/>
                </a:solidFill>
                <a:latin typeface="Open Sans"/>
              </a:rPr>
              <a:t> </a:t>
            </a:r>
            <a:r>
              <a:rPr lang="en-GB" sz="1500" dirty="0" err="1">
                <a:solidFill>
                  <a:srgbClr val="0A0A0A"/>
                </a:solidFill>
                <a:latin typeface="Open Sans"/>
              </a:rPr>
              <a:t>gloi</a:t>
            </a:r>
            <a:r>
              <a:rPr lang="en-GB" sz="1500" dirty="0">
                <a:solidFill>
                  <a:srgbClr val="0A0A0A"/>
                </a:solidFill>
                <a:latin typeface="Open Sans"/>
              </a:rPr>
              <a:t> </a:t>
            </a:r>
            <a:r>
              <a:rPr lang="en-GB" sz="1500" dirty="0" err="1">
                <a:solidFill>
                  <a:srgbClr val="0A0A0A"/>
                </a:solidFill>
                <a:latin typeface="Open Sans"/>
              </a:rPr>
              <a:t>yn</a:t>
            </a:r>
            <a:r>
              <a:rPr lang="en-GB" sz="1500" dirty="0">
                <a:solidFill>
                  <a:srgbClr val="0A0A0A"/>
                </a:solidFill>
                <a:latin typeface="Open Sans"/>
              </a:rPr>
              <a:t> </a:t>
            </a:r>
            <a:r>
              <a:rPr lang="en-GB" sz="1500" dirty="0" err="1">
                <a:solidFill>
                  <a:srgbClr val="0A0A0A"/>
                </a:solidFill>
                <a:latin typeface="Open Sans"/>
              </a:rPr>
              <a:t>ystof</a:t>
            </a:r>
            <a:r>
              <a:rPr lang="en-GB" sz="1500" dirty="0">
                <a:solidFill>
                  <a:srgbClr val="0A0A0A"/>
                </a:solidFill>
                <a:latin typeface="Open Sans"/>
              </a:rPr>
              <a:t> </a:t>
            </a:r>
            <a:r>
              <a:rPr lang="en-GB" sz="1500" dirty="0" err="1">
                <a:solidFill>
                  <a:srgbClr val="0A0A0A"/>
                </a:solidFill>
                <a:latin typeface="Open Sans"/>
              </a:rPr>
              <a:t>ei</a:t>
            </a:r>
            <a:r>
              <a:rPr lang="en-GB" sz="1500" dirty="0">
                <a:solidFill>
                  <a:srgbClr val="0A0A0A"/>
                </a:solidFill>
                <a:latin typeface="Open Sans"/>
              </a:rPr>
              <a:t> </a:t>
            </a:r>
            <a:r>
              <a:rPr lang="en-GB" sz="1500" dirty="0" err="1">
                <a:solidFill>
                  <a:srgbClr val="0A0A0A"/>
                </a:solidFill>
                <a:latin typeface="Open Sans"/>
              </a:rPr>
              <a:t>blynyddoedd</a:t>
            </a:r>
            <a:r>
              <a:rPr lang="en-GB" sz="1500" dirty="0">
                <a:solidFill>
                  <a:srgbClr val="0A0A0A"/>
                </a:solidFill>
                <a:latin typeface="Open Sans"/>
              </a:rPr>
              <a:t> </a:t>
            </a:r>
            <a:r>
              <a:rPr lang="en-GB" sz="1500" dirty="0" err="1">
                <a:solidFill>
                  <a:srgbClr val="0A0A0A"/>
                </a:solidFill>
                <a:latin typeface="Open Sans"/>
              </a:rPr>
              <a:t>gynnar</a:t>
            </a:r>
            <a:r>
              <a:rPr lang="en-GB" sz="1500" dirty="0">
                <a:solidFill>
                  <a:srgbClr val="0A0A0A"/>
                </a:solidFill>
                <a:latin typeface="Open Sans"/>
              </a:rPr>
              <a:t>. </a:t>
            </a:r>
            <a:endParaRPr lang="en-US" sz="1500" b="1" dirty="0"/>
          </a:p>
          <a:p>
            <a:endParaRPr lang="en-US" sz="1500" dirty="0"/>
          </a:p>
          <a:p>
            <a:endParaRPr lang="en-US" dirty="0"/>
          </a:p>
        </p:txBody>
      </p:sp>
      <p:sp>
        <p:nvSpPr>
          <p:cNvPr id="9" name="TextBox 8">
            <a:extLst>
              <a:ext uri="{FF2B5EF4-FFF2-40B4-BE49-F238E27FC236}">
                <a16:creationId xmlns:a16="http://schemas.microsoft.com/office/drawing/2014/main" id="{A0685C76-E8C7-E940-8E03-16888EA32F58}"/>
              </a:ext>
            </a:extLst>
          </p:cNvPr>
          <p:cNvSpPr txBox="1"/>
          <p:nvPr/>
        </p:nvSpPr>
        <p:spPr>
          <a:xfrm>
            <a:off x="4338835" y="254935"/>
            <a:ext cx="3514330" cy="6417141"/>
          </a:xfrm>
          <a:prstGeom prst="rect">
            <a:avLst/>
          </a:prstGeom>
          <a:noFill/>
        </p:spPr>
        <p:txBody>
          <a:bodyPr wrap="square" rtlCol="0">
            <a:spAutoFit/>
          </a:bodyPr>
          <a:lstStyle/>
          <a:p>
            <a:pPr algn="ctr"/>
            <a:r>
              <a:rPr lang="en-US" b="1" dirty="0" err="1"/>
              <a:t>Erthygl</a:t>
            </a:r>
            <a:r>
              <a:rPr lang="en-US" b="1" dirty="0"/>
              <a:t> 37</a:t>
            </a:r>
          </a:p>
          <a:p>
            <a:r>
              <a:rPr lang="en-US" sz="1500" dirty="0" err="1"/>
              <a:t>Yr</a:t>
            </a:r>
            <a:r>
              <a:rPr lang="en-US" sz="1500" dirty="0"/>
              <a:t> </a:t>
            </a:r>
            <a:r>
              <a:rPr lang="en-US" sz="1500" dirty="0" err="1"/>
              <a:t>erthygl</a:t>
            </a:r>
            <a:r>
              <a:rPr lang="en-US" sz="1500" dirty="0"/>
              <a:t> </a:t>
            </a:r>
            <a:r>
              <a:rPr lang="en-US" sz="1500" dirty="0" err="1"/>
              <a:t>olaf</a:t>
            </a:r>
            <a:r>
              <a:rPr lang="en-US" sz="1500" dirty="0"/>
              <a:t> </a:t>
            </a:r>
            <a:r>
              <a:rPr lang="en-US" sz="1500" dirty="0" err="1"/>
              <a:t>byddaf</a:t>
            </a:r>
            <a:r>
              <a:rPr lang="en-US" sz="1500" dirty="0"/>
              <a:t> yn </a:t>
            </a:r>
            <a:r>
              <a:rPr lang="en-US" sz="1500" dirty="0" err="1"/>
              <a:t>trafod</a:t>
            </a:r>
            <a:r>
              <a:rPr lang="en-US" sz="1500" dirty="0"/>
              <a:t> </a:t>
            </a:r>
            <a:r>
              <a:rPr lang="en-US" sz="1500" dirty="0" err="1"/>
              <a:t>yw</a:t>
            </a:r>
            <a:r>
              <a:rPr lang="en-US" sz="1500" dirty="0"/>
              <a:t> </a:t>
            </a:r>
            <a:r>
              <a:rPr lang="en-US" sz="1500" dirty="0" err="1"/>
              <a:t>erthygl</a:t>
            </a:r>
            <a:r>
              <a:rPr lang="en-US" sz="1500" dirty="0"/>
              <a:t> 37 </a:t>
            </a:r>
            <a:r>
              <a:rPr lang="en-US" sz="1500" dirty="0" err="1"/>
              <a:t>sef</a:t>
            </a:r>
            <a:r>
              <a:rPr lang="en-US" sz="1500" dirty="0"/>
              <a:t>, eich </a:t>
            </a:r>
            <a:r>
              <a:rPr lang="en-US" sz="1500" dirty="0" err="1"/>
              <a:t>hawl</a:t>
            </a:r>
            <a:r>
              <a:rPr lang="en-US" sz="1500" dirty="0"/>
              <a:t> </a:t>
            </a:r>
            <a:r>
              <a:rPr lang="en-US" sz="1500" dirty="0" err="1"/>
              <a:t>i</a:t>
            </a:r>
            <a:r>
              <a:rPr lang="en-US" sz="1500" dirty="0"/>
              <a:t> </a:t>
            </a:r>
            <a:r>
              <a:rPr lang="en-US" sz="1500" dirty="0" err="1"/>
              <a:t>gael</a:t>
            </a:r>
            <a:r>
              <a:rPr lang="en-US" sz="1500" dirty="0"/>
              <a:t> eich </a:t>
            </a:r>
            <a:r>
              <a:rPr lang="en-US" sz="1500" dirty="0" err="1"/>
              <a:t>trin</a:t>
            </a:r>
            <a:r>
              <a:rPr lang="en-US" sz="1500" dirty="0"/>
              <a:t> yn deg. </a:t>
            </a:r>
            <a:r>
              <a:rPr lang="en-US" sz="1500" dirty="0" err="1"/>
              <a:t>Rwy’n</a:t>
            </a:r>
            <a:r>
              <a:rPr lang="en-US" sz="1500" dirty="0"/>
              <a:t> </a:t>
            </a:r>
            <a:r>
              <a:rPr lang="en-US" sz="1500" dirty="0" err="1"/>
              <a:t>credu</a:t>
            </a:r>
            <a:r>
              <a:rPr lang="en-US" sz="1500" dirty="0"/>
              <a:t> </a:t>
            </a:r>
            <a:r>
              <a:rPr lang="en-US" sz="1500" dirty="0" err="1"/>
              <a:t>mae</a:t>
            </a:r>
            <a:r>
              <a:rPr lang="en-US" sz="1500" dirty="0"/>
              <a:t> </a:t>
            </a:r>
            <a:r>
              <a:rPr lang="en-US" sz="1500" dirty="0" err="1"/>
              <a:t>hyn</a:t>
            </a:r>
            <a:r>
              <a:rPr lang="en-US" sz="1500" dirty="0"/>
              <a:t> yn </a:t>
            </a:r>
            <a:r>
              <a:rPr lang="en-US" sz="1500" dirty="0" err="1"/>
              <a:t>erthygl</a:t>
            </a:r>
            <a:r>
              <a:rPr lang="en-US" sz="1500" dirty="0"/>
              <a:t> </a:t>
            </a:r>
            <a:r>
              <a:rPr lang="en-US" sz="1500" dirty="0" err="1"/>
              <a:t>pwysig</a:t>
            </a:r>
            <a:r>
              <a:rPr lang="en-US" sz="1500" dirty="0"/>
              <a:t> </a:t>
            </a:r>
            <a:r>
              <a:rPr lang="en-US" sz="1500" dirty="0" err="1"/>
              <a:t>oherwydd</a:t>
            </a:r>
            <a:r>
              <a:rPr lang="en-US" sz="1500" dirty="0"/>
              <a:t> </a:t>
            </a:r>
            <a:r>
              <a:rPr lang="en-US" sz="1500" dirty="0" err="1"/>
              <a:t>dylai</a:t>
            </a:r>
            <a:r>
              <a:rPr lang="en-US" sz="1500" dirty="0"/>
              <a:t> </a:t>
            </a:r>
            <a:r>
              <a:rPr lang="en-US" sz="1500" dirty="0" err="1"/>
              <a:t>pawb</a:t>
            </a:r>
            <a:r>
              <a:rPr lang="en-US" sz="1500" dirty="0"/>
              <a:t> bod yn </a:t>
            </a:r>
            <a:r>
              <a:rPr lang="en-US" sz="1500" dirty="0" err="1"/>
              <a:t>cyfartal</a:t>
            </a:r>
            <a:r>
              <a:rPr lang="en-US" sz="1500" dirty="0"/>
              <a:t>. </a:t>
            </a:r>
          </a:p>
          <a:p>
            <a:r>
              <a:rPr lang="en-US" sz="1500" dirty="0"/>
              <a:t>Mae </a:t>
            </a:r>
            <a:r>
              <a:rPr lang="en-US" sz="1500" dirty="0" err="1"/>
              <a:t>rhaid</a:t>
            </a:r>
            <a:r>
              <a:rPr lang="en-US" sz="1500" dirty="0"/>
              <a:t> </a:t>
            </a:r>
            <a:r>
              <a:rPr lang="en-US" sz="1500" dirty="0" err="1"/>
              <a:t>i’r</a:t>
            </a:r>
            <a:r>
              <a:rPr lang="en-US" sz="1500" dirty="0"/>
              <a:t> </a:t>
            </a:r>
            <a:r>
              <a:rPr lang="en-US" sz="1500" dirty="0" err="1"/>
              <a:t>llywodraeth</a:t>
            </a:r>
            <a:r>
              <a:rPr lang="en-US" sz="1500" dirty="0"/>
              <a:t> </a:t>
            </a:r>
            <a:r>
              <a:rPr lang="en-US" sz="1500" dirty="0" err="1"/>
              <a:t>gwneud</a:t>
            </a:r>
            <a:r>
              <a:rPr lang="en-US" sz="1500" dirty="0"/>
              <a:t> yn </a:t>
            </a:r>
            <a:r>
              <a:rPr lang="en-US" sz="1500" dirty="0" err="1"/>
              <a:t>siwr</a:t>
            </a:r>
            <a:r>
              <a:rPr lang="en-US" sz="1500" dirty="0"/>
              <a:t> </a:t>
            </a:r>
            <a:r>
              <a:rPr lang="en-US" sz="1500" dirty="0" err="1"/>
              <a:t>nid</a:t>
            </a:r>
            <a:r>
              <a:rPr lang="en-US" sz="1500" dirty="0"/>
              <a:t> </a:t>
            </a:r>
            <a:r>
              <a:rPr lang="en-US" sz="1500" dirty="0" err="1"/>
              <a:t>ydych</a:t>
            </a:r>
            <a:r>
              <a:rPr lang="en-US" sz="1500" dirty="0"/>
              <a:t> </a:t>
            </a:r>
            <a:r>
              <a:rPr lang="en-US" sz="1500" dirty="0" err="1"/>
              <a:t>byth</a:t>
            </a:r>
            <a:r>
              <a:rPr lang="en-US" sz="1500" dirty="0"/>
              <a:t> yn </a:t>
            </a:r>
            <a:r>
              <a:rPr lang="en-US" sz="1500" dirty="0" err="1"/>
              <a:t>cael</a:t>
            </a:r>
            <a:r>
              <a:rPr lang="en-US" sz="1500" dirty="0"/>
              <a:t> eich </a:t>
            </a:r>
            <a:r>
              <a:rPr lang="en-US" sz="1500" dirty="0" err="1"/>
              <a:t>artaith</a:t>
            </a:r>
            <a:r>
              <a:rPr lang="en-US" sz="1500" dirty="0"/>
              <a:t> neu </a:t>
            </a:r>
            <a:r>
              <a:rPr lang="en-US" sz="1500" dirty="0" err="1"/>
              <a:t>cael</a:t>
            </a:r>
            <a:r>
              <a:rPr lang="en-US" sz="1500" dirty="0"/>
              <a:t> eich trim </a:t>
            </a:r>
            <a:r>
              <a:rPr lang="en-US" sz="1500" dirty="0" err="1"/>
              <a:t>mewn</a:t>
            </a:r>
            <a:r>
              <a:rPr lang="en-US" sz="1500" dirty="0"/>
              <a:t> </a:t>
            </a:r>
            <a:r>
              <a:rPr lang="en-US" sz="1500" dirty="0" err="1"/>
              <a:t>unrhyw</a:t>
            </a:r>
            <a:r>
              <a:rPr lang="en-US" sz="1500" dirty="0"/>
              <a:t> </a:t>
            </a:r>
            <a:r>
              <a:rPr lang="en-US" sz="1500" dirty="0" err="1"/>
              <a:t>ffordd</a:t>
            </a:r>
            <a:r>
              <a:rPr lang="en-US" sz="1500" dirty="0"/>
              <a:t> </a:t>
            </a:r>
            <a:r>
              <a:rPr lang="en-US" sz="1500" dirty="0" err="1"/>
              <a:t>sydd</a:t>
            </a:r>
            <a:r>
              <a:rPr lang="en-US" sz="1500" dirty="0"/>
              <a:t> yn </a:t>
            </a:r>
            <a:r>
              <a:rPr lang="en-US" sz="1500" dirty="0" err="1"/>
              <a:t>creulon</a:t>
            </a:r>
            <a:r>
              <a:rPr lang="en-US" sz="1500" dirty="0"/>
              <a:t>, </a:t>
            </a:r>
            <a:r>
              <a:rPr lang="en-US" sz="1500" dirty="0" err="1"/>
              <a:t>annynol</a:t>
            </a:r>
            <a:r>
              <a:rPr lang="en-US" sz="1500" dirty="0"/>
              <a:t> </a:t>
            </a:r>
            <a:r>
              <a:rPr lang="en-US" sz="1500" dirty="0" err="1"/>
              <a:t>neu’n</a:t>
            </a:r>
            <a:r>
              <a:rPr lang="en-US" sz="1500" dirty="0"/>
              <a:t> </a:t>
            </a:r>
            <a:r>
              <a:rPr lang="en-US" sz="1500" dirty="0" err="1"/>
              <a:t>diraddiol</a:t>
            </a:r>
            <a:r>
              <a:rPr lang="en-US" sz="1500" dirty="0"/>
              <a:t> (</a:t>
            </a:r>
            <a:r>
              <a:rPr lang="en-US" sz="1500" dirty="0" err="1"/>
              <a:t>Lawstuff</a:t>
            </a:r>
            <a:r>
              <a:rPr lang="en-US" sz="1500" dirty="0"/>
              <a:t>, 2019).</a:t>
            </a:r>
          </a:p>
          <a:p>
            <a:r>
              <a:rPr lang="en-GB" sz="1500" dirty="0">
                <a:solidFill>
                  <a:srgbClr val="222222"/>
                </a:solidFill>
                <a:latin typeface="arial" panose="020B0604020202020204" pitchFamily="34" charset="0"/>
              </a:rPr>
              <a:t>“P</a:t>
            </a:r>
            <a:r>
              <a:rPr lang="en-GB" sz="1500" i="0" u="none" strike="noStrike" dirty="0">
                <a:solidFill>
                  <a:srgbClr val="222222"/>
                </a:solidFill>
                <a:effectLst/>
                <a:latin typeface="arial" panose="020B0604020202020204" pitchFamily="34" charset="0"/>
              </a:rPr>
              <a:t>eople who are treated fairly and have equal opportunity are better able to contribute socially and economically to the community, and to enhance growth and prosperity. Confidence – an equal and fair society is likely to be safer by reducing entrenched social and economic disadvantage”(</a:t>
            </a:r>
            <a:r>
              <a:rPr lang="en-GB" sz="1500" i="0" u="none" strike="noStrike" dirty="0" err="1">
                <a:solidFill>
                  <a:srgbClr val="222222"/>
                </a:solidFill>
                <a:effectLst/>
                <a:latin typeface="arial" panose="020B0604020202020204" pitchFamily="34" charset="0"/>
              </a:rPr>
              <a:t>Cubegroup</a:t>
            </a:r>
            <a:r>
              <a:rPr lang="en-GB" sz="1500" i="0" u="none" strike="noStrike" dirty="0">
                <a:solidFill>
                  <a:srgbClr val="222222"/>
                </a:solidFill>
                <a:effectLst/>
                <a:latin typeface="arial" panose="020B0604020202020204" pitchFamily="34" charset="0"/>
              </a:rPr>
              <a:t>, 2015). </a:t>
            </a:r>
            <a:r>
              <a:rPr lang="en-GB" sz="1500" i="0" u="none" strike="noStrike" dirty="0" err="1">
                <a:solidFill>
                  <a:srgbClr val="222222"/>
                </a:solidFill>
                <a:effectLst/>
                <a:latin typeface="arial" panose="020B0604020202020204" pitchFamily="34" charset="0"/>
              </a:rPr>
              <a:t>Yn</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ol</a:t>
            </a:r>
            <a:r>
              <a:rPr lang="en-GB" sz="1500" i="0" u="none" strike="noStrike" dirty="0">
                <a:solidFill>
                  <a:srgbClr val="222222"/>
                </a:solidFill>
                <a:effectLst/>
                <a:latin typeface="arial" panose="020B0604020202020204" pitchFamily="34" charset="0"/>
              </a:rPr>
              <a:t> Teaching at </a:t>
            </a:r>
            <a:r>
              <a:rPr lang="en-GB" sz="1500" i="0" u="none" strike="noStrike" dirty="0" err="1">
                <a:solidFill>
                  <a:srgbClr val="222222"/>
                </a:solidFill>
                <a:effectLst/>
                <a:latin typeface="arial" panose="020B0604020202020204" pitchFamily="34" charset="0"/>
              </a:rPr>
              <a:t>unl</a:t>
            </a:r>
            <a:r>
              <a:rPr lang="en-GB" sz="1500" i="0" u="none" strike="noStrike" dirty="0">
                <a:solidFill>
                  <a:srgbClr val="222222"/>
                </a:solidFill>
                <a:effectLst/>
                <a:latin typeface="arial" panose="020B0604020202020204" pitchFamily="34" charset="0"/>
              </a:rPr>
              <a:t> pan </a:t>
            </a:r>
            <a:r>
              <a:rPr lang="en-GB" sz="1500" i="0" u="none" strike="noStrike" dirty="0" err="1">
                <a:solidFill>
                  <a:srgbClr val="222222"/>
                </a:solidFill>
                <a:effectLst/>
                <a:latin typeface="arial" panose="020B0604020202020204" pitchFamily="34" charset="0"/>
              </a:rPr>
              <a:t>asesu</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sut</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mae</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hyfforddwyr</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yn</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fod</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yn</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deg</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mae</a:t>
            </a:r>
            <a:r>
              <a:rPr lang="en-GB" sz="1500" i="0" u="none" strike="noStrike" dirty="0">
                <a:solidFill>
                  <a:srgbClr val="222222"/>
                </a:solidFill>
                <a:effectLst/>
                <a:latin typeface="arial" panose="020B0604020202020204" pitchFamily="34" charset="0"/>
              </a:rPr>
              <a:t> plenty </a:t>
            </a:r>
            <a:r>
              <a:rPr lang="en-GB" sz="1500" i="0" u="none" strike="noStrike" dirty="0" err="1">
                <a:solidFill>
                  <a:srgbClr val="222222"/>
                </a:solidFill>
                <a:effectLst/>
                <a:latin typeface="arial" panose="020B0604020202020204" pitchFamily="34" charset="0"/>
              </a:rPr>
              <a:t>ddim</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yn</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ystyried</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ei</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bwriadau</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o’r</a:t>
            </a:r>
            <a:r>
              <a:rPr lang="en-GB" sz="1500" i="0" u="none" strike="noStrike" dirty="0">
                <a:solidFill>
                  <a:srgbClr val="222222"/>
                </a:solidFill>
                <a:effectLst/>
                <a:latin typeface="arial" panose="020B0604020202020204" pitchFamily="34" charset="0"/>
              </a:rPr>
              <a:t> </a:t>
            </a:r>
            <a:r>
              <a:rPr lang="en-GB" sz="1500" i="0" u="none" strike="noStrike" dirty="0" err="1">
                <a:solidFill>
                  <a:srgbClr val="222222"/>
                </a:solidFill>
                <a:effectLst/>
                <a:latin typeface="arial" panose="020B0604020202020204" pitchFamily="34" charset="0"/>
              </a:rPr>
              <a:t>hyfforddwyr</a:t>
            </a:r>
            <a:r>
              <a:rPr lang="en-GB" sz="1500" dirty="0">
                <a:solidFill>
                  <a:srgbClr val="222222"/>
                </a:solidFill>
                <a:latin typeface="arial" panose="020B0604020202020204" pitchFamily="34" charset="0"/>
              </a:rPr>
              <a:t>, </a:t>
            </a:r>
            <a:r>
              <a:rPr lang="en-GB" sz="1500" dirty="0" err="1">
                <a:solidFill>
                  <a:srgbClr val="222222"/>
                </a:solidFill>
                <a:latin typeface="arial" panose="020B0604020202020204" pitchFamily="34" charset="0"/>
              </a:rPr>
              <a:t>ond</a:t>
            </a:r>
            <a:r>
              <a:rPr lang="en-GB" sz="1500" dirty="0">
                <a:solidFill>
                  <a:srgbClr val="222222"/>
                </a:solidFill>
                <a:latin typeface="arial" panose="020B0604020202020204" pitchFamily="34" charset="0"/>
              </a:rPr>
              <a:t> </a:t>
            </a:r>
            <a:r>
              <a:rPr lang="en-GB" sz="1500" dirty="0" err="1">
                <a:solidFill>
                  <a:srgbClr val="222222"/>
                </a:solidFill>
                <a:latin typeface="arial" panose="020B0604020202020204" pitchFamily="34" charset="0"/>
              </a:rPr>
              <a:t>yn</a:t>
            </a:r>
            <a:r>
              <a:rPr lang="en-GB" sz="1500" dirty="0">
                <a:solidFill>
                  <a:srgbClr val="222222"/>
                </a:solidFill>
                <a:latin typeface="arial" panose="020B0604020202020204" pitchFamily="34" charset="0"/>
              </a:rPr>
              <a:t> </a:t>
            </a:r>
            <a:r>
              <a:rPr lang="en-GB" sz="1500" dirty="0" err="1">
                <a:solidFill>
                  <a:srgbClr val="222222"/>
                </a:solidFill>
                <a:latin typeface="arial" panose="020B0604020202020204" pitchFamily="34" charset="0"/>
              </a:rPr>
              <a:t>hytrach</a:t>
            </a:r>
            <a:r>
              <a:rPr lang="en-GB" sz="1500" dirty="0">
                <a:solidFill>
                  <a:srgbClr val="222222"/>
                </a:solidFill>
                <a:latin typeface="arial" panose="020B0604020202020204" pitchFamily="34" charset="0"/>
              </a:rPr>
              <a:t> </a:t>
            </a:r>
            <a:r>
              <a:rPr lang="en-GB" sz="1500" dirty="0" err="1">
                <a:solidFill>
                  <a:srgbClr val="222222"/>
                </a:solidFill>
                <a:latin typeface="arial" panose="020B0604020202020204" pitchFamily="34" charset="0"/>
              </a:rPr>
              <a:t>ei</a:t>
            </a:r>
            <a:r>
              <a:rPr lang="en-GB" sz="1500" dirty="0">
                <a:solidFill>
                  <a:srgbClr val="222222"/>
                </a:solidFill>
                <a:latin typeface="arial" panose="020B0604020202020204" pitchFamily="34" charset="0"/>
              </a:rPr>
              <a:t> </a:t>
            </a:r>
            <a:r>
              <a:rPr lang="en-GB" sz="1500" dirty="0" err="1">
                <a:solidFill>
                  <a:srgbClr val="222222"/>
                </a:solidFill>
                <a:latin typeface="arial" panose="020B0604020202020204" pitchFamily="34" charset="0"/>
              </a:rPr>
              <a:t>ganfyddiad</a:t>
            </a:r>
            <a:r>
              <a:rPr lang="en-GB" sz="1500" dirty="0">
                <a:solidFill>
                  <a:srgbClr val="222222"/>
                </a:solidFill>
                <a:latin typeface="arial" panose="020B0604020202020204" pitchFamily="34" charset="0"/>
              </a:rPr>
              <a:t> </a:t>
            </a:r>
            <a:r>
              <a:rPr lang="en-GB" sz="1500" dirty="0" err="1">
                <a:solidFill>
                  <a:srgbClr val="222222"/>
                </a:solidFill>
                <a:latin typeface="arial" panose="020B0604020202020204" pitchFamily="34" charset="0"/>
              </a:rPr>
              <a:t>o’r</a:t>
            </a:r>
            <a:r>
              <a:rPr lang="en-GB" sz="1500" dirty="0">
                <a:solidFill>
                  <a:srgbClr val="222222"/>
                </a:solidFill>
                <a:latin typeface="arial" panose="020B0604020202020204" pitchFamily="34" charset="0"/>
              </a:rPr>
              <a:t> </a:t>
            </a:r>
            <a:r>
              <a:rPr lang="en-GB" sz="1500" dirty="0" err="1">
                <a:solidFill>
                  <a:srgbClr val="222222"/>
                </a:solidFill>
                <a:latin typeface="arial" panose="020B0604020202020204" pitchFamily="34" charset="0"/>
              </a:rPr>
              <a:t>ymdyggiad</a:t>
            </a:r>
            <a:r>
              <a:rPr lang="en-GB" sz="1500" dirty="0">
                <a:solidFill>
                  <a:srgbClr val="222222"/>
                </a:solidFill>
                <a:latin typeface="arial" panose="020B0604020202020204" pitchFamily="34" charset="0"/>
              </a:rPr>
              <a:t> y </a:t>
            </a:r>
            <a:r>
              <a:rPr lang="en-GB" sz="1500" dirty="0" err="1">
                <a:solidFill>
                  <a:srgbClr val="222222"/>
                </a:solidFill>
                <a:latin typeface="arial" panose="020B0604020202020204" pitchFamily="34" charset="0"/>
              </a:rPr>
              <a:t>hyfforddwyr</a:t>
            </a:r>
            <a:r>
              <a:rPr lang="en-GB" sz="1500" dirty="0">
                <a:solidFill>
                  <a:srgbClr val="222222"/>
                </a:solidFill>
                <a:latin typeface="arial" panose="020B0604020202020204" pitchFamily="34" charset="0"/>
              </a:rPr>
              <a:t> </a:t>
            </a:r>
            <a:r>
              <a:rPr lang="en-GB" sz="1500" dirty="0" err="1">
                <a:solidFill>
                  <a:srgbClr val="222222"/>
                </a:solidFill>
                <a:latin typeface="arial" panose="020B0604020202020204" pitchFamily="34" charset="0"/>
              </a:rPr>
              <a:t>neu’r</a:t>
            </a:r>
            <a:r>
              <a:rPr lang="en-GB" sz="1500" dirty="0">
                <a:solidFill>
                  <a:srgbClr val="222222"/>
                </a:solidFill>
                <a:latin typeface="arial" panose="020B0604020202020204" pitchFamily="34" charset="0"/>
              </a:rPr>
              <a:t> </a:t>
            </a:r>
            <a:r>
              <a:rPr lang="en-GB" sz="1500" dirty="0" err="1">
                <a:solidFill>
                  <a:srgbClr val="222222"/>
                </a:solidFill>
                <a:latin typeface="arial" panose="020B0604020202020204" pitchFamily="34" charset="0"/>
              </a:rPr>
              <a:t>poliiau</a:t>
            </a:r>
            <a:r>
              <a:rPr lang="en-GB" sz="1500" dirty="0">
                <a:solidFill>
                  <a:srgbClr val="222222"/>
                </a:solidFill>
                <a:latin typeface="arial" panose="020B0604020202020204" pitchFamily="34" charset="0"/>
              </a:rPr>
              <a:t>”. </a:t>
            </a:r>
            <a:endParaRPr lang="en-US" sz="1500" dirty="0"/>
          </a:p>
          <a:p>
            <a:endParaRPr lang="en-US" sz="1500" dirty="0"/>
          </a:p>
          <a:p>
            <a:endParaRPr lang="en-US" sz="1500" dirty="0"/>
          </a:p>
          <a:p>
            <a:endParaRPr lang="en-US" dirty="0"/>
          </a:p>
        </p:txBody>
      </p:sp>
      <p:sp>
        <p:nvSpPr>
          <p:cNvPr id="12" name="TextBox 11">
            <a:extLst>
              <a:ext uri="{FF2B5EF4-FFF2-40B4-BE49-F238E27FC236}">
                <a16:creationId xmlns:a16="http://schemas.microsoft.com/office/drawing/2014/main" id="{D8D4B4C1-6ABE-6B4A-A75C-594A46F743F0}"/>
              </a:ext>
            </a:extLst>
          </p:cNvPr>
          <p:cNvSpPr txBox="1"/>
          <p:nvPr/>
        </p:nvSpPr>
        <p:spPr>
          <a:xfrm>
            <a:off x="8350397" y="254934"/>
            <a:ext cx="3514330" cy="4893647"/>
          </a:xfrm>
          <a:prstGeom prst="rect">
            <a:avLst/>
          </a:prstGeom>
          <a:noFill/>
        </p:spPr>
        <p:txBody>
          <a:bodyPr wrap="square" rtlCol="0">
            <a:spAutoFit/>
          </a:bodyPr>
          <a:lstStyle/>
          <a:p>
            <a:pPr algn="ctr"/>
            <a:r>
              <a:rPr lang="en-US" b="1" dirty="0" err="1"/>
              <a:t>Diweddglo</a:t>
            </a:r>
            <a:endParaRPr lang="en-US" b="1" dirty="0"/>
          </a:p>
          <a:p>
            <a:r>
              <a:rPr lang="en-US" sz="1500" dirty="0" err="1"/>
              <a:t>Ar</a:t>
            </a:r>
            <a:r>
              <a:rPr lang="en-US" sz="1500" dirty="0"/>
              <a:t> </a:t>
            </a:r>
            <a:r>
              <a:rPr lang="en-US" sz="1500" dirty="0" err="1"/>
              <a:t>ol</a:t>
            </a:r>
            <a:r>
              <a:rPr lang="en-US" sz="1500" dirty="0"/>
              <a:t> </a:t>
            </a:r>
            <a:r>
              <a:rPr lang="en-US" sz="1500" dirty="0" err="1"/>
              <a:t>gwneud</a:t>
            </a:r>
            <a:r>
              <a:rPr lang="en-US" sz="1500" dirty="0"/>
              <a:t> </a:t>
            </a:r>
            <a:r>
              <a:rPr lang="en-US" sz="1500" dirty="0" err="1"/>
              <a:t>ymchwil</a:t>
            </a:r>
            <a:r>
              <a:rPr lang="en-US" sz="1500" dirty="0"/>
              <a:t> am y </a:t>
            </a:r>
            <a:r>
              <a:rPr lang="en-US" sz="1500" dirty="0" err="1"/>
              <a:t>gwahanol</a:t>
            </a:r>
            <a:r>
              <a:rPr lang="en-US" sz="1500" dirty="0"/>
              <a:t> </a:t>
            </a:r>
            <a:r>
              <a:rPr lang="en-US" sz="1500" dirty="0" err="1"/>
              <a:t>erthyglau</a:t>
            </a:r>
            <a:r>
              <a:rPr lang="en-US" sz="1500" dirty="0"/>
              <a:t> </a:t>
            </a:r>
            <a:r>
              <a:rPr lang="en-US" sz="1500" dirty="0" err="1"/>
              <a:t>mae’n</a:t>
            </a:r>
            <a:r>
              <a:rPr lang="en-US" sz="1500" dirty="0"/>
              <a:t> </a:t>
            </a:r>
            <a:r>
              <a:rPr lang="en-US" sz="1500" dirty="0" err="1"/>
              <a:t>amlwg</a:t>
            </a:r>
            <a:r>
              <a:rPr lang="en-US" sz="1500" dirty="0"/>
              <a:t> </a:t>
            </a:r>
            <a:r>
              <a:rPr lang="en-US" sz="1500" dirty="0" err="1"/>
              <a:t>mae</a:t>
            </a:r>
            <a:r>
              <a:rPr lang="en-US" sz="1500" dirty="0"/>
              <a:t> </a:t>
            </a:r>
            <a:r>
              <a:rPr lang="en-US" sz="1500" dirty="0" err="1"/>
              <a:t>yna</a:t>
            </a:r>
            <a:r>
              <a:rPr lang="en-US" sz="1500" dirty="0"/>
              <a:t> </a:t>
            </a:r>
            <a:r>
              <a:rPr lang="en-US" sz="1500" dirty="0" err="1"/>
              <a:t>tipyn</a:t>
            </a:r>
            <a:r>
              <a:rPr lang="en-US" sz="1500" dirty="0"/>
              <a:t> o </a:t>
            </a:r>
            <a:r>
              <a:rPr lang="en-US" sz="1500" dirty="0" err="1"/>
              <a:t>wahanol</a:t>
            </a:r>
            <a:r>
              <a:rPr lang="en-US" sz="1500" dirty="0"/>
              <a:t> </a:t>
            </a:r>
            <a:r>
              <a:rPr lang="en-US" sz="1500" dirty="0" err="1"/>
              <a:t>erthyglau</a:t>
            </a:r>
            <a:r>
              <a:rPr lang="en-US" sz="1500" dirty="0"/>
              <a:t> </a:t>
            </a:r>
            <a:r>
              <a:rPr lang="en-US" sz="1500" dirty="0" err="1"/>
              <a:t>i</a:t>
            </a:r>
            <a:r>
              <a:rPr lang="en-US" sz="1500" dirty="0"/>
              <a:t> </a:t>
            </a:r>
            <a:r>
              <a:rPr lang="en-US" sz="1500" dirty="0" err="1"/>
              <a:t>gael</a:t>
            </a:r>
            <a:r>
              <a:rPr lang="en-US" sz="1500" dirty="0"/>
              <a:t>. </a:t>
            </a:r>
            <a:r>
              <a:rPr lang="en-US" sz="1500" dirty="0" err="1"/>
              <a:t>Mae’n</a:t>
            </a:r>
            <a:r>
              <a:rPr lang="en-US" sz="1500" dirty="0"/>
              <a:t> </a:t>
            </a:r>
            <a:r>
              <a:rPr lang="en-US" sz="1500" dirty="0" err="1"/>
              <a:t>amlwg</a:t>
            </a:r>
            <a:r>
              <a:rPr lang="en-US" sz="1500" dirty="0"/>
              <a:t> </a:t>
            </a:r>
            <a:r>
              <a:rPr lang="en-US" sz="1500" dirty="0" err="1"/>
              <a:t>mae</a:t>
            </a:r>
            <a:r>
              <a:rPr lang="en-US" sz="1500" dirty="0"/>
              <a:t> </a:t>
            </a:r>
            <a:r>
              <a:rPr lang="en-US" sz="1500" dirty="0" err="1"/>
              <a:t>pob</a:t>
            </a:r>
            <a:r>
              <a:rPr lang="en-US" sz="1500" dirty="0"/>
              <a:t> </a:t>
            </a:r>
            <a:r>
              <a:rPr lang="en-US" sz="1500" dirty="0" err="1"/>
              <a:t>erthygl</a:t>
            </a:r>
            <a:r>
              <a:rPr lang="en-US" sz="1500" dirty="0"/>
              <a:t> yn </a:t>
            </a:r>
            <a:r>
              <a:rPr lang="en-US" sz="1500" dirty="0" err="1"/>
              <a:t>cynnwys</a:t>
            </a:r>
            <a:r>
              <a:rPr lang="en-US" sz="1500" dirty="0"/>
              <a:t> </a:t>
            </a:r>
            <a:r>
              <a:rPr lang="en-US" sz="1500" dirty="0" err="1"/>
              <a:t>hawliau</a:t>
            </a:r>
            <a:r>
              <a:rPr lang="en-US" sz="1500" dirty="0"/>
              <a:t> </a:t>
            </a:r>
            <a:r>
              <a:rPr lang="en-US" sz="1500" dirty="0" err="1"/>
              <a:t>pwysig</a:t>
            </a:r>
            <a:r>
              <a:rPr lang="en-US" sz="1500" dirty="0"/>
              <a:t>. </a:t>
            </a:r>
            <a:r>
              <a:rPr lang="en-US" sz="1500" dirty="0" err="1"/>
              <a:t>Dyled</a:t>
            </a:r>
            <a:r>
              <a:rPr lang="en-US" sz="1500" dirty="0"/>
              <a:t> </a:t>
            </a:r>
            <a:r>
              <a:rPr lang="en-US" sz="1500" dirty="0" err="1"/>
              <a:t>pob</a:t>
            </a:r>
            <a:r>
              <a:rPr lang="en-US" sz="1500" dirty="0"/>
              <a:t> plenty </a:t>
            </a:r>
            <a:r>
              <a:rPr lang="en-US" sz="1500" dirty="0" err="1"/>
              <a:t>cael</a:t>
            </a:r>
            <a:r>
              <a:rPr lang="en-US" sz="1500" dirty="0"/>
              <a:t> </a:t>
            </a:r>
            <a:r>
              <a:rPr lang="en-US" sz="1500" dirty="0" err="1"/>
              <a:t>mynediad</a:t>
            </a:r>
            <a:r>
              <a:rPr lang="en-US" sz="1500" dirty="0"/>
              <a:t> </a:t>
            </a:r>
            <a:r>
              <a:rPr lang="en-US" sz="1500" dirty="0" err="1"/>
              <a:t>i’r</a:t>
            </a:r>
            <a:r>
              <a:rPr lang="en-US" sz="1500" dirty="0"/>
              <a:t> </a:t>
            </a:r>
            <a:r>
              <a:rPr lang="en-US" sz="1500" dirty="0" err="1"/>
              <a:t>hawliau</a:t>
            </a:r>
            <a:r>
              <a:rPr lang="en-US" sz="1500" dirty="0"/>
              <a:t> </a:t>
            </a:r>
            <a:r>
              <a:rPr lang="en-US" sz="1500" dirty="0" err="1"/>
              <a:t>yma</a:t>
            </a:r>
            <a:r>
              <a:rPr lang="en-US" sz="1500" dirty="0"/>
              <a:t>. </a:t>
            </a:r>
            <a:r>
              <a:rPr lang="en-US" sz="1500" dirty="0" err="1"/>
              <a:t>Mae’n</a:t>
            </a:r>
            <a:r>
              <a:rPr lang="en-US" sz="1500" dirty="0"/>
              <a:t> </a:t>
            </a:r>
            <a:r>
              <a:rPr lang="en-US" sz="1500" dirty="0" err="1"/>
              <a:t>bwysig</a:t>
            </a:r>
            <a:r>
              <a:rPr lang="en-US" sz="1500" dirty="0"/>
              <a:t> </a:t>
            </a:r>
            <a:r>
              <a:rPr lang="en-US" sz="1500" dirty="0" err="1"/>
              <a:t>mae’r</a:t>
            </a:r>
            <a:r>
              <a:rPr lang="en-US" sz="1500" dirty="0"/>
              <a:t> </a:t>
            </a:r>
            <a:r>
              <a:rPr lang="en-US" sz="1500" dirty="0" err="1"/>
              <a:t>hawliau</a:t>
            </a:r>
            <a:r>
              <a:rPr lang="en-US" sz="1500" dirty="0"/>
              <a:t> </a:t>
            </a:r>
            <a:r>
              <a:rPr lang="en-US" sz="1500" dirty="0" err="1"/>
              <a:t>yma</a:t>
            </a:r>
            <a:r>
              <a:rPr lang="en-US" sz="1500" dirty="0"/>
              <a:t> yn </a:t>
            </a:r>
            <a:r>
              <a:rPr lang="en-US" sz="1500" dirty="0" err="1"/>
              <a:t>cael</a:t>
            </a:r>
            <a:r>
              <a:rPr lang="en-US" sz="1500" dirty="0"/>
              <a:t> ei </a:t>
            </a:r>
            <a:r>
              <a:rPr lang="en-US" sz="1500" dirty="0" err="1"/>
              <a:t>barchu</a:t>
            </a:r>
            <a:r>
              <a:rPr lang="en-US" sz="1500" dirty="0"/>
              <a:t> </a:t>
            </a:r>
            <a:r>
              <a:rPr lang="en-US" sz="1500" dirty="0" err="1"/>
              <a:t>oherwydd</a:t>
            </a:r>
            <a:r>
              <a:rPr lang="en-US" sz="1500" dirty="0"/>
              <a:t> </a:t>
            </a:r>
            <a:r>
              <a:rPr lang="en-US" sz="1500" dirty="0" err="1"/>
              <a:t>mae</a:t>
            </a:r>
            <a:r>
              <a:rPr lang="en-US" sz="1500" dirty="0"/>
              <a:t> </a:t>
            </a:r>
            <a:r>
              <a:rPr lang="en-US" sz="1500" dirty="0" err="1"/>
              <a:t>rhain</a:t>
            </a:r>
            <a:r>
              <a:rPr lang="en-US" sz="1500" dirty="0"/>
              <a:t> yn </a:t>
            </a:r>
            <a:r>
              <a:rPr lang="en-US" sz="1500" dirty="0" err="1"/>
              <a:t>cwrdd</a:t>
            </a:r>
            <a:r>
              <a:rPr lang="en-US" sz="1500" dirty="0"/>
              <a:t> a </a:t>
            </a:r>
            <a:r>
              <a:rPr lang="en-US" sz="1500" dirty="0" err="1"/>
              <a:t>gofynion</a:t>
            </a:r>
            <a:r>
              <a:rPr lang="en-US" sz="1500" dirty="0"/>
              <a:t> plenty ac yn </a:t>
            </a:r>
            <a:r>
              <a:rPr lang="en-US" sz="1500" dirty="0" err="1"/>
              <a:t>gwneud</a:t>
            </a:r>
            <a:r>
              <a:rPr lang="en-US" sz="1500" dirty="0"/>
              <a:t> yn </a:t>
            </a:r>
            <a:r>
              <a:rPr lang="en-US" sz="1500" dirty="0" err="1"/>
              <a:t>siwr</a:t>
            </a:r>
            <a:r>
              <a:rPr lang="en-US" sz="1500" dirty="0"/>
              <a:t> </a:t>
            </a:r>
            <a:r>
              <a:rPr lang="en-US" sz="1500" dirty="0" err="1"/>
              <a:t>mae’r</a:t>
            </a:r>
            <a:r>
              <a:rPr lang="en-US" sz="1500" dirty="0"/>
              <a:t> plant yn </a:t>
            </a:r>
            <a:r>
              <a:rPr lang="en-US" sz="1500" dirty="0" err="1"/>
              <a:t>cael</a:t>
            </a:r>
            <a:r>
              <a:rPr lang="en-US" sz="1500" dirty="0"/>
              <a:t> ei </a:t>
            </a:r>
            <a:r>
              <a:rPr lang="en-US" sz="1500" dirty="0" err="1"/>
              <a:t>trin</a:t>
            </a:r>
            <a:r>
              <a:rPr lang="en-US" sz="1500" dirty="0"/>
              <a:t> yn </a:t>
            </a:r>
            <a:r>
              <a:rPr lang="en-US" sz="1500" dirty="0" err="1"/>
              <a:t>iawn</a:t>
            </a:r>
            <a:r>
              <a:rPr lang="en-US" sz="1500" dirty="0"/>
              <a:t>. </a:t>
            </a:r>
            <a:r>
              <a:rPr lang="en-US" sz="1500" dirty="0" err="1"/>
              <a:t>Dylai</a:t>
            </a:r>
            <a:r>
              <a:rPr lang="en-US" sz="1500" dirty="0"/>
              <a:t> </a:t>
            </a:r>
            <a:r>
              <a:rPr lang="en-US" sz="1500" dirty="0" err="1"/>
              <a:t>pob</a:t>
            </a:r>
            <a:r>
              <a:rPr lang="en-US" sz="1500" dirty="0"/>
              <a:t> </a:t>
            </a:r>
            <a:r>
              <a:rPr lang="en-US" sz="1500" dirty="0" err="1"/>
              <a:t>hawl</a:t>
            </a:r>
            <a:r>
              <a:rPr lang="en-US" sz="1500" dirty="0"/>
              <a:t> </a:t>
            </a:r>
            <a:r>
              <a:rPr lang="en-US" sz="1500" dirty="0" err="1"/>
              <a:t>cael</a:t>
            </a:r>
            <a:r>
              <a:rPr lang="en-US" sz="1500" dirty="0"/>
              <a:t> ei </a:t>
            </a:r>
            <a:r>
              <a:rPr lang="en-US" sz="1500" dirty="0" err="1"/>
              <a:t>cyrraedd</a:t>
            </a:r>
            <a:r>
              <a:rPr lang="en-US" sz="1500" dirty="0"/>
              <a:t> </a:t>
            </a:r>
            <a:r>
              <a:rPr lang="en-US" sz="1500" dirty="0" err="1"/>
              <a:t>oherwydd</a:t>
            </a:r>
            <a:r>
              <a:rPr lang="en-US" sz="1500" dirty="0"/>
              <a:t> </a:t>
            </a:r>
            <a:r>
              <a:rPr lang="en-US" sz="1500" dirty="0" err="1"/>
              <a:t>mae</a:t>
            </a:r>
            <a:r>
              <a:rPr lang="en-US" sz="1500" dirty="0"/>
              <a:t> </a:t>
            </a:r>
            <a:r>
              <a:rPr lang="en-US" sz="1500" dirty="0" err="1"/>
              <a:t>nhw’n</a:t>
            </a:r>
            <a:r>
              <a:rPr lang="en-US" sz="1500" dirty="0"/>
              <a:t> </a:t>
            </a:r>
            <a:r>
              <a:rPr lang="en-US" sz="1500" dirty="0" err="1"/>
              <a:t>bwysig</a:t>
            </a:r>
            <a:r>
              <a:rPr lang="en-US" sz="1500" dirty="0"/>
              <a:t> </a:t>
            </a:r>
            <a:r>
              <a:rPr lang="en-US" sz="1500" dirty="0" err="1"/>
              <a:t>iawn</a:t>
            </a:r>
            <a:r>
              <a:rPr lang="en-US" sz="1500" dirty="0"/>
              <a:t> </a:t>
            </a:r>
            <a:r>
              <a:rPr lang="en-US" sz="1500" dirty="0" err="1"/>
              <a:t>i’r</a:t>
            </a:r>
            <a:r>
              <a:rPr lang="en-US" sz="1500" dirty="0"/>
              <a:t> </a:t>
            </a:r>
            <a:r>
              <a:rPr lang="en-US" sz="1500" dirty="0" err="1"/>
              <a:t>plant.Ar</a:t>
            </a:r>
            <a:r>
              <a:rPr lang="en-US" sz="1500" dirty="0"/>
              <a:t> </a:t>
            </a:r>
            <a:r>
              <a:rPr lang="en-US" sz="1500" dirty="0" err="1"/>
              <a:t>ol</a:t>
            </a:r>
            <a:r>
              <a:rPr lang="en-US" sz="1500" dirty="0"/>
              <a:t> </a:t>
            </a:r>
            <a:r>
              <a:rPr lang="en-US" sz="1500" dirty="0" err="1"/>
              <a:t>darllen</a:t>
            </a:r>
            <a:r>
              <a:rPr lang="en-US" sz="1500" dirty="0"/>
              <a:t> y </a:t>
            </a:r>
            <a:r>
              <a:rPr lang="en-US" sz="1500" dirty="0" err="1"/>
              <a:t>gwybodaeth</a:t>
            </a:r>
            <a:r>
              <a:rPr lang="en-US" sz="1500" dirty="0"/>
              <a:t> am y </a:t>
            </a:r>
            <a:r>
              <a:rPr lang="en-US" sz="1500" dirty="0" err="1"/>
              <a:t>gwahanol</a:t>
            </a:r>
            <a:r>
              <a:rPr lang="en-US" sz="1500" dirty="0"/>
              <a:t> </a:t>
            </a:r>
            <a:r>
              <a:rPr lang="en-US" sz="1500" dirty="0" err="1"/>
              <a:t>hawliau</a:t>
            </a:r>
            <a:r>
              <a:rPr lang="en-US" sz="1500" dirty="0"/>
              <a:t> </a:t>
            </a:r>
            <a:r>
              <a:rPr lang="en-US" sz="1500" dirty="0" err="1"/>
              <a:t>mae’n</a:t>
            </a:r>
            <a:r>
              <a:rPr lang="en-US" sz="1500" dirty="0"/>
              <a:t> </a:t>
            </a:r>
            <a:r>
              <a:rPr lang="en-US" sz="1500" dirty="0" err="1"/>
              <a:t>amlwg</a:t>
            </a:r>
            <a:r>
              <a:rPr lang="en-US" sz="1500" dirty="0"/>
              <a:t> </a:t>
            </a:r>
            <a:r>
              <a:rPr lang="en-US" sz="1500" dirty="0" err="1"/>
              <a:t>mae’r</a:t>
            </a:r>
            <a:r>
              <a:rPr lang="en-US" sz="1500" dirty="0"/>
              <a:t> </a:t>
            </a:r>
            <a:r>
              <a:rPr lang="en-US" sz="1500" dirty="0" err="1"/>
              <a:t>hawliau</a:t>
            </a:r>
            <a:r>
              <a:rPr lang="en-US" sz="1500" dirty="0"/>
              <a:t> </a:t>
            </a:r>
            <a:r>
              <a:rPr lang="en-US" sz="1500" dirty="0" err="1"/>
              <a:t>wedi</a:t>
            </a:r>
            <a:r>
              <a:rPr lang="en-US" sz="1500" dirty="0"/>
              <a:t> </a:t>
            </a:r>
            <a:r>
              <a:rPr lang="en-US" sz="1500" dirty="0" err="1"/>
              <a:t>cael</a:t>
            </a:r>
            <a:r>
              <a:rPr lang="en-US" sz="1500" dirty="0"/>
              <a:t> ei </a:t>
            </a:r>
            <a:r>
              <a:rPr lang="en-US" sz="1500" dirty="0" err="1"/>
              <a:t>rhoi</a:t>
            </a:r>
            <a:r>
              <a:rPr lang="en-US" sz="1500" dirty="0"/>
              <a:t> </a:t>
            </a:r>
            <a:r>
              <a:rPr lang="en-US" sz="1500" dirty="0" err="1"/>
              <a:t>mewn</a:t>
            </a:r>
            <a:r>
              <a:rPr lang="en-US" sz="1500" dirty="0"/>
              <a:t> </a:t>
            </a:r>
            <a:r>
              <a:rPr lang="en-US" sz="1500" dirty="0" err="1"/>
              <a:t>lleer</a:t>
            </a:r>
            <a:r>
              <a:rPr lang="en-US" sz="1500" dirty="0"/>
              <a:t> </a:t>
            </a:r>
            <a:r>
              <a:rPr lang="en-US" sz="1500" dirty="0" err="1"/>
              <a:t>mwyn</a:t>
            </a:r>
            <a:r>
              <a:rPr lang="en-US" sz="1500" dirty="0"/>
              <a:t> </a:t>
            </a:r>
            <a:r>
              <a:rPr lang="en-US" sz="1500" dirty="0" err="1"/>
              <a:t>gwneud</a:t>
            </a:r>
            <a:r>
              <a:rPr lang="en-US" sz="1500" dirty="0"/>
              <a:t> yn </a:t>
            </a:r>
            <a:r>
              <a:rPr lang="en-US" sz="1500" dirty="0" err="1"/>
              <a:t>siwr</a:t>
            </a:r>
            <a:r>
              <a:rPr lang="en-US" sz="1500" dirty="0"/>
              <a:t> </a:t>
            </a:r>
            <a:r>
              <a:rPr lang="en-US" sz="1500" dirty="0" err="1"/>
              <a:t>mae</a:t>
            </a:r>
            <a:r>
              <a:rPr lang="en-US" sz="1500" dirty="0"/>
              <a:t> plant yn </a:t>
            </a:r>
            <a:r>
              <a:rPr lang="en-US" sz="1500" dirty="0" err="1"/>
              <a:t>cael</a:t>
            </a:r>
            <a:r>
              <a:rPr lang="en-US" sz="1500" dirty="0"/>
              <a:t> ei </a:t>
            </a:r>
            <a:r>
              <a:rPr lang="en-US" sz="1500" dirty="0" err="1"/>
              <a:t>trin</a:t>
            </a:r>
            <a:r>
              <a:rPr lang="en-US" sz="1500" dirty="0"/>
              <a:t> yn y </a:t>
            </a:r>
            <a:r>
              <a:rPr lang="en-US" sz="1500" dirty="0" err="1"/>
              <a:t>ffordd</a:t>
            </a:r>
            <a:r>
              <a:rPr lang="en-US" sz="1500" dirty="0"/>
              <a:t> </a:t>
            </a:r>
            <a:r>
              <a:rPr lang="en-US" sz="1500" dirty="0" err="1"/>
              <a:t>gorau</a:t>
            </a:r>
            <a:r>
              <a:rPr lang="en-US" sz="1500" dirty="0"/>
              <a:t> </a:t>
            </a:r>
            <a:r>
              <a:rPr lang="en-US" sz="1500" dirty="0" err="1"/>
              <a:t>posib</a:t>
            </a:r>
            <a:r>
              <a:rPr lang="en-US" sz="1500" dirty="0"/>
              <a:t> </a:t>
            </a:r>
            <a:r>
              <a:rPr lang="en-US" sz="1500" dirty="0" err="1"/>
              <a:t>sydd</a:t>
            </a:r>
            <a:r>
              <a:rPr lang="en-US" sz="1500" dirty="0"/>
              <a:t> yn </a:t>
            </a:r>
            <a:r>
              <a:rPr lang="en-US" sz="1500" dirty="0" err="1"/>
              <a:t>peth</a:t>
            </a:r>
            <a:r>
              <a:rPr lang="en-US" sz="1500" dirty="0"/>
              <a:t> da </a:t>
            </a:r>
            <a:r>
              <a:rPr lang="en-US" sz="1500" dirty="0" err="1"/>
              <a:t>iawn</a:t>
            </a:r>
            <a:r>
              <a:rPr lang="en-US" sz="1500" dirty="0"/>
              <a:t>. </a:t>
            </a:r>
          </a:p>
          <a:p>
            <a:endParaRPr lang="en-US" dirty="0"/>
          </a:p>
          <a:p>
            <a:endParaRPr lang="en-US" dirty="0"/>
          </a:p>
          <a:p>
            <a:endParaRPr lang="en-US" dirty="0"/>
          </a:p>
        </p:txBody>
      </p:sp>
      <p:pic>
        <p:nvPicPr>
          <p:cNvPr id="13" name="Picture 12">
            <a:extLst>
              <a:ext uri="{FF2B5EF4-FFF2-40B4-BE49-F238E27FC236}">
                <a16:creationId xmlns:a16="http://schemas.microsoft.com/office/drawing/2014/main" id="{D3917FE3-F1DA-724D-9E29-EDDAF8190429}"/>
              </a:ext>
            </a:extLst>
          </p:cNvPr>
          <p:cNvPicPr>
            <a:picLocks noChangeAspect="1"/>
          </p:cNvPicPr>
          <p:nvPr/>
        </p:nvPicPr>
        <p:blipFill>
          <a:blip r:embed="rId2"/>
          <a:stretch>
            <a:fillRect/>
          </a:stretch>
        </p:blipFill>
        <p:spPr>
          <a:xfrm>
            <a:off x="8726130" y="4413237"/>
            <a:ext cx="3138597" cy="2258839"/>
          </a:xfrm>
          <a:prstGeom prst="rect">
            <a:avLst/>
          </a:prstGeom>
        </p:spPr>
      </p:pic>
      <p:sp>
        <p:nvSpPr>
          <p:cNvPr id="14" name="Rectangle 13">
            <a:extLst>
              <a:ext uri="{FF2B5EF4-FFF2-40B4-BE49-F238E27FC236}">
                <a16:creationId xmlns:a16="http://schemas.microsoft.com/office/drawing/2014/main" id="{B44963A2-6357-6F4D-9704-93D85A402EE3}"/>
              </a:ext>
            </a:extLst>
          </p:cNvPr>
          <p:cNvSpPr/>
          <p:nvPr/>
        </p:nvSpPr>
        <p:spPr>
          <a:xfrm>
            <a:off x="10369574" y="6464566"/>
            <a:ext cx="1495153" cy="276999"/>
          </a:xfrm>
          <a:prstGeom prst="rect">
            <a:avLst/>
          </a:prstGeom>
          <a:noFill/>
        </p:spPr>
        <p:txBody>
          <a:bodyPr wrap="none" lIns="91440" tIns="45720" rIns="91440" bIns="45720">
            <a:spAutoFit/>
          </a:bodyPr>
          <a:lstStyle/>
          <a:p>
            <a:pPr algn="ctr"/>
            <a:r>
              <a:rPr lang="en-GB" sz="1200" b="0" cap="none" spc="0" dirty="0">
                <a:ln w="0"/>
                <a:solidFill>
                  <a:schemeClr val="tx1"/>
                </a:solidFill>
                <a:effectLst>
                  <a:outerShdw blurRad="38100" dist="19050" dir="2700000" algn="tl" rotWithShape="0">
                    <a:schemeClr val="dk1">
                      <a:alpha val="40000"/>
                    </a:schemeClr>
                  </a:outerShdw>
                </a:effectLst>
              </a:rPr>
              <a:t>(Tehran Times, 2018)</a:t>
            </a:r>
          </a:p>
        </p:txBody>
      </p:sp>
    </p:spTree>
    <p:extLst>
      <p:ext uri="{BB962C8B-B14F-4D97-AF65-F5344CB8AC3E}">
        <p14:creationId xmlns:p14="http://schemas.microsoft.com/office/powerpoint/2010/main" val="649175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BD090-268E-2947-84B8-F7B8FC39AAC5}"/>
              </a:ext>
            </a:extLst>
          </p:cNvPr>
          <p:cNvSpPr>
            <a:spLocks noGrp="1"/>
          </p:cNvSpPr>
          <p:nvPr>
            <p:ph type="title"/>
          </p:nvPr>
        </p:nvSpPr>
        <p:spPr>
          <a:xfrm>
            <a:off x="65731" y="72739"/>
            <a:ext cx="3710940" cy="584776"/>
          </a:xfrm>
        </p:spPr>
        <p:txBody>
          <a:bodyPr>
            <a:normAutofit/>
          </a:bodyPr>
          <a:lstStyle/>
          <a:p>
            <a:r>
              <a:rPr lang="en-US" sz="2800" b="1" dirty="0" err="1"/>
              <a:t>Cyfeiriadau</a:t>
            </a:r>
            <a:r>
              <a:rPr lang="en-US" sz="2800" b="1" dirty="0"/>
              <a:t> </a:t>
            </a:r>
            <a:r>
              <a:rPr lang="en-US" sz="2800" b="1" dirty="0" err="1"/>
              <a:t>Papur</a:t>
            </a:r>
            <a:r>
              <a:rPr lang="en-US" sz="2800" b="1" dirty="0"/>
              <a:t> </a:t>
            </a:r>
            <a:r>
              <a:rPr lang="en-US" sz="2800" b="1" dirty="0" err="1"/>
              <a:t>briffio</a:t>
            </a:r>
            <a:endParaRPr lang="en-US" sz="2800" b="1" dirty="0"/>
          </a:p>
        </p:txBody>
      </p:sp>
      <p:sp>
        <p:nvSpPr>
          <p:cNvPr id="3" name="Content Placeholder 2">
            <a:extLst>
              <a:ext uri="{FF2B5EF4-FFF2-40B4-BE49-F238E27FC236}">
                <a16:creationId xmlns:a16="http://schemas.microsoft.com/office/drawing/2014/main" id="{BDD09363-25AC-994F-B791-3E1B3455EF2E}"/>
              </a:ext>
            </a:extLst>
          </p:cNvPr>
          <p:cNvSpPr>
            <a:spLocks noGrp="1"/>
          </p:cNvSpPr>
          <p:nvPr>
            <p:ph idx="1"/>
          </p:nvPr>
        </p:nvSpPr>
        <p:spPr>
          <a:xfrm>
            <a:off x="13312911" y="2783541"/>
            <a:ext cx="6270523" cy="4351338"/>
          </a:xfrm>
        </p:spPr>
        <p:txBody>
          <a:bodyPr>
            <a:normAutofit/>
          </a:bodyPr>
          <a:lstStyle/>
          <a:p>
            <a:endParaRPr lang="en-US" sz="1600" dirty="0"/>
          </a:p>
          <a:p>
            <a:r>
              <a:rPr lang="en-US" sz="1600" dirty="0">
                <a:hlinkClick r:id="rId2"/>
              </a:rPr>
              <a:t>http://www.factsforlifeglobal.org/03/</a:t>
            </a:r>
            <a:r>
              <a:rPr lang="en-US" sz="1600" dirty="0"/>
              <a:t> </a:t>
            </a:r>
          </a:p>
          <a:p>
            <a:r>
              <a:rPr lang="en-US" sz="1600" dirty="0">
                <a:hlinkClick r:id="rId3"/>
              </a:rPr>
              <a:t>https://cubegroup.com.au/why-equality-and-fairness-matters/</a:t>
            </a:r>
            <a:r>
              <a:rPr lang="en-US" sz="1600" dirty="0"/>
              <a:t> </a:t>
            </a:r>
          </a:p>
          <a:p>
            <a:r>
              <a:rPr lang="en-US" sz="1600" dirty="0">
                <a:hlinkClick r:id="rId4"/>
              </a:rPr>
              <a:t>https://www.tehrantimes.com/news/424169/Bill-on-children-s-rights-to-be-brought-before-Majlis-MP</a:t>
            </a:r>
            <a:r>
              <a:rPr lang="en-US" sz="1600" dirty="0"/>
              <a:t> </a:t>
            </a:r>
          </a:p>
          <a:p>
            <a:r>
              <a:rPr lang="en-US" sz="1600" dirty="0">
                <a:hlinkClick r:id="rId5"/>
              </a:rPr>
              <a:t>https://www.childcomwales.org.uk/resources/childrens-rights-approach/childrens-rights-approach-education-wales/important-web/</a:t>
            </a:r>
            <a:r>
              <a:rPr lang="en-US" sz="1600" dirty="0"/>
              <a:t> </a:t>
            </a:r>
          </a:p>
          <a:p>
            <a:endParaRPr lang="en-US" dirty="0"/>
          </a:p>
          <a:p>
            <a:endParaRPr lang="en-US" dirty="0"/>
          </a:p>
          <a:p>
            <a:endParaRPr lang="en-US" dirty="0"/>
          </a:p>
        </p:txBody>
      </p:sp>
      <p:sp>
        <p:nvSpPr>
          <p:cNvPr id="5" name="Rectangle 4">
            <a:extLst>
              <a:ext uri="{FF2B5EF4-FFF2-40B4-BE49-F238E27FC236}">
                <a16:creationId xmlns:a16="http://schemas.microsoft.com/office/drawing/2014/main" id="{78552DF5-E01C-7347-879F-A6F2A7E0D549}"/>
              </a:ext>
            </a:extLst>
          </p:cNvPr>
          <p:cNvSpPr/>
          <p:nvPr/>
        </p:nvSpPr>
        <p:spPr>
          <a:xfrm>
            <a:off x="65731" y="365127"/>
            <a:ext cx="12292524" cy="6186309"/>
          </a:xfrm>
          <a:prstGeom prst="rect">
            <a:avLst/>
          </a:prstGeom>
        </p:spPr>
        <p:txBody>
          <a:bodyPr wrap="squar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r>
              <a:rPr lang="en-GB" sz="1400" dirty="0">
                <a:latin typeface="Calibri" panose="020F0502020204030204" pitchFamily="34" charset="0"/>
                <a:ea typeface="Calibri" panose="020F0502020204030204" pitchFamily="34" charset="0"/>
                <a:cs typeface="Times New Roman" panose="02020603050405020304" pitchFamily="18" charset="0"/>
              </a:rPr>
              <a:t>AAP News &amp; Journals Gateway (2020). </a:t>
            </a:r>
            <a:r>
              <a:rPr lang="en-GB" sz="1400" i="1" dirty="0">
                <a:latin typeface="Calibri" panose="020F0502020204030204" pitchFamily="34" charset="0"/>
                <a:ea typeface="Calibri" panose="020F0502020204030204" pitchFamily="34" charset="0"/>
                <a:cs typeface="Times New Roman" panose="02020603050405020304" pitchFamily="18" charset="0"/>
              </a:rPr>
              <a:t>The Importance of Play in Promoting Healthy Child Development and Maintaining Strong Parent-Child Bonds.</a:t>
            </a:r>
            <a:r>
              <a:rPr lang="en-GB" sz="1400" dirty="0">
                <a:latin typeface="Calibri" panose="020F0502020204030204" pitchFamily="34" charset="0"/>
                <a:ea typeface="Calibri" panose="020F0502020204030204" pitchFamily="34" charset="0"/>
                <a:cs typeface="Times New Roman" panose="02020603050405020304" pitchFamily="18" charset="0"/>
              </a:rPr>
              <a:t>[on-line] Available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https://pediatrics.aappublications.org/content/119/1/182</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400" dirty="0" err="1">
                <a:latin typeface="Calibri" panose="020F0502020204030204" pitchFamily="34" charset="0"/>
                <a:ea typeface="Calibri" panose="020F0502020204030204" pitchFamily="34" charset="0"/>
                <a:cs typeface="Times New Roman" panose="02020603050405020304" pitchFamily="18" charset="0"/>
              </a:rPr>
              <a:t>Comisiynydd</a:t>
            </a:r>
            <a:r>
              <a:rPr lang="en-GB" sz="1400" dirty="0">
                <a:latin typeface="Calibri" panose="020F0502020204030204" pitchFamily="34" charset="0"/>
                <a:ea typeface="Calibri" panose="020F0502020204030204" pitchFamily="34" charset="0"/>
                <a:cs typeface="Times New Roman" panose="02020603050405020304" pitchFamily="18" charset="0"/>
              </a:rPr>
              <a:t> Plant Cymru (2018). </a:t>
            </a:r>
            <a:r>
              <a:rPr lang="en-GB" sz="1400" i="1" dirty="0">
                <a:latin typeface="Calibri" panose="020F0502020204030204" pitchFamily="34" charset="0"/>
                <a:ea typeface="Calibri" panose="020F0502020204030204" pitchFamily="34" charset="0"/>
                <a:cs typeface="Times New Roman" panose="02020603050405020304" pitchFamily="18" charset="0"/>
              </a:rPr>
              <a:t>SPOTLIGHT REPORT ARTICLE 31: the right for all children to have rest and leisure,</a:t>
            </a:r>
            <a:br>
              <a:rPr lang="en-GB" sz="1400" i="1" dirty="0">
                <a:latin typeface="Calibri" panose="020F0502020204030204" pitchFamily="34" charset="0"/>
                <a:ea typeface="Calibri" panose="020F0502020204030204" pitchFamily="34" charset="0"/>
                <a:cs typeface="Times New Roman" panose="02020603050405020304" pitchFamily="18" charset="0"/>
              </a:rPr>
            </a:br>
            <a:r>
              <a:rPr lang="en-GB" sz="1400" i="1" dirty="0">
                <a:latin typeface="Calibri" panose="020F0502020204030204" pitchFamily="34" charset="0"/>
                <a:ea typeface="Calibri" panose="020F0502020204030204" pitchFamily="34" charset="0"/>
                <a:cs typeface="Times New Roman" panose="02020603050405020304" pitchFamily="18" charset="0"/>
              </a:rPr>
              <a:t>to engage in play and recreational activities and to participate in cultural life and the arts. </a:t>
            </a:r>
            <a:r>
              <a:rPr lang="en-GB" sz="1400" dirty="0">
                <a:latin typeface="Calibri" panose="020F0502020204030204" pitchFamily="34" charset="0"/>
                <a:ea typeface="Calibri" panose="020F0502020204030204" pitchFamily="34" charset="0"/>
                <a:cs typeface="Times New Roman" panose="02020603050405020304" pitchFamily="18" charset="0"/>
              </a:rPr>
              <a:t>[on-line] Available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https://www.childcomwales.org.uk/wp-content/uploads/2018/04/Play-FINAL.pdf</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400" dirty="0">
                <a:latin typeface="Calibri" panose="020F0502020204030204" pitchFamily="34" charset="0"/>
                <a:ea typeface="Calibri" panose="020F0502020204030204" pitchFamily="34" charset="0"/>
                <a:cs typeface="Times New Roman" panose="02020603050405020304" pitchFamily="18" charset="0"/>
              </a:rPr>
              <a:t>Cube group (2015). </a:t>
            </a:r>
            <a:r>
              <a:rPr lang="en-US" sz="1400" i="1" dirty="0">
                <a:latin typeface="Calibri" panose="020F0502020204030204" pitchFamily="34" charset="0"/>
                <a:ea typeface="Calibri" panose="020F0502020204030204" pitchFamily="34" charset="0"/>
                <a:cs typeface="Times New Roman" panose="02020603050405020304" pitchFamily="18" charset="0"/>
              </a:rPr>
              <a:t>Why equality and fairness matters. </a:t>
            </a:r>
            <a:r>
              <a:rPr lang="en-US" sz="1400" dirty="0">
                <a:latin typeface="Calibri" panose="020F0502020204030204" pitchFamily="34" charset="0"/>
                <a:ea typeface="Calibri" panose="020F0502020204030204" pitchFamily="34" charset="0"/>
                <a:cs typeface="Times New Roman" panose="02020603050405020304" pitchFamily="18" charset="0"/>
              </a:rPr>
              <a:t>[on-line] Available at: </a:t>
            </a:r>
            <a:r>
              <a:rPr lang="en-US"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https://cubegroup.com.au/why-equality-and-fairness-matters/</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400" dirty="0">
                <a:latin typeface="Calibri" panose="020F0502020204030204" pitchFamily="34" charset="0"/>
                <a:ea typeface="Calibri" panose="020F0502020204030204" pitchFamily="34" charset="0"/>
                <a:cs typeface="Times New Roman" panose="02020603050405020304" pitchFamily="18" charset="0"/>
              </a:rPr>
              <a:t>Facts For Life (no date). </a:t>
            </a:r>
            <a:r>
              <a:rPr lang="en-US" sz="1400" i="1" dirty="0">
                <a:latin typeface="Calibri" panose="020F0502020204030204" pitchFamily="34" charset="0"/>
                <a:ea typeface="Calibri" panose="020F0502020204030204" pitchFamily="34" charset="0"/>
                <a:cs typeface="Times New Roman" panose="02020603050405020304" pitchFamily="18" charset="0"/>
              </a:rPr>
              <a:t>Child Development and early learning. </a:t>
            </a:r>
            <a:r>
              <a:rPr lang="en-US" sz="1400" dirty="0">
                <a:latin typeface="Calibri" panose="020F0502020204030204" pitchFamily="34" charset="0"/>
                <a:ea typeface="Calibri" panose="020F0502020204030204" pitchFamily="34" charset="0"/>
                <a:cs typeface="Times New Roman" panose="02020603050405020304" pitchFamily="18" charset="0"/>
              </a:rPr>
              <a:t>[on-line] Available at: </a:t>
            </a:r>
            <a:r>
              <a:rPr lang="en-US"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http://www.factsforlifeglobal.org/03/</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400" dirty="0">
                <a:latin typeface="Calibri" panose="020F0502020204030204" pitchFamily="34" charset="0"/>
                <a:ea typeface="Calibri" panose="020F0502020204030204" pitchFamily="34" charset="0"/>
                <a:cs typeface="Times New Roman" panose="02020603050405020304" pitchFamily="18" charset="0"/>
              </a:rPr>
              <a:t>Global Internet Liberty Campaign (no date). </a:t>
            </a:r>
            <a:r>
              <a:rPr lang="en-GB" sz="1400" i="1" dirty="0">
                <a:latin typeface="Calibri" panose="020F0502020204030204" pitchFamily="34" charset="0"/>
                <a:ea typeface="Calibri" panose="020F0502020204030204" pitchFamily="34" charset="0"/>
                <a:cs typeface="Times New Roman" panose="02020603050405020304" pitchFamily="18" charset="0"/>
              </a:rPr>
              <a:t>PRIVACY AND HUMAN RIGHTS An International Survey of Privacy Laws and Practice. </a:t>
            </a:r>
            <a:r>
              <a:rPr lang="en-GB" sz="1400" dirty="0">
                <a:latin typeface="Calibri" panose="020F0502020204030204" pitchFamily="34" charset="0"/>
                <a:ea typeface="Calibri" panose="020F0502020204030204" pitchFamily="34" charset="0"/>
                <a:cs typeface="Times New Roman" panose="02020603050405020304" pitchFamily="18" charset="0"/>
              </a:rPr>
              <a:t>[on-line] Available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http://gilc.org/privacy/survey/intro.html</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400" dirty="0">
                <a:latin typeface="Calibri" panose="020F0502020204030204" pitchFamily="34" charset="0"/>
                <a:ea typeface="Calibri" panose="020F0502020204030204" pitchFamily="34" charset="0"/>
                <a:cs typeface="Times New Roman" panose="02020603050405020304" pitchFamily="18" charset="0"/>
              </a:rPr>
              <a:t>Gracepoint (2020). </a:t>
            </a:r>
            <a:r>
              <a:rPr lang="en-US" sz="1400" i="1" dirty="0">
                <a:latin typeface="Calibri" panose="020F0502020204030204" pitchFamily="34" charset="0"/>
                <a:ea typeface="Calibri" panose="020F0502020204030204" pitchFamily="34" charset="0"/>
                <a:cs typeface="Times New Roman" panose="02020603050405020304" pitchFamily="18" charset="0"/>
              </a:rPr>
              <a:t>Children’s Need For Privacy. </a:t>
            </a:r>
            <a:r>
              <a:rPr lang="en-US" sz="1400" dirty="0">
                <a:latin typeface="Calibri" panose="020F0502020204030204" pitchFamily="34" charset="0"/>
                <a:ea typeface="Calibri" panose="020F0502020204030204" pitchFamily="34" charset="0"/>
                <a:cs typeface="Times New Roman" panose="02020603050405020304" pitchFamily="18" charset="0"/>
              </a:rPr>
              <a:t>[on-line] Available at: </a:t>
            </a:r>
            <a:r>
              <a:rPr lang="en-US"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https://www.gracepointwellness.org/1262-child-development-parenting-middle-8-11/article/38377-childrens-need-for-privacy</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400" dirty="0" err="1">
                <a:latin typeface="Calibri" panose="020F0502020204030204" pitchFamily="34" charset="0"/>
                <a:ea typeface="Calibri" panose="020F0502020204030204" pitchFamily="34" charset="0"/>
                <a:cs typeface="Times New Roman" panose="02020603050405020304" pitchFamily="18" charset="0"/>
              </a:rPr>
              <a:t>LawNow</a:t>
            </a:r>
            <a:r>
              <a:rPr lang="en-US" sz="1400" dirty="0">
                <a:latin typeface="Calibri" panose="020F0502020204030204" pitchFamily="34" charset="0"/>
                <a:ea typeface="Calibri" panose="020F0502020204030204" pitchFamily="34" charset="0"/>
                <a:cs typeface="Times New Roman" panose="02020603050405020304" pitchFamily="18" charset="0"/>
              </a:rPr>
              <a:t> (2019).</a:t>
            </a:r>
            <a:r>
              <a:rPr lang="en-US" sz="1400" i="1" dirty="0">
                <a:latin typeface="Calibri" panose="020F0502020204030204" pitchFamily="34" charset="0"/>
                <a:ea typeface="Calibri" panose="020F0502020204030204" pitchFamily="34" charset="0"/>
                <a:cs typeface="Times New Roman" panose="02020603050405020304" pitchFamily="18" charset="0"/>
              </a:rPr>
              <a:t>Privacy Rights Of Children. </a:t>
            </a:r>
            <a:r>
              <a:rPr lang="en-US" sz="1400" dirty="0">
                <a:latin typeface="Calibri" panose="020F0502020204030204" pitchFamily="34" charset="0"/>
                <a:ea typeface="Calibri" panose="020F0502020204030204" pitchFamily="34" charset="0"/>
                <a:cs typeface="Times New Roman" panose="02020603050405020304" pitchFamily="18" charset="0"/>
              </a:rPr>
              <a:t>[on-line] Available at: </a:t>
            </a:r>
            <a:r>
              <a:rPr lang="en-US"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https://www.lawnow.org/privacy-rights-of-children/</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400" dirty="0" err="1">
                <a:latin typeface="Calibri" panose="020F0502020204030204" pitchFamily="34" charset="0"/>
                <a:ea typeface="Calibri" panose="020F0502020204030204" pitchFamily="34" charset="0"/>
                <a:cs typeface="Times New Roman" panose="02020603050405020304" pitchFamily="18" charset="0"/>
              </a:rPr>
              <a:t>Lawstuff</a:t>
            </a:r>
            <a:r>
              <a:rPr lang="en-GB" sz="1400" dirty="0">
                <a:latin typeface="Calibri" panose="020F0502020204030204" pitchFamily="34" charset="0"/>
                <a:ea typeface="Calibri" panose="020F0502020204030204" pitchFamily="34" charset="0"/>
                <a:cs typeface="Times New Roman" panose="02020603050405020304" pitchFamily="18" charset="0"/>
              </a:rPr>
              <a:t> (no date). </a:t>
            </a:r>
            <a:r>
              <a:rPr lang="en-GB" sz="1400" i="1" dirty="0">
                <a:latin typeface="Calibri" panose="020F0502020204030204" pitchFamily="34" charset="0"/>
                <a:ea typeface="Calibri" panose="020F0502020204030204" pitchFamily="34" charset="0"/>
                <a:cs typeface="Times New Roman" panose="02020603050405020304" pitchFamily="18" charset="0"/>
              </a:rPr>
              <a:t>What are children’s rights?</a:t>
            </a:r>
            <a:r>
              <a:rPr lang="en-GB" sz="1400" dirty="0">
                <a:latin typeface="Calibri" panose="020F0502020204030204" pitchFamily="34" charset="0"/>
                <a:ea typeface="Calibri" panose="020F0502020204030204" pitchFamily="34" charset="0"/>
                <a:cs typeface="Times New Roman" panose="02020603050405020304" pitchFamily="18" charset="0"/>
              </a:rPr>
              <a:t> [on-line] Available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https://lawstuff.org.uk/my-rights/what-are-childrens-rights/</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400" dirty="0" err="1">
                <a:latin typeface="Calibri" panose="020F0502020204030204" pitchFamily="34" charset="0"/>
                <a:ea typeface="Calibri" panose="020F0502020204030204" pitchFamily="34" charset="0"/>
                <a:cs typeface="Times New Roman" panose="02020603050405020304" pitchFamily="18" charset="0"/>
              </a:rPr>
              <a:t>Mom.com</a:t>
            </a:r>
            <a:r>
              <a:rPr lang="en-GB" sz="1400" dirty="0">
                <a:latin typeface="Calibri" panose="020F0502020204030204" pitchFamily="34" charset="0"/>
                <a:ea typeface="Calibri" panose="020F0502020204030204" pitchFamily="34" charset="0"/>
                <a:cs typeface="Times New Roman" panose="02020603050405020304" pitchFamily="18" charset="0"/>
              </a:rPr>
              <a:t> (2012). </a:t>
            </a:r>
            <a:r>
              <a:rPr lang="en-GB" sz="1400" i="1" dirty="0">
                <a:latin typeface="Calibri" panose="020F0502020204030204" pitchFamily="34" charset="0"/>
                <a:ea typeface="Calibri" panose="020F0502020204030204" pitchFamily="34" charset="0"/>
                <a:cs typeface="Times New Roman" panose="02020603050405020304" pitchFamily="18" charset="0"/>
              </a:rPr>
              <a:t>The School's Role in Influencing Child Development. </a:t>
            </a:r>
            <a:r>
              <a:rPr lang="en-GB" sz="1400" dirty="0">
                <a:latin typeface="Calibri" panose="020F0502020204030204" pitchFamily="34" charset="0"/>
                <a:ea typeface="Calibri" panose="020F0502020204030204" pitchFamily="34" charset="0"/>
                <a:cs typeface="Times New Roman" panose="02020603050405020304" pitchFamily="18" charset="0"/>
              </a:rPr>
              <a:t>[on-line] Available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2"/>
              </a:rPr>
              <a:t>https://mom.com/kids/4978-what-schools-role-influencing-child-development</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400" dirty="0">
                <a:latin typeface="Calibri" panose="020F0502020204030204" pitchFamily="34" charset="0"/>
                <a:ea typeface="Calibri" panose="020F0502020204030204" pitchFamily="34" charset="0"/>
                <a:cs typeface="Times New Roman" panose="02020603050405020304" pitchFamily="18" charset="0"/>
              </a:rPr>
              <a:t>Tehran Times (2018). [on-line] Available at: </a:t>
            </a:r>
            <a:r>
              <a:rPr lang="en-US"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https://www.tehrantimes.com/news/424169/Bill-on-children-s-rights-to-be-brought-before-Majlis-MP</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400" dirty="0" err="1">
                <a:latin typeface="Calibri" panose="020F0502020204030204" pitchFamily="34" charset="0"/>
                <a:ea typeface="Calibri" panose="020F0502020204030204" pitchFamily="34" charset="0"/>
                <a:cs typeface="Times New Roman" panose="02020603050405020304" pitchFamily="18" charset="0"/>
              </a:rPr>
              <a:t>TheSchoolRun.com</a:t>
            </a:r>
            <a:r>
              <a:rPr lang="en-GB" sz="1400" dirty="0">
                <a:latin typeface="Calibri" panose="020F0502020204030204" pitchFamily="34" charset="0"/>
                <a:ea typeface="Calibri" panose="020F0502020204030204" pitchFamily="34" charset="0"/>
                <a:cs typeface="Times New Roman" panose="02020603050405020304" pitchFamily="18" charset="0"/>
              </a:rPr>
              <a:t> (2020). </a:t>
            </a:r>
            <a:r>
              <a:rPr lang="en-GB" sz="1400" i="1" dirty="0">
                <a:latin typeface="Calibri" panose="020F0502020204030204" pitchFamily="34" charset="0"/>
                <a:ea typeface="Calibri" panose="020F0502020204030204" pitchFamily="34" charset="0"/>
                <a:cs typeface="Times New Roman" panose="02020603050405020304" pitchFamily="18" charset="0"/>
              </a:rPr>
              <a:t>Why relaxation is important for children. </a:t>
            </a:r>
            <a:r>
              <a:rPr lang="en-GB" sz="1400" dirty="0">
                <a:latin typeface="Calibri" panose="020F0502020204030204" pitchFamily="34" charset="0"/>
                <a:ea typeface="Calibri" panose="020F0502020204030204" pitchFamily="34" charset="0"/>
                <a:cs typeface="Times New Roman" panose="02020603050405020304" pitchFamily="18" charset="0"/>
              </a:rPr>
              <a:t>[on-line] Available at: </a:t>
            </a:r>
            <a:r>
              <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3"/>
              </a:rPr>
              <a:t>https://www.theschoolrun.com/why-relaxation-important-children</a:t>
            </a:r>
            <a:r>
              <a:rPr lang="en-GB" sz="1400" dirty="0">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805942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29BC0-EAA1-104F-8895-C9DB645E6DE1}"/>
              </a:ext>
            </a:extLst>
          </p:cNvPr>
          <p:cNvSpPr>
            <a:spLocks noGrp="1"/>
          </p:cNvSpPr>
          <p:nvPr>
            <p:ph type="title"/>
          </p:nvPr>
        </p:nvSpPr>
        <p:spPr>
          <a:xfrm>
            <a:off x="242455" y="143452"/>
            <a:ext cx="4869873" cy="757093"/>
          </a:xfrm>
        </p:spPr>
        <p:txBody>
          <a:bodyPr>
            <a:normAutofit/>
          </a:bodyPr>
          <a:lstStyle/>
          <a:p>
            <a:r>
              <a:rPr lang="en-US" sz="2800" b="1" dirty="0" err="1"/>
              <a:t>Cyfeiriadau</a:t>
            </a:r>
            <a:r>
              <a:rPr lang="en-US" sz="2800" b="1" dirty="0"/>
              <a:t> </a:t>
            </a:r>
            <a:r>
              <a:rPr lang="en-US" sz="2800" b="1" dirty="0" err="1"/>
              <a:t>Cyflwyniad</a:t>
            </a:r>
            <a:r>
              <a:rPr lang="en-US" sz="2800" b="1" dirty="0"/>
              <a:t> 5 </a:t>
            </a:r>
            <a:r>
              <a:rPr lang="en-US" sz="2800" b="1" dirty="0" err="1"/>
              <a:t>munud</a:t>
            </a:r>
            <a:endParaRPr lang="en-US" sz="2800" b="1" dirty="0"/>
          </a:p>
        </p:txBody>
      </p:sp>
      <p:sp>
        <p:nvSpPr>
          <p:cNvPr id="4" name="TextBox 3">
            <a:extLst>
              <a:ext uri="{FF2B5EF4-FFF2-40B4-BE49-F238E27FC236}">
                <a16:creationId xmlns:a16="http://schemas.microsoft.com/office/drawing/2014/main" id="{327D7548-C4F5-9B4C-9826-D1AF164E0865}"/>
              </a:ext>
            </a:extLst>
          </p:cNvPr>
          <p:cNvSpPr txBox="1"/>
          <p:nvPr/>
        </p:nvSpPr>
        <p:spPr>
          <a:xfrm>
            <a:off x="138545" y="1233055"/>
            <a:ext cx="11485418" cy="4801314"/>
          </a:xfrm>
          <a:prstGeom prst="rect">
            <a:avLst/>
          </a:prstGeom>
          <a:noFill/>
        </p:spPr>
        <p:txBody>
          <a:bodyPr wrap="square" rtlCol="0">
            <a:spAutoFit/>
          </a:bodyPr>
          <a:lstStyle/>
          <a:p>
            <a:r>
              <a:rPr lang="en-GB" dirty="0"/>
              <a:t>AAP News &amp; Journals Gateway (2020). </a:t>
            </a:r>
            <a:r>
              <a:rPr lang="en-GB" i="1" dirty="0"/>
              <a:t>The Importance of Play in Promoting Healthy Child Development and Maintaining Strong Parent-Child Bonds.</a:t>
            </a:r>
            <a:r>
              <a:rPr lang="en-GB" dirty="0"/>
              <a:t>[on-line] Available at: </a:t>
            </a:r>
            <a:r>
              <a:rPr lang="en-GB" u="sng" dirty="0">
                <a:hlinkClick r:id="rId2"/>
              </a:rPr>
              <a:t>https://pediatrics.aappublications.org/content/119/1/182</a:t>
            </a:r>
            <a:r>
              <a:rPr lang="en-GB" dirty="0"/>
              <a:t> </a:t>
            </a:r>
            <a:endParaRPr lang="en-GB" b="1" dirty="0"/>
          </a:p>
          <a:p>
            <a:pPr fontAlgn="base"/>
            <a:endParaRPr lang="en-GB" dirty="0"/>
          </a:p>
          <a:p>
            <a:pPr fontAlgn="base"/>
            <a:r>
              <a:rPr lang="en-GB" dirty="0"/>
              <a:t>Croner-</a:t>
            </a:r>
            <a:r>
              <a:rPr lang="en-GB" dirty="0" err="1"/>
              <a:t>i</a:t>
            </a:r>
            <a:r>
              <a:rPr lang="en-GB" dirty="0"/>
              <a:t> (2020). </a:t>
            </a:r>
            <a:r>
              <a:rPr lang="en-GB" i="1" dirty="0"/>
              <a:t>Planning for early </a:t>
            </a:r>
            <a:r>
              <a:rPr lang="en-GB" i="1" dirty="0" err="1"/>
              <a:t>years:In-depth</a:t>
            </a:r>
            <a:r>
              <a:rPr lang="en-GB" i="1" dirty="0"/>
              <a:t>. </a:t>
            </a:r>
            <a:r>
              <a:rPr lang="en-GB" dirty="0"/>
              <a:t>[on-line] Available </a:t>
            </a:r>
            <a:r>
              <a:rPr lang="en-GB" dirty="0" err="1"/>
              <a:t>at:</a:t>
            </a:r>
            <a:r>
              <a:rPr lang="en-GB" u="sng" dirty="0" err="1">
                <a:hlinkClick r:id="rId3"/>
              </a:rPr>
              <a:t>https</a:t>
            </a:r>
            <a:r>
              <a:rPr lang="en-GB" u="sng" dirty="0">
                <a:hlinkClick r:id="rId3"/>
              </a:rPr>
              <a:t>://app.croneri.co.uk/topics/planning-early-years/indepth</a:t>
            </a:r>
            <a:r>
              <a:rPr lang="en-GB" dirty="0"/>
              <a:t> </a:t>
            </a:r>
          </a:p>
          <a:p>
            <a:pPr fontAlgn="base"/>
            <a:endParaRPr lang="en-GB" dirty="0"/>
          </a:p>
          <a:p>
            <a:pPr fontAlgn="base"/>
            <a:r>
              <a:rPr lang="en-GB" dirty="0" err="1"/>
              <a:t>EarlyLearning</a:t>
            </a:r>
            <a:r>
              <a:rPr lang="en-GB" dirty="0"/>
              <a:t> Network (2016).</a:t>
            </a:r>
            <a:r>
              <a:rPr lang="en-GB" b="1" dirty="0"/>
              <a:t> </a:t>
            </a:r>
            <a:r>
              <a:rPr lang="en-GB" i="1" dirty="0"/>
              <a:t>Establishing healthy parent-teacher relationships for early learning success.</a:t>
            </a:r>
            <a:r>
              <a:rPr lang="en-GB" dirty="0"/>
              <a:t>[on-line] Available </a:t>
            </a:r>
            <a:r>
              <a:rPr lang="en-GB" dirty="0" err="1"/>
              <a:t>at:</a:t>
            </a:r>
            <a:r>
              <a:rPr lang="en-GB" u="sng" dirty="0" err="1">
                <a:hlinkClick r:id="rId4"/>
              </a:rPr>
              <a:t>http</a:t>
            </a:r>
            <a:r>
              <a:rPr lang="en-GB" u="sng" dirty="0">
                <a:hlinkClick r:id="rId4"/>
              </a:rPr>
              <a:t>://earlylearningnetwork.unl.edu/2018/08/29/parent-teacher-relationships/</a:t>
            </a:r>
            <a:endParaRPr lang="en-GB" b="1" dirty="0"/>
          </a:p>
          <a:p>
            <a:r>
              <a:rPr lang="en-GB" dirty="0"/>
              <a:t>Little Dreams Nursery (2020).</a:t>
            </a:r>
            <a:r>
              <a:rPr lang="en-GB" b="1" dirty="0"/>
              <a:t> </a:t>
            </a:r>
            <a:r>
              <a:rPr lang="en-GB" i="1" dirty="0"/>
              <a:t>Policies and Procedures. </a:t>
            </a:r>
            <a:r>
              <a:rPr lang="en-GB" dirty="0"/>
              <a:t>[on-line] Available </a:t>
            </a:r>
            <a:r>
              <a:rPr lang="en-GB" dirty="0" err="1"/>
              <a:t>at:</a:t>
            </a:r>
            <a:r>
              <a:rPr lang="en-GB" u="sng" dirty="0" err="1">
                <a:hlinkClick r:id="rId5"/>
              </a:rPr>
              <a:t>http</a:t>
            </a:r>
            <a:r>
              <a:rPr lang="en-GB" u="sng" dirty="0">
                <a:hlinkClick r:id="rId5"/>
              </a:rPr>
              <a:t>://www.littledreamsnursery.com/policies-and-procedures</a:t>
            </a:r>
            <a:r>
              <a:rPr lang="en-GB" dirty="0"/>
              <a:t> </a:t>
            </a:r>
          </a:p>
          <a:p>
            <a:pPr fontAlgn="base"/>
            <a:endParaRPr lang="en-GB" dirty="0"/>
          </a:p>
          <a:p>
            <a:pPr fontAlgn="base"/>
            <a:r>
              <a:rPr lang="en-GB" dirty="0"/>
              <a:t>Robert </a:t>
            </a:r>
            <a:r>
              <a:rPr lang="en-GB" dirty="0" err="1"/>
              <a:t>Krampf</a:t>
            </a:r>
            <a:r>
              <a:rPr lang="en-GB" dirty="0"/>
              <a:t> The Happy Scientist (2019). </a:t>
            </a:r>
            <a:r>
              <a:rPr lang="en-GB" i="1" dirty="0"/>
              <a:t>Observation Through Photography.</a:t>
            </a:r>
            <a:r>
              <a:rPr lang="en-GB" dirty="0"/>
              <a:t> [on-line] Available </a:t>
            </a:r>
            <a:r>
              <a:rPr lang="en-GB" dirty="0" err="1"/>
              <a:t>at:</a:t>
            </a:r>
            <a:r>
              <a:rPr lang="en-GB" u="sng" dirty="0" err="1">
                <a:hlinkClick r:id="rId6"/>
              </a:rPr>
              <a:t>https</a:t>
            </a:r>
            <a:r>
              <a:rPr lang="en-GB" u="sng" dirty="0">
                <a:hlinkClick r:id="rId6"/>
              </a:rPr>
              <a:t>://thehappyscientist.com/content/observation-through-photography</a:t>
            </a:r>
            <a:r>
              <a:rPr lang="en-GB" dirty="0"/>
              <a:t> </a:t>
            </a:r>
          </a:p>
          <a:p>
            <a:pPr fontAlgn="base"/>
            <a:endParaRPr lang="en-GB" dirty="0"/>
          </a:p>
          <a:p>
            <a:pPr fontAlgn="base"/>
            <a:r>
              <a:rPr lang="en-GB" dirty="0"/>
              <a:t>The worlds </a:t>
            </a:r>
            <a:r>
              <a:rPr lang="en-GB" dirty="0" err="1"/>
              <a:t>childrens</a:t>
            </a:r>
            <a:r>
              <a:rPr lang="en-GB" dirty="0"/>
              <a:t> prize for the rights of the child (2020).</a:t>
            </a:r>
            <a:r>
              <a:rPr lang="en-GB" i="1" dirty="0"/>
              <a:t>Fight For Childs Rights. </a:t>
            </a:r>
            <a:r>
              <a:rPr lang="en-GB" dirty="0"/>
              <a:t>[on-line] Available </a:t>
            </a:r>
            <a:r>
              <a:rPr lang="en-GB" dirty="0" err="1"/>
              <a:t>at:</a:t>
            </a:r>
            <a:r>
              <a:rPr lang="en-GB" u="sng" dirty="0" err="1">
                <a:hlinkClick r:id="rId7"/>
              </a:rPr>
              <a:t>https</a:t>
            </a:r>
            <a:r>
              <a:rPr lang="en-GB" u="sng" dirty="0">
                <a:hlinkClick r:id="rId7"/>
              </a:rPr>
              <a:t>://worldschildrensprize.org/childrights?gclid=Cj0KCQjw2PP1BRCiARIsAEqv-pQ8OgDBnjA4I44Gk4E88-vf9PpqWnZyZMsfEVhgI42DvMCr0zYQzkgaAqThEALw_wcB</a:t>
            </a:r>
            <a:r>
              <a:rPr lang="en-GB" b="1" dirty="0"/>
              <a:t> </a:t>
            </a:r>
          </a:p>
        </p:txBody>
      </p:sp>
    </p:spTree>
    <p:extLst>
      <p:ext uri="{BB962C8B-B14F-4D97-AF65-F5344CB8AC3E}">
        <p14:creationId xmlns:p14="http://schemas.microsoft.com/office/powerpoint/2010/main" val="1538939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1177</TotalTime>
  <Words>1535</Words>
  <Application>Microsoft Macintosh PowerPoint</Application>
  <PresentationFormat>Widescreen</PresentationFormat>
  <Paragraphs>71</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Arial</vt:lpstr>
      <vt:lpstr>Calibri</vt:lpstr>
      <vt:lpstr>Calibri Light</vt:lpstr>
      <vt:lpstr>Open Sans</vt:lpstr>
      <vt:lpstr>Office Theme</vt:lpstr>
      <vt:lpstr>PowerPoint Presentation</vt:lpstr>
      <vt:lpstr>PowerPoint Presentation</vt:lpstr>
      <vt:lpstr>Cyfeiriadau Papur briffio</vt:lpstr>
      <vt:lpstr>Cyfeiriadau Cyflwyniad 5 munud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georgia daniels</dc:creator>
  <cp:lastModifiedBy>georgia daniels</cp:lastModifiedBy>
  <cp:revision>27</cp:revision>
  <dcterms:created xsi:type="dcterms:W3CDTF">2020-05-14T18:12:20Z</dcterms:created>
  <dcterms:modified xsi:type="dcterms:W3CDTF">2020-05-15T13:49:24Z</dcterms:modified>
</cp:coreProperties>
</file>