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302" r:id="rId2"/>
    <p:sldId id="304" r:id="rId3"/>
    <p:sldId id="305" r:id="rId4"/>
    <p:sldId id="306" r:id="rId5"/>
    <p:sldId id="307" r:id="rId6"/>
    <p:sldId id="314" r:id="rId7"/>
    <p:sldId id="315" r:id="rId8"/>
    <p:sldId id="308" r:id="rId9"/>
    <p:sldId id="317" r:id="rId10"/>
    <p:sldId id="319" r:id="rId11"/>
    <p:sldId id="320" r:id="rId12"/>
    <p:sldId id="322" r:id="rId13"/>
    <p:sldId id="321" r:id="rId14"/>
    <p:sldId id="311" r:id="rId1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5A3D2"/>
    <a:srgbClr val="75C2F6"/>
    <a:srgbClr val="7CBEE0"/>
    <a:srgbClr val="7EC3C6"/>
    <a:srgbClr val="1A9FE2"/>
    <a:srgbClr val="DFC3BA"/>
    <a:srgbClr val="82A3B6"/>
    <a:srgbClr val="C8C8C8"/>
    <a:srgbClr val="F0F0F0"/>
    <a:srgbClr val="448E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8" autoAdjust="0"/>
    <p:restoredTop sz="96940" autoAdjust="0"/>
  </p:normalViewPr>
  <p:slideViewPr>
    <p:cSldViewPr snapToGrid="0" showGuides="1">
      <p:cViewPr>
        <p:scale>
          <a:sx n="84" d="100"/>
          <a:sy n="84" d="100"/>
        </p:scale>
        <p:origin x="1560" y="84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01342B-26E9-48BD-9796-9756E2A7FD0B}" type="datetimeFigureOut">
              <a:rPr lang="zh-CN" altLang="en-US" smtClean="0"/>
              <a:t>2023/2/27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A512E6-6BBC-4F0D-B688-B830A4389B41}" type="slidenum">
              <a:rPr lang="zh-CN" altLang="en-US" smtClean="0"/>
              <a:t>‹#›</a:t>
            </a:fld>
            <a:endParaRPr lang="zh-CN" altLang="en-US"/>
          </a:p>
        </p:txBody>
      </p:sp>
    </p:spTree>
    <p:extLst>
      <p:ext uri="{BB962C8B-B14F-4D97-AF65-F5344CB8AC3E}">
        <p14:creationId xmlns:p14="http://schemas.microsoft.com/office/powerpoint/2010/main" val="3356658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24A512E6-6BBC-4F0D-B688-B830A4389B41}" type="slidenum">
              <a:rPr lang="zh-CN" altLang="en-US" smtClean="0"/>
              <a:t>1</a:t>
            </a:fld>
            <a:endParaRPr lang="zh-CN" altLang="en-US"/>
          </a:p>
        </p:txBody>
      </p:sp>
    </p:spTree>
    <p:extLst>
      <p:ext uri="{BB962C8B-B14F-4D97-AF65-F5344CB8AC3E}">
        <p14:creationId xmlns:p14="http://schemas.microsoft.com/office/powerpoint/2010/main" val="3575350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51PPT</a:t>
            </a:r>
            <a:r>
              <a:rPr lang="zh-CN" altLang="en-US" dirty="0"/>
              <a:t>模板网   </a:t>
            </a:r>
            <a:r>
              <a:rPr lang="en-US" altLang="zh-CN" dirty="0"/>
              <a:t>www.51pp tmoban.com</a:t>
            </a:r>
            <a:endParaRPr lang="zh-CN" altLang="en-US" dirty="0"/>
          </a:p>
        </p:txBody>
      </p:sp>
      <p:sp>
        <p:nvSpPr>
          <p:cNvPr id="4" name="灯片编号占位符 3"/>
          <p:cNvSpPr>
            <a:spLocks noGrp="1"/>
          </p:cNvSpPr>
          <p:nvPr>
            <p:ph type="sldNum" sz="quarter" idx="5"/>
          </p:nvPr>
        </p:nvSpPr>
        <p:spPr/>
        <p:txBody>
          <a:bodyPr/>
          <a:lstStyle/>
          <a:p>
            <a:fld id="{24A512E6-6BBC-4F0D-B688-B830A4389B41}" type="slidenum">
              <a:rPr lang="zh-CN" altLang="en-US" smtClean="0"/>
              <a:t>8</a:t>
            </a:fld>
            <a:endParaRPr lang="zh-CN" altLang="en-US"/>
          </a:p>
        </p:txBody>
      </p:sp>
    </p:spTree>
    <p:extLst>
      <p:ext uri="{BB962C8B-B14F-4D97-AF65-F5344CB8AC3E}">
        <p14:creationId xmlns:p14="http://schemas.microsoft.com/office/powerpoint/2010/main" val="3507549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51PPT</a:t>
            </a:r>
            <a:r>
              <a:rPr lang="zh-CN" altLang="en-US" dirty="0"/>
              <a:t>模板网   </a:t>
            </a:r>
            <a:r>
              <a:rPr lang="en-US" altLang="zh-CN" dirty="0"/>
              <a:t>www.51pp tmoban.com</a:t>
            </a:r>
            <a:endParaRPr lang="zh-CN" altLang="en-US" dirty="0"/>
          </a:p>
        </p:txBody>
      </p:sp>
      <p:sp>
        <p:nvSpPr>
          <p:cNvPr id="4" name="灯片编号占位符 3"/>
          <p:cNvSpPr>
            <a:spLocks noGrp="1"/>
          </p:cNvSpPr>
          <p:nvPr>
            <p:ph type="sldNum" sz="quarter" idx="5"/>
          </p:nvPr>
        </p:nvSpPr>
        <p:spPr/>
        <p:txBody>
          <a:bodyPr/>
          <a:lstStyle/>
          <a:p>
            <a:fld id="{24A512E6-6BBC-4F0D-B688-B830A4389B41}" type="slidenum">
              <a:rPr lang="zh-CN" altLang="en-US" smtClean="0"/>
              <a:t>11</a:t>
            </a:fld>
            <a:endParaRPr lang="zh-CN" altLang="en-US"/>
          </a:p>
        </p:txBody>
      </p:sp>
    </p:spTree>
    <p:extLst>
      <p:ext uri="{BB962C8B-B14F-4D97-AF65-F5344CB8AC3E}">
        <p14:creationId xmlns:p14="http://schemas.microsoft.com/office/powerpoint/2010/main" val="3434362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51PPT模板网  www.51pptmoban.com">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DFDB5D7-7E19-4974-B6C8-9B42C3682DDE}"/>
              </a:ext>
            </a:extLst>
          </p:cNvPr>
          <p:cNvSpPr>
            <a:spLocks noGrp="1"/>
          </p:cNvSpPr>
          <p:nvPr>
            <p:ph type="dt" sz="half" idx="10"/>
          </p:nvPr>
        </p:nvSpPr>
        <p:spPr/>
        <p:txBody>
          <a:bodyPr/>
          <a:lstStyle/>
          <a:p>
            <a:fld id="{7DD50795-5BDE-4FB8-8FBE-5CFAD98EE4C5}" type="datetimeFigureOut">
              <a:rPr lang="zh-CN" altLang="en-US" smtClean="0"/>
              <a:t>2023/2/27</a:t>
            </a:fld>
            <a:endParaRPr lang="zh-CN" altLang="en-US"/>
          </a:p>
        </p:txBody>
      </p:sp>
      <p:sp>
        <p:nvSpPr>
          <p:cNvPr id="3" name="页脚占位符 2">
            <a:extLst>
              <a:ext uri="{FF2B5EF4-FFF2-40B4-BE49-F238E27FC236}">
                <a16:creationId xmlns:a16="http://schemas.microsoft.com/office/drawing/2014/main" id="{EB58E3CB-940F-49C2-99AA-7D77076F2AE2}"/>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4F320F81-BEE6-4179-91EE-593F63C160F6}"/>
              </a:ext>
            </a:extLst>
          </p:cNvPr>
          <p:cNvSpPr>
            <a:spLocks noGrp="1"/>
          </p:cNvSpPr>
          <p:nvPr>
            <p:ph type="sldNum" sz="quarter" idx="12"/>
          </p:nvPr>
        </p:nvSpPr>
        <p:spPr/>
        <p:txBody>
          <a:bodyPr/>
          <a:lstStyle/>
          <a:p>
            <a:fld id="{85867DD8-6142-47C6-A144-06CB9D23CFB8}" type="slidenum">
              <a:rPr lang="zh-CN" altLang="en-US" smtClean="0"/>
              <a:t>‹#›</a:t>
            </a:fld>
            <a:endParaRPr lang="zh-CN" altLang="en-US"/>
          </a:p>
        </p:txBody>
      </p:sp>
      <p:grpSp>
        <p:nvGrpSpPr>
          <p:cNvPr id="5" name="组合 4">
            <a:extLst>
              <a:ext uri="{FF2B5EF4-FFF2-40B4-BE49-F238E27FC236}">
                <a16:creationId xmlns:a16="http://schemas.microsoft.com/office/drawing/2014/main" id="{6DC5BA1D-B28C-4AA9-9628-4A8F1ED1CBE3}"/>
              </a:ext>
            </a:extLst>
          </p:cNvPr>
          <p:cNvGrpSpPr/>
          <p:nvPr userDrawn="1"/>
        </p:nvGrpSpPr>
        <p:grpSpPr>
          <a:xfrm>
            <a:off x="-457200" y="-424901"/>
            <a:ext cx="13282537" cy="7952185"/>
            <a:chOff x="-457200" y="-424901"/>
            <a:chExt cx="13282537" cy="7952185"/>
          </a:xfrm>
        </p:grpSpPr>
        <p:pic>
          <p:nvPicPr>
            <p:cNvPr id="6" name="图片 5">
              <a:extLst>
                <a:ext uri="{FF2B5EF4-FFF2-40B4-BE49-F238E27FC236}">
                  <a16:creationId xmlns:a16="http://schemas.microsoft.com/office/drawing/2014/main" id="{190D7AEB-22C4-419C-BA8A-4DD588DB61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7998"/>
            </a:xfrm>
            <a:prstGeom prst="rect">
              <a:avLst/>
            </a:prstGeom>
            <a:solidFill>
              <a:schemeClr val="bg1"/>
            </a:solidFill>
          </p:spPr>
        </p:pic>
        <p:sp>
          <p:nvSpPr>
            <p:cNvPr id="7" name="矩形 6">
              <a:extLst>
                <a:ext uri="{FF2B5EF4-FFF2-40B4-BE49-F238E27FC236}">
                  <a16:creationId xmlns:a16="http://schemas.microsoft.com/office/drawing/2014/main" id="{4FCC4B1B-95D6-4A50-AC6D-A1A50E080E1A}"/>
                </a:ext>
              </a:extLst>
            </p:cNvPr>
            <p:cNvSpPr/>
            <p:nvPr/>
          </p:nvSpPr>
          <p:spPr>
            <a:xfrm>
              <a:off x="0" y="0"/>
              <a:ext cx="12192000" cy="6858000"/>
            </a:xfrm>
            <a:prstGeom prst="rect">
              <a:avLst/>
            </a:prstGeom>
            <a:solidFill>
              <a:schemeClr val="bg1">
                <a:alpha val="88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8" name="组合 7">
              <a:extLst>
                <a:ext uri="{FF2B5EF4-FFF2-40B4-BE49-F238E27FC236}">
                  <a16:creationId xmlns:a16="http://schemas.microsoft.com/office/drawing/2014/main" id="{E7B3503E-2C7F-45BB-AFBD-628F9678EE82}"/>
                </a:ext>
              </a:extLst>
            </p:cNvPr>
            <p:cNvGrpSpPr/>
            <p:nvPr/>
          </p:nvGrpSpPr>
          <p:grpSpPr>
            <a:xfrm>
              <a:off x="9997492" y="1"/>
              <a:ext cx="2194507" cy="1892299"/>
              <a:chOff x="5875814" y="1"/>
              <a:chExt cx="6316186" cy="5446376"/>
            </a:xfrm>
          </p:grpSpPr>
          <p:sp>
            <p:nvSpPr>
              <p:cNvPr id="13" name="任意多边形: 形状 12">
                <a:extLst>
                  <a:ext uri="{FF2B5EF4-FFF2-40B4-BE49-F238E27FC236}">
                    <a16:creationId xmlns:a16="http://schemas.microsoft.com/office/drawing/2014/main" id="{54478B01-4B55-45AB-A288-082864DD7B09}"/>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4" name="任意多边形: 形状 13">
                <a:extLst>
                  <a:ext uri="{FF2B5EF4-FFF2-40B4-BE49-F238E27FC236}">
                    <a16:creationId xmlns:a16="http://schemas.microsoft.com/office/drawing/2014/main" id="{32727ADB-639A-4531-A1F5-250FBF615C2B}"/>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grpSp>
        <p:sp>
          <p:nvSpPr>
            <p:cNvPr id="9" name="任意多边形: 形状 8">
              <a:extLst>
                <a:ext uri="{FF2B5EF4-FFF2-40B4-BE49-F238E27FC236}">
                  <a16:creationId xmlns:a16="http://schemas.microsoft.com/office/drawing/2014/main" id="{08A3C471-A797-42E7-9E90-C8EC5B4E4045}"/>
                </a:ext>
              </a:extLst>
            </p:cNvPr>
            <p:cNvSpPr/>
            <p:nvPr/>
          </p:nvSpPr>
          <p:spPr>
            <a:xfrm>
              <a:off x="2657" y="2"/>
              <a:ext cx="1927744" cy="1200436"/>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0" name="任意多边形: 形状 9">
              <a:extLst>
                <a:ext uri="{FF2B5EF4-FFF2-40B4-BE49-F238E27FC236}">
                  <a16:creationId xmlns:a16="http://schemas.microsoft.com/office/drawing/2014/main" id="{DC9A1D8C-61E9-433E-8734-92BA1BB9EE84}"/>
                </a:ext>
              </a:extLst>
            </p:cNvPr>
            <p:cNvSpPr/>
            <p:nvPr/>
          </p:nvSpPr>
          <p:spPr>
            <a:xfrm>
              <a:off x="2656" y="5491387"/>
              <a:ext cx="6258444" cy="1366614"/>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11" name="任意多边形: 形状 10">
              <a:extLst>
                <a:ext uri="{FF2B5EF4-FFF2-40B4-BE49-F238E27FC236}">
                  <a16:creationId xmlns:a16="http://schemas.microsoft.com/office/drawing/2014/main" id="{B2F138F0-A0F1-44F6-9A6C-D1C956EB36F3}"/>
                </a:ext>
              </a:extLst>
            </p:cNvPr>
            <p:cNvSpPr/>
            <p:nvPr/>
          </p:nvSpPr>
          <p:spPr>
            <a:xfrm>
              <a:off x="-457200" y="-424901"/>
              <a:ext cx="3102997" cy="1540159"/>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12700">
              <a:solidFill>
                <a:srgbClr val="C8C8C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任意多边形: 形状 11">
              <a:extLst>
                <a:ext uri="{FF2B5EF4-FFF2-40B4-BE49-F238E27FC236}">
                  <a16:creationId xmlns:a16="http://schemas.microsoft.com/office/drawing/2014/main" id="{4557C58B-7998-496E-A263-C3B5A6648190}"/>
                </a:ext>
              </a:extLst>
            </p:cNvPr>
            <p:cNvSpPr/>
            <p:nvPr/>
          </p:nvSpPr>
          <p:spPr>
            <a:xfrm>
              <a:off x="8966200" y="4348771"/>
              <a:ext cx="3859137" cy="3178513"/>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12700">
              <a:solidFill>
                <a:srgbClr val="82A3B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Tree>
    <p:extLst>
      <p:ext uri="{BB962C8B-B14F-4D97-AF65-F5344CB8AC3E}">
        <p14:creationId xmlns:p14="http://schemas.microsoft.com/office/powerpoint/2010/main" val="352266471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BA6C174F-6F3F-42A5-920D-23459B719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1E2C778A-54F0-438B-8936-06D12E8AA4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CA9C7EF2-CCE7-4FDD-974E-C30D665D31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D50795-5BDE-4FB8-8FBE-5CFAD98EE4C5}"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41C5087F-CEDB-45BA-97FF-F16DE54B0D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E71A4980-E112-43DE-A04E-BB7999990B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867DD8-6142-47C6-A144-06CB9D23CFB8}" type="slidenum">
              <a:rPr lang="zh-CN" altLang="en-US" smtClean="0"/>
              <a:t>‹#›</a:t>
            </a:fld>
            <a:endParaRPr lang="zh-CN" altLang="en-US"/>
          </a:p>
        </p:txBody>
      </p:sp>
    </p:spTree>
    <p:extLst>
      <p:ext uri="{BB962C8B-B14F-4D97-AF65-F5344CB8AC3E}">
        <p14:creationId xmlns:p14="http://schemas.microsoft.com/office/powerpoint/2010/main" val="2261768203"/>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2A3B6"/>
        </a:solidFill>
        <a:effectLst/>
      </p:bgPr>
    </p:bg>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2656" y="-57565"/>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6221453" y="-224439"/>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5312" y="-153859"/>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885593" y="-549974"/>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20" name="组合 19">
            <a:extLst>
              <a:ext uri="{FF2B5EF4-FFF2-40B4-BE49-F238E27FC236}">
                <a16:creationId xmlns:a16="http://schemas.microsoft.com/office/drawing/2014/main" id="{569DE51A-514D-433D-9907-E6CFA6AA7185}"/>
              </a:ext>
            </a:extLst>
          </p:cNvPr>
          <p:cNvGrpSpPr/>
          <p:nvPr/>
        </p:nvGrpSpPr>
        <p:grpSpPr>
          <a:xfrm>
            <a:off x="3736831" y="3928459"/>
            <a:ext cx="4078506" cy="439882"/>
            <a:chOff x="4056747" y="4051795"/>
            <a:chExt cx="4078506" cy="439882"/>
          </a:xfrm>
        </p:grpSpPr>
        <p:sp>
          <p:nvSpPr>
            <p:cNvPr id="36" name="文本框 35">
              <a:extLst>
                <a:ext uri="{FF2B5EF4-FFF2-40B4-BE49-F238E27FC236}">
                  <a16:creationId xmlns:a16="http://schemas.microsoft.com/office/drawing/2014/main" id="{A63E9359-699F-48CC-9FD9-68237580B37D}"/>
                </a:ext>
              </a:extLst>
            </p:cNvPr>
            <p:cNvSpPr txBox="1"/>
            <p:nvPr/>
          </p:nvSpPr>
          <p:spPr>
            <a:xfrm>
              <a:off x="4288666" y="4113098"/>
              <a:ext cx="1516762" cy="338554"/>
            </a:xfrm>
            <a:prstGeom prst="rect">
              <a:avLst/>
            </a:prstGeom>
            <a:noFill/>
          </p:spPr>
          <p:txBody>
            <a:bodyPr wrap="none" rtlCol="0">
              <a:spAutoFit/>
            </a:bodyPr>
            <a:lstStyle/>
            <a:p>
              <a:r>
                <a:rPr kumimoji="1" lang="en-US" altLang="zh-CN" sz="1600" dirty="0" err="1">
                  <a:solidFill>
                    <a:schemeClr val="bg1"/>
                  </a:solidFill>
                  <a:cs typeface="+mn-ea"/>
                  <a:sym typeface="+mn-lt"/>
                </a:rPr>
                <a:t>Jingyi</a:t>
              </a:r>
              <a:r>
                <a:rPr kumimoji="1" lang="en-US" altLang="zh-CN" sz="1600" dirty="0">
                  <a:solidFill>
                    <a:schemeClr val="bg1"/>
                  </a:solidFill>
                  <a:cs typeface="+mn-ea"/>
                  <a:sym typeface="+mn-lt"/>
                </a:rPr>
                <a:t> Zhuang</a:t>
              </a:r>
              <a:r>
                <a:rPr kumimoji="1" lang="zh-CN" altLang="en-US" sz="1600" dirty="0">
                  <a:solidFill>
                    <a:schemeClr val="bg1"/>
                  </a:solidFill>
                  <a:cs typeface="+mn-ea"/>
                  <a:sym typeface="+mn-lt"/>
                </a:rPr>
                <a:t> </a:t>
              </a:r>
            </a:p>
          </p:txBody>
        </p:sp>
        <p:sp>
          <p:nvSpPr>
            <p:cNvPr id="37" name="文本框 36">
              <a:extLst>
                <a:ext uri="{FF2B5EF4-FFF2-40B4-BE49-F238E27FC236}">
                  <a16:creationId xmlns:a16="http://schemas.microsoft.com/office/drawing/2014/main" id="{1A6B8F77-728B-4829-BD5E-78C3D61850D6}"/>
                </a:ext>
              </a:extLst>
            </p:cNvPr>
            <p:cNvSpPr txBox="1"/>
            <p:nvPr/>
          </p:nvSpPr>
          <p:spPr>
            <a:xfrm>
              <a:off x="6454214" y="4117848"/>
              <a:ext cx="1079142" cy="307777"/>
            </a:xfrm>
            <a:prstGeom prst="rect">
              <a:avLst/>
            </a:prstGeom>
            <a:noFill/>
          </p:spPr>
          <p:txBody>
            <a:bodyPr wrap="none" rtlCol="0">
              <a:spAutoFit/>
            </a:bodyPr>
            <a:lstStyle/>
            <a:p>
              <a:r>
                <a:rPr kumimoji="1" lang="en-US" altLang="zh-CN" sz="1400" dirty="0">
                  <a:solidFill>
                    <a:schemeClr val="bg1"/>
                  </a:solidFill>
                  <a:cs typeface="+mn-ea"/>
                  <a:sym typeface="+mn-lt"/>
                </a:rPr>
                <a:t>2023/03/01</a:t>
              </a:r>
              <a:endParaRPr kumimoji="1" lang="zh-CN" altLang="en-US" sz="1400" dirty="0">
                <a:solidFill>
                  <a:schemeClr val="bg1"/>
                </a:solidFill>
                <a:cs typeface="+mn-ea"/>
                <a:sym typeface="+mn-lt"/>
              </a:endParaRPr>
            </a:p>
          </p:txBody>
        </p:sp>
        <p:sp>
          <p:nvSpPr>
            <p:cNvPr id="38" name="矩形: 圆角 37">
              <a:extLst>
                <a:ext uri="{FF2B5EF4-FFF2-40B4-BE49-F238E27FC236}">
                  <a16:creationId xmlns:a16="http://schemas.microsoft.com/office/drawing/2014/main" id="{2E4FFF34-0F76-4A05-ABE7-121683DCBB7B}"/>
                </a:ext>
              </a:extLst>
            </p:cNvPr>
            <p:cNvSpPr/>
            <p:nvPr/>
          </p:nvSpPr>
          <p:spPr>
            <a:xfrm>
              <a:off x="4056747" y="4051795"/>
              <a:ext cx="4078506" cy="439882"/>
            </a:xfrm>
            <a:prstGeom prst="roundRect">
              <a:avLst>
                <a:gd name="adj" fmla="val 50000"/>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17863443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123549" y="-44267"/>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33544" y="-95727"/>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dirty="0"/>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123549" y="4515794"/>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17" name="矩形 16">
            <a:extLst>
              <a:ext uri="{FF2B5EF4-FFF2-40B4-BE49-F238E27FC236}">
                <a16:creationId xmlns:a16="http://schemas.microsoft.com/office/drawing/2014/main" id="{22D6188A-C928-4729-9259-3571AFA07C3A}"/>
              </a:ext>
            </a:extLst>
          </p:cNvPr>
          <p:cNvSpPr/>
          <p:nvPr/>
        </p:nvSpPr>
        <p:spPr>
          <a:xfrm>
            <a:off x="378000" y="837059"/>
            <a:ext cx="2565081" cy="628955"/>
          </a:xfrm>
          <a:prstGeom prst="rect">
            <a:avLst/>
          </a:prstGeom>
        </p:spPr>
        <p:txBody>
          <a:bodyPr wrap="square">
            <a:spAutoFit/>
          </a:bodyPr>
          <a:lstStyle/>
          <a:p>
            <a:pPr algn="ctr">
              <a:lnSpc>
                <a:spcPct val="120000"/>
              </a:lnSpc>
            </a:pPr>
            <a:r>
              <a:rPr lang="en-US" altLang="zh-CN" sz="3200" dirty="0">
                <a:solidFill>
                  <a:schemeClr val="bg1"/>
                </a:solidFill>
                <a:cs typeface="+mn-ea"/>
                <a:sym typeface="+mn-lt"/>
              </a:rPr>
              <a:t>CONTENTS</a:t>
            </a:r>
            <a:endParaRPr lang="zh-CN" altLang="en-US" sz="3200" dirty="0">
              <a:solidFill>
                <a:schemeClr val="bg1"/>
              </a:solidFill>
              <a:cs typeface="+mn-ea"/>
              <a:sym typeface="+mn-lt"/>
            </a:endParaRPr>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875079" y="-839749"/>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7" name="组合 6">
            <a:extLst>
              <a:ext uri="{FF2B5EF4-FFF2-40B4-BE49-F238E27FC236}">
                <a16:creationId xmlns:a16="http://schemas.microsoft.com/office/drawing/2014/main" id="{722B0F5C-FF9A-4F44-AF21-2F32BF7CFDA2}"/>
              </a:ext>
            </a:extLst>
          </p:cNvPr>
          <p:cNvGrpSpPr/>
          <p:nvPr/>
        </p:nvGrpSpPr>
        <p:grpSpPr>
          <a:xfrm>
            <a:off x="2435771" y="1902794"/>
            <a:ext cx="7448102" cy="690194"/>
            <a:chOff x="2306789" y="2391783"/>
            <a:chExt cx="7448102" cy="690194"/>
          </a:xfrm>
        </p:grpSpPr>
        <p:sp>
          <p:nvSpPr>
            <p:cNvPr id="3" name="任意多边形: 形状 2">
              <a:extLst>
                <a:ext uri="{FF2B5EF4-FFF2-40B4-BE49-F238E27FC236}">
                  <a16:creationId xmlns:a16="http://schemas.microsoft.com/office/drawing/2014/main" id="{BFCCE220-F41B-4652-A240-3901F3A41804}"/>
                </a:ext>
              </a:extLst>
            </p:cNvPr>
            <p:cNvSpPr/>
            <p:nvPr/>
          </p:nvSpPr>
          <p:spPr>
            <a:xfrm>
              <a:off x="2306789" y="2391783"/>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文本框 20">
              <a:extLst>
                <a:ext uri="{FF2B5EF4-FFF2-40B4-BE49-F238E27FC236}">
                  <a16:creationId xmlns:a16="http://schemas.microsoft.com/office/drawing/2014/main" id="{1686802D-646A-430A-A6D1-4A45620465D6}"/>
                </a:ext>
              </a:extLst>
            </p:cNvPr>
            <p:cNvSpPr txBox="1"/>
            <p:nvPr/>
          </p:nvSpPr>
          <p:spPr>
            <a:xfrm>
              <a:off x="3116038" y="2447696"/>
              <a:ext cx="6638853" cy="523220"/>
            </a:xfrm>
            <a:prstGeom prst="rect">
              <a:avLst/>
            </a:prstGeom>
            <a:noFill/>
          </p:spPr>
          <p:txBody>
            <a:bodyPr wrap="square">
              <a:spAutoFit/>
            </a:bodyPr>
            <a:lstStyle/>
            <a:p>
              <a:r>
                <a:rPr lang="en-US" altLang="zh-CN" sz="2800" dirty="0">
                  <a:solidFill>
                    <a:schemeClr val="bg1"/>
                  </a:solidFill>
                  <a:latin typeface="江城律动宋" panose="02020700000000000000" pitchFamily="18" charset="-122"/>
                  <a:ea typeface="江城律动宋" panose="02020700000000000000" pitchFamily="18" charset="-122"/>
                </a:rPr>
                <a:t>Background </a:t>
              </a:r>
              <a:endParaRPr lang="zh-CN" altLang="en-US" sz="2800" dirty="0">
                <a:solidFill>
                  <a:schemeClr val="bg1"/>
                </a:solidFill>
                <a:latin typeface="江城律动宋" panose="02020700000000000000" pitchFamily="18" charset="-122"/>
                <a:ea typeface="江城律动宋" panose="02020700000000000000" pitchFamily="18" charset="-122"/>
              </a:endParaRPr>
            </a:p>
          </p:txBody>
        </p:sp>
        <p:sp>
          <p:nvSpPr>
            <p:cNvPr id="23" name="矩形 22">
              <a:extLst>
                <a:ext uri="{FF2B5EF4-FFF2-40B4-BE49-F238E27FC236}">
                  <a16:creationId xmlns:a16="http://schemas.microsoft.com/office/drawing/2014/main" id="{BDB4E22F-2ABB-4EB7-A30C-6F25D228058F}"/>
                </a:ext>
              </a:extLst>
            </p:cNvPr>
            <p:cNvSpPr/>
            <p:nvPr/>
          </p:nvSpPr>
          <p:spPr>
            <a:xfrm>
              <a:off x="2334582" y="2475270"/>
              <a:ext cx="604653" cy="523220"/>
            </a:xfrm>
            <a:prstGeom prst="rect">
              <a:avLst/>
            </a:prstGeom>
          </p:spPr>
          <p:txBody>
            <a:bodyPr wrap="none">
              <a:spAutoFit/>
            </a:bodyPr>
            <a:lstStyle/>
            <a:p>
              <a:r>
                <a:rPr lang="en-US" altLang="zh-CN" sz="2800" dirty="0">
                  <a:solidFill>
                    <a:srgbClr val="7EC3C6"/>
                  </a:solidFill>
                  <a:latin typeface="江城律动宋" panose="02020700000000000000" pitchFamily="18" charset="-122"/>
                  <a:ea typeface="江城律动宋" panose="02020700000000000000" pitchFamily="18" charset="-122"/>
                  <a:cs typeface="+mn-ea"/>
                  <a:sym typeface="+mn-lt"/>
                </a:rPr>
                <a:t>01</a:t>
              </a:r>
              <a:endParaRPr lang="zh-CN" altLang="en-US" sz="2800" dirty="0">
                <a:solidFill>
                  <a:srgbClr val="7EC3C6"/>
                </a:solidFill>
                <a:latin typeface="江城律动宋" panose="02020700000000000000" pitchFamily="18" charset="-122"/>
                <a:ea typeface="江城律动宋" panose="02020700000000000000" pitchFamily="18" charset="-122"/>
                <a:cs typeface="+mn-ea"/>
                <a:sym typeface="+mn-lt"/>
              </a:endParaRPr>
            </a:p>
          </p:txBody>
        </p:sp>
        <p:sp>
          <p:nvSpPr>
            <p:cNvPr id="25" name="任意多边形: 形状 24">
              <a:extLst>
                <a:ext uri="{FF2B5EF4-FFF2-40B4-BE49-F238E27FC236}">
                  <a16:creationId xmlns:a16="http://schemas.microsoft.com/office/drawing/2014/main" id="{44706185-7AC3-42C3-8A3E-26AA9910F923}"/>
                </a:ext>
              </a:extLst>
            </p:cNvPr>
            <p:cNvSpPr/>
            <p:nvPr/>
          </p:nvSpPr>
          <p:spPr>
            <a:xfrm rot="11847306">
              <a:off x="2775256" y="2737889"/>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26" name="组合 25">
            <a:extLst>
              <a:ext uri="{FF2B5EF4-FFF2-40B4-BE49-F238E27FC236}">
                <a16:creationId xmlns:a16="http://schemas.microsoft.com/office/drawing/2014/main" id="{DF5869AF-E7E7-4DB6-8E8A-A6DDDA558C7E}"/>
              </a:ext>
            </a:extLst>
          </p:cNvPr>
          <p:cNvGrpSpPr/>
          <p:nvPr/>
        </p:nvGrpSpPr>
        <p:grpSpPr>
          <a:xfrm>
            <a:off x="2315757" y="3015438"/>
            <a:ext cx="7797366" cy="690194"/>
            <a:chOff x="2306789" y="2391783"/>
            <a:chExt cx="4812801" cy="690194"/>
          </a:xfrm>
        </p:grpSpPr>
        <p:sp>
          <p:nvSpPr>
            <p:cNvPr id="27" name="任意多边形: 形状 26">
              <a:extLst>
                <a:ext uri="{FF2B5EF4-FFF2-40B4-BE49-F238E27FC236}">
                  <a16:creationId xmlns:a16="http://schemas.microsoft.com/office/drawing/2014/main" id="{F07EC675-66F1-4AE8-9B74-2858977BC611}"/>
                </a:ext>
              </a:extLst>
            </p:cNvPr>
            <p:cNvSpPr/>
            <p:nvPr/>
          </p:nvSpPr>
          <p:spPr>
            <a:xfrm>
              <a:off x="2306789" y="2391783"/>
              <a:ext cx="485292"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文本框 27">
              <a:extLst>
                <a:ext uri="{FF2B5EF4-FFF2-40B4-BE49-F238E27FC236}">
                  <a16:creationId xmlns:a16="http://schemas.microsoft.com/office/drawing/2014/main" id="{B279029F-F327-434D-99FE-927A5FEA4C7A}"/>
                </a:ext>
              </a:extLst>
            </p:cNvPr>
            <p:cNvSpPr txBox="1"/>
            <p:nvPr/>
          </p:nvSpPr>
          <p:spPr>
            <a:xfrm>
              <a:off x="2900608" y="2504571"/>
              <a:ext cx="4218982" cy="461665"/>
            </a:xfrm>
            <a:prstGeom prst="rect">
              <a:avLst/>
            </a:prstGeom>
            <a:noFill/>
          </p:spPr>
          <p:txBody>
            <a:bodyPr wrap="square">
              <a:spAutoFit/>
            </a:bodyPr>
            <a:lstStyle/>
            <a:p>
              <a:r>
                <a:rPr lang="en-US" altLang="zh-CN" sz="2400" dirty="0">
                  <a:solidFill>
                    <a:schemeClr val="bg1"/>
                  </a:solidFill>
                  <a:latin typeface="江城律动宋" panose="02020700000000000000" pitchFamily="18" charset="-122"/>
                  <a:ea typeface="江城律动宋" panose="02020700000000000000" pitchFamily="18" charset="-122"/>
                </a:rPr>
                <a:t>THEORY- Force Field Analysis</a:t>
              </a:r>
              <a:r>
                <a:rPr lang="zh-CN" altLang="en-US" sz="2400" dirty="0">
                  <a:solidFill>
                    <a:schemeClr val="bg1"/>
                  </a:solidFill>
                  <a:latin typeface="江城律动宋" panose="02020700000000000000" pitchFamily="18" charset="-122"/>
                  <a:ea typeface="江城律动宋" panose="02020700000000000000" pitchFamily="18" charset="-122"/>
                </a:rPr>
                <a:t> </a:t>
              </a:r>
              <a:endParaRPr lang="zh-CN" altLang="en-US" sz="2000" dirty="0">
                <a:solidFill>
                  <a:schemeClr val="bg1"/>
                </a:solidFill>
                <a:latin typeface="江城律动宋" panose="02020700000000000000" pitchFamily="18" charset="-122"/>
                <a:ea typeface="江城律动宋" panose="02020700000000000000" pitchFamily="18" charset="-122"/>
              </a:endParaRPr>
            </a:p>
          </p:txBody>
        </p:sp>
        <p:sp>
          <p:nvSpPr>
            <p:cNvPr id="30" name="矩形 29">
              <a:extLst>
                <a:ext uri="{FF2B5EF4-FFF2-40B4-BE49-F238E27FC236}">
                  <a16:creationId xmlns:a16="http://schemas.microsoft.com/office/drawing/2014/main" id="{9D38EBAE-EA11-4150-9AC4-973863A4E61F}"/>
                </a:ext>
              </a:extLst>
            </p:cNvPr>
            <p:cNvSpPr/>
            <p:nvPr/>
          </p:nvSpPr>
          <p:spPr>
            <a:xfrm>
              <a:off x="2334582" y="2475270"/>
              <a:ext cx="604653" cy="523220"/>
            </a:xfrm>
            <a:prstGeom prst="rect">
              <a:avLst/>
            </a:prstGeom>
          </p:spPr>
          <p:txBody>
            <a:bodyPr wrap="none">
              <a:spAutoFit/>
            </a:bodyPr>
            <a:lstStyle/>
            <a:p>
              <a:r>
                <a:rPr lang="en-US" altLang="zh-CN" sz="2800" dirty="0">
                  <a:solidFill>
                    <a:srgbClr val="7EC3C6"/>
                  </a:solidFill>
                  <a:latin typeface="江城律动宋" panose="02020700000000000000" pitchFamily="18" charset="-122"/>
                  <a:ea typeface="江城律动宋" panose="02020700000000000000" pitchFamily="18" charset="-122"/>
                  <a:cs typeface="+mn-ea"/>
                  <a:sym typeface="+mn-lt"/>
                </a:rPr>
                <a:t>02</a:t>
              </a:r>
              <a:endParaRPr lang="zh-CN" altLang="en-US" sz="2800" dirty="0">
                <a:solidFill>
                  <a:srgbClr val="7EC3C6"/>
                </a:solidFill>
                <a:latin typeface="江城律动宋" panose="02020700000000000000" pitchFamily="18" charset="-122"/>
                <a:ea typeface="江城律动宋" panose="02020700000000000000" pitchFamily="18" charset="-122"/>
                <a:cs typeface="+mn-ea"/>
                <a:sym typeface="+mn-lt"/>
              </a:endParaRPr>
            </a:p>
          </p:txBody>
        </p:sp>
        <p:sp>
          <p:nvSpPr>
            <p:cNvPr id="31" name="任意多边形: 形状 30">
              <a:extLst>
                <a:ext uri="{FF2B5EF4-FFF2-40B4-BE49-F238E27FC236}">
                  <a16:creationId xmlns:a16="http://schemas.microsoft.com/office/drawing/2014/main" id="{4054E84E-C202-4F8C-87C4-B483962A4378}"/>
                </a:ext>
              </a:extLst>
            </p:cNvPr>
            <p:cNvSpPr/>
            <p:nvPr/>
          </p:nvSpPr>
          <p:spPr>
            <a:xfrm rot="11847306">
              <a:off x="2632735" y="2803436"/>
              <a:ext cx="235488" cy="189692"/>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nvGrpSpPr>
          <p:cNvPr id="32" name="组合 31">
            <a:extLst>
              <a:ext uri="{FF2B5EF4-FFF2-40B4-BE49-F238E27FC236}">
                <a16:creationId xmlns:a16="http://schemas.microsoft.com/office/drawing/2014/main" id="{33D54532-7CD6-41DF-B779-2B446DED3062}"/>
              </a:ext>
            </a:extLst>
          </p:cNvPr>
          <p:cNvGrpSpPr/>
          <p:nvPr/>
        </p:nvGrpSpPr>
        <p:grpSpPr>
          <a:xfrm>
            <a:off x="2300780" y="4372262"/>
            <a:ext cx="8159756" cy="690194"/>
            <a:chOff x="2306789" y="2391783"/>
            <a:chExt cx="8159756" cy="690194"/>
          </a:xfrm>
        </p:grpSpPr>
        <p:sp>
          <p:nvSpPr>
            <p:cNvPr id="33" name="任意多边形: 形状 32">
              <a:extLst>
                <a:ext uri="{FF2B5EF4-FFF2-40B4-BE49-F238E27FC236}">
                  <a16:creationId xmlns:a16="http://schemas.microsoft.com/office/drawing/2014/main" id="{7C0A0D7D-572A-468F-96F5-6CB8B7AA119C}"/>
                </a:ext>
              </a:extLst>
            </p:cNvPr>
            <p:cNvSpPr/>
            <p:nvPr/>
          </p:nvSpPr>
          <p:spPr>
            <a:xfrm>
              <a:off x="2306789" y="2391783"/>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文本框 33">
              <a:extLst>
                <a:ext uri="{FF2B5EF4-FFF2-40B4-BE49-F238E27FC236}">
                  <a16:creationId xmlns:a16="http://schemas.microsoft.com/office/drawing/2014/main" id="{E769664F-0B19-4C90-B2C5-ECCEC83E1A83}"/>
                </a:ext>
              </a:extLst>
            </p:cNvPr>
            <p:cNvSpPr txBox="1"/>
            <p:nvPr/>
          </p:nvSpPr>
          <p:spPr>
            <a:xfrm>
              <a:off x="3059553" y="2504084"/>
              <a:ext cx="7406992" cy="523220"/>
            </a:xfrm>
            <a:prstGeom prst="rect">
              <a:avLst/>
            </a:prstGeom>
            <a:noFill/>
          </p:spPr>
          <p:txBody>
            <a:bodyPr wrap="square">
              <a:spAutoFit/>
            </a:bodyPr>
            <a:lstStyle/>
            <a:p>
              <a:endParaRPr lang="zh-CN" altLang="en-US" sz="2800" dirty="0">
                <a:solidFill>
                  <a:schemeClr val="bg1"/>
                </a:solidFill>
                <a:latin typeface="江城律动宋" panose="02020700000000000000" pitchFamily="18" charset="-122"/>
                <a:ea typeface="江城律动宋" panose="02020700000000000000" pitchFamily="18" charset="-122"/>
              </a:endParaRPr>
            </a:p>
          </p:txBody>
        </p:sp>
        <p:sp>
          <p:nvSpPr>
            <p:cNvPr id="39" name="矩形 38">
              <a:extLst>
                <a:ext uri="{FF2B5EF4-FFF2-40B4-BE49-F238E27FC236}">
                  <a16:creationId xmlns:a16="http://schemas.microsoft.com/office/drawing/2014/main" id="{56A1DB7D-3C83-452E-A10B-CFB950A6F9EB}"/>
                </a:ext>
              </a:extLst>
            </p:cNvPr>
            <p:cNvSpPr/>
            <p:nvPr/>
          </p:nvSpPr>
          <p:spPr>
            <a:xfrm>
              <a:off x="2334582" y="2475270"/>
              <a:ext cx="604653" cy="523220"/>
            </a:xfrm>
            <a:prstGeom prst="rect">
              <a:avLst/>
            </a:prstGeom>
          </p:spPr>
          <p:txBody>
            <a:bodyPr wrap="none">
              <a:spAutoFit/>
            </a:bodyPr>
            <a:lstStyle/>
            <a:p>
              <a:r>
                <a:rPr lang="en-US" altLang="zh-CN" sz="2800" dirty="0">
                  <a:solidFill>
                    <a:srgbClr val="7EC3C6"/>
                  </a:solidFill>
                  <a:latin typeface="江城律动宋" panose="02020700000000000000" pitchFamily="18" charset="-122"/>
                  <a:ea typeface="江城律动宋" panose="02020700000000000000" pitchFamily="18" charset="-122"/>
                  <a:cs typeface="+mn-ea"/>
                  <a:sym typeface="+mn-lt"/>
                </a:rPr>
                <a:t>03</a:t>
              </a:r>
              <a:endParaRPr lang="zh-CN" altLang="en-US" sz="2800" dirty="0">
                <a:solidFill>
                  <a:srgbClr val="7EC3C6"/>
                </a:solidFill>
                <a:latin typeface="江城律动宋" panose="02020700000000000000" pitchFamily="18" charset="-122"/>
                <a:ea typeface="江城律动宋" panose="02020700000000000000" pitchFamily="18" charset="-122"/>
                <a:cs typeface="+mn-ea"/>
                <a:sym typeface="+mn-lt"/>
              </a:endParaRPr>
            </a:p>
          </p:txBody>
        </p:sp>
        <p:sp>
          <p:nvSpPr>
            <p:cNvPr id="40" name="任意多边形: 形状 39">
              <a:extLst>
                <a:ext uri="{FF2B5EF4-FFF2-40B4-BE49-F238E27FC236}">
                  <a16:creationId xmlns:a16="http://schemas.microsoft.com/office/drawing/2014/main" id="{6E4CEBD3-58A2-424D-8BE4-CDE37284FF4C}"/>
                </a:ext>
              </a:extLst>
            </p:cNvPr>
            <p:cNvSpPr/>
            <p:nvPr/>
          </p:nvSpPr>
          <p:spPr>
            <a:xfrm rot="11847306">
              <a:off x="2775256" y="2737889"/>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36" name="文本框 35">
            <a:extLst>
              <a:ext uri="{FF2B5EF4-FFF2-40B4-BE49-F238E27FC236}">
                <a16:creationId xmlns:a16="http://schemas.microsoft.com/office/drawing/2014/main" id="{B50C3C86-DEF4-4A7F-BA0C-6367CC57890A}"/>
              </a:ext>
            </a:extLst>
          </p:cNvPr>
          <p:cNvSpPr txBox="1"/>
          <p:nvPr/>
        </p:nvSpPr>
        <p:spPr>
          <a:xfrm>
            <a:off x="2565400" y="-39554666"/>
            <a:ext cx="6959600" cy="369332"/>
          </a:xfrm>
          <a:prstGeom prst="rect">
            <a:avLst/>
          </a:prstGeom>
          <a:noFill/>
        </p:spPr>
        <p:txBody>
          <a:bodyPr wrap="square">
            <a:spAutoFit/>
          </a:bodyPr>
          <a:lstStyle/>
          <a:p>
            <a:r>
              <a:rPr lang="en-US" altLang="zh-CN" dirty="0">
                <a:solidFill>
                  <a:schemeClr val="bg1">
                    <a:lumMod val="95000"/>
                  </a:schemeClr>
                </a:solidFill>
              </a:rPr>
              <a:t>51PPT</a:t>
            </a:r>
            <a:r>
              <a:rPr lang="zh-CN" altLang="en-US" dirty="0">
                <a:solidFill>
                  <a:schemeClr val="bg1">
                    <a:lumMod val="95000"/>
                  </a:schemeClr>
                </a:solidFill>
              </a:rPr>
              <a:t>模板网   </a:t>
            </a:r>
            <a:r>
              <a:rPr lang="en-US" altLang="zh-CN" dirty="0">
                <a:solidFill>
                  <a:schemeClr val="bg1">
                    <a:lumMod val="95000"/>
                  </a:schemeClr>
                </a:solidFill>
              </a:rPr>
              <a:t>www.51pp tmoban.com</a:t>
            </a:r>
            <a:endParaRPr lang="zh-CN" altLang="en-US" dirty="0">
              <a:solidFill>
                <a:schemeClr val="bg1">
                  <a:lumMod val="95000"/>
                </a:schemeClr>
              </a:solidFill>
            </a:endParaRPr>
          </a:p>
        </p:txBody>
      </p:sp>
      <p:sp>
        <p:nvSpPr>
          <p:cNvPr id="5" name="矩形 4">
            <a:extLst>
              <a:ext uri="{FF2B5EF4-FFF2-40B4-BE49-F238E27FC236}">
                <a16:creationId xmlns:a16="http://schemas.microsoft.com/office/drawing/2014/main" id="{EC8128A7-5006-1841-9A7C-93BED29FC63D}"/>
              </a:ext>
            </a:extLst>
          </p:cNvPr>
          <p:cNvSpPr/>
          <p:nvPr/>
        </p:nvSpPr>
        <p:spPr>
          <a:xfrm>
            <a:off x="7816796" y="2686003"/>
            <a:ext cx="184731" cy="369332"/>
          </a:xfrm>
          <a:prstGeom prst="rect">
            <a:avLst/>
          </a:prstGeom>
        </p:spPr>
        <p:txBody>
          <a:bodyPr wrap="none">
            <a:spAutoFit/>
          </a:bodyPr>
          <a:lstStyle/>
          <a:p>
            <a:endParaRPr lang="zh-CN" altLang="en-US" dirty="0"/>
          </a:p>
        </p:txBody>
      </p:sp>
      <p:sp>
        <p:nvSpPr>
          <p:cNvPr id="6" name="文本框 5">
            <a:extLst>
              <a:ext uri="{FF2B5EF4-FFF2-40B4-BE49-F238E27FC236}">
                <a16:creationId xmlns:a16="http://schemas.microsoft.com/office/drawing/2014/main" id="{42458344-C4B1-2B93-3087-5C8C0A35770B}"/>
              </a:ext>
            </a:extLst>
          </p:cNvPr>
          <p:cNvSpPr txBox="1"/>
          <p:nvPr/>
        </p:nvSpPr>
        <p:spPr>
          <a:xfrm>
            <a:off x="3271935" y="4455749"/>
            <a:ext cx="6835302" cy="461665"/>
          </a:xfrm>
          <a:prstGeom prst="rect">
            <a:avLst/>
          </a:prstGeom>
          <a:noFill/>
        </p:spPr>
        <p:txBody>
          <a:bodyPr wrap="square">
            <a:spAutoFit/>
          </a:bodyPr>
          <a:lstStyle/>
          <a:p>
            <a:r>
              <a:rPr lang="en-US" altLang="zh-CN" sz="2400" dirty="0">
                <a:solidFill>
                  <a:schemeClr val="bg1"/>
                </a:solidFill>
                <a:latin typeface="江城律动宋" panose="02020700000000000000" pitchFamily="18" charset="-122"/>
                <a:ea typeface="江城律动宋" panose="02020700000000000000" pitchFamily="18" charset="-122"/>
              </a:rPr>
              <a:t>Analysis</a:t>
            </a:r>
            <a:r>
              <a:rPr lang="zh-CN" altLang="en-US" sz="2400" dirty="0">
                <a:solidFill>
                  <a:schemeClr val="bg1"/>
                </a:solidFill>
                <a:latin typeface="江城律动宋" panose="02020700000000000000" pitchFamily="18" charset="-122"/>
                <a:ea typeface="江城律动宋" panose="02020700000000000000" pitchFamily="18" charset="-122"/>
              </a:rPr>
              <a:t> </a:t>
            </a:r>
            <a:endParaRPr lang="zh-CN" altLang="en-US" sz="2000" dirty="0">
              <a:solidFill>
                <a:schemeClr val="bg1"/>
              </a:solidFill>
              <a:latin typeface="江城律动宋" panose="02020700000000000000" pitchFamily="18" charset="-122"/>
              <a:ea typeface="江城律动宋" panose="02020700000000000000" pitchFamily="18" charset="-122"/>
            </a:endParaRPr>
          </a:p>
        </p:txBody>
      </p:sp>
    </p:spTree>
    <p:extLst>
      <p:ext uri="{BB962C8B-B14F-4D97-AF65-F5344CB8AC3E}">
        <p14:creationId xmlns:p14="http://schemas.microsoft.com/office/powerpoint/2010/main" val="1185908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0" y="0"/>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1800" dirty="0">
                <a:solidFill>
                  <a:schemeClr val="bg1"/>
                </a:solidFill>
                <a:latin typeface="江城律动宋" panose="02020700000000000000" pitchFamily="18" charset="-122"/>
                <a:ea typeface="江城律动宋" panose="02020700000000000000" pitchFamily="18" charset="-122"/>
              </a:rPr>
              <a:t>Background </a:t>
            </a:r>
            <a:endParaRPr lang="zh-CN" altLang="en-US" sz="1800" dirty="0">
              <a:solidFill>
                <a:schemeClr val="bg1"/>
              </a:solidFill>
              <a:latin typeface="江城律动宋" panose="02020700000000000000" pitchFamily="18" charset="-122"/>
              <a:ea typeface="江城律动宋" panose="02020700000000000000" pitchFamily="18" charset="-122"/>
            </a:endParaRPr>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2656" y="1"/>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952500" y="-850900"/>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5" name="组合 4">
            <a:extLst>
              <a:ext uri="{FF2B5EF4-FFF2-40B4-BE49-F238E27FC236}">
                <a16:creationId xmlns:a16="http://schemas.microsoft.com/office/drawing/2014/main" id="{26EF1EC5-D6CE-46E2-87C7-06C845ED08F3}"/>
              </a:ext>
            </a:extLst>
          </p:cNvPr>
          <p:cNvGrpSpPr/>
          <p:nvPr/>
        </p:nvGrpSpPr>
        <p:grpSpPr>
          <a:xfrm>
            <a:off x="4961089" y="1999377"/>
            <a:ext cx="2220832" cy="1878127"/>
            <a:chOff x="2306789" y="2570151"/>
            <a:chExt cx="816135" cy="690194"/>
          </a:xfrm>
        </p:grpSpPr>
        <p:sp>
          <p:nvSpPr>
            <p:cNvPr id="25" name="任意多边形: 形状 24">
              <a:extLst>
                <a:ext uri="{FF2B5EF4-FFF2-40B4-BE49-F238E27FC236}">
                  <a16:creationId xmlns:a16="http://schemas.microsoft.com/office/drawing/2014/main" id="{44706185-7AC3-42C3-8A3E-26AA9910F923}"/>
                </a:ext>
              </a:extLst>
            </p:cNvPr>
            <p:cNvSpPr/>
            <p:nvPr/>
          </p:nvSpPr>
          <p:spPr>
            <a:xfrm rot="11847306">
              <a:off x="2775256" y="2916257"/>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任意多边形: 形状 2">
              <a:extLst>
                <a:ext uri="{FF2B5EF4-FFF2-40B4-BE49-F238E27FC236}">
                  <a16:creationId xmlns:a16="http://schemas.microsoft.com/office/drawing/2014/main" id="{BFCCE220-F41B-4652-A240-3901F3A41804}"/>
                </a:ext>
              </a:extLst>
            </p:cNvPr>
            <p:cNvSpPr/>
            <p:nvPr/>
          </p:nvSpPr>
          <p:spPr>
            <a:xfrm>
              <a:off x="2306789" y="2570151"/>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a:extLst>
                <a:ext uri="{FF2B5EF4-FFF2-40B4-BE49-F238E27FC236}">
                  <a16:creationId xmlns:a16="http://schemas.microsoft.com/office/drawing/2014/main" id="{BDB4E22F-2ABB-4EB7-A30C-6F25D228058F}"/>
                </a:ext>
              </a:extLst>
            </p:cNvPr>
            <p:cNvSpPr/>
            <p:nvPr/>
          </p:nvSpPr>
          <p:spPr>
            <a:xfrm>
              <a:off x="2405362" y="2660823"/>
              <a:ext cx="552094" cy="531594"/>
            </a:xfrm>
            <a:prstGeom prst="rect">
              <a:avLst/>
            </a:prstGeom>
          </p:spPr>
          <p:txBody>
            <a:bodyPr wrap="none">
              <a:spAutoFit/>
            </a:bodyPr>
            <a:lstStyle/>
            <a:p>
              <a:r>
                <a:rPr lang="en-US" altLang="zh-CN" sz="8800" dirty="0">
                  <a:solidFill>
                    <a:srgbClr val="7EC3C6"/>
                  </a:solidFill>
                  <a:latin typeface="江城律动宋" panose="02020700000000000000" pitchFamily="18" charset="-122"/>
                  <a:ea typeface="江城律动宋" panose="02020700000000000000" pitchFamily="18" charset="-122"/>
                  <a:cs typeface="+mn-ea"/>
                  <a:sym typeface="+mn-lt"/>
                </a:rPr>
                <a:t>01</a:t>
              </a:r>
              <a:endParaRPr lang="zh-CN" altLang="en-US" sz="8800" dirty="0">
                <a:solidFill>
                  <a:srgbClr val="7EC3C6"/>
                </a:solidFill>
                <a:latin typeface="江城律动宋" panose="02020700000000000000" pitchFamily="18" charset="-122"/>
                <a:ea typeface="江城律动宋" panose="02020700000000000000" pitchFamily="18" charset="-122"/>
                <a:cs typeface="+mn-ea"/>
                <a:sym typeface="+mn-lt"/>
              </a:endParaRPr>
            </a:p>
          </p:txBody>
        </p:sp>
      </p:grpSp>
      <p:sp>
        <p:nvSpPr>
          <p:cNvPr id="6" name="文本框 5">
            <a:extLst>
              <a:ext uri="{FF2B5EF4-FFF2-40B4-BE49-F238E27FC236}">
                <a16:creationId xmlns:a16="http://schemas.microsoft.com/office/drawing/2014/main" id="{379F33C1-68CA-F15D-DFB4-A3C9C0A0B6D2}"/>
              </a:ext>
            </a:extLst>
          </p:cNvPr>
          <p:cNvSpPr txBox="1"/>
          <p:nvPr/>
        </p:nvSpPr>
        <p:spPr>
          <a:xfrm>
            <a:off x="3846448" y="3872351"/>
            <a:ext cx="7479820" cy="584775"/>
          </a:xfrm>
          <a:prstGeom prst="rect">
            <a:avLst/>
          </a:prstGeom>
          <a:noFill/>
        </p:spPr>
        <p:txBody>
          <a:bodyPr wrap="square">
            <a:spAutoFit/>
          </a:bodyPr>
          <a:lstStyle/>
          <a:p>
            <a:r>
              <a:rPr lang="en-US" altLang="zh-CN" sz="3200" dirty="0">
                <a:solidFill>
                  <a:schemeClr val="bg1"/>
                </a:solidFill>
                <a:latin typeface="江城律动宋" panose="02020700000000000000" pitchFamily="18" charset="-122"/>
                <a:ea typeface="江城律动宋" panose="02020700000000000000" pitchFamily="18" charset="-122"/>
              </a:rPr>
              <a:t>             Background</a:t>
            </a:r>
          </a:p>
        </p:txBody>
      </p:sp>
    </p:spTree>
    <p:extLst>
      <p:ext uri="{BB962C8B-B14F-4D97-AF65-F5344CB8AC3E}">
        <p14:creationId xmlns:p14="http://schemas.microsoft.com/office/powerpoint/2010/main" val="1420480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5" name="矩形 4">
            <a:extLst>
              <a:ext uri="{FF2B5EF4-FFF2-40B4-BE49-F238E27FC236}">
                <a16:creationId xmlns:a16="http://schemas.microsoft.com/office/drawing/2014/main" id="{6FC244F9-215E-4448-B8FE-CBD6B6D2F887}"/>
              </a:ext>
            </a:extLst>
          </p:cNvPr>
          <p:cNvSpPr/>
          <p:nvPr/>
        </p:nvSpPr>
        <p:spPr>
          <a:xfrm>
            <a:off x="1219200" y="1756988"/>
            <a:ext cx="9151434" cy="1384995"/>
          </a:xfrm>
          <a:prstGeom prst="rect">
            <a:avLst/>
          </a:prstGeom>
        </p:spPr>
        <p:txBody>
          <a:bodyPr wrap="square">
            <a:spAutoFit/>
          </a:bodyPr>
          <a:lstStyle/>
          <a:p>
            <a:pPr marL="457200" indent="-457200">
              <a:buFont typeface="Arial" panose="020B0604020202020204" pitchFamily="34" charset="0"/>
              <a:buChar char="•"/>
            </a:pPr>
            <a:endParaRPr lang="en-US" altLang="zh-CN" sz="2800" dirty="0">
              <a:solidFill>
                <a:srgbClr val="002060"/>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US" altLang="zh-CN" sz="2800" dirty="0">
              <a:solidFill>
                <a:srgbClr val="0070C0"/>
              </a:solidFill>
              <a:latin typeface="Times New Roman" panose="02020603050405020304" pitchFamily="18" charset="0"/>
              <a:cs typeface="Times New Roman" panose="02020603050405020304" pitchFamily="18" charset="0"/>
            </a:endParaRPr>
          </a:p>
          <a:p>
            <a:endParaRPr lang="en-US" altLang="zh-CN" sz="2800" dirty="0">
              <a:solidFill>
                <a:srgbClr val="0070C0"/>
              </a:solidFill>
              <a:latin typeface="Times New Roman" panose="02020603050405020304" pitchFamily="18" charset="0"/>
              <a:cs typeface="Times New Roman" panose="02020603050405020304" pitchFamily="18" charset="0"/>
            </a:endParaRPr>
          </a:p>
        </p:txBody>
      </p:sp>
      <p:pic>
        <p:nvPicPr>
          <p:cNvPr id="2" name="图片 1">
            <a:extLst>
              <a:ext uri="{FF2B5EF4-FFF2-40B4-BE49-F238E27FC236}">
                <a16:creationId xmlns:a16="http://schemas.microsoft.com/office/drawing/2014/main" id="{71594E3E-649E-A260-1F8A-4C95F662D2A5}"/>
              </a:ext>
            </a:extLst>
          </p:cNvPr>
          <p:cNvPicPr>
            <a:picLocks noChangeAspect="1"/>
          </p:cNvPicPr>
          <p:nvPr/>
        </p:nvPicPr>
        <p:blipFill>
          <a:blip r:embed="rId2"/>
          <a:stretch>
            <a:fillRect/>
          </a:stretch>
        </p:blipFill>
        <p:spPr>
          <a:xfrm>
            <a:off x="771293" y="1086537"/>
            <a:ext cx="7772400" cy="1130335"/>
          </a:xfrm>
          <a:prstGeom prst="rect">
            <a:avLst/>
          </a:prstGeom>
        </p:spPr>
      </p:pic>
      <p:pic>
        <p:nvPicPr>
          <p:cNvPr id="1026" name="Picture 2" descr="James Dyson">
            <a:extLst>
              <a:ext uri="{FF2B5EF4-FFF2-40B4-BE49-F238E27FC236}">
                <a16:creationId xmlns:a16="http://schemas.microsoft.com/office/drawing/2014/main" id="{6FBA2165-5024-12DE-1B36-5DCC1C81E9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4405" y="2629481"/>
            <a:ext cx="4552315" cy="3141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1141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0" y="0"/>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2656" y="1"/>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952500" y="-850900"/>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1" name="文本框 20">
            <a:extLst>
              <a:ext uri="{FF2B5EF4-FFF2-40B4-BE49-F238E27FC236}">
                <a16:creationId xmlns:a16="http://schemas.microsoft.com/office/drawing/2014/main" id="{1686802D-646A-430A-A6D1-4A45620465D6}"/>
              </a:ext>
            </a:extLst>
          </p:cNvPr>
          <p:cNvSpPr txBox="1"/>
          <p:nvPr/>
        </p:nvSpPr>
        <p:spPr>
          <a:xfrm>
            <a:off x="3846448" y="3872351"/>
            <a:ext cx="7479820" cy="2062103"/>
          </a:xfrm>
          <a:prstGeom prst="rect">
            <a:avLst/>
          </a:prstGeom>
          <a:noFill/>
        </p:spPr>
        <p:txBody>
          <a:bodyPr wrap="square">
            <a:spAutoFit/>
          </a:bodyPr>
          <a:lstStyle/>
          <a:p>
            <a:r>
              <a:rPr lang="en-US" altLang="zh-CN" sz="3200" dirty="0">
                <a:solidFill>
                  <a:schemeClr val="bg1"/>
                </a:solidFill>
                <a:latin typeface="江城律动宋" panose="02020700000000000000" pitchFamily="18" charset="-122"/>
                <a:ea typeface="江城律动宋" panose="02020700000000000000" pitchFamily="18" charset="-122"/>
              </a:rPr>
              <a:t>             </a:t>
            </a:r>
            <a:r>
              <a:rPr lang="en-US" altLang="zh-CN" sz="3200" b="1" dirty="0">
                <a:solidFill>
                  <a:schemeClr val="bg1"/>
                </a:solidFill>
                <a:latin typeface="江城律动宋" panose="02020700000000000000" pitchFamily="18" charset="-122"/>
                <a:ea typeface="江城律动宋" panose="02020700000000000000" pitchFamily="18" charset="-122"/>
              </a:rPr>
              <a:t>Theory-</a:t>
            </a:r>
          </a:p>
          <a:p>
            <a:endParaRPr lang="en-US" altLang="zh-CN" sz="3200" b="1" dirty="0">
              <a:solidFill>
                <a:schemeClr val="bg1"/>
              </a:solidFill>
              <a:latin typeface="江城律动宋" panose="02020700000000000000" pitchFamily="18" charset="-122"/>
              <a:ea typeface="江城律动宋" panose="02020700000000000000" pitchFamily="18" charset="-122"/>
            </a:endParaRPr>
          </a:p>
          <a:p>
            <a:r>
              <a:rPr lang="en-US" altLang="zh-CN" sz="3200" b="1" dirty="0">
                <a:solidFill>
                  <a:schemeClr val="bg1"/>
                </a:solidFill>
                <a:latin typeface="江城律动宋" panose="02020700000000000000" pitchFamily="18" charset="-122"/>
                <a:ea typeface="江城律动宋" panose="02020700000000000000" pitchFamily="18" charset="-122"/>
              </a:rPr>
              <a:t>Force Field Analysis</a:t>
            </a:r>
            <a:r>
              <a:rPr lang="zh-CN" altLang="en-US" sz="3200" b="1" dirty="0">
                <a:solidFill>
                  <a:schemeClr val="bg1"/>
                </a:solidFill>
                <a:latin typeface="江城律动宋" panose="02020700000000000000" pitchFamily="18" charset="-122"/>
                <a:ea typeface="江城律动宋" panose="02020700000000000000" pitchFamily="18" charset="-122"/>
              </a:rPr>
              <a:t> </a:t>
            </a:r>
            <a:endParaRPr lang="zh-CN" altLang="en-US" sz="2800" b="1" dirty="0">
              <a:solidFill>
                <a:schemeClr val="bg1"/>
              </a:solidFill>
              <a:latin typeface="江城律动宋" panose="02020700000000000000" pitchFamily="18" charset="-122"/>
              <a:ea typeface="江城律动宋" panose="02020700000000000000" pitchFamily="18" charset="-122"/>
            </a:endParaRPr>
          </a:p>
          <a:p>
            <a:endParaRPr lang="en-US" altLang="zh-CN" sz="3200" dirty="0">
              <a:solidFill>
                <a:schemeClr val="bg1"/>
              </a:solidFill>
              <a:latin typeface="江城律动宋" panose="02020700000000000000" pitchFamily="18" charset="-122"/>
              <a:ea typeface="江城律动宋" panose="02020700000000000000" pitchFamily="18" charset="-122"/>
            </a:endParaRPr>
          </a:p>
        </p:txBody>
      </p:sp>
      <p:grpSp>
        <p:nvGrpSpPr>
          <p:cNvPr id="5" name="组合 4">
            <a:extLst>
              <a:ext uri="{FF2B5EF4-FFF2-40B4-BE49-F238E27FC236}">
                <a16:creationId xmlns:a16="http://schemas.microsoft.com/office/drawing/2014/main" id="{26EF1EC5-D6CE-46E2-87C7-06C845ED08F3}"/>
              </a:ext>
            </a:extLst>
          </p:cNvPr>
          <p:cNvGrpSpPr/>
          <p:nvPr/>
        </p:nvGrpSpPr>
        <p:grpSpPr>
          <a:xfrm>
            <a:off x="4961089" y="1999377"/>
            <a:ext cx="2220832" cy="1878127"/>
            <a:chOff x="2306789" y="2570151"/>
            <a:chExt cx="816135" cy="690194"/>
          </a:xfrm>
        </p:grpSpPr>
        <p:sp>
          <p:nvSpPr>
            <p:cNvPr id="25" name="任意多边形: 形状 24">
              <a:extLst>
                <a:ext uri="{FF2B5EF4-FFF2-40B4-BE49-F238E27FC236}">
                  <a16:creationId xmlns:a16="http://schemas.microsoft.com/office/drawing/2014/main" id="{44706185-7AC3-42C3-8A3E-26AA9910F923}"/>
                </a:ext>
              </a:extLst>
            </p:cNvPr>
            <p:cNvSpPr/>
            <p:nvPr/>
          </p:nvSpPr>
          <p:spPr>
            <a:xfrm rot="11847306">
              <a:off x="2775256" y="2916257"/>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任意多边形: 形状 2">
              <a:extLst>
                <a:ext uri="{FF2B5EF4-FFF2-40B4-BE49-F238E27FC236}">
                  <a16:creationId xmlns:a16="http://schemas.microsoft.com/office/drawing/2014/main" id="{BFCCE220-F41B-4652-A240-3901F3A41804}"/>
                </a:ext>
              </a:extLst>
            </p:cNvPr>
            <p:cNvSpPr/>
            <p:nvPr/>
          </p:nvSpPr>
          <p:spPr>
            <a:xfrm>
              <a:off x="2306789" y="2570151"/>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a:extLst>
                <a:ext uri="{FF2B5EF4-FFF2-40B4-BE49-F238E27FC236}">
                  <a16:creationId xmlns:a16="http://schemas.microsoft.com/office/drawing/2014/main" id="{BDB4E22F-2ABB-4EB7-A30C-6F25D228058F}"/>
                </a:ext>
              </a:extLst>
            </p:cNvPr>
            <p:cNvSpPr/>
            <p:nvPr/>
          </p:nvSpPr>
          <p:spPr>
            <a:xfrm>
              <a:off x="2405362" y="2660823"/>
              <a:ext cx="552094" cy="531594"/>
            </a:xfrm>
            <a:prstGeom prst="rect">
              <a:avLst/>
            </a:prstGeom>
          </p:spPr>
          <p:txBody>
            <a:bodyPr wrap="none">
              <a:spAutoFit/>
            </a:bodyPr>
            <a:lstStyle/>
            <a:p>
              <a:r>
                <a:rPr lang="en-US" altLang="zh-CN" sz="8800" dirty="0">
                  <a:solidFill>
                    <a:srgbClr val="7EC3C6"/>
                  </a:solidFill>
                  <a:latin typeface="江城律动宋" panose="02020700000000000000" pitchFamily="18" charset="-122"/>
                  <a:ea typeface="江城律动宋" panose="02020700000000000000" pitchFamily="18" charset="-122"/>
                  <a:cs typeface="+mn-ea"/>
                  <a:sym typeface="+mn-lt"/>
                </a:rPr>
                <a:t>02</a:t>
              </a:r>
              <a:endParaRPr lang="zh-CN" altLang="en-US" sz="8800" dirty="0">
                <a:solidFill>
                  <a:srgbClr val="7EC3C6"/>
                </a:solidFill>
                <a:latin typeface="江城律动宋" panose="02020700000000000000" pitchFamily="18" charset="-122"/>
                <a:ea typeface="江城律动宋" panose="02020700000000000000" pitchFamily="18" charset="-122"/>
                <a:cs typeface="+mn-ea"/>
                <a:sym typeface="+mn-lt"/>
              </a:endParaRPr>
            </a:p>
          </p:txBody>
        </p:sp>
      </p:grpSp>
    </p:spTree>
    <p:extLst>
      <p:ext uri="{BB962C8B-B14F-4D97-AF65-F5344CB8AC3E}">
        <p14:creationId xmlns:p14="http://schemas.microsoft.com/office/powerpoint/2010/main" val="2824237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3" name="矩形 2">
            <a:extLst>
              <a:ext uri="{FF2B5EF4-FFF2-40B4-BE49-F238E27FC236}">
                <a16:creationId xmlns:a16="http://schemas.microsoft.com/office/drawing/2014/main" id="{830E6D9C-441A-BF44-99DE-32EE9B992423}"/>
              </a:ext>
            </a:extLst>
          </p:cNvPr>
          <p:cNvSpPr/>
          <p:nvPr/>
        </p:nvSpPr>
        <p:spPr>
          <a:xfrm>
            <a:off x="282498" y="1662426"/>
            <a:ext cx="11418849" cy="3847207"/>
          </a:xfrm>
          <a:prstGeom prst="rect">
            <a:avLst/>
          </a:prstGeom>
        </p:spPr>
        <p:txBody>
          <a:bodyPr wrap="square">
            <a:spAutoFit/>
          </a:bodyPr>
          <a:lstStyle/>
          <a:p>
            <a:pPr marL="342900" indent="-342900">
              <a:lnSpc>
                <a:spcPct val="150000"/>
              </a:lnSpc>
              <a:buFont typeface="Arial" panose="020B0604020202020204" pitchFamily="34" charset="0"/>
              <a:buChar char="•"/>
            </a:pPr>
            <a:r>
              <a:rPr kumimoji="1" lang="en" altLang="zh-CN" sz="2400" dirty="0">
                <a:latin typeface="Times New Roman" panose="02020603050405020304" pitchFamily="18" charset="0"/>
                <a:cs typeface="Times New Roman" panose="02020603050405020304" pitchFamily="18" charset="0"/>
              </a:rPr>
              <a:t>When adopting changes to organizational processes, organizations often use force field analysis as a decision-making tool to assess the significance, impact, and influence of numerous aspects.</a:t>
            </a:r>
          </a:p>
          <a:p>
            <a:pPr>
              <a:lnSpc>
                <a:spcPct val="150000"/>
              </a:lnSpc>
            </a:pPr>
            <a:endParaRPr kumimoji="1" lang="en" altLang="zh-CN" sz="24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kumimoji="1" lang="en" altLang="zh-CN" sz="2400" dirty="0">
                <a:latin typeface="Times New Roman" panose="02020603050405020304" pitchFamily="18" charset="0"/>
                <a:cs typeface="Times New Roman" panose="02020603050405020304" pitchFamily="18" charset="0"/>
              </a:rPr>
              <a:t>This method aids in assigning proportional values to the driving factors and restraining forces of a proposed change once the objectives and goals have been established. </a:t>
            </a:r>
            <a:endParaRPr kumimoji="1" lang="zh-CN" altLang="en-US" sz="2400" dirty="0">
              <a:latin typeface="Times New Roman" panose="02020603050405020304" pitchFamily="18" charset="0"/>
              <a:cs typeface="Times New Roman" panose="02020603050405020304" pitchFamily="18" charset="0"/>
            </a:endParaRPr>
          </a:p>
          <a:p>
            <a:endParaRPr lang="zh-CN" altLang="en-US" sz="2800" dirty="0">
              <a:solidFill>
                <a:srgbClr val="45A3D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083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3" name="矩形 2">
            <a:extLst>
              <a:ext uri="{FF2B5EF4-FFF2-40B4-BE49-F238E27FC236}">
                <a16:creationId xmlns:a16="http://schemas.microsoft.com/office/drawing/2014/main" id="{4CC50311-D650-F040-BB3F-25D5E3B6DEEF}"/>
              </a:ext>
            </a:extLst>
          </p:cNvPr>
          <p:cNvSpPr/>
          <p:nvPr/>
        </p:nvSpPr>
        <p:spPr>
          <a:xfrm>
            <a:off x="940418" y="1847540"/>
            <a:ext cx="9497123" cy="3903954"/>
          </a:xfrm>
          <a:prstGeom prst="rect">
            <a:avLst/>
          </a:prstGeom>
        </p:spPr>
        <p:txBody>
          <a:bodyPr wrap="square">
            <a:spAutoFit/>
          </a:bodyPr>
          <a:lstStyle/>
          <a:p>
            <a:pPr marL="342900" indent="-342900">
              <a:lnSpc>
                <a:spcPct val="150000"/>
              </a:lnSpc>
              <a:buFont typeface="Arial" panose="020B0604020202020204" pitchFamily="34" charset="0"/>
              <a:buChar char="•"/>
            </a:pPr>
            <a:r>
              <a:rPr kumimoji="1" lang="en" altLang="zh-CN" sz="2400" dirty="0"/>
              <a:t>A proposal to either boost the forces for change or lessen the forces against it should come from force field analysis after looking at the values of the variables influencing or inhibiting it.</a:t>
            </a:r>
          </a:p>
          <a:p>
            <a:pPr marL="342900" indent="-342900">
              <a:lnSpc>
                <a:spcPct val="150000"/>
              </a:lnSpc>
              <a:buFont typeface="Arial" panose="020B0604020202020204" pitchFamily="34" charset="0"/>
              <a:buChar char="•"/>
            </a:pPr>
            <a:endParaRPr kumimoji="1" lang="en" altLang="zh-CN" sz="2400" dirty="0"/>
          </a:p>
          <a:p>
            <a:pPr marL="342900" indent="-342900">
              <a:lnSpc>
                <a:spcPct val="150000"/>
              </a:lnSpc>
              <a:buFont typeface="Arial" panose="020B0604020202020204" pitchFamily="34" charset="0"/>
              <a:buChar char="•"/>
            </a:pPr>
            <a:r>
              <a:rPr kumimoji="1" lang="en" altLang="zh-CN" sz="2400" dirty="0"/>
              <a:t>Then, businesses can utilize this proposal as a solid foundation for selecting whether or not to make a suggested change. </a:t>
            </a:r>
            <a:endParaRPr kumimoji="1" lang="zh-CN" altLang="en-US" sz="2400" dirty="0"/>
          </a:p>
          <a:p>
            <a:pPr>
              <a:lnSpc>
                <a:spcPct val="150000"/>
              </a:lnSpc>
            </a:pPr>
            <a:endParaRPr lang="zh-CN" altLang="en-US" sz="2400" dirty="0">
              <a:solidFill>
                <a:srgbClr val="45A3D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10229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0" y="0"/>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2656" y="1"/>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952500" y="-850900"/>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5" name="组合 4">
            <a:extLst>
              <a:ext uri="{FF2B5EF4-FFF2-40B4-BE49-F238E27FC236}">
                <a16:creationId xmlns:a16="http://schemas.microsoft.com/office/drawing/2014/main" id="{26EF1EC5-D6CE-46E2-87C7-06C845ED08F3}"/>
              </a:ext>
            </a:extLst>
          </p:cNvPr>
          <p:cNvGrpSpPr/>
          <p:nvPr/>
        </p:nvGrpSpPr>
        <p:grpSpPr>
          <a:xfrm>
            <a:off x="4961089" y="1999377"/>
            <a:ext cx="2220832" cy="1878127"/>
            <a:chOff x="2306789" y="2570151"/>
            <a:chExt cx="816135" cy="690194"/>
          </a:xfrm>
        </p:grpSpPr>
        <p:sp>
          <p:nvSpPr>
            <p:cNvPr id="25" name="任意多边形: 形状 24">
              <a:extLst>
                <a:ext uri="{FF2B5EF4-FFF2-40B4-BE49-F238E27FC236}">
                  <a16:creationId xmlns:a16="http://schemas.microsoft.com/office/drawing/2014/main" id="{44706185-7AC3-42C3-8A3E-26AA9910F923}"/>
                </a:ext>
              </a:extLst>
            </p:cNvPr>
            <p:cNvSpPr/>
            <p:nvPr/>
          </p:nvSpPr>
          <p:spPr>
            <a:xfrm rot="11847306">
              <a:off x="2775256" y="2916257"/>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任意多边形: 形状 2">
              <a:extLst>
                <a:ext uri="{FF2B5EF4-FFF2-40B4-BE49-F238E27FC236}">
                  <a16:creationId xmlns:a16="http://schemas.microsoft.com/office/drawing/2014/main" id="{BFCCE220-F41B-4652-A240-3901F3A41804}"/>
                </a:ext>
              </a:extLst>
            </p:cNvPr>
            <p:cNvSpPr/>
            <p:nvPr/>
          </p:nvSpPr>
          <p:spPr>
            <a:xfrm>
              <a:off x="2306789" y="2570151"/>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a:extLst>
                <a:ext uri="{FF2B5EF4-FFF2-40B4-BE49-F238E27FC236}">
                  <a16:creationId xmlns:a16="http://schemas.microsoft.com/office/drawing/2014/main" id="{BDB4E22F-2ABB-4EB7-A30C-6F25D228058F}"/>
                </a:ext>
              </a:extLst>
            </p:cNvPr>
            <p:cNvSpPr/>
            <p:nvPr/>
          </p:nvSpPr>
          <p:spPr>
            <a:xfrm>
              <a:off x="2405362" y="2660823"/>
              <a:ext cx="552094" cy="531594"/>
            </a:xfrm>
            <a:prstGeom prst="rect">
              <a:avLst/>
            </a:prstGeom>
          </p:spPr>
          <p:txBody>
            <a:bodyPr wrap="none">
              <a:spAutoFit/>
            </a:bodyPr>
            <a:lstStyle/>
            <a:p>
              <a:r>
                <a:rPr lang="en-US" altLang="zh-CN" sz="8800" dirty="0">
                  <a:solidFill>
                    <a:srgbClr val="7EC3C6"/>
                  </a:solidFill>
                  <a:latin typeface="江城律动宋" panose="02020700000000000000" pitchFamily="18" charset="-122"/>
                  <a:ea typeface="江城律动宋" panose="02020700000000000000" pitchFamily="18" charset="-122"/>
                  <a:cs typeface="+mn-ea"/>
                  <a:sym typeface="+mn-lt"/>
                </a:rPr>
                <a:t>03</a:t>
              </a:r>
              <a:endParaRPr lang="zh-CN" altLang="en-US" sz="8800" dirty="0">
                <a:solidFill>
                  <a:srgbClr val="7EC3C6"/>
                </a:solidFill>
                <a:latin typeface="江城律动宋" panose="02020700000000000000" pitchFamily="18" charset="-122"/>
                <a:ea typeface="江城律动宋" panose="02020700000000000000" pitchFamily="18" charset="-122"/>
                <a:cs typeface="+mn-ea"/>
                <a:sym typeface="+mn-lt"/>
              </a:endParaRPr>
            </a:p>
          </p:txBody>
        </p:sp>
      </p:grpSp>
      <p:sp>
        <p:nvSpPr>
          <p:cNvPr id="16" name="文本框 15">
            <a:extLst>
              <a:ext uri="{FF2B5EF4-FFF2-40B4-BE49-F238E27FC236}">
                <a16:creationId xmlns:a16="http://schemas.microsoft.com/office/drawing/2014/main" id="{69EFCF3E-BBA9-4A19-B4BC-D351803EEAFC}"/>
              </a:ext>
            </a:extLst>
          </p:cNvPr>
          <p:cNvSpPr txBox="1"/>
          <p:nvPr/>
        </p:nvSpPr>
        <p:spPr>
          <a:xfrm>
            <a:off x="2565400" y="46094134"/>
            <a:ext cx="6959600" cy="369332"/>
          </a:xfrm>
          <a:prstGeom prst="rect">
            <a:avLst/>
          </a:prstGeom>
          <a:noFill/>
        </p:spPr>
        <p:txBody>
          <a:bodyPr wrap="square">
            <a:spAutoFit/>
          </a:bodyPr>
          <a:lstStyle/>
          <a:p>
            <a:r>
              <a:rPr lang="en-US" altLang="zh-CN" dirty="0">
                <a:solidFill>
                  <a:schemeClr val="bg1">
                    <a:lumMod val="95000"/>
                  </a:schemeClr>
                </a:solidFill>
              </a:rPr>
              <a:t>51PPT</a:t>
            </a:r>
            <a:r>
              <a:rPr lang="zh-CN" altLang="en-US" dirty="0">
                <a:solidFill>
                  <a:schemeClr val="bg1">
                    <a:lumMod val="95000"/>
                  </a:schemeClr>
                </a:solidFill>
              </a:rPr>
              <a:t>模板网   </a:t>
            </a:r>
            <a:r>
              <a:rPr lang="en-US" altLang="zh-CN" dirty="0">
                <a:solidFill>
                  <a:schemeClr val="bg1">
                    <a:lumMod val="95000"/>
                  </a:schemeClr>
                </a:solidFill>
              </a:rPr>
              <a:t>www.51pp tmoban.com</a:t>
            </a:r>
            <a:endParaRPr lang="zh-CN" altLang="en-US" dirty="0">
              <a:solidFill>
                <a:schemeClr val="bg1">
                  <a:lumMod val="95000"/>
                </a:schemeClr>
              </a:solidFill>
            </a:endParaRPr>
          </a:p>
        </p:txBody>
      </p:sp>
      <p:sp>
        <p:nvSpPr>
          <p:cNvPr id="6" name="文本框 5">
            <a:extLst>
              <a:ext uri="{FF2B5EF4-FFF2-40B4-BE49-F238E27FC236}">
                <a16:creationId xmlns:a16="http://schemas.microsoft.com/office/drawing/2014/main" id="{D449BCAC-D953-3DEA-4B7E-2A73B546E331}"/>
              </a:ext>
            </a:extLst>
          </p:cNvPr>
          <p:cNvSpPr txBox="1"/>
          <p:nvPr/>
        </p:nvSpPr>
        <p:spPr>
          <a:xfrm>
            <a:off x="3269569" y="4095327"/>
            <a:ext cx="7479820" cy="646331"/>
          </a:xfrm>
          <a:prstGeom prst="rect">
            <a:avLst/>
          </a:prstGeom>
          <a:noFill/>
        </p:spPr>
        <p:txBody>
          <a:bodyPr wrap="square">
            <a:spAutoFit/>
          </a:bodyPr>
          <a:lstStyle/>
          <a:p>
            <a:r>
              <a:rPr lang="en-US" altLang="zh-CN" sz="3200" dirty="0">
                <a:solidFill>
                  <a:schemeClr val="bg1"/>
                </a:solidFill>
                <a:latin typeface="江城律动宋" panose="02020700000000000000" pitchFamily="18" charset="-122"/>
                <a:ea typeface="江城律动宋" panose="02020700000000000000" pitchFamily="18" charset="-122"/>
              </a:rPr>
              <a:t>             </a:t>
            </a:r>
            <a:r>
              <a:rPr lang="en-US" altLang="zh-CN" sz="3600" b="1" dirty="0">
                <a:solidFill>
                  <a:schemeClr val="bg1"/>
                </a:solidFill>
                <a:latin typeface="江城律动宋" panose="02020700000000000000" pitchFamily="18" charset="-122"/>
                <a:ea typeface="江城律动宋" panose="02020700000000000000" pitchFamily="18" charset="-122"/>
              </a:rPr>
              <a:t>Analysis</a:t>
            </a:r>
            <a:endParaRPr lang="en-US" altLang="zh-CN" sz="3200" b="1" dirty="0">
              <a:solidFill>
                <a:schemeClr val="bg1"/>
              </a:solidFill>
              <a:latin typeface="江城律动宋" panose="02020700000000000000" pitchFamily="18" charset="-122"/>
              <a:ea typeface="江城律动宋" panose="02020700000000000000" pitchFamily="18" charset="-122"/>
            </a:endParaRPr>
          </a:p>
        </p:txBody>
      </p:sp>
    </p:spTree>
    <p:extLst>
      <p:ext uri="{BB962C8B-B14F-4D97-AF65-F5344CB8AC3E}">
        <p14:creationId xmlns:p14="http://schemas.microsoft.com/office/powerpoint/2010/main" val="7969268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5" name="矩形 4">
            <a:extLst>
              <a:ext uri="{FF2B5EF4-FFF2-40B4-BE49-F238E27FC236}">
                <a16:creationId xmlns:a16="http://schemas.microsoft.com/office/drawing/2014/main" id="{0778D17F-BDB4-8344-B01B-1155FC83F73D}"/>
              </a:ext>
            </a:extLst>
          </p:cNvPr>
          <p:cNvSpPr/>
          <p:nvPr/>
        </p:nvSpPr>
        <p:spPr>
          <a:xfrm>
            <a:off x="1324409" y="802159"/>
            <a:ext cx="11054052" cy="3970318"/>
          </a:xfrm>
          <a:prstGeom prst="rect">
            <a:avLst/>
          </a:prstGeom>
        </p:spPr>
        <p:txBody>
          <a:bodyPr wrap="none">
            <a:spAutoFit/>
          </a:bodyPr>
          <a:lstStyle/>
          <a:p>
            <a:r>
              <a:rPr lang="en-US" altLang="zh-CN" sz="2800" b="1" dirty="0">
                <a:solidFill>
                  <a:srgbClr val="45A3D2"/>
                </a:solidFill>
                <a:latin typeface="Times New Roman" panose="02020603050405020304" pitchFamily="18" charset="0"/>
                <a:ea typeface="江城律动宋" panose="02020700000000000000" pitchFamily="18" charset="-122"/>
                <a:cs typeface="Times New Roman" panose="02020603050405020304" pitchFamily="18" charset="0"/>
              </a:rPr>
              <a:t>Driving Forces</a:t>
            </a:r>
          </a:p>
          <a:p>
            <a:endParaRPr lang="en-US" altLang="zh-CN" sz="2800" b="1" dirty="0">
              <a:solidFill>
                <a:srgbClr val="45A3D2"/>
              </a:solidFill>
              <a:latin typeface="Times New Roman" panose="02020603050405020304" pitchFamily="18" charset="0"/>
              <a:ea typeface="江城律动宋" panose="02020700000000000000" pitchFamily="18" charset="-122"/>
              <a:cs typeface="Times New Roman" panose="02020603050405020304" pitchFamily="18" charset="0"/>
            </a:endParaRPr>
          </a:p>
          <a:p>
            <a:pPr marL="457200" indent="-457200">
              <a:buFont typeface="Arial" panose="020B0604020202020204" pitchFamily="34" charset="0"/>
              <a:buChar char="•"/>
            </a:pPr>
            <a:r>
              <a:rPr lang="en" altLang="zh-CN" sz="2800" dirty="0">
                <a:solidFill>
                  <a:srgbClr val="45A3D2"/>
                </a:solidFill>
                <a:latin typeface="Times New Roman" panose="02020603050405020304" pitchFamily="18" charset="0"/>
                <a:cs typeface="Times New Roman" panose="02020603050405020304" pitchFamily="18" charset="0"/>
              </a:rPr>
              <a:t>Dyson</a:t>
            </a:r>
            <a:r>
              <a:rPr lang="en-US" altLang="zh-CN" sz="2800" dirty="0">
                <a:solidFill>
                  <a:srgbClr val="45A3D2"/>
                </a:solidFill>
                <a:latin typeface="Times New Roman" panose="02020603050405020304" pitchFamily="18" charset="0"/>
                <a:cs typeface="Times New Roman" panose="02020603050405020304" pitchFamily="18" charset="0"/>
              </a:rPr>
              <a:t>’</a:t>
            </a:r>
            <a:r>
              <a:rPr lang="en" altLang="zh-CN" sz="2800" dirty="0">
                <a:solidFill>
                  <a:srgbClr val="45A3D2"/>
                </a:solidFill>
                <a:latin typeface="Times New Roman" panose="02020603050405020304" pitchFamily="18" charset="0"/>
                <a:cs typeface="Times New Roman" panose="02020603050405020304" pitchFamily="18" charset="0"/>
              </a:rPr>
              <a:t>s main market is in Asia</a:t>
            </a:r>
            <a:r>
              <a:rPr lang="zh-CN" altLang="en-US" sz="2800" dirty="0">
                <a:solidFill>
                  <a:srgbClr val="45A3D2"/>
                </a:solidFill>
                <a:latin typeface="Times New Roman" panose="02020603050405020304" pitchFamily="18" charset="0"/>
                <a:cs typeface="Times New Roman" panose="02020603050405020304" pitchFamily="18" charset="0"/>
              </a:rPr>
              <a:t> （</a:t>
            </a:r>
            <a:r>
              <a:rPr lang="en" altLang="zh-CN" sz="2800" dirty="0">
                <a:solidFill>
                  <a:srgbClr val="45A3D2"/>
                </a:solidFill>
                <a:latin typeface="Times New Roman" panose="02020603050405020304" pitchFamily="18" charset="0"/>
                <a:cs typeface="Times New Roman" panose="02020603050405020304" pitchFamily="18" charset="0"/>
              </a:rPr>
              <a:t>The majority of Dyson's business is </a:t>
            </a:r>
          </a:p>
          <a:p>
            <a:r>
              <a:rPr lang="zh-CN" altLang="en-US" sz="2800" dirty="0">
                <a:solidFill>
                  <a:srgbClr val="45A3D2"/>
                </a:solidFill>
                <a:latin typeface="Times New Roman" panose="02020603050405020304" pitchFamily="18" charset="0"/>
                <a:cs typeface="Times New Roman" panose="02020603050405020304" pitchFamily="18" charset="0"/>
              </a:rPr>
              <a:t>     </a:t>
            </a:r>
            <a:r>
              <a:rPr lang="en" altLang="zh-CN" sz="2800" dirty="0">
                <a:solidFill>
                  <a:srgbClr val="45A3D2"/>
                </a:solidFill>
                <a:latin typeface="Times New Roman" panose="02020603050405020304" pitchFamily="18" charset="0"/>
                <a:cs typeface="Times New Roman" panose="02020603050405020304" pitchFamily="18" charset="0"/>
              </a:rPr>
              <a:t>in Asia</a:t>
            </a:r>
            <a:r>
              <a:rPr lang="zh-CN" altLang="en-US" sz="2800" dirty="0">
                <a:solidFill>
                  <a:srgbClr val="45A3D2"/>
                </a:solidFill>
                <a:latin typeface="Times New Roman" panose="02020603050405020304" pitchFamily="18" charset="0"/>
                <a:cs typeface="Times New Roman" panose="02020603050405020304" pitchFamily="18" charset="0"/>
              </a:rPr>
              <a:t>）</a:t>
            </a:r>
            <a:endParaRPr lang="en-US" altLang="zh-CN" sz="2800" dirty="0">
              <a:solidFill>
                <a:srgbClr val="45A3D2"/>
              </a:solidFill>
              <a:latin typeface="Times New Roman" panose="02020603050405020304" pitchFamily="18" charset="0"/>
              <a:cs typeface="Times New Roman" panose="02020603050405020304" pitchFamily="18" charset="0"/>
            </a:endParaRPr>
          </a:p>
          <a:p>
            <a:endParaRPr lang="en-US" altLang="zh-CN" sz="2800" dirty="0">
              <a:solidFill>
                <a:srgbClr val="45A3D2"/>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altLang="zh-CN" sz="2800" dirty="0">
                <a:solidFill>
                  <a:srgbClr val="45A3D2"/>
                </a:solidFill>
                <a:latin typeface="Times New Roman" panose="02020603050405020304" pitchFamily="18" charset="0"/>
                <a:cs typeface="Times New Roman" panose="02020603050405020304" pitchFamily="18" charset="0"/>
              </a:rPr>
              <a:t>the largest demand for its air purifiers, hairdryers and other products </a:t>
            </a:r>
          </a:p>
          <a:p>
            <a:r>
              <a:rPr lang="en-US" altLang="zh-CN" sz="2800" dirty="0">
                <a:solidFill>
                  <a:srgbClr val="45A3D2"/>
                </a:solidFill>
                <a:latin typeface="Times New Roman" panose="02020603050405020304" pitchFamily="18" charset="0"/>
                <a:cs typeface="Times New Roman" panose="02020603050405020304" pitchFamily="18" charset="0"/>
              </a:rPr>
              <a:t>     was found in the Asian market</a:t>
            </a:r>
          </a:p>
          <a:p>
            <a:pPr marL="457200" indent="-457200">
              <a:buFont typeface="Arial" panose="020B0604020202020204" pitchFamily="34" charset="0"/>
              <a:buChar char="•"/>
            </a:pPr>
            <a:endParaRPr lang="en" altLang="zh-CN" sz="2800" dirty="0">
              <a:solidFill>
                <a:srgbClr val="45A3D2"/>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zh-CN" altLang="en-US" sz="2800" dirty="0">
              <a:solidFill>
                <a:srgbClr val="45A3D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24654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3" name="矩形 2">
            <a:extLst>
              <a:ext uri="{FF2B5EF4-FFF2-40B4-BE49-F238E27FC236}">
                <a16:creationId xmlns:a16="http://schemas.microsoft.com/office/drawing/2014/main" id="{F6D84071-A9BA-3149-A1B6-1A09FBCEA270}"/>
              </a:ext>
            </a:extLst>
          </p:cNvPr>
          <p:cNvSpPr/>
          <p:nvPr/>
        </p:nvSpPr>
        <p:spPr>
          <a:xfrm>
            <a:off x="1074235" y="1503444"/>
            <a:ext cx="10043530" cy="3985194"/>
          </a:xfrm>
          <a:prstGeom prst="rect">
            <a:avLst/>
          </a:prstGeom>
        </p:spPr>
        <p:txBody>
          <a:bodyPr wrap="square">
            <a:spAutoFit/>
          </a:bodyPr>
          <a:lstStyle/>
          <a:p>
            <a:pPr marL="457200" indent="-457200">
              <a:lnSpc>
                <a:spcPct val="150000"/>
              </a:lnSpc>
              <a:buFont typeface="Arial" panose="020B0604020202020204" pitchFamily="34" charset="0"/>
              <a:buChar char="•"/>
            </a:pPr>
            <a:r>
              <a:rPr lang="en-US" altLang="zh-CN" sz="2000" dirty="0">
                <a:solidFill>
                  <a:srgbClr val="45A3D2"/>
                </a:solidFill>
                <a:latin typeface="Times New Roman" panose="02020603050405020304" pitchFamily="18" charset="0"/>
                <a:cs typeface="Times New Roman" panose="02020603050405020304" pitchFamily="18" charset="0"/>
              </a:rPr>
              <a:t>R&amp;D technology department is still in the UK</a:t>
            </a:r>
          </a:p>
          <a:p>
            <a:pPr marL="457200" indent="-457200">
              <a:lnSpc>
                <a:spcPct val="150000"/>
              </a:lnSpc>
              <a:buFont typeface="Arial" panose="020B0604020202020204" pitchFamily="34" charset="0"/>
              <a:buChar char="•"/>
            </a:pPr>
            <a:r>
              <a:rPr lang="en-US" altLang="zh-CN" sz="2000" dirty="0">
                <a:solidFill>
                  <a:srgbClr val="45A3D2"/>
                </a:solidFill>
                <a:latin typeface="Times New Roman" panose="02020603050405020304" pitchFamily="18" charset="0"/>
                <a:cs typeface="Times New Roman" panose="02020603050405020304" pitchFamily="18" charset="0"/>
              </a:rPr>
              <a:t>The R&amp;D base in Singapore is not enough to accumulate sufficient technology</a:t>
            </a:r>
          </a:p>
          <a:p>
            <a:pPr marL="457200" indent="-457200">
              <a:lnSpc>
                <a:spcPct val="150000"/>
              </a:lnSpc>
              <a:buFont typeface="Arial" panose="020B0604020202020204" pitchFamily="34" charset="0"/>
              <a:buChar char="•"/>
            </a:pPr>
            <a:r>
              <a:rPr lang="en-US" altLang="zh-CN" sz="2000" dirty="0">
                <a:solidFill>
                  <a:srgbClr val="45A3D2"/>
                </a:solidFill>
                <a:latin typeface="Times New Roman" panose="02020603050405020304" pitchFamily="18" charset="0"/>
                <a:cs typeface="Times New Roman" panose="02020603050405020304" pitchFamily="18" charset="0"/>
              </a:rPr>
              <a:t>Shortage</a:t>
            </a:r>
            <a:r>
              <a:rPr lang="zh-CN" altLang="en-US" sz="2000" dirty="0">
                <a:solidFill>
                  <a:srgbClr val="45A3D2"/>
                </a:solidFill>
                <a:latin typeface="Times New Roman" panose="02020603050405020304" pitchFamily="18" charset="0"/>
                <a:cs typeface="Times New Roman" panose="02020603050405020304" pitchFamily="18" charset="0"/>
              </a:rPr>
              <a:t> </a:t>
            </a:r>
            <a:r>
              <a:rPr lang="en-US" altLang="zh-CN" sz="2000" dirty="0">
                <a:solidFill>
                  <a:srgbClr val="45A3D2"/>
                </a:solidFill>
                <a:latin typeface="Times New Roman" panose="02020603050405020304" pitchFamily="18" charset="0"/>
                <a:cs typeface="Times New Roman" panose="02020603050405020304" pitchFamily="18" charset="0"/>
              </a:rPr>
              <a:t>of skilled workers</a:t>
            </a:r>
          </a:p>
          <a:p>
            <a:pPr marL="457200" indent="-457200">
              <a:lnSpc>
                <a:spcPct val="150000"/>
              </a:lnSpc>
              <a:buFont typeface="Arial" panose="020B0604020202020204" pitchFamily="34" charset="0"/>
              <a:buChar char="•"/>
            </a:pPr>
            <a:endParaRPr lang="en-US" altLang="zh-CN" sz="2000" dirty="0">
              <a:solidFill>
                <a:srgbClr val="45A3D2"/>
              </a:solidFill>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endParaRPr lang="en-US" altLang="zh-CN" sz="2000" dirty="0">
              <a:solidFill>
                <a:srgbClr val="45A3D2"/>
              </a:solidFill>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endParaRPr lang="en-US" altLang="zh-CN" sz="2000" dirty="0">
              <a:solidFill>
                <a:srgbClr val="45A3D2"/>
              </a:solidFill>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endParaRPr lang="en-US" altLang="zh-CN" sz="2400" dirty="0">
              <a:solidFill>
                <a:srgbClr val="45A3D2"/>
              </a:solidFill>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endParaRPr lang="zh-CN" altLang="en-US" sz="2800" dirty="0">
              <a:solidFill>
                <a:srgbClr val="45A3D2"/>
              </a:solidFill>
              <a:latin typeface="Times New Roman" panose="02020603050405020304" pitchFamily="18" charset="0"/>
              <a:cs typeface="Times New Roman" panose="02020603050405020304" pitchFamily="18" charset="0"/>
            </a:endParaRPr>
          </a:p>
        </p:txBody>
      </p:sp>
      <p:sp>
        <p:nvSpPr>
          <p:cNvPr id="5" name="矩形 4">
            <a:extLst>
              <a:ext uri="{FF2B5EF4-FFF2-40B4-BE49-F238E27FC236}">
                <a16:creationId xmlns:a16="http://schemas.microsoft.com/office/drawing/2014/main" id="{0778D17F-BDB4-8344-B01B-1155FC83F73D}"/>
              </a:ext>
            </a:extLst>
          </p:cNvPr>
          <p:cNvSpPr/>
          <p:nvPr/>
        </p:nvSpPr>
        <p:spPr>
          <a:xfrm>
            <a:off x="1324409" y="802159"/>
            <a:ext cx="3167790" cy="523220"/>
          </a:xfrm>
          <a:prstGeom prst="rect">
            <a:avLst/>
          </a:prstGeom>
        </p:spPr>
        <p:txBody>
          <a:bodyPr wrap="none">
            <a:spAutoFit/>
          </a:bodyPr>
          <a:lstStyle/>
          <a:p>
            <a:r>
              <a:rPr lang="en-US" altLang="zh-CN" sz="2800" b="1" dirty="0">
                <a:solidFill>
                  <a:srgbClr val="45A3D2"/>
                </a:solidFill>
                <a:latin typeface="Times New Roman" panose="02020603050405020304" pitchFamily="18" charset="0"/>
                <a:ea typeface="江城律动宋" panose="02020700000000000000" pitchFamily="18" charset="-122"/>
                <a:cs typeface="Times New Roman" panose="02020603050405020304" pitchFamily="18" charset="0"/>
              </a:rPr>
              <a:t>Restraining Forces </a:t>
            </a:r>
            <a:endParaRPr lang="zh-CN" altLang="en-US" sz="2800" b="1" dirty="0">
              <a:solidFill>
                <a:srgbClr val="45A3D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797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0" y="0"/>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2656" y="1"/>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2" name="任意多边形: 形状 1">
            <a:extLst>
              <a:ext uri="{FF2B5EF4-FFF2-40B4-BE49-F238E27FC236}">
                <a16:creationId xmlns:a16="http://schemas.microsoft.com/office/drawing/2014/main" id="{3B7344FB-94FD-4E8E-83A1-408F8FE30621}"/>
              </a:ext>
            </a:extLst>
          </p:cNvPr>
          <p:cNvSpPr/>
          <p:nvPr/>
        </p:nvSpPr>
        <p:spPr>
          <a:xfrm>
            <a:off x="-952500" y="-850900"/>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5" name="组合 4">
            <a:extLst>
              <a:ext uri="{FF2B5EF4-FFF2-40B4-BE49-F238E27FC236}">
                <a16:creationId xmlns:a16="http://schemas.microsoft.com/office/drawing/2014/main" id="{26EF1EC5-D6CE-46E2-87C7-06C845ED08F3}"/>
              </a:ext>
            </a:extLst>
          </p:cNvPr>
          <p:cNvGrpSpPr/>
          <p:nvPr/>
        </p:nvGrpSpPr>
        <p:grpSpPr>
          <a:xfrm>
            <a:off x="4961089" y="1999377"/>
            <a:ext cx="2220832" cy="1878127"/>
            <a:chOff x="2306789" y="2570151"/>
            <a:chExt cx="816135" cy="690194"/>
          </a:xfrm>
        </p:grpSpPr>
        <p:sp>
          <p:nvSpPr>
            <p:cNvPr id="25" name="任意多边形: 形状 24">
              <a:extLst>
                <a:ext uri="{FF2B5EF4-FFF2-40B4-BE49-F238E27FC236}">
                  <a16:creationId xmlns:a16="http://schemas.microsoft.com/office/drawing/2014/main" id="{44706185-7AC3-42C3-8A3E-26AA9910F923}"/>
                </a:ext>
              </a:extLst>
            </p:cNvPr>
            <p:cNvSpPr/>
            <p:nvPr/>
          </p:nvSpPr>
          <p:spPr>
            <a:xfrm rot="11847306">
              <a:off x="2775256" y="2916257"/>
              <a:ext cx="347668" cy="28474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任意多边形: 形状 2">
              <a:extLst>
                <a:ext uri="{FF2B5EF4-FFF2-40B4-BE49-F238E27FC236}">
                  <a16:creationId xmlns:a16="http://schemas.microsoft.com/office/drawing/2014/main" id="{BFCCE220-F41B-4652-A240-3901F3A41804}"/>
                </a:ext>
              </a:extLst>
            </p:cNvPr>
            <p:cNvSpPr/>
            <p:nvPr/>
          </p:nvSpPr>
          <p:spPr>
            <a:xfrm>
              <a:off x="2306789" y="2570151"/>
              <a:ext cx="752764" cy="690194"/>
            </a:xfrm>
            <a:custGeom>
              <a:avLst/>
              <a:gdLst>
                <a:gd name="connsiteX0" fmla="*/ 1511 w 515309"/>
                <a:gd name="connsiteY0" fmla="*/ 395946 h 483314"/>
                <a:gd name="connsiteX1" fmla="*/ 115811 w 515309"/>
                <a:gd name="connsiteY1" fmla="*/ 53046 h 483314"/>
                <a:gd name="connsiteX2" fmla="*/ 344411 w 515309"/>
                <a:gd name="connsiteY2" fmla="*/ 14946 h 483314"/>
                <a:gd name="connsiteX3" fmla="*/ 509511 w 515309"/>
                <a:gd name="connsiteY3" fmla="*/ 192746 h 483314"/>
                <a:gd name="connsiteX4" fmla="*/ 471411 w 515309"/>
                <a:gd name="connsiteY4" fmla="*/ 370546 h 483314"/>
                <a:gd name="connsiteX5" fmla="*/ 407911 w 515309"/>
                <a:gd name="connsiteY5" fmla="*/ 472146 h 483314"/>
                <a:gd name="connsiteX6" fmla="*/ 192011 w 515309"/>
                <a:gd name="connsiteY6" fmla="*/ 472146 h 483314"/>
                <a:gd name="connsiteX7" fmla="*/ 1511 w 515309"/>
                <a:gd name="connsiteY7" fmla="*/ 395946 h 483314"/>
                <a:gd name="connsiteX0" fmla="*/ 1119 w 548966"/>
                <a:gd name="connsiteY0" fmla="*/ 307311 h 485273"/>
                <a:gd name="connsiteX1" fmla="*/ 149468 w 548966"/>
                <a:gd name="connsiteY1" fmla="*/ 49534 h 485273"/>
                <a:gd name="connsiteX2" fmla="*/ 378068 w 548966"/>
                <a:gd name="connsiteY2" fmla="*/ 11434 h 485273"/>
                <a:gd name="connsiteX3" fmla="*/ 543168 w 548966"/>
                <a:gd name="connsiteY3" fmla="*/ 189234 h 485273"/>
                <a:gd name="connsiteX4" fmla="*/ 505068 w 548966"/>
                <a:gd name="connsiteY4" fmla="*/ 367034 h 485273"/>
                <a:gd name="connsiteX5" fmla="*/ 441568 w 548966"/>
                <a:gd name="connsiteY5" fmla="*/ 468634 h 485273"/>
                <a:gd name="connsiteX6" fmla="*/ 225668 w 548966"/>
                <a:gd name="connsiteY6" fmla="*/ 468634 h 485273"/>
                <a:gd name="connsiteX7" fmla="*/ 1119 w 548966"/>
                <a:gd name="connsiteY7" fmla="*/ 307311 h 485273"/>
                <a:gd name="connsiteX0" fmla="*/ 2744 w 550591"/>
                <a:gd name="connsiteY0" fmla="*/ 307311 h 485273"/>
                <a:gd name="connsiteX1" fmla="*/ 151093 w 550591"/>
                <a:gd name="connsiteY1" fmla="*/ 49534 h 485273"/>
                <a:gd name="connsiteX2" fmla="*/ 379693 w 550591"/>
                <a:gd name="connsiteY2" fmla="*/ 11434 h 485273"/>
                <a:gd name="connsiteX3" fmla="*/ 544793 w 550591"/>
                <a:gd name="connsiteY3" fmla="*/ 189234 h 485273"/>
                <a:gd name="connsiteX4" fmla="*/ 506693 w 550591"/>
                <a:gd name="connsiteY4" fmla="*/ 367034 h 485273"/>
                <a:gd name="connsiteX5" fmla="*/ 443193 w 550591"/>
                <a:gd name="connsiteY5" fmla="*/ 468634 h 485273"/>
                <a:gd name="connsiteX6" fmla="*/ 227293 w 550591"/>
                <a:gd name="connsiteY6" fmla="*/ 468634 h 485273"/>
                <a:gd name="connsiteX7" fmla="*/ 2744 w 550591"/>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1120 w 548967"/>
                <a:gd name="connsiteY0" fmla="*/ 307311 h 485273"/>
                <a:gd name="connsiteX1" fmla="*/ 149469 w 548967"/>
                <a:gd name="connsiteY1" fmla="*/ 49534 h 485273"/>
                <a:gd name="connsiteX2" fmla="*/ 378069 w 548967"/>
                <a:gd name="connsiteY2" fmla="*/ 11434 h 485273"/>
                <a:gd name="connsiteX3" fmla="*/ 543169 w 548967"/>
                <a:gd name="connsiteY3" fmla="*/ 189234 h 485273"/>
                <a:gd name="connsiteX4" fmla="*/ 505069 w 548967"/>
                <a:gd name="connsiteY4" fmla="*/ 367034 h 485273"/>
                <a:gd name="connsiteX5" fmla="*/ 441569 w 548967"/>
                <a:gd name="connsiteY5" fmla="*/ 468634 h 485273"/>
                <a:gd name="connsiteX6" fmla="*/ 225669 w 548967"/>
                <a:gd name="connsiteY6" fmla="*/ 468634 h 485273"/>
                <a:gd name="connsiteX7" fmla="*/ 1120 w 548967"/>
                <a:gd name="connsiteY7" fmla="*/ 307311 h 485273"/>
                <a:gd name="connsiteX0" fmla="*/ 87 w 547934"/>
                <a:gd name="connsiteY0" fmla="*/ 307311 h 494865"/>
                <a:gd name="connsiteX1" fmla="*/ 148436 w 547934"/>
                <a:gd name="connsiteY1" fmla="*/ 49534 h 494865"/>
                <a:gd name="connsiteX2" fmla="*/ 377036 w 547934"/>
                <a:gd name="connsiteY2" fmla="*/ 11434 h 494865"/>
                <a:gd name="connsiteX3" fmla="*/ 542136 w 547934"/>
                <a:gd name="connsiteY3" fmla="*/ 189234 h 494865"/>
                <a:gd name="connsiteX4" fmla="*/ 504036 w 547934"/>
                <a:gd name="connsiteY4" fmla="*/ 367034 h 494865"/>
                <a:gd name="connsiteX5" fmla="*/ 440536 w 547934"/>
                <a:gd name="connsiteY5" fmla="*/ 468634 h 494865"/>
                <a:gd name="connsiteX6" fmla="*/ 167887 w 547934"/>
                <a:gd name="connsiteY6" fmla="*/ 482821 h 494865"/>
                <a:gd name="connsiteX7" fmla="*/ 87 w 547934"/>
                <a:gd name="connsiteY7" fmla="*/ 307311 h 494865"/>
                <a:gd name="connsiteX0" fmla="*/ 1003 w 548850"/>
                <a:gd name="connsiteY0" fmla="*/ 304834 h 492388"/>
                <a:gd name="connsiteX1" fmla="*/ 112465 w 548850"/>
                <a:gd name="connsiteY1" fmla="*/ 55569 h 492388"/>
                <a:gd name="connsiteX2" fmla="*/ 377952 w 548850"/>
                <a:gd name="connsiteY2" fmla="*/ 8957 h 492388"/>
                <a:gd name="connsiteX3" fmla="*/ 543052 w 548850"/>
                <a:gd name="connsiteY3" fmla="*/ 186757 h 492388"/>
                <a:gd name="connsiteX4" fmla="*/ 504952 w 548850"/>
                <a:gd name="connsiteY4" fmla="*/ 364557 h 492388"/>
                <a:gd name="connsiteX5" fmla="*/ 441452 w 548850"/>
                <a:gd name="connsiteY5" fmla="*/ 466157 h 492388"/>
                <a:gd name="connsiteX6" fmla="*/ 168803 w 548850"/>
                <a:gd name="connsiteY6" fmla="*/ 480344 h 492388"/>
                <a:gd name="connsiteX7" fmla="*/ 1003 w 548850"/>
                <a:gd name="connsiteY7" fmla="*/ 304834 h 492388"/>
                <a:gd name="connsiteX0" fmla="*/ 1003 w 543092"/>
                <a:gd name="connsiteY0" fmla="*/ 304834 h 492388"/>
                <a:gd name="connsiteX1" fmla="*/ 112465 w 543092"/>
                <a:gd name="connsiteY1" fmla="*/ 55569 h 492388"/>
                <a:gd name="connsiteX2" fmla="*/ 377952 w 543092"/>
                <a:gd name="connsiteY2" fmla="*/ 8957 h 492388"/>
                <a:gd name="connsiteX3" fmla="*/ 543052 w 543092"/>
                <a:gd name="connsiteY3" fmla="*/ 186757 h 492388"/>
                <a:gd name="connsiteX4" fmla="*/ 394291 w 543092"/>
                <a:gd name="connsiteY4" fmla="*/ 302133 h 492388"/>
                <a:gd name="connsiteX5" fmla="*/ 441452 w 543092"/>
                <a:gd name="connsiteY5" fmla="*/ 466157 h 492388"/>
                <a:gd name="connsiteX6" fmla="*/ 168803 w 543092"/>
                <a:gd name="connsiteY6" fmla="*/ 480344 h 492388"/>
                <a:gd name="connsiteX7" fmla="*/ 1003 w 543092"/>
                <a:gd name="connsiteY7" fmla="*/ 304834 h 492388"/>
                <a:gd name="connsiteX0" fmla="*/ 1003 w 543099"/>
                <a:gd name="connsiteY0" fmla="*/ 304834 h 492388"/>
                <a:gd name="connsiteX1" fmla="*/ 112465 w 543099"/>
                <a:gd name="connsiteY1" fmla="*/ 55569 h 492388"/>
                <a:gd name="connsiteX2" fmla="*/ 377952 w 543099"/>
                <a:gd name="connsiteY2" fmla="*/ 8957 h 492388"/>
                <a:gd name="connsiteX3" fmla="*/ 543052 w 543099"/>
                <a:gd name="connsiteY3" fmla="*/ 186757 h 492388"/>
                <a:gd name="connsiteX4" fmla="*/ 363079 w 543099"/>
                <a:gd name="connsiteY4" fmla="*/ 245384 h 492388"/>
                <a:gd name="connsiteX5" fmla="*/ 441452 w 543099"/>
                <a:gd name="connsiteY5" fmla="*/ 466157 h 492388"/>
                <a:gd name="connsiteX6" fmla="*/ 168803 w 543099"/>
                <a:gd name="connsiteY6" fmla="*/ 480344 h 492388"/>
                <a:gd name="connsiteX7" fmla="*/ 1003 w 543099"/>
                <a:gd name="connsiteY7" fmla="*/ 304834 h 492388"/>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6536"/>
                <a:gd name="connsiteX1" fmla="*/ 112465 w 543099"/>
                <a:gd name="connsiteY1" fmla="*/ 55569 h 486536"/>
                <a:gd name="connsiteX2" fmla="*/ 377952 w 543099"/>
                <a:gd name="connsiteY2" fmla="*/ 8957 h 486536"/>
                <a:gd name="connsiteX3" fmla="*/ 543052 w 543099"/>
                <a:gd name="connsiteY3" fmla="*/ 186757 h 486536"/>
                <a:gd name="connsiteX4" fmla="*/ 363079 w 543099"/>
                <a:gd name="connsiteY4" fmla="*/ 245384 h 486536"/>
                <a:gd name="connsiteX5" fmla="*/ 344979 w 543099"/>
                <a:gd name="connsiteY5" fmla="*/ 440620 h 486536"/>
                <a:gd name="connsiteX6" fmla="*/ 168803 w 543099"/>
                <a:gd name="connsiteY6" fmla="*/ 480344 h 486536"/>
                <a:gd name="connsiteX7" fmla="*/ 1003 w 543099"/>
                <a:gd name="connsiteY7" fmla="*/ 304834 h 486536"/>
                <a:gd name="connsiteX0" fmla="*/ 1003 w 543099"/>
                <a:gd name="connsiteY0" fmla="*/ 304834 h 489282"/>
                <a:gd name="connsiteX1" fmla="*/ 112465 w 543099"/>
                <a:gd name="connsiteY1" fmla="*/ 55569 h 489282"/>
                <a:gd name="connsiteX2" fmla="*/ 377952 w 543099"/>
                <a:gd name="connsiteY2" fmla="*/ 8957 h 489282"/>
                <a:gd name="connsiteX3" fmla="*/ 543052 w 543099"/>
                <a:gd name="connsiteY3" fmla="*/ 186757 h 489282"/>
                <a:gd name="connsiteX4" fmla="*/ 363079 w 543099"/>
                <a:gd name="connsiteY4" fmla="*/ 245384 h 489282"/>
                <a:gd name="connsiteX5" fmla="*/ 364841 w 543099"/>
                <a:gd name="connsiteY5" fmla="*/ 454807 h 489282"/>
                <a:gd name="connsiteX6" fmla="*/ 168803 w 543099"/>
                <a:gd name="connsiteY6" fmla="*/ 480344 h 489282"/>
                <a:gd name="connsiteX7" fmla="*/ 1003 w 543099"/>
                <a:gd name="connsiteY7" fmla="*/ 304834 h 489282"/>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6019"/>
                <a:gd name="connsiteX1" fmla="*/ 112465 w 543099"/>
                <a:gd name="connsiteY1" fmla="*/ 55569 h 496019"/>
                <a:gd name="connsiteX2" fmla="*/ 377952 w 543099"/>
                <a:gd name="connsiteY2" fmla="*/ 8957 h 496019"/>
                <a:gd name="connsiteX3" fmla="*/ 543052 w 543099"/>
                <a:gd name="connsiteY3" fmla="*/ 186757 h 496019"/>
                <a:gd name="connsiteX4" fmla="*/ 363079 w 543099"/>
                <a:gd name="connsiteY4" fmla="*/ 245384 h 496019"/>
                <a:gd name="connsiteX5" fmla="*/ 364841 w 543099"/>
                <a:gd name="connsiteY5" fmla="*/ 454807 h 496019"/>
                <a:gd name="connsiteX6" fmla="*/ 168803 w 543099"/>
                <a:gd name="connsiteY6" fmla="*/ 480344 h 496019"/>
                <a:gd name="connsiteX7" fmla="*/ 1003 w 543099"/>
                <a:gd name="connsiteY7" fmla="*/ 304834 h 496019"/>
                <a:gd name="connsiteX0" fmla="*/ 1003 w 543099"/>
                <a:gd name="connsiteY0" fmla="*/ 304834 h 497956"/>
                <a:gd name="connsiteX1" fmla="*/ 112465 w 543099"/>
                <a:gd name="connsiteY1" fmla="*/ 55569 h 497956"/>
                <a:gd name="connsiteX2" fmla="*/ 377952 w 543099"/>
                <a:gd name="connsiteY2" fmla="*/ 8957 h 497956"/>
                <a:gd name="connsiteX3" fmla="*/ 543052 w 543099"/>
                <a:gd name="connsiteY3" fmla="*/ 186757 h 497956"/>
                <a:gd name="connsiteX4" fmla="*/ 363079 w 543099"/>
                <a:gd name="connsiteY4" fmla="*/ 245384 h 497956"/>
                <a:gd name="connsiteX5" fmla="*/ 364841 w 543099"/>
                <a:gd name="connsiteY5" fmla="*/ 454807 h 497956"/>
                <a:gd name="connsiteX6" fmla="*/ 168803 w 543099"/>
                <a:gd name="connsiteY6" fmla="*/ 480344 h 497956"/>
                <a:gd name="connsiteX7" fmla="*/ 1003 w 543099"/>
                <a:gd name="connsiteY7" fmla="*/ 304834 h 497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3099" h="497956">
                  <a:moveTo>
                    <a:pt x="1003" y="304834"/>
                  </a:moveTo>
                  <a:cubicBezTo>
                    <a:pt x="-8387" y="234038"/>
                    <a:pt x="49640" y="104882"/>
                    <a:pt x="112465" y="55569"/>
                  </a:cubicBezTo>
                  <a:cubicBezTo>
                    <a:pt x="175290" y="6256"/>
                    <a:pt x="306188" y="-12908"/>
                    <a:pt x="377952" y="8957"/>
                  </a:cubicBezTo>
                  <a:cubicBezTo>
                    <a:pt x="449717" y="30822"/>
                    <a:pt x="545531" y="147353"/>
                    <a:pt x="543052" y="186757"/>
                  </a:cubicBezTo>
                  <a:cubicBezTo>
                    <a:pt x="540573" y="226162"/>
                    <a:pt x="392781" y="200709"/>
                    <a:pt x="363079" y="245384"/>
                  </a:cubicBezTo>
                  <a:cubicBezTo>
                    <a:pt x="333377" y="290059"/>
                    <a:pt x="422758" y="358425"/>
                    <a:pt x="364841" y="454807"/>
                  </a:cubicBezTo>
                  <a:cubicBezTo>
                    <a:pt x="326964" y="509336"/>
                    <a:pt x="229443" y="505339"/>
                    <a:pt x="168803" y="480344"/>
                  </a:cubicBezTo>
                  <a:cubicBezTo>
                    <a:pt x="108163" y="455349"/>
                    <a:pt x="10393" y="375630"/>
                    <a:pt x="1003" y="30483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矩形 22">
              <a:extLst>
                <a:ext uri="{FF2B5EF4-FFF2-40B4-BE49-F238E27FC236}">
                  <a16:creationId xmlns:a16="http://schemas.microsoft.com/office/drawing/2014/main" id="{BDB4E22F-2ABB-4EB7-A30C-6F25D228058F}"/>
                </a:ext>
              </a:extLst>
            </p:cNvPr>
            <p:cNvSpPr/>
            <p:nvPr/>
          </p:nvSpPr>
          <p:spPr>
            <a:xfrm>
              <a:off x="2405362" y="2660823"/>
              <a:ext cx="554450" cy="531594"/>
            </a:xfrm>
            <a:prstGeom prst="rect">
              <a:avLst/>
            </a:prstGeom>
          </p:spPr>
          <p:txBody>
            <a:bodyPr wrap="none">
              <a:spAutoFit/>
            </a:bodyPr>
            <a:lstStyle/>
            <a:p>
              <a:r>
                <a:rPr lang="en-US" altLang="zh-CN" sz="8800" dirty="0">
                  <a:solidFill>
                    <a:srgbClr val="7EC3C6"/>
                  </a:solidFill>
                  <a:latin typeface="江城律动宋" panose="02020700000000000000" pitchFamily="18" charset="-122"/>
                  <a:ea typeface="江城律动宋" panose="02020700000000000000" pitchFamily="18" charset="-122"/>
                  <a:cs typeface="+mn-ea"/>
                  <a:sym typeface="+mn-lt"/>
                </a:rPr>
                <a:t>04</a:t>
              </a:r>
              <a:endParaRPr lang="zh-CN" altLang="en-US" sz="8800" dirty="0">
                <a:solidFill>
                  <a:srgbClr val="7EC3C6"/>
                </a:solidFill>
                <a:latin typeface="江城律动宋" panose="02020700000000000000" pitchFamily="18" charset="-122"/>
                <a:ea typeface="江城律动宋" panose="02020700000000000000" pitchFamily="18" charset="-122"/>
                <a:cs typeface="+mn-ea"/>
                <a:sym typeface="+mn-lt"/>
              </a:endParaRPr>
            </a:p>
          </p:txBody>
        </p:sp>
      </p:grpSp>
      <p:sp>
        <p:nvSpPr>
          <p:cNvPr id="16" name="文本框 15">
            <a:extLst>
              <a:ext uri="{FF2B5EF4-FFF2-40B4-BE49-F238E27FC236}">
                <a16:creationId xmlns:a16="http://schemas.microsoft.com/office/drawing/2014/main" id="{69EFCF3E-BBA9-4A19-B4BC-D351803EEAFC}"/>
              </a:ext>
            </a:extLst>
          </p:cNvPr>
          <p:cNvSpPr txBox="1"/>
          <p:nvPr/>
        </p:nvSpPr>
        <p:spPr>
          <a:xfrm>
            <a:off x="2565400" y="46094134"/>
            <a:ext cx="6959600" cy="369332"/>
          </a:xfrm>
          <a:prstGeom prst="rect">
            <a:avLst/>
          </a:prstGeom>
          <a:noFill/>
        </p:spPr>
        <p:txBody>
          <a:bodyPr wrap="square">
            <a:spAutoFit/>
          </a:bodyPr>
          <a:lstStyle/>
          <a:p>
            <a:r>
              <a:rPr lang="en-US" altLang="zh-CN" dirty="0">
                <a:solidFill>
                  <a:schemeClr val="bg1">
                    <a:lumMod val="95000"/>
                  </a:schemeClr>
                </a:solidFill>
              </a:rPr>
              <a:t>51PPT</a:t>
            </a:r>
            <a:r>
              <a:rPr lang="zh-CN" altLang="en-US" dirty="0">
                <a:solidFill>
                  <a:schemeClr val="bg1">
                    <a:lumMod val="95000"/>
                  </a:schemeClr>
                </a:solidFill>
              </a:rPr>
              <a:t>模板网   </a:t>
            </a:r>
            <a:r>
              <a:rPr lang="en-US" altLang="zh-CN" dirty="0">
                <a:solidFill>
                  <a:schemeClr val="bg1">
                    <a:lumMod val="95000"/>
                  </a:schemeClr>
                </a:solidFill>
              </a:rPr>
              <a:t>www.51pp tmoban.com</a:t>
            </a:r>
            <a:endParaRPr lang="zh-CN" altLang="en-US" dirty="0">
              <a:solidFill>
                <a:schemeClr val="bg1">
                  <a:lumMod val="95000"/>
                </a:schemeClr>
              </a:solidFill>
            </a:endParaRPr>
          </a:p>
        </p:txBody>
      </p:sp>
      <p:sp>
        <p:nvSpPr>
          <p:cNvPr id="6" name="文本框 5">
            <a:extLst>
              <a:ext uri="{FF2B5EF4-FFF2-40B4-BE49-F238E27FC236}">
                <a16:creationId xmlns:a16="http://schemas.microsoft.com/office/drawing/2014/main" id="{D449BCAC-D953-3DEA-4B7E-2A73B546E331}"/>
              </a:ext>
            </a:extLst>
          </p:cNvPr>
          <p:cNvSpPr txBox="1"/>
          <p:nvPr/>
        </p:nvSpPr>
        <p:spPr>
          <a:xfrm>
            <a:off x="3269569" y="4095327"/>
            <a:ext cx="7479820" cy="707886"/>
          </a:xfrm>
          <a:prstGeom prst="rect">
            <a:avLst/>
          </a:prstGeom>
          <a:noFill/>
        </p:spPr>
        <p:txBody>
          <a:bodyPr wrap="square">
            <a:spAutoFit/>
          </a:bodyPr>
          <a:lstStyle/>
          <a:p>
            <a:r>
              <a:rPr lang="en-US" altLang="zh-CN" sz="3200" dirty="0">
                <a:solidFill>
                  <a:schemeClr val="bg1"/>
                </a:solidFill>
                <a:latin typeface="江城律动宋" panose="02020700000000000000" pitchFamily="18" charset="-122"/>
                <a:ea typeface="江城律动宋" panose="02020700000000000000" pitchFamily="18" charset="-122"/>
              </a:rPr>
              <a:t>             </a:t>
            </a:r>
            <a:r>
              <a:rPr lang="en-US" altLang="zh-CN" sz="4000" b="1" dirty="0">
                <a:solidFill>
                  <a:schemeClr val="bg1"/>
                </a:solidFill>
                <a:latin typeface="江城律动宋" panose="02020700000000000000" pitchFamily="18" charset="-122"/>
                <a:ea typeface="江城律动宋" panose="02020700000000000000" pitchFamily="18" charset="-122"/>
              </a:rPr>
              <a:t>Reference</a:t>
            </a:r>
            <a:endParaRPr lang="en-US" altLang="zh-CN" sz="3200" b="1" dirty="0">
              <a:solidFill>
                <a:schemeClr val="bg1"/>
              </a:solidFill>
              <a:latin typeface="江城律动宋" panose="02020700000000000000" pitchFamily="18" charset="-122"/>
              <a:ea typeface="江城律动宋" panose="02020700000000000000" pitchFamily="18" charset="-122"/>
            </a:endParaRPr>
          </a:p>
        </p:txBody>
      </p:sp>
    </p:spTree>
    <p:extLst>
      <p:ext uri="{BB962C8B-B14F-4D97-AF65-F5344CB8AC3E}">
        <p14:creationId xmlns:p14="http://schemas.microsoft.com/office/powerpoint/2010/main" val="42051946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9D5FDB47-A1BF-054F-8A28-FC76F3F5C905}"/>
              </a:ext>
            </a:extLst>
          </p:cNvPr>
          <p:cNvSpPr txBox="1"/>
          <p:nvPr/>
        </p:nvSpPr>
        <p:spPr>
          <a:xfrm>
            <a:off x="2129883" y="1847540"/>
            <a:ext cx="184731" cy="369332"/>
          </a:xfrm>
          <a:prstGeom prst="rect">
            <a:avLst/>
          </a:prstGeom>
          <a:noFill/>
        </p:spPr>
        <p:txBody>
          <a:bodyPr wrap="none" rtlCol="0">
            <a:spAutoFit/>
          </a:bodyPr>
          <a:lstStyle/>
          <a:p>
            <a:endParaRPr kumimoji="1" lang="zh-CN" altLang="en-US" dirty="0"/>
          </a:p>
        </p:txBody>
      </p:sp>
      <p:sp>
        <p:nvSpPr>
          <p:cNvPr id="3" name="矩形 2">
            <a:extLst>
              <a:ext uri="{FF2B5EF4-FFF2-40B4-BE49-F238E27FC236}">
                <a16:creationId xmlns:a16="http://schemas.microsoft.com/office/drawing/2014/main" id="{F6D84071-A9BA-3149-A1B6-1A09FBCEA270}"/>
              </a:ext>
            </a:extLst>
          </p:cNvPr>
          <p:cNvSpPr/>
          <p:nvPr/>
        </p:nvSpPr>
        <p:spPr>
          <a:xfrm>
            <a:off x="773152" y="1124304"/>
            <a:ext cx="10043530" cy="6201185"/>
          </a:xfrm>
          <a:prstGeom prst="rect">
            <a:avLst/>
          </a:prstGeom>
        </p:spPr>
        <p:txBody>
          <a:bodyPr wrap="square">
            <a:spAutoFit/>
          </a:bodyPr>
          <a:lstStyle/>
          <a:p>
            <a:pPr marL="457200" indent="-457200">
              <a:lnSpc>
                <a:spcPct val="150000"/>
              </a:lnSpc>
              <a:buFont typeface="Arial" panose="020B0604020202020204" pitchFamily="34" charset="0"/>
              <a:buChar char="•"/>
            </a:pPr>
            <a:r>
              <a:rPr lang="en" altLang="zh-CN" sz="1600" b="0" i="1" u="none" strike="noStrike" dirty="0">
                <a:solidFill>
                  <a:srgbClr val="000000"/>
                </a:solidFill>
                <a:effectLst/>
              </a:rPr>
              <a:t>The Open University</a:t>
            </a:r>
            <a:r>
              <a:rPr lang="en" altLang="zh-CN" sz="1600" b="0" i="0" u="none" strike="noStrike" dirty="0">
                <a:solidFill>
                  <a:srgbClr val="000000"/>
                </a:solidFill>
                <a:effectLst/>
              </a:rPr>
              <a:t> (1970) </a:t>
            </a:r>
            <a:r>
              <a:rPr lang="en" altLang="zh-CN" sz="1600" b="0" i="1" u="none" strike="noStrike" dirty="0">
                <a:solidFill>
                  <a:srgbClr val="000000"/>
                </a:solidFill>
                <a:effectLst/>
              </a:rPr>
              <a:t>The Open University Business School</a:t>
            </a:r>
            <a:r>
              <a:rPr lang="en" altLang="zh-CN" sz="1600" b="0" i="0" u="none" strike="noStrike" dirty="0">
                <a:solidFill>
                  <a:srgbClr val="000000"/>
                </a:solidFill>
                <a:effectLst/>
              </a:rPr>
              <a:t>. Available at: https://business-</a:t>
            </a:r>
            <a:r>
              <a:rPr lang="en" altLang="zh-CN" sz="1600" b="0" i="0" u="none" strike="noStrike" dirty="0" err="1">
                <a:solidFill>
                  <a:srgbClr val="000000"/>
                </a:solidFill>
                <a:effectLst/>
              </a:rPr>
              <a:t>school.open.ac.uk</a:t>
            </a:r>
            <a:r>
              <a:rPr lang="en" altLang="zh-CN" sz="1600" b="0" i="0" u="none" strike="noStrike" dirty="0">
                <a:solidFill>
                  <a:srgbClr val="000000"/>
                </a:solidFill>
                <a:effectLst/>
              </a:rPr>
              <a:t>/news/</a:t>
            </a:r>
            <a:r>
              <a:rPr lang="en" altLang="zh-CN" sz="1600" b="0" i="0" u="none" strike="noStrike" dirty="0" err="1">
                <a:solidFill>
                  <a:srgbClr val="000000"/>
                </a:solidFill>
                <a:effectLst/>
              </a:rPr>
              <a:t>james</a:t>
            </a:r>
            <a:r>
              <a:rPr lang="en" altLang="zh-CN" sz="1600" b="0" i="0" u="none" strike="noStrike" dirty="0">
                <a:solidFill>
                  <a:srgbClr val="000000"/>
                </a:solidFill>
                <a:effectLst/>
              </a:rPr>
              <a:t>-</a:t>
            </a:r>
            <a:r>
              <a:rPr lang="en" altLang="zh-CN" sz="1600" b="0" i="0" u="none" strike="noStrike" dirty="0" err="1">
                <a:solidFill>
                  <a:srgbClr val="000000"/>
                </a:solidFill>
                <a:effectLst/>
              </a:rPr>
              <a:t>dyson</a:t>
            </a:r>
            <a:r>
              <a:rPr lang="en" altLang="zh-CN" sz="1600" b="0" i="0" u="none" strike="noStrike" dirty="0">
                <a:solidFill>
                  <a:srgbClr val="000000"/>
                </a:solidFill>
                <a:effectLst/>
              </a:rPr>
              <a:t>-relocate-headquarters-his-business-</a:t>
            </a:r>
            <a:r>
              <a:rPr lang="en" altLang="zh-CN" sz="1600" b="0" i="0" u="none" strike="noStrike" dirty="0" err="1">
                <a:solidFill>
                  <a:srgbClr val="000000"/>
                </a:solidFill>
                <a:effectLst/>
              </a:rPr>
              <a:t>singapore</a:t>
            </a:r>
            <a:r>
              <a:rPr lang="en" altLang="zh-CN" sz="1600" b="0" i="0" u="none" strike="noStrike" dirty="0">
                <a:solidFill>
                  <a:srgbClr val="000000"/>
                </a:solidFill>
                <a:effectLst/>
              </a:rPr>
              <a:t> (Accessed: February 27, 2023). </a:t>
            </a:r>
          </a:p>
          <a:p>
            <a:pPr marL="457200" indent="-457200">
              <a:lnSpc>
                <a:spcPct val="150000"/>
              </a:lnSpc>
              <a:buFont typeface="Arial" panose="020B0604020202020204" pitchFamily="34" charset="0"/>
              <a:buChar char="•"/>
            </a:pPr>
            <a:r>
              <a:rPr lang="en" altLang="zh-CN" sz="1600" i="1" dirty="0">
                <a:solidFill>
                  <a:srgbClr val="000000"/>
                </a:solidFill>
              </a:rPr>
              <a:t>Dyson to move company HQ to Singapore (2019) The Guardian. Guardian News and Media. Available at: https://</a:t>
            </a:r>
            <a:r>
              <a:rPr lang="en" altLang="zh-CN" sz="1600" i="1" dirty="0" err="1">
                <a:solidFill>
                  <a:srgbClr val="000000"/>
                </a:solidFill>
              </a:rPr>
              <a:t>www.theguardian.com</a:t>
            </a:r>
            <a:r>
              <a:rPr lang="en" altLang="zh-CN" sz="1600" i="1" dirty="0">
                <a:solidFill>
                  <a:srgbClr val="000000"/>
                </a:solidFill>
              </a:rPr>
              <a:t>/technology/2019/</a:t>
            </a:r>
            <a:r>
              <a:rPr lang="en" altLang="zh-CN" sz="1600" i="1" dirty="0" err="1">
                <a:solidFill>
                  <a:srgbClr val="000000"/>
                </a:solidFill>
              </a:rPr>
              <a:t>jan</a:t>
            </a:r>
            <a:r>
              <a:rPr lang="en" altLang="zh-CN" sz="1600" i="1" dirty="0">
                <a:solidFill>
                  <a:srgbClr val="000000"/>
                </a:solidFill>
              </a:rPr>
              <a:t>/22/</a:t>
            </a:r>
            <a:r>
              <a:rPr lang="en" altLang="zh-CN" sz="1600" i="1" dirty="0" err="1">
                <a:solidFill>
                  <a:srgbClr val="000000"/>
                </a:solidFill>
              </a:rPr>
              <a:t>dyson</a:t>
            </a:r>
            <a:r>
              <a:rPr lang="en" altLang="zh-CN" sz="1600" i="1" dirty="0">
                <a:solidFill>
                  <a:srgbClr val="000000"/>
                </a:solidFill>
              </a:rPr>
              <a:t>-to-move-company-</a:t>
            </a:r>
            <a:r>
              <a:rPr lang="en" altLang="zh-CN" sz="1600" i="1" dirty="0" err="1">
                <a:solidFill>
                  <a:srgbClr val="000000"/>
                </a:solidFill>
              </a:rPr>
              <a:t>hq</a:t>
            </a:r>
            <a:r>
              <a:rPr lang="en" altLang="zh-CN" sz="1600" i="1" dirty="0">
                <a:solidFill>
                  <a:srgbClr val="000000"/>
                </a:solidFill>
              </a:rPr>
              <a:t>-to-</a:t>
            </a:r>
            <a:r>
              <a:rPr lang="en" altLang="zh-CN" sz="1600" i="1" dirty="0" err="1">
                <a:solidFill>
                  <a:srgbClr val="000000"/>
                </a:solidFill>
              </a:rPr>
              <a:t>singapore</a:t>
            </a:r>
            <a:r>
              <a:rPr lang="en" altLang="zh-CN" sz="1600" i="1" dirty="0">
                <a:solidFill>
                  <a:srgbClr val="000000"/>
                </a:solidFill>
              </a:rPr>
              <a:t> (Accessed: February 27, 2023). </a:t>
            </a:r>
          </a:p>
          <a:p>
            <a:pPr marL="457200" indent="-457200">
              <a:lnSpc>
                <a:spcPct val="150000"/>
              </a:lnSpc>
              <a:buFont typeface="Arial" panose="020B0604020202020204" pitchFamily="34" charset="0"/>
              <a:buChar char="•"/>
            </a:pPr>
            <a:r>
              <a:rPr lang="en" altLang="zh-CN" sz="1600" b="0" i="0" u="none" strike="noStrike" dirty="0" err="1">
                <a:solidFill>
                  <a:srgbClr val="000000"/>
                </a:solidFill>
                <a:effectLst/>
              </a:rPr>
              <a:t>Moskvitch</a:t>
            </a:r>
            <a:r>
              <a:rPr lang="en" altLang="zh-CN" sz="1600" b="0" i="0" u="none" strike="noStrike" dirty="0">
                <a:solidFill>
                  <a:srgbClr val="000000"/>
                </a:solidFill>
                <a:effectLst/>
              </a:rPr>
              <a:t>, K. (2019) </a:t>
            </a:r>
            <a:r>
              <a:rPr lang="en" altLang="zh-CN" sz="1600" b="0" i="1" u="none" strike="noStrike" dirty="0">
                <a:solidFill>
                  <a:srgbClr val="000000"/>
                </a:solidFill>
                <a:effectLst/>
              </a:rPr>
              <a:t>Why is Dyson moving to Singapore? it's not just Brexit</a:t>
            </a:r>
            <a:r>
              <a:rPr lang="en" altLang="zh-CN" sz="1600" b="0" i="0" u="none" strike="noStrike" dirty="0">
                <a:solidFill>
                  <a:srgbClr val="000000"/>
                </a:solidFill>
                <a:effectLst/>
              </a:rPr>
              <a:t>, </a:t>
            </a:r>
            <a:r>
              <a:rPr lang="en" altLang="zh-CN" sz="1600" b="0" i="1" u="none" strike="noStrike" dirty="0">
                <a:solidFill>
                  <a:srgbClr val="000000"/>
                </a:solidFill>
                <a:effectLst/>
              </a:rPr>
              <a:t>WIRED UK</a:t>
            </a:r>
            <a:r>
              <a:rPr lang="en" altLang="zh-CN" sz="1600" b="0" i="0" u="none" strike="noStrike" dirty="0">
                <a:solidFill>
                  <a:srgbClr val="000000"/>
                </a:solidFill>
                <a:effectLst/>
              </a:rPr>
              <a:t>. Available at: https://</a:t>
            </a:r>
            <a:r>
              <a:rPr lang="en" altLang="zh-CN" sz="1600" b="0" i="0" u="none" strike="noStrike" dirty="0" err="1">
                <a:solidFill>
                  <a:srgbClr val="000000"/>
                </a:solidFill>
                <a:effectLst/>
              </a:rPr>
              <a:t>www.wired.co.uk</a:t>
            </a:r>
            <a:r>
              <a:rPr lang="en" altLang="zh-CN" sz="1600" b="0" i="0" u="none" strike="noStrike" dirty="0">
                <a:solidFill>
                  <a:srgbClr val="000000"/>
                </a:solidFill>
                <a:effectLst/>
              </a:rPr>
              <a:t>/article/</a:t>
            </a:r>
            <a:r>
              <a:rPr lang="en" altLang="zh-CN" sz="1600" b="0" i="0" u="none" strike="noStrike" dirty="0" err="1">
                <a:solidFill>
                  <a:srgbClr val="000000"/>
                </a:solidFill>
                <a:effectLst/>
              </a:rPr>
              <a:t>dyson</a:t>
            </a:r>
            <a:r>
              <a:rPr lang="en" altLang="zh-CN" sz="1600" b="0" i="0" u="none" strike="noStrike" dirty="0">
                <a:solidFill>
                  <a:srgbClr val="000000"/>
                </a:solidFill>
                <a:effectLst/>
              </a:rPr>
              <a:t>-moving-</a:t>
            </a:r>
            <a:r>
              <a:rPr lang="en" altLang="zh-CN" sz="1600" b="0" i="0" u="none" strike="noStrike" dirty="0" err="1">
                <a:solidFill>
                  <a:srgbClr val="000000"/>
                </a:solidFill>
                <a:effectLst/>
              </a:rPr>
              <a:t>hq</a:t>
            </a:r>
            <a:r>
              <a:rPr lang="en" altLang="zh-CN" sz="1600" b="0" i="0" u="none" strike="noStrike" dirty="0">
                <a:solidFill>
                  <a:srgbClr val="000000"/>
                </a:solidFill>
                <a:effectLst/>
              </a:rPr>
              <a:t>-to-</a:t>
            </a:r>
            <a:r>
              <a:rPr lang="en" altLang="zh-CN" sz="1600" b="0" i="0" u="none" strike="noStrike" dirty="0" err="1">
                <a:solidFill>
                  <a:srgbClr val="000000"/>
                </a:solidFill>
                <a:effectLst/>
              </a:rPr>
              <a:t>singapore</a:t>
            </a:r>
            <a:r>
              <a:rPr lang="en" altLang="zh-CN" sz="1600" b="0" i="0" u="none" strike="noStrike" dirty="0">
                <a:solidFill>
                  <a:srgbClr val="000000"/>
                </a:solidFill>
                <a:effectLst/>
              </a:rPr>
              <a:t> (Accessed: February 27, 2023). </a:t>
            </a:r>
          </a:p>
          <a:p>
            <a:pPr marL="457200" indent="-457200">
              <a:lnSpc>
                <a:spcPct val="150000"/>
              </a:lnSpc>
              <a:buFont typeface="Arial" panose="020B0604020202020204" pitchFamily="34" charset="0"/>
              <a:buChar char="•"/>
            </a:pPr>
            <a:r>
              <a:rPr lang="en" altLang="zh-CN" sz="1600" b="0" i="0" u="none" strike="noStrike" dirty="0" err="1">
                <a:solidFill>
                  <a:srgbClr val="000000"/>
                </a:solidFill>
                <a:effectLst/>
              </a:rPr>
              <a:t>Schaverien</a:t>
            </a:r>
            <a:r>
              <a:rPr lang="en" altLang="zh-CN" sz="1600" b="0" i="0" u="none" strike="noStrike" dirty="0">
                <a:solidFill>
                  <a:srgbClr val="000000"/>
                </a:solidFill>
                <a:effectLst/>
              </a:rPr>
              <a:t>, A. (2019) </a:t>
            </a:r>
            <a:r>
              <a:rPr lang="en" altLang="zh-CN" sz="1600" b="0" i="1" u="none" strike="noStrike" dirty="0">
                <a:solidFill>
                  <a:srgbClr val="000000"/>
                </a:solidFill>
                <a:effectLst/>
              </a:rPr>
              <a:t>Is Dyson's HQ move from the U.K. to Singapore linked to Brexit?</a:t>
            </a:r>
            <a:r>
              <a:rPr lang="en" altLang="zh-CN" sz="1600" b="0" i="0" u="none" strike="noStrike" dirty="0">
                <a:solidFill>
                  <a:srgbClr val="000000"/>
                </a:solidFill>
                <a:effectLst/>
              </a:rPr>
              <a:t>, </a:t>
            </a:r>
            <a:r>
              <a:rPr lang="en" altLang="zh-CN" sz="1600" b="0" i="1" u="none" strike="noStrike" dirty="0">
                <a:solidFill>
                  <a:srgbClr val="000000"/>
                </a:solidFill>
                <a:effectLst/>
              </a:rPr>
              <a:t>Forbes</a:t>
            </a:r>
            <a:r>
              <a:rPr lang="en" altLang="zh-CN" sz="1600" b="0" i="0" u="none" strike="noStrike" dirty="0">
                <a:solidFill>
                  <a:srgbClr val="000000"/>
                </a:solidFill>
                <a:effectLst/>
              </a:rPr>
              <a:t>. Forbes Magazine. Available at: https://</a:t>
            </a:r>
            <a:r>
              <a:rPr lang="en" altLang="zh-CN" sz="1600" b="0" i="0" u="none" strike="noStrike" dirty="0" err="1">
                <a:solidFill>
                  <a:srgbClr val="000000"/>
                </a:solidFill>
                <a:effectLst/>
              </a:rPr>
              <a:t>www.forbes.com</a:t>
            </a:r>
            <a:r>
              <a:rPr lang="en" altLang="zh-CN" sz="1600" b="0" i="0" u="none" strike="noStrike" dirty="0">
                <a:solidFill>
                  <a:srgbClr val="000000"/>
                </a:solidFill>
                <a:effectLst/>
              </a:rPr>
              <a:t>/sites/</a:t>
            </a:r>
            <a:r>
              <a:rPr lang="en" altLang="zh-CN" sz="1600" b="0" i="0" u="none" strike="noStrike" dirty="0" err="1">
                <a:solidFill>
                  <a:srgbClr val="000000"/>
                </a:solidFill>
                <a:effectLst/>
              </a:rPr>
              <a:t>annaschaverien</a:t>
            </a:r>
            <a:r>
              <a:rPr lang="en" altLang="zh-CN" sz="1600" b="0" i="0" u="none" strike="noStrike" dirty="0">
                <a:solidFill>
                  <a:srgbClr val="000000"/>
                </a:solidFill>
                <a:effectLst/>
              </a:rPr>
              <a:t>/2019/01/25/</a:t>
            </a:r>
            <a:r>
              <a:rPr lang="en" altLang="zh-CN" sz="1600" b="0" i="0" u="none" strike="noStrike" dirty="0" err="1">
                <a:solidFill>
                  <a:srgbClr val="000000"/>
                </a:solidFill>
                <a:effectLst/>
              </a:rPr>
              <a:t>dyson</a:t>
            </a:r>
            <a:r>
              <a:rPr lang="en" altLang="zh-CN" sz="1600" b="0" i="0" u="none" strike="noStrike" dirty="0">
                <a:solidFill>
                  <a:srgbClr val="000000"/>
                </a:solidFill>
                <a:effectLst/>
              </a:rPr>
              <a:t>-</a:t>
            </a:r>
            <a:r>
              <a:rPr lang="en" altLang="zh-CN" sz="1600" b="0" i="0" u="none" strike="noStrike" dirty="0" err="1">
                <a:solidFill>
                  <a:srgbClr val="000000"/>
                </a:solidFill>
                <a:effectLst/>
              </a:rPr>
              <a:t>hq</a:t>
            </a:r>
            <a:r>
              <a:rPr lang="en" altLang="zh-CN" sz="1600" b="0" i="0" u="none" strike="noStrike" dirty="0">
                <a:solidFill>
                  <a:srgbClr val="000000"/>
                </a:solidFill>
                <a:effectLst/>
              </a:rPr>
              <a:t>-no-deal-</a:t>
            </a:r>
            <a:r>
              <a:rPr lang="en" altLang="zh-CN" sz="1600" b="0" i="0" u="none" strike="noStrike" dirty="0" err="1">
                <a:solidFill>
                  <a:srgbClr val="000000"/>
                </a:solidFill>
                <a:effectLst/>
              </a:rPr>
              <a:t>brexit</a:t>
            </a:r>
            <a:r>
              <a:rPr lang="en" altLang="zh-CN" sz="1600" b="0" i="0" u="none" strike="noStrike" dirty="0">
                <a:solidFill>
                  <a:srgbClr val="000000"/>
                </a:solidFill>
                <a:effectLst/>
              </a:rPr>
              <a:t>/?</a:t>
            </a:r>
            <a:r>
              <a:rPr lang="en" altLang="zh-CN" sz="1600" b="0" i="0" u="none" strike="noStrike" dirty="0" err="1">
                <a:solidFill>
                  <a:srgbClr val="000000"/>
                </a:solidFill>
                <a:effectLst/>
              </a:rPr>
              <a:t>sh</a:t>
            </a:r>
            <a:r>
              <a:rPr lang="en" altLang="zh-CN" sz="1600" b="0" i="0" u="none" strike="noStrike" dirty="0">
                <a:solidFill>
                  <a:srgbClr val="000000"/>
                </a:solidFill>
                <a:effectLst/>
              </a:rPr>
              <a:t>=49cbc5c72806 (Accessed: February 27, 2023). </a:t>
            </a:r>
          </a:p>
          <a:p>
            <a:pPr marL="457200" indent="-457200">
              <a:lnSpc>
                <a:spcPct val="150000"/>
              </a:lnSpc>
              <a:buFont typeface="Arial" panose="020B0604020202020204" pitchFamily="34" charset="0"/>
              <a:buChar char="•"/>
            </a:pPr>
            <a:r>
              <a:rPr lang="en" altLang="zh-CN" sz="1600" b="0" i="0" u="none" strike="noStrike" dirty="0">
                <a:solidFill>
                  <a:srgbClr val="000000"/>
                </a:solidFill>
                <a:effectLst/>
              </a:rPr>
              <a:t>Cotton, B. (2019) </a:t>
            </a:r>
            <a:r>
              <a:rPr lang="en" altLang="zh-CN" sz="1600" b="0" i="1" u="none" strike="noStrike" dirty="0">
                <a:solidFill>
                  <a:srgbClr val="000000"/>
                </a:solidFill>
                <a:effectLst/>
              </a:rPr>
              <a:t>Why did sir James Dyson really move his HQ to Singapore? - business leader news</a:t>
            </a:r>
            <a:r>
              <a:rPr lang="en" altLang="zh-CN" sz="1600" b="0" i="0" u="none" strike="noStrike" dirty="0">
                <a:solidFill>
                  <a:srgbClr val="000000"/>
                </a:solidFill>
                <a:effectLst/>
              </a:rPr>
              <a:t>, </a:t>
            </a:r>
            <a:r>
              <a:rPr lang="en" altLang="zh-CN" sz="1600" b="0" i="1" u="none" strike="noStrike" dirty="0">
                <a:solidFill>
                  <a:srgbClr val="000000"/>
                </a:solidFill>
                <a:effectLst/>
              </a:rPr>
              <a:t>Business Leader</a:t>
            </a:r>
            <a:r>
              <a:rPr lang="en" altLang="zh-CN" sz="1600" b="0" i="0" u="none" strike="noStrike" dirty="0">
                <a:solidFill>
                  <a:srgbClr val="000000"/>
                </a:solidFill>
                <a:effectLst/>
              </a:rPr>
              <a:t>. Available at: https://</a:t>
            </a:r>
            <a:r>
              <a:rPr lang="en" altLang="zh-CN" sz="1600" b="0" i="0" u="none" strike="noStrike" dirty="0" err="1">
                <a:solidFill>
                  <a:srgbClr val="000000"/>
                </a:solidFill>
                <a:effectLst/>
              </a:rPr>
              <a:t>www.businessleader.co.uk</a:t>
            </a:r>
            <a:r>
              <a:rPr lang="en" altLang="zh-CN" sz="1600" b="0" i="0" u="none" strike="noStrike" dirty="0">
                <a:solidFill>
                  <a:srgbClr val="000000"/>
                </a:solidFill>
                <a:effectLst/>
              </a:rPr>
              <a:t>/why-did-sir-</a:t>
            </a:r>
            <a:r>
              <a:rPr lang="en" altLang="zh-CN" sz="1600" b="0" i="0" u="none" strike="noStrike" dirty="0" err="1">
                <a:solidFill>
                  <a:srgbClr val="000000"/>
                </a:solidFill>
                <a:effectLst/>
              </a:rPr>
              <a:t>james</a:t>
            </a:r>
            <a:r>
              <a:rPr lang="en" altLang="zh-CN" sz="1600" b="0" i="0" u="none" strike="noStrike" dirty="0">
                <a:solidFill>
                  <a:srgbClr val="000000"/>
                </a:solidFill>
                <a:effectLst/>
              </a:rPr>
              <a:t>-</a:t>
            </a:r>
            <a:r>
              <a:rPr lang="en" altLang="zh-CN" sz="1600" b="0" i="0" u="none" strike="noStrike" dirty="0" err="1">
                <a:solidFill>
                  <a:srgbClr val="000000"/>
                </a:solidFill>
                <a:effectLst/>
              </a:rPr>
              <a:t>dyson</a:t>
            </a:r>
            <a:r>
              <a:rPr lang="en" altLang="zh-CN" sz="1600" b="0" i="0" u="none" strike="noStrike" dirty="0">
                <a:solidFill>
                  <a:srgbClr val="000000"/>
                </a:solidFill>
                <a:effectLst/>
              </a:rPr>
              <a:t>-really-move-his-</a:t>
            </a:r>
            <a:r>
              <a:rPr lang="en" altLang="zh-CN" sz="1600" b="0" i="0" u="none" strike="noStrike" dirty="0" err="1">
                <a:solidFill>
                  <a:srgbClr val="000000"/>
                </a:solidFill>
                <a:effectLst/>
              </a:rPr>
              <a:t>hq</a:t>
            </a:r>
            <a:r>
              <a:rPr lang="en" altLang="zh-CN" sz="1600" b="0" i="0" u="none" strike="noStrike" dirty="0">
                <a:solidFill>
                  <a:srgbClr val="000000"/>
                </a:solidFill>
                <a:effectLst/>
              </a:rPr>
              <a:t>-to-</a:t>
            </a:r>
            <a:r>
              <a:rPr lang="en" altLang="zh-CN" sz="1600" b="0" i="0" u="none" strike="noStrike" dirty="0" err="1">
                <a:solidFill>
                  <a:srgbClr val="000000"/>
                </a:solidFill>
                <a:effectLst/>
              </a:rPr>
              <a:t>singapore</a:t>
            </a:r>
            <a:r>
              <a:rPr lang="en" altLang="zh-CN" sz="1600" b="0" i="0" u="none" strike="noStrike" dirty="0">
                <a:solidFill>
                  <a:srgbClr val="000000"/>
                </a:solidFill>
                <a:effectLst/>
              </a:rPr>
              <a:t>/ (Accessed: February 27, 2023). </a:t>
            </a:r>
          </a:p>
          <a:p>
            <a:pPr marL="457200" indent="-457200">
              <a:lnSpc>
                <a:spcPct val="150000"/>
              </a:lnSpc>
              <a:buFont typeface="Arial" panose="020B0604020202020204" pitchFamily="34" charset="0"/>
              <a:buChar char="•"/>
            </a:pPr>
            <a:endParaRPr lang="en" altLang="zh-CN" sz="1600" i="1" dirty="0">
              <a:solidFill>
                <a:srgbClr val="000000"/>
              </a:solidFill>
            </a:endParaRPr>
          </a:p>
          <a:p>
            <a:pPr marL="457200" indent="-457200">
              <a:lnSpc>
                <a:spcPct val="150000"/>
              </a:lnSpc>
              <a:buFont typeface="Arial" panose="020B0604020202020204" pitchFamily="34" charset="0"/>
              <a:buChar char="•"/>
            </a:pPr>
            <a:endParaRPr lang="en" altLang="zh-CN" sz="2800" dirty="0">
              <a:solidFill>
                <a:srgbClr val="45A3D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53988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15C3A953-91A5-5B93-9F72-D08BFEA0A23F}"/>
              </a:ext>
            </a:extLst>
          </p:cNvPr>
          <p:cNvSpPr txBox="1"/>
          <p:nvPr/>
        </p:nvSpPr>
        <p:spPr>
          <a:xfrm>
            <a:off x="1095608" y="960115"/>
            <a:ext cx="9475748" cy="3370666"/>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 altLang="zh-CN" sz="1600" b="0" i="0" u="none" strike="noStrike" dirty="0">
                <a:solidFill>
                  <a:srgbClr val="000000"/>
                </a:solidFill>
                <a:effectLst/>
              </a:rPr>
              <a:t>Thomas, J. (1985) “Force Field Analysis: A new way to evaluate your strategy,” </a:t>
            </a:r>
            <a:r>
              <a:rPr lang="en" altLang="zh-CN" sz="1600" b="0" i="1" u="none" strike="noStrike" dirty="0">
                <a:solidFill>
                  <a:srgbClr val="000000"/>
                </a:solidFill>
                <a:effectLst/>
              </a:rPr>
              <a:t>Long Range Planning</a:t>
            </a:r>
            <a:r>
              <a:rPr lang="en" altLang="zh-CN" sz="1600" b="0" i="0" u="none" strike="noStrike" dirty="0">
                <a:solidFill>
                  <a:srgbClr val="000000"/>
                </a:solidFill>
                <a:effectLst/>
              </a:rPr>
              <a:t>, 18(6), pp. 54–59. Available at: https://</a:t>
            </a:r>
            <a:r>
              <a:rPr lang="en" altLang="zh-CN" sz="1600" b="0" i="0" u="none" strike="noStrike" dirty="0" err="1">
                <a:solidFill>
                  <a:srgbClr val="000000"/>
                </a:solidFill>
                <a:effectLst/>
              </a:rPr>
              <a:t>doi.org</a:t>
            </a:r>
            <a:r>
              <a:rPr lang="en" altLang="zh-CN" sz="1600" b="0" i="0" u="none" strike="noStrike" dirty="0">
                <a:solidFill>
                  <a:srgbClr val="000000"/>
                </a:solidFill>
                <a:effectLst/>
              </a:rPr>
              <a:t>/10.1016/0024-6301(85)90064-0. </a:t>
            </a:r>
          </a:p>
          <a:p>
            <a:pPr marL="285750" indent="-285750">
              <a:lnSpc>
                <a:spcPct val="150000"/>
              </a:lnSpc>
              <a:buFont typeface="Arial" panose="020B0604020202020204" pitchFamily="34" charset="0"/>
              <a:buChar char="•"/>
            </a:pPr>
            <a:r>
              <a:rPr lang="en" altLang="zh-CN" sz="1600" b="0" i="0" u="none" strike="noStrike" dirty="0" err="1">
                <a:solidFill>
                  <a:srgbClr val="000000"/>
                </a:solidFill>
                <a:effectLst/>
              </a:rPr>
              <a:t>Baulcomb</a:t>
            </a:r>
            <a:r>
              <a:rPr lang="en" altLang="zh-CN" sz="1600" b="0" i="0" u="none" strike="noStrike" dirty="0">
                <a:solidFill>
                  <a:srgbClr val="000000"/>
                </a:solidFill>
                <a:effectLst/>
              </a:rPr>
              <a:t>, J.S. (2003) “Management of change through force field analysis,” </a:t>
            </a:r>
            <a:r>
              <a:rPr lang="en" altLang="zh-CN" sz="1600" b="0" i="1" u="none" strike="noStrike" dirty="0">
                <a:solidFill>
                  <a:srgbClr val="000000"/>
                </a:solidFill>
                <a:effectLst/>
              </a:rPr>
              <a:t>Journal of Nursing Management</a:t>
            </a:r>
            <a:r>
              <a:rPr lang="en" altLang="zh-CN" sz="1600" b="0" i="0" u="none" strike="noStrike" dirty="0">
                <a:solidFill>
                  <a:srgbClr val="000000"/>
                </a:solidFill>
                <a:effectLst/>
              </a:rPr>
              <a:t>, 11(4), pp. 275–280. Available at: https://</a:t>
            </a:r>
            <a:r>
              <a:rPr lang="en" altLang="zh-CN" sz="1600" b="0" i="0" u="none" strike="noStrike" dirty="0" err="1">
                <a:solidFill>
                  <a:srgbClr val="000000"/>
                </a:solidFill>
                <a:effectLst/>
              </a:rPr>
              <a:t>doi.org</a:t>
            </a:r>
            <a:r>
              <a:rPr lang="en" altLang="zh-CN" sz="1600" b="0" i="0" u="none" strike="noStrike" dirty="0">
                <a:solidFill>
                  <a:srgbClr val="000000"/>
                </a:solidFill>
                <a:effectLst/>
              </a:rPr>
              <a:t>/10.1046/j.1365-2834.2003.00401.x. </a:t>
            </a:r>
          </a:p>
          <a:p>
            <a:pPr marL="285750" indent="-285750">
              <a:lnSpc>
                <a:spcPct val="150000"/>
              </a:lnSpc>
              <a:buFont typeface="Arial" panose="020B0604020202020204" pitchFamily="34" charset="0"/>
              <a:buChar char="•"/>
            </a:pPr>
            <a:r>
              <a:rPr lang="en" altLang="zh-CN" sz="1600" b="0" i="0" u="none" strike="noStrike" dirty="0">
                <a:solidFill>
                  <a:srgbClr val="000000"/>
                </a:solidFill>
                <a:effectLst/>
              </a:rPr>
              <a:t>Swanson, D.J. and Creed, A.S. (2013) “Sharpening the focus of force field analysis,” </a:t>
            </a:r>
            <a:r>
              <a:rPr lang="en" altLang="zh-CN" sz="1600" b="0" i="1" u="none" strike="noStrike" dirty="0">
                <a:solidFill>
                  <a:srgbClr val="000000"/>
                </a:solidFill>
                <a:effectLst/>
              </a:rPr>
              <a:t>Journal of Change Management</a:t>
            </a:r>
            <a:r>
              <a:rPr lang="en" altLang="zh-CN" sz="1600" b="0" i="0" u="none" strike="noStrike" dirty="0">
                <a:solidFill>
                  <a:srgbClr val="000000"/>
                </a:solidFill>
                <a:effectLst/>
              </a:rPr>
              <a:t>, 14(1), pp. 28–47. Available at: https://</a:t>
            </a:r>
            <a:r>
              <a:rPr lang="en" altLang="zh-CN" sz="1600" b="0" i="0" u="none" strike="noStrike" dirty="0" err="1">
                <a:solidFill>
                  <a:srgbClr val="000000"/>
                </a:solidFill>
                <a:effectLst/>
              </a:rPr>
              <a:t>doi.org</a:t>
            </a:r>
            <a:r>
              <a:rPr lang="en" altLang="zh-CN" sz="1600" b="0" i="0" u="none" strike="noStrike" dirty="0">
                <a:solidFill>
                  <a:srgbClr val="000000"/>
                </a:solidFill>
                <a:effectLst/>
              </a:rPr>
              <a:t>/10.1080/14697017.2013.788052. </a:t>
            </a:r>
          </a:p>
          <a:p>
            <a:pPr marL="285750" indent="-285750" algn="l">
              <a:lnSpc>
                <a:spcPct val="150000"/>
              </a:lnSpc>
              <a:buFont typeface="Arial" panose="020B0604020202020204" pitchFamily="34" charset="0"/>
              <a:buChar char="•"/>
            </a:pPr>
            <a:endParaRPr lang="en" altLang="zh-CN" sz="1600" b="0" i="0" u="none" strike="noStrike" dirty="0">
              <a:solidFill>
                <a:srgbClr val="000000"/>
              </a:solidFill>
              <a:effectLst/>
            </a:endParaRPr>
          </a:p>
          <a:p>
            <a:pPr marL="285750" indent="-285750" algn="l">
              <a:lnSpc>
                <a:spcPct val="150000"/>
              </a:lnSpc>
              <a:buFont typeface="Arial" panose="020B0604020202020204" pitchFamily="34" charset="0"/>
              <a:buChar char="•"/>
            </a:pPr>
            <a:endParaRPr lang="en" altLang="zh-CN" sz="1600" b="0" i="0" u="none" strike="noStrike" dirty="0">
              <a:solidFill>
                <a:srgbClr val="000000"/>
              </a:solidFill>
              <a:effectLst/>
            </a:endParaRPr>
          </a:p>
        </p:txBody>
      </p:sp>
    </p:spTree>
    <p:extLst>
      <p:ext uri="{BB962C8B-B14F-4D97-AF65-F5344CB8AC3E}">
        <p14:creationId xmlns:p14="http://schemas.microsoft.com/office/powerpoint/2010/main" val="839496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矩形 23">
            <a:extLst>
              <a:ext uri="{FF2B5EF4-FFF2-40B4-BE49-F238E27FC236}">
                <a16:creationId xmlns:a16="http://schemas.microsoft.com/office/drawing/2014/main" id="{00221244-6E14-4516-BEB8-1E91A3C99F98}"/>
              </a:ext>
            </a:extLst>
          </p:cNvPr>
          <p:cNvSpPr/>
          <p:nvPr/>
        </p:nvSpPr>
        <p:spPr>
          <a:xfrm>
            <a:off x="0" y="0"/>
            <a:ext cx="12192000" cy="6858000"/>
          </a:xfrm>
          <a:prstGeom prst="rect">
            <a:avLst/>
          </a:prstGeom>
          <a:solidFill>
            <a:srgbClr val="82A3B6"/>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任意多边形: 形状 10">
            <a:extLst>
              <a:ext uri="{FF2B5EF4-FFF2-40B4-BE49-F238E27FC236}">
                <a16:creationId xmlns:a16="http://schemas.microsoft.com/office/drawing/2014/main" id="{7B828DD3-396F-4E09-8770-0DD6202DE2DE}"/>
              </a:ext>
            </a:extLst>
          </p:cNvPr>
          <p:cNvSpPr/>
          <p:nvPr/>
        </p:nvSpPr>
        <p:spPr>
          <a:xfrm>
            <a:off x="7905615" y="1"/>
            <a:ext cx="4286385" cy="3081976"/>
          </a:xfrm>
          <a:custGeom>
            <a:avLst/>
            <a:gdLst>
              <a:gd name="connsiteX0" fmla="*/ 1597152 w 1597152"/>
              <a:gd name="connsiteY0" fmla="*/ 0 h 1306067"/>
              <a:gd name="connsiteX1" fmla="*/ 1597152 w 1597152"/>
              <a:gd name="connsiteY1" fmla="*/ 1152144 h 1306067"/>
              <a:gd name="connsiteX2" fmla="*/ 1528572 w 1597152"/>
              <a:gd name="connsiteY2" fmla="*/ 1190244 h 1306067"/>
              <a:gd name="connsiteX3" fmla="*/ 1331976 w 1597152"/>
              <a:gd name="connsiteY3" fmla="*/ 1258824 h 1306067"/>
              <a:gd name="connsiteX4" fmla="*/ 1117092 w 1597152"/>
              <a:gd name="connsiteY4" fmla="*/ 1290828 h 1306067"/>
              <a:gd name="connsiteX5" fmla="*/ 1013460 w 1597152"/>
              <a:gd name="connsiteY5" fmla="*/ 1303020 h 1306067"/>
              <a:gd name="connsiteX6" fmla="*/ 955548 w 1597152"/>
              <a:gd name="connsiteY6" fmla="*/ 1306068 h 1306067"/>
              <a:gd name="connsiteX7" fmla="*/ 862584 w 1597152"/>
              <a:gd name="connsiteY7" fmla="*/ 1306068 h 1306067"/>
              <a:gd name="connsiteX8" fmla="*/ 678180 w 1597152"/>
              <a:gd name="connsiteY8" fmla="*/ 1277112 h 1306067"/>
              <a:gd name="connsiteX9" fmla="*/ 495300 w 1597152"/>
              <a:gd name="connsiteY9" fmla="*/ 1191768 h 1306067"/>
              <a:gd name="connsiteX10" fmla="*/ 399288 w 1597152"/>
              <a:gd name="connsiteY10" fmla="*/ 1106424 h 1306067"/>
              <a:gd name="connsiteX11" fmla="*/ 315468 w 1597152"/>
              <a:gd name="connsiteY11" fmla="*/ 1008888 h 1306067"/>
              <a:gd name="connsiteX12" fmla="*/ 150876 w 1597152"/>
              <a:gd name="connsiteY12" fmla="*/ 829056 h 1306067"/>
              <a:gd name="connsiteX13" fmla="*/ 25908 w 1597152"/>
              <a:gd name="connsiteY13" fmla="*/ 655320 h 1306067"/>
              <a:gd name="connsiteX14" fmla="*/ 0 w 1597152"/>
              <a:gd name="connsiteY14" fmla="*/ 413004 h 1306067"/>
              <a:gd name="connsiteX15" fmla="*/ 0 w 1597152"/>
              <a:gd name="connsiteY15" fmla="*/ 246888 h 1306067"/>
              <a:gd name="connsiteX16" fmla="*/ 45720 w 1597152"/>
              <a:gd name="connsiteY16" fmla="*/ 0 h 1306067"/>
              <a:gd name="connsiteX17" fmla="*/ 1597152 w 1597152"/>
              <a:gd name="connsiteY17" fmla="*/ 0 h 1306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7152" h="1306067">
                <a:moveTo>
                  <a:pt x="1597152" y="0"/>
                </a:moveTo>
                <a:lnTo>
                  <a:pt x="1597152" y="1152144"/>
                </a:lnTo>
                <a:cubicBezTo>
                  <a:pt x="1574292" y="1167384"/>
                  <a:pt x="1549908" y="1178052"/>
                  <a:pt x="1528572" y="1190244"/>
                </a:cubicBezTo>
                <a:cubicBezTo>
                  <a:pt x="1461516" y="1223772"/>
                  <a:pt x="1397508" y="1248156"/>
                  <a:pt x="1331976" y="1258824"/>
                </a:cubicBezTo>
                <a:cubicBezTo>
                  <a:pt x="1260348" y="1271016"/>
                  <a:pt x="1188721" y="1281684"/>
                  <a:pt x="1117092" y="1290828"/>
                </a:cubicBezTo>
                <a:cubicBezTo>
                  <a:pt x="1083564" y="1295400"/>
                  <a:pt x="1048512" y="1299972"/>
                  <a:pt x="1013460" y="1303020"/>
                </a:cubicBezTo>
                <a:cubicBezTo>
                  <a:pt x="979932" y="1304544"/>
                  <a:pt x="960120" y="1306068"/>
                  <a:pt x="955548" y="1306068"/>
                </a:cubicBezTo>
                <a:lnTo>
                  <a:pt x="862584" y="1306068"/>
                </a:lnTo>
                <a:cubicBezTo>
                  <a:pt x="801624" y="1298448"/>
                  <a:pt x="737616" y="1293876"/>
                  <a:pt x="678180" y="1277112"/>
                </a:cubicBezTo>
                <a:cubicBezTo>
                  <a:pt x="618744" y="1260348"/>
                  <a:pt x="550164" y="1231392"/>
                  <a:pt x="495300" y="1191768"/>
                </a:cubicBezTo>
                <a:cubicBezTo>
                  <a:pt x="469392" y="1173480"/>
                  <a:pt x="429768" y="1143000"/>
                  <a:pt x="399288" y="1106424"/>
                </a:cubicBezTo>
                <a:cubicBezTo>
                  <a:pt x="370332" y="1074420"/>
                  <a:pt x="342900" y="1040892"/>
                  <a:pt x="315468" y="1008888"/>
                </a:cubicBezTo>
                <a:cubicBezTo>
                  <a:pt x="257556" y="941832"/>
                  <a:pt x="208788" y="890016"/>
                  <a:pt x="150876" y="829056"/>
                </a:cubicBezTo>
                <a:cubicBezTo>
                  <a:pt x="99060" y="777240"/>
                  <a:pt x="35052" y="713232"/>
                  <a:pt x="25908" y="655320"/>
                </a:cubicBezTo>
                <a:cubicBezTo>
                  <a:pt x="21336" y="630936"/>
                  <a:pt x="0" y="440436"/>
                  <a:pt x="0" y="413004"/>
                </a:cubicBezTo>
                <a:lnTo>
                  <a:pt x="0" y="246888"/>
                </a:lnTo>
                <a:cubicBezTo>
                  <a:pt x="6096" y="164592"/>
                  <a:pt x="16764" y="82296"/>
                  <a:pt x="45720" y="0"/>
                </a:cubicBezTo>
                <a:lnTo>
                  <a:pt x="1597152" y="0"/>
                </a:lnTo>
                <a:close/>
              </a:path>
            </a:pathLst>
          </a:custGeom>
          <a:solidFill>
            <a:srgbClr val="C8C8C8"/>
          </a:solidFill>
          <a:ln w="6350" cap="flat">
            <a:noFill/>
            <a:prstDash val="solid"/>
            <a:miter/>
          </a:ln>
        </p:spPr>
        <p:txBody>
          <a:bodyPr rtlCol="0" anchor="ctr"/>
          <a:lstStyle/>
          <a:p>
            <a:endParaRPr lang="zh-CN" altLang="en-US"/>
          </a:p>
        </p:txBody>
      </p:sp>
      <p:sp>
        <p:nvSpPr>
          <p:cNvPr id="12" name="任意多边形: 形状 11">
            <a:extLst>
              <a:ext uri="{FF2B5EF4-FFF2-40B4-BE49-F238E27FC236}">
                <a16:creationId xmlns:a16="http://schemas.microsoft.com/office/drawing/2014/main" id="{114C0AB9-CC51-43F3-AE2D-6B555C40FDE3}"/>
              </a:ext>
            </a:extLst>
          </p:cNvPr>
          <p:cNvSpPr/>
          <p:nvPr/>
        </p:nvSpPr>
        <p:spPr>
          <a:xfrm>
            <a:off x="5875814" y="1"/>
            <a:ext cx="6316186" cy="5446376"/>
          </a:xfrm>
          <a:custGeom>
            <a:avLst/>
            <a:gdLst>
              <a:gd name="connsiteX0" fmla="*/ 818388 w 2368296"/>
              <a:gd name="connsiteY0" fmla="*/ 0 h 2322576"/>
              <a:gd name="connsiteX1" fmla="*/ 794004 w 2368296"/>
              <a:gd name="connsiteY1" fmla="*/ 83820 h 2322576"/>
              <a:gd name="connsiteX2" fmla="*/ 784860 w 2368296"/>
              <a:gd name="connsiteY2" fmla="*/ 135636 h 2322576"/>
              <a:gd name="connsiteX3" fmla="*/ 772668 w 2368296"/>
              <a:gd name="connsiteY3" fmla="*/ 234696 h 2322576"/>
              <a:gd name="connsiteX4" fmla="*/ 772668 w 2368296"/>
              <a:gd name="connsiteY4" fmla="*/ 423672 h 2322576"/>
              <a:gd name="connsiteX5" fmla="*/ 794004 w 2368296"/>
              <a:gd name="connsiteY5" fmla="*/ 630936 h 2322576"/>
              <a:gd name="connsiteX6" fmla="*/ 795528 w 2368296"/>
              <a:gd name="connsiteY6" fmla="*/ 637032 h 2322576"/>
              <a:gd name="connsiteX7" fmla="*/ 912876 w 2368296"/>
              <a:gd name="connsiteY7" fmla="*/ 818388 h 2322576"/>
              <a:gd name="connsiteX8" fmla="*/ 1094232 w 2368296"/>
              <a:gd name="connsiteY8" fmla="*/ 1014984 h 2322576"/>
              <a:gd name="connsiteX9" fmla="*/ 1286256 w 2368296"/>
              <a:gd name="connsiteY9" fmla="*/ 1203960 h 2322576"/>
              <a:gd name="connsiteX10" fmla="*/ 1424940 w 2368296"/>
              <a:gd name="connsiteY10" fmla="*/ 1267968 h 2322576"/>
              <a:gd name="connsiteX11" fmla="*/ 1478280 w 2368296"/>
              <a:gd name="connsiteY11" fmla="*/ 1283208 h 2322576"/>
              <a:gd name="connsiteX12" fmla="*/ 1508760 w 2368296"/>
              <a:gd name="connsiteY12" fmla="*/ 1289304 h 2322576"/>
              <a:gd name="connsiteX13" fmla="*/ 1598677 w 2368296"/>
              <a:gd name="connsiteY13" fmla="*/ 1303020 h 2322576"/>
              <a:gd name="connsiteX14" fmla="*/ 1767840 w 2368296"/>
              <a:gd name="connsiteY14" fmla="*/ 1303020 h 2322576"/>
              <a:gd name="connsiteX15" fmla="*/ 2034540 w 2368296"/>
              <a:gd name="connsiteY15" fmla="*/ 1267968 h 2322576"/>
              <a:gd name="connsiteX16" fmla="*/ 2290572 w 2368296"/>
              <a:gd name="connsiteY16" fmla="*/ 1193292 h 2322576"/>
              <a:gd name="connsiteX17" fmla="*/ 2368296 w 2368296"/>
              <a:gd name="connsiteY17" fmla="*/ 1150620 h 2322576"/>
              <a:gd name="connsiteX18" fmla="*/ 2368296 w 2368296"/>
              <a:gd name="connsiteY18" fmla="*/ 2193036 h 2322576"/>
              <a:gd name="connsiteX19" fmla="*/ 2011680 w 2368296"/>
              <a:gd name="connsiteY19" fmla="*/ 2322576 h 2322576"/>
              <a:gd name="connsiteX20" fmla="*/ 1940052 w 2368296"/>
              <a:gd name="connsiteY20" fmla="*/ 2322576 h 2322576"/>
              <a:gd name="connsiteX21" fmla="*/ 1719072 w 2368296"/>
              <a:gd name="connsiteY21" fmla="*/ 2272284 h 2322576"/>
              <a:gd name="connsiteX22" fmla="*/ 1194816 w 2368296"/>
              <a:gd name="connsiteY22" fmla="*/ 1923288 h 2322576"/>
              <a:gd name="connsiteX23" fmla="*/ 1152144 w 2368296"/>
              <a:gd name="connsiteY23" fmla="*/ 1883664 h 2322576"/>
              <a:gd name="connsiteX24" fmla="*/ 1059180 w 2368296"/>
              <a:gd name="connsiteY24" fmla="*/ 1801368 h 2322576"/>
              <a:gd name="connsiteX25" fmla="*/ 826008 w 2368296"/>
              <a:gd name="connsiteY25" fmla="*/ 1629156 h 2322576"/>
              <a:gd name="connsiteX26" fmla="*/ 220980 w 2368296"/>
              <a:gd name="connsiteY26" fmla="*/ 1127760 h 2322576"/>
              <a:gd name="connsiteX27" fmla="*/ 35052 w 2368296"/>
              <a:gd name="connsiteY27" fmla="*/ 784860 h 2322576"/>
              <a:gd name="connsiteX28" fmla="*/ 6096 w 2368296"/>
              <a:gd name="connsiteY28" fmla="*/ 630936 h 2322576"/>
              <a:gd name="connsiteX29" fmla="*/ 0 w 2368296"/>
              <a:gd name="connsiteY29" fmla="*/ 574548 h 2322576"/>
              <a:gd name="connsiteX30" fmla="*/ 0 w 2368296"/>
              <a:gd name="connsiteY30" fmla="*/ 466344 h 2322576"/>
              <a:gd name="connsiteX31" fmla="*/ 9144 w 2368296"/>
              <a:gd name="connsiteY31" fmla="*/ 379476 h 2322576"/>
              <a:gd name="connsiteX32" fmla="*/ 21336 w 2368296"/>
              <a:gd name="connsiteY32" fmla="*/ 315468 h 2322576"/>
              <a:gd name="connsiteX33" fmla="*/ 150876 w 2368296"/>
              <a:gd name="connsiteY33" fmla="*/ 0 h 2322576"/>
              <a:gd name="connsiteX34" fmla="*/ 818388 w 2368296"/>
              <a:gd name="connsiteY34" fmla="*/ 0 h 2322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368296" h="2322576">
                <a:moveTo>
                  <a:pt x="818388" y="0"/>
                </a:moveTo>
                <a:cubicBezTo>
                  <a:pt x="810768" y="27432"/>
                  <a:pt x="800100" y="54864"/>
                  <a:pt x="794004" y="83820"/>
                </a:cubicBezTo>
                <a:cubicBezTo>
                  <a:pt x="790956" y="99060"/>
                  <a:pt x="787908" y="118872"/>
                  <a:pt x="784860" y="135636"/>
                </a:cubicBezTo>
                <a:cubicBezTo>
                  <a:pt x="780288" y="167640"/>
                  <a:pt x="772668" y="230124"/>
                  <a:pt x="772668" y="234696"/>
                </a:cubicBezTo>
                <a:lnTo>
                  <a:pt x="772668" y="423672"/>
                </a:lnTo>
                <a:cubicBezTo>
                  <a:pt x="778765" y="493776"/>
                  <a:pt x="786384" y="562356"/>
                  <a:pt x="794004" y="630936"/>
                </a:cubicBezTo>
                <a:cubicBezTo>
                  <a:pt x="795528" y="632460"/>
                  <a:pt x="795528" y="635508"/>
                  <a:pt x="795528" y="637032"/>
                </a:cubicBezTo>
                <a:cubicBezTo>
                  <a:pt x="794004" y="694944"/>
                  <a:pt x="865632" y="769620"/>
                  <a:pt x="912876" y="818388"/>
                </a:cubicBezTo>
                <a:cubicBezTo>
                  <a:pt x="976884" y="883920"/>
                  <a:pt x="1034796" y="943356"/>
                  <a:pt x="1094232" y="1014984"/>
                </a:cubicBezTo>
                <a:cubicBezTo>
                  <a:pt x="1147572" y="1078992"/>
                  <a:pt x="1213104" y="1159764"/>
                  <a:pt x="1286256" y="1203960"/>
                </a:cubicBezTo>
                <a:cubicBezTo>
                  <a:pt x="1327404" y="1228344"/>
                  <a:pt x="1379220" y="1254252"/>
                  <a:pt x="1424940" y="1267968"/>
                </a:cubicBezTo>
                <a:cubicBezTo>
                  <a:pt x="1441704" y="1272540"/>
                  <a:pt x="1459992" y="1278636"/>
                  <a:pt x="1478280" y="1283208"/>
                </a:cubicBezTo>
                <a:cubicBezTo>
                  <a:pt x="1485900" y="1286256"/>
                  <a:pt x="1498092" y="1287780"/>
                  <a:pt x="1508760" y="1289304"/>
                </a:cubicBezTo>
                <a:cubicBezTo>
                  <a:pt x="1536192" y="1293876"/>
                  <a:pt x="1594104" y="1303020"/>
                  <a:pt x="1598677" y="1303020"/>
                </a:cubicBezTo>
                <a:lnTo>
                  <a:pt x="1767840" y="1303020"/>
                </a:lnTo>
                <a:cubicBezTo>
                  <a:pt x="1859280" y="1292352"/>
                  <a:pt x="1946148" y="1278636"/>
                  <a:pt x="2034540" y="1267968"/>
                </a:cubicBezTo>
                <a:cubicBezTo>
                  <a:pt x="2118360" y="1255776"/>
                  <a:pt x="2203704" y="1234440"/>
                  <a:pt x="2290572" y="1193292"/>
                </a:cubicBezTo>
                <a:cubicBezTo>
                  <a:pt x="2314956" y="1181100"/>
                  <a:pt x="2342389" y="1167384"/>
                  <a:pt x="2368296" y="1150620"/>
                </a:cubicBezTo>
                <a:lnTo>
                  <a:pt x="2368296" y="2193036"/>
                </a:lnTo>
                <a:cubicBezTo>
                  <a:pt x="2249424" y="2275332"/>
                  <a:pt x="2130552" y="2314956"/>
                  <a:pt x="2011680" y="2322576"/>
                </a:cubicBezTo>
                <a:cubicBezTo>
                  <a:pt x="1943100" y="2321052"/>
                  <a:pt x="1941577" y="2321052"/>
                  <a:pt x="1940052" y="2322576"/>
                </a:cubicBezTo>
                <a:cubicBezTo>
                  <a:pt x="1868424" y="2316480"/>
                  <a:pt x="1789177" y="2298192"/>
                  <a:pt x="1719072" y="2272284"/>
                </a:cubicBezTo>
                <a:cubicBezTo>
                  <a:pt x="1546860" y="2209800"/>
                  <a:pt x="1368552" y="2081784"/>
                  <a:pt x="1194816" y="1923288"/>
                </a:cubicBezTo>
                <a:cubicBezTo>
                  <a:pt x="1181100" y="1912620"/>
                  <a:pt x="1165860" y="1897380"/>
                  <a:pt x="1152144" y="1883664"/>
                </a:cubicBezTo>
                <a:cubicBezTo>
                  <a:pt x="1121665" y="1856232"/>
                  <a:pt x="1091184" y="1827276"/>
                  <a:pt x="1059180" y="1801368"/>
                </a:cubicBezTo>
                <a:cubicBezTo>
                  <a:pt x="981456" y="1740408"/>
                  <a:pt x="902208" y="1682496"/>
                  <a:pt x="826008" y="1629156"/>
                </a:cubicBezTo>
                <a:cubicBezTo>
                  <a:pt x="621792" y="1484376"/>
                  <a:pt x="400812" y="1342644"/>
                  <a:pt x="220980" y="1127760"/>
                </a:cubicBezTo>
                <a:cubicBezTo>
                  <a:pt x="126492" y="1013460"/>
                  <a:pt x="67056" y="899160"/>
                  <a:pt x="35052" y="784860"/>
                </a:cubicBezTo>
                <a:cubicBezTo>
                  <a:pt x="25908" y="749808"/>
                  <a:pt x="6096" y="675132"/>
                  <a:pt x="6096" y="630936"/>
                </a:cubicBezTo>
                <a:cubicBezTo>
                  <a:pt x="6096" y="626364"/>
                  <a:pt x="0" y="577596"/>
                  <a:pt x="0" y="574548"/>
                </a:cubicBezTo>
                <a:lnTo>
                  <a:pt x="0" y="466344"/>
                </a:lnTo>
                <a:cubicBezTo>
                  <a:pt x="3048" y="437388"/>
                  <a:pt x="9144" y="384048"/>
                  <a:pt x="9144" y="379476"/>
                </a:cubicBezTo>
                <a:cubicBezTo>
                  <a:pt x="9144" y="376428"/>
                  <a:pt x="16764" y="336804"/>
                  <a:pt x="21336" y="315468"/>
                </a:cubicBezTo>
                <a:cubicBezTo>
                  <a:pt x="45720" y="210312"/>
                  <a:pt x="85344" y="105156"/>
                  <a:pt x="150876" y="0"/>
                </a:cubicBezTo>
                <a:lnTo>
                  <a:pt x="818388" y="0"/>
                </a:lnTo>
                <a:close/>
              </a:path>
            </a:pathLst>
          </a:custGeom>
          <a:solidFill>
            <a:srgbClr val="DFC3BA"/>
          </a:solidFill>
          <a:ln w="6350" cap="flat">
            <a:noFill/>
            <a:prstDash val="solid"/>
            <a:miter/>
          </a:ln>
        </p:spPr>
        <p:txBody>
          <a:bodyPr rtlCol="0" anchor="ctr"/>
          <a:lstStyle/>
          <a:p>
            <a:endParaRPr lang="zh-CN" altLang="en-US"/>
          </a:p>
        </p:txBody>
      </p:sp>
      <p:sp>
        <p:nvSpPr>
          <p:cNvPr id="13" name="任意多边形: 形状 12">
            <a:extLst>
              <a:ext uri="{FF2B5EF4-FFF2-40B4-BE49-F238E27FC236}">
                <a16:creationId xmlns:a16="http://schemas.microsoft.com/office/drawing/2014/main" id="{04AA28FA-4952-46AD-8AF1-11FB8AE02007}"/>
              </a:ext>
            </a:extLst>
          </p:cNvPr>
          <p:cNvSpPr/>
          <p:nvPr/>
        </p:nvSpPr>
        <p:spPr>
          <a:xfrm>
            <a:off x="2656" y="1"/>
            <a:ext cx="6226765" cy="3877503"/>
          </a:xfrm>
          <a:custGeom>
            <a:avLst/>
            <a:gdLst>
              <a:gd name="connsiteX0" fmla="*/ 2334768 w 2334767"/>
              <a:gd name="connsiteY0" fmla="*/ 0 h 1653539"/>
              <a:gd name="connsiteX1" fmla="*/ 2148840 w 2334767"/>
              <a:gd name="connsiteY1" fmla="*/ 123444 h 1653539"/>
              <a:gd name="connsiteX2" fmla="*/ 1988820 w 2334767"/>
              <a:gd name="connsiteY2" fmla="*/ 211836 h 1653539"/>
              <a:gd name="connsiteX3" fmla="*/ 1775460 w 2334767"/>
              <a:gd name="connsiteY3" fmla="*/ 498348 h 1653539"/>
              <a:gd name="connsiteX4" fmla="*/ 1580388 w 2334767"/>
              <a:gd name="connsiteY4" fmla="*/ 954024 h 1653539"/>
              <a:gd name="connsiteX5" fmla="*/ 1472184 w 2334767"/>
              <a:gd name="connsiteY5" fmla="*/ 1132332 h 1653539"/>
              <a:gd name="connsiteX6" fmla="*/ 1431036 w 2334767"/>
              <a:gd name="connsiteY6" fmla="*/ 1191768 h 1653539"/>
              <a:gd name="connsiteX7" fmla="*/ 957072 w 2334767"/>
              <a:gd name="connsiteY7" fmla="*/ 1569720 h 1653539"/>
              <a:gd name="connsiteX8" fmla="*/ 583692 w 2334767"/>
              <a:gd name="connsiteY8" fmla="*/ 1652016 h 1653539"/>
              <a:gd name="connsiteX9" fmla="*/ 339852 w 2334767"/>
              <a:gd name="connsiteY9" fmla="*/ 1653540 h 1653539"/>
              <a:gd name="connsiteX10" fmla="*/ 0 w 2334767"/>
              <a:gd name="connsiteY10" fmla="*/ 1527048 h 1653539"/>
              <a:gd name="connsiteX11" fmla="*/ 0 w 2334767"/>
              <a:gd name="connsiteY11" fmla="*/ 0 h 1653539"/>
              <a:gd name="connsiteX12" fmla="*/ 2334768 w 2334767"/>
              <a:gd name="connsiteY12" fmla="*/ 0 h 1653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4767" h="1653539">
                <a:moveTo>
                  <a:pt x="2334768" y="0"/>
                </a:moveTo>
                <a:cubicBezTo>
                  <a:pt x="2273808" y="42672"/>
                  <a:pt x="2211324" y="85344"/>
                  <a:pt x="2148840" y="123444"/>
                </a:cubicBezTo>
                <a:cubicBezTo>
                  <a:pt x="2095500" y="155448"/>
                  <a:pt x="2042160" y="184404"/>
                  <a:pt x="1988820" y="211836"/>
                </a:cubicBezTo>
                <a:cubicBezTo>
                  <a:pt x="1871472" y="271272"/>
                  <a:pt x="1807464" y="402336"/>
                  <a:pt x="1775460" y="498348"/>
                </a:cubicBezTo>
                <a:cubicBezTo>
                  <a:pt x="1725168" y="646176"/>
                  <a:pt x="1662684" y="801624"/>
                  <a:pt x="1580388" y="954024"/>
                </a:cubicBezTo>
                <a:cubicBezTo>
                  <a:pt x="1546860" y="1011936"/>
                  <a:pt x="1511808" y="1072896"/>
                  <a:pt x="1472184" y="1132332"/>
                </a:cubicBezTo>
                <a:cubicBezTo>
                  <a:pt x="1459992" y="1150620"/>
                  <a:pt x="1444752" y="1170432"/>
                  <a:pt x="1431036" y="1191768"/>
                </a:cubicBezTo>
                <a:cubicBezTo>
                  <a:pt x="1312164" y="1368552"/>
                  <a:pt x="1117092" y="1502664"/>
                  <a:pt x="957072" y="1569720"/>
                </a:cubicBezTo>
                <a:cubicBezTo>
                  <a:pt x="835152" y="1620012"/>
                  <a:pt x="707136" y="1641348"/>
                  <a:pt x="583692" y="1652016"/>
                </a:cubicBezTo>
                <a:lnTo>
                  <a:pt x="339852" y="1653540"/>
                </a:lnTo>
                <a:cubicBezTo>
                  <a:pt x="228600" y="1644396"/>
                  <a:pt x="109728" y="1594104"/>
                  <a:pt x="0" y="1527048"/>
                </a:cubicBezTo>
                <a:lnTo>
                  <a:pt x="0" y="0"/>
                </a:lnTo>
                <a:lnTo>
                  <a:pt x="2334768" y="0"/>
                </a:lnTo>
                <a:close/>
              </a:path>
            </a:pathLst>
          </a:custGeom>
          <a:solidFill>
            <a:srgbClr val="7EC3C6"/>
          </a:solidFill>
          <a:ln w="6350" cap="flat">
            <a:noFill/>
            <a:prstDash val="solid"/>
            <a:miter/>
          </a:ln>
        </p:spPr>
        <p:txBody>
          <a:bodyPr rtlCol="0" anchor="ctr"/>
          <a:lstStyle/>
          <a:p>
            <a:endParaRPr lang="zh-CN" altLang="en-US"/>
          </a:p>
        </p:txBody>
      </p:sp>
      <p:sp>
        <p:nvSpPr>
          <p:cNvPr id="15" name="任意多边形: 形状 14">
            <a:extLst>
              <a:ext uri="{FF2B5EF4-FFF2-40B4-BE49-F238E27FC236}">
                <a16:creationId xmlns:a16="http://schemas.microsoft.com/office/drawing/2014/main" id="{C3E2D5BC-B169-4170-804C-FB0C1ADB9D7D}"/>
              </a:ext>
            </a:extLst>
          </p:cNvPr>
          <p:cNvSpPr/>
          <p:nvPr/>
        </p:nvSpPr>
        <p:spPr>
          <a:xfrm>
            <a:off x="2656" y="4574385"/>
            <a:ext cx="10457880" cy="2283616"/>
          </a:xfrm>
          <a:custGeom>
            <a:avLst/>
            <a:gdLst>
              <a:gd name="connsiteX0" fmla="*/ 336804 w 3921252"/>
              <a:gd name="connsiteY0" fmla="*/ 0 h 973835"/>
              <a:gd name="connsiteX1" fmla="*/ 464820 w 3921252"/>
              <a:gd name="connsiteY1" fmla="*/ 13716 h 973835"/>
              <a:gd name="connsiteX2" fmla="*/ 1377696 w 3921252"/>
              <a:gd name="connsiteY2" fmla="*/ 344424 h 973835"/>
              <a:gd name="connsiteX3" fmla="*/ 1850136 w 3921252"/>
              <a:gd name="connsiteY3" fmla="*/ 541020 h 973835"/>
              <a:gd name="connsiteX4" fmla="*/ 2033016 w 3921252"/>
              <a:gd name="connsiteY4" fmla="*/ 600456 h 973835"/>
              <a:gd name="connsiteX5" fmla="*/ 2287524 w 3921252"/>
              <a:gd name="connsiteY5" fmla="*/ 649224 h 973835"/>
              <a:gd name="connsiteX6" fmla="*/ 2697480 w 3921252"/>
              <a:gd name="connsiteY6" fmla="*/ 670560 h 973835"/>
              <a:gd name="connsiteX7" fmla="*/ 2828545 w 3921252"/>
              <a:gd name="connsiteY7" fmla="*/ 679704 h 973835"/>
              <a:gd name="connsiteX8" fmla="*/ 3023616 w 3921252"/>
              <a:gd name="connsiteY8" fmla="*/ 699516 h 973835"/>
              <a:gd name="connsiteX9" fmla="*/ 3921252 w 3921252"/>
              <a:gd name="connsiteY9" fmla="*/ 973836 h 973835"/>
              <a:gd name="connsiteX10" fmla="*/ 0 w 3921252"/>
              <a:gd name="connsiteY10" fmla="*/ 973836 h 973835"/>
              <a:gd name="connsiteX11" fmla="*/ 0 w 3921252"/>
              <a:gd name="connsiteY11" fmla="*/ 79248 h 973835"/>
              <a:gd name="connsiteX12" fmla="*/ 79248 w 3921252"/>
              <a:gd name="connsiteY12" fmla="*/ 36576 h 973835"/>
              <a:gd name="connsiteX13" fmla="*/ 233172 w 3921252"/>
              <a:gd name="connsiteY13" fmla="*/ 3048 h 973835"/>
              <a:gd name="connsiteX14" fmla="*/ 260604 w 3921252"/>
              <a:gd name="connsiteY14" fmla="*/ 0 h 973835"/>
              <a:gd name="connsiteX15" fmla="*/ 336804 w 3921252"/>
              <a:gd name="connsiteY15" fmla="*/ 0 h 97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21252" h="973835">
                <a:moveTo>
                  <a:pt x="336804" y="0"/>
                </a:moveTo>
                <a:lnTo>
                  <a:pt x="464820" y="13716"/>
                </a:lnTo>
                <a:cubicBezTo>
                  <a:pt x="768096" y="68580"/>
                  <a:pt x="1075944" y="211836"/>
                  <a:pt x="1377696" y="344424"/>
                </a:cubicBezTo>
                <a:cubicBezTo>
                  <a:pt x="1531620" y="411480"/>
                  <a:pt x="1693164" y="486156"/>
                  <a:pt x="1850136" y="541020"/>
                </a:cubicBezTo>
                <a:cubicBezTo>
                  <a:pt x="1908048" y="562356"/>
                  <a:pt x="1982724" y="586740"/>
                  <a:pt x="2033016" y="600456"/>
                </a:cubicBezTo>
                <a:cubicBezTo>
                  <a:pt x="2089404" y="617220"/>
                  <a:pt x="2217420" y="649224"/>
                  <a:pt x="2287524" y="649224"/>
                </a:cubicBezTo>
                <a:lnTo>
                  <a:pt x="2697480" y="670560"/>
                </a:lnTo>
                <a:lnTo>
                  <a:pt x="2828545" y="679704"/>
                </a:lnTo>
                <a:lnTo>
                  <a:pt x="3023616" y="699516"/>
                </a:lnTo>
                <a:cubicBezTo>
                  <a:pt x="3337560" y="737616"/>
                  <a:pt x="3697224" y="818388"/>
                  <a:pt x="3921252" y="973836"/>
                </a:cubicBezTo>
                <a:lnTo>
                  <a:pt x="0" y="973836"/>
                </a:lnTo>
                <a:lnTo>
                  <a:pt x="0" y="79248"/>
                </a:lnTo>
                <a:cubicBezTo>
                  <a:pt x="22860" y="59436"/>
                  <a:pt x="54864" y="47244"/>
                  <a:pt x="79248" y="36576"/>
                </a:cubicBezTo>
                <a:cubicBezTo>
                  <a:pt x="106680" y="24384"/>
                  <a:pt x="193548" y="3048"/>
                  <a:pt x="233172" y="3048"/>
                </a:cubicBezTo>
                <a:cubicBezTo>
                  <a:pt x="237744" y="3048"/>
                  <a:pt x="251460" y="1524"/>
                  <a:pt x="260604" y="0"/>
                </a:cubicBezTo>
                <a:lnTo>
                  <a:pt x="336804" y="0"/>
                </a:lnTo>
                <a:close/>
              </a:path>
            </a:pathLst>
          </a:custGeom>
          <a:solidFill>
            <a:srgbClr val="B3E0E1"/>
          </a:solidFill>
          <a:ln w="6350" cap="flat">
            <a:noFill/>
            <a:prstDash val="solid"/>
            <a:miter/>
          </a:ln>
        </p:spPr>
        <p:txBody>
          <a:bodyPr rtlCol="0" anchor="ctr"/>
          <a:lstStyle/>
          <a:p>
            <a:endParaRPr lang="zh-CN" altLang="en-US"/>
          </a:p>
        </p:txBody>
      </p:sp>
      <p:sp>
        <p:nvSpPr>
          <p:cNvPr id="14" name="矩形 13">
            <a:extLst>
              <a:ext uri="{FF2B5EF4-FFF2-40B4-BE49-F238E27FC236}">
                <a16:creationId xmlns:a16="http://schemas.microsoft.com/office/drawing/2014/main" id="{7110CD6F-DB63-4DAF-8DA7-3653ADBC1495}"/>
              </a:ext>
            </a:extLst>
          </p:cNvPr>
          <p:cNvSpPr/>
          <p:nvPr/>
        </p:nvSpPr>
        <p:spPr>
          <a:xfrm>
            <a:off x="3948221" y="2012360"/>
            <a:ext cx="4517583" cy="923330"/>
          </a:xfrm>
          <a:prstGeom prst="rect">
            <a:avLst/>
          </a:prstGeom>
        </p:spPr>
        <p:txBody>
          <a:bodyPr wrap="none">
            <a:spAutoFit/>
          </a:bodyPr>
          <a:lstStyle/>
          <a:p>
            <a:r>
              <a:rPr lang="en-US" altLang="zh-CN" sz="5400" dirty="0">
                <a:solidFill>
                  <a:schemeClr val="bg1"/>
                </a:solidFill>
                <a:latin typeface="江城律动宋" panose="02020700000000000000" pitchFamily="18" charset="-122"/>
                <a:ea typeface="江城律动宋" panose="02020700000000000000" pitchFamily="18" charset="-122"/>
                <a:cs typeface="+mn-ea"/>
                <a:sym typeface="+mn-lt"/>
              </a:rPr>
              <a:t>THANK YOU </a:t>
            </a:r>
            <a:endParaRPr lang="zh-CN" altLang="en-US" sz="5400" dirty="0">
              <a:solidFill>
                <a:schemeClr val="bg1"/>
              </a:solidFill>
              <a:latin typeface="江城律动宋" panose="02020700000000000000" pitchFamily="18" charset="-122"/>
              <a:ea typeface="江城律动宋" panose="02020700000000000000" pitchFamily="18" charset="-122"/>
              <a:cs typeface="+mn-ea"/>
              <a:sym typeface="+mn-lt"/>
            </a:endParaRPr>
          </a:p>
        </p:txBody>
      </p:sp>
      <p:cxnSp>
        <p:nvCxnSpPr>
          <p:cNvPr id="16" name="直接连接符 15">
            <a:extLst>
              <a:ext uri="{FF2B5EF4-FFF2-40B4-BE49-F238E27FC236}">
                <a16:creationId xmlns:a16="http://schemas.microsoft.com/office/drawing/2014/main" id="{77ADF593-9A92-4FD0-871F-C25DE909A83E}"/>
              </a:ext>
            </a:extLst>
          </p:cNvPr>
          <p:cNvCxnSpPr>
            <a:cxnSpLocks/>
          </p:cNvCxnSpPr>
          <p:nvPr/>
        </p:nvCxnSpPr>
        <p:spPr>
          <a:xfrm>
            <a:off x="3347095" y="3628077"/>
            <a:ext cx="547940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任意多边形: 形状 1">
            <a:extLst>
              <a:ext uri="{FF2B5EF4-FFF2-40B4-BE49-F238E27FC236}">
                <a16:creationId xmlns:a16="http://schemas.microsoft.com/office/drawing/2014/main" id="{3B7344FB-94FD-4E8E-83A1-408F8FE30621}"/>
              </a:ext>
            </a:extLst>
          </p:cNvPr>
          <p:cNvSpPr/>
          <p:nvPr/>
        </p:nvSpPr>
        <p:spPr>
          <a:xfrm>
            <a:off x="-952500" y="-850900"/>
            <a:ext cx="8305800" cy="4122548"/>
          </a:xfrm>
          <a:custGeom>
            <a:avLst/>
            <a:gdLst>
              <a:gd name="connsiteX0" fmla="*/ 0 w 8305800"/>
              <a:gd name="connsiteY0" fmla="*/ 3937000 h 4122548"/>
              <a:gd name="connsiteX1" fmla="*/ 2006600 w 8305800"/>
              <a:gd name="connsiteY1" fmla="*/ 4013200 h 4122548"/>
              <a:gd name="connsiteX2" fmla="*/ 3810000 w 8305800"/>
              <a:gd name="connsiteY2" fmla="*/ 2641600 h 4122548"/>
              <a:gd name="connsiteX3" fmla="*/ 6070600 w 8305800"/>
              <a:gd name="connsiteY3" fmla="*/ 2070100 h 4122548"/>
              <a:gd name="connsiteX4" fmla="*/ 7404100 w 8305800"/>
              <a:gd name="connsiteY4" fmla="*/ 1841500 h 4122548"/>
              <a:gd name="connsiteX5" fmla="*/ 8204200 w 8305800"/>
              <a:gd name="connsiteY5" fmla="*/ 292100 h 4122548"/>
              <a:gd name="connsiteX6" fmla="*/ 8204200 w 8305800"/>
              <a:gd name="connsiteY6" fmla="*/ 292100 h 4122548"/>
              <a:gd name="connsiteX7" fmla="*/ 8204200 w 8305800"/>
              <a:gd name="connsiteY7" fmla="*/ 292100 h 4122548"/>
              <a:gd name="connsiteX8" fmla="*/ 8305800 w 8305800"/>
              <a:gd name="connsiteY8" fmla="*/ 0 h 41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05800" h="4122548">
                <a:moveTo>
                  <a:pt x="0" y="3937000"/>
                </a:moveTo>
                <a:cubicBezTo>
                  <a:pt x="685800" y="4083050"/>
                  <a:pt x="1371600" y="4229100"/>
                  <a:pt x="2006600" y="4013200"/>
                </a:cubicBezTo>
                <a:cubicBezTo>
                  <a:pt x="2641600" y="3797300"/>
                  <a:pt x="3132667" y="2965450"/>
                  <a:pt x="3810000" y="2641600"/>
                </a:cubicBezTo>
                <a:cubicBezTo>
                  <a:pt x="4487333" y="2317750"/>
                  <a:pt x="5471583" y="2203450"/>
                  <a:pt x="6070600" y="2070100"/>
                </a:cubicBezTo>
                <a:cubicBezTo>
                  <a:pt x="6669617" y="1936750"/>
                  <a:pt x="7048500" y="2137833"/>
                  <a:pt x="7404100" y="1841500"/>
                </a:cubicBezTo>
                <a:cubicBezTo>
                  <a:pt x="7759700" y="1545167"/>
                  <a:pt x="8204200" y="292100"/>
                  <a:pt x="8204200" y="292100"/>
                </a:cubicBezTo>
                <a:lnTo>
                  <a:pt x="8204200" y="292100"/>
                </a:lnTo>
                <a:lnTo>
                  <a:pt x="8204200" y="292100"/>
                </a:lnTo>
                <a:lnTo>
                  <a:pt x="830580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任意多边形: 形状 3">
            <a:extLst>
              <a:ext uri="{FF2B5EF4-FFF2-40B4-BE49-F238E27FC236}">
                <a16:creationId xmlns:a16="http://schemas.microsoft.com/office/drawing/2014/main" id="{EF90FBAE-5FDE-4CBD-BC1A-8060EE75001B}"/>
              </a:ext>
            </a:extLst>
          </p:cNvPr>
          <p:cNvSpPr/>
          <p:nvPr/>
        </p:nvSpPr>
        <p:spPr>
          <a:xfrm>
            <a:off x="5651500" y="1511300"/>
            <a:ext cx="7200900" cy="5930900"/>
          </a:xfrm>
          <a:custGeom>
            <a:avLst/>
            <a:gdLst>
              <a:gd name="connsiteX0" fmla="*/ 0 w 7200900"/>
              <a:gd name="connsiteY0" fmla="*/ 5930900 h 5930900"/>
              <a:gd name="connsiteX1" fmla="*/ 1905000 w 7200900"/>
              <a:gd name="connsiteY1" fmla="*/ 4089400 h 5930900"/>
              <a:gd name="connsiteX2" fmla="*/ 4254500 w 7200900"/>
              <a:gd name="connsiteY2" fmla="*/ 3708400 h 5930900"/>
              <a:gd name="connsiteX3" fmla="*/ 5143500 w 7200900"/>
              <a:gd name="connsiteY3" fmla="*/ 1092200 h 5930900"/>
              <a:gd name="connsiteX4" fmla="*/ 7200900 w 7200900"/>
              <a:gd name="connsiteY4" fmla="*/ 0 h 59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900" h="5930900">
                <a:moveTo>
                  <a:pt x="0" y="5930900"/>
                </a:moveTo>
                <a:cubicBezTo>
                  <a:pt x="597958" y="5195358"/>
                  <a:pt x="1195917" y="4459817"/>
                  <a:pt x="1905000" y="4089400"/>
                </a:cubicBezTo>
                <a:cubicBezTo>
                  <a:pt x="2614083" y="3718983"/>
                  <a:pt x="3714750" y="4207933"/>
                  <a:pt x="4254500" y="3708400"/>
                </a:cubicBezTo>
                <a:cubicBezTo>
                  <a:pt x="4794250" y="3208867"/>
                  <a:pt x="4652433" y="1710267"/>
                  <a:pt x="5143500" y="1092200"/>
                </a:cubicBezTo>
                <a:cubicBezTo>
                  <a:pt x="5634567" y="474133"/>
                  <a:pt x="6417733" y="237066"/>
                  <a:pt x="7200900" y="0"/>
                </a:cubicBez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42" name="直接连接符 41">
            <a:extLst>
              <a:ext uri="{FF2B5EF4-FFF2-40B4-BE49-F238E27FC236}">
                <a16:creationId xmlns:a16="http://schemas.microsoft.com/office/drawing/2014/main" id="{CC0D2888-F649-4D11-BED5-5CC66B3C8FEB}"/>
              </a:ext>
            </a:extLst>
          </p:cNvPr>
          <p:cNvCxnSpPr>
            <a:cxnSpLocks/>
          </p:cNvCxnSpPr>
          <p:nvPr/>
        </p:nvCxnSpPr>
        <p:spPr>
          <a:xfrm>
            <a:off x="2970855" y="2931567"/>
            <a:ext cx="61556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20437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主题​​">
  <a:themeElements>
    <a:clrScheme name="自定义 46">
      <a:dk1>
        <a:sysClr val="windowText" lastClr="000000"/>
      </a:dk1>
      <a:lt1>
        <a:sysClr val="window" lastClr="FFFFFF"/>
      </a:lt1>
      <a:dk2>
        <a:srgbClr val="44546A"/>
      </a:dk2>
      <a:lt2>
        <a:srgbClr val="E7E6E6"/>
      </a:lt2>
      <a:accent1>
        <a:srgbClr val="178BC5"/>
      </a:accent1>
      <a:accent2>
        <a:srgbClr val="63BFED"/>
      </a:accent2>
      <a:accent3>
        <a:srgbClr val="18537E"/>
      </a:accent3>
      <a:accent4>
        <a:srgbClr val="4A9FDC"/>
      </a:accent4>
      <a:accent5>
        <a:srgbClr val="FFC000"/>
      </a:accent5>
      <a:accent6>
        <a:srgbClr val="70AD47"/>
      </a:accent6>
      <a:hlink>
        <a:srgbClr val="0563C1"/>
      </a:hlink>
      <a:folHlink>
        <a:srgbClr val="954F72"/>
      </a:folHlink>
    </a:clrScheme>
    <a:fontScheme name="mwqgvaa0">
      <a:majorFont>
        <a:latin typeface="Arial" panose="020F0302020204030204"/>
        <a:ea typeface="阿里巴巴普惠体 2.0 55 Regular"/>
        <a:cs typeface=""/>
      </a:majorFont>
      <a:minorFont>
        <a:latin typeface="Arial" panose="020F0502020204030204"/>
        <a:ea typeface="阿里巴巴普惠体 2.0 55 Regula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 intersubjectivity in translation" id="{73BA8455-C283-9F41-884E-5BF4E7E45C88}" vid="{6AF985E3-9FE3-1042-975A-8E883D19B2B5}"/>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主题​​</Template>
  <TotalTime>65</TotalTime>
  <Words>632</Words>
  <Application>Microsoft Macintosh PowerPoint</Application>
  <PresentationFormat>宽屏</PresentationFormat>
  <Paragraphs>58</Paragraphs>
  <Slides>14</Slides>
  <Notes>3</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14</vt:i4>
      </vt:variant>
    </vt:vector>
  </HeadingPairs>
  <TitlesOfParts>
    <vt:vector size="19" baseType="lpstr">
      <vt:lpstr>等线</vt:lpstr>
      <vt:lpstr>江城律动宋</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Manager>www.51pptmoban.com</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zhuangjy_0526@163.com</dc:creator>
  <cp:keywords>www.51pptmoban.com</cp:keywords>
  <dc:description>www.51pptmoban.com</dc:description>
  <cp:lastModifiedBy>zhuangjy_0526@163.com</cp:lastModifiedBy>
  <cp:revision>13</cp:revision>
  <dcterms:created xsi:type="dcterms:W3CDTF">2023-02-27T10:17:28Z</dcterms:created>
  <dcterms:modified xsi:type="dcterms:W3CDTF">2023-02-27T11:23:12Z</dcterms:modified>
</cp:coreProperties>
</file>