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1.xml" ContentType="application/vnd.openxmlformats-officedocument.presentationml.tags+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tags/tag2.xml" ContentType="application/vnd.openxmlformats-officedocument.presentationml.tags+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2.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3.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4.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24"/>
  </p:notesMasterIdLst>
  <p:sldIdLst>
    <p:sldId id="298" r:id="rId3"/>
    <p:sldId id="557" r:id="rId4"/>
    <p:sldId id="556" r:id="rId5"/>
    <p:sldId id="558" r:id="rId6"/>
    <p:sldId id="560" r:id="rId7"/>
    <p:sldId id="561" r:id="rId8"/>
    <p:sldId id="562" r:id="rId9"/>
    <p:sldId id="563" r:id="rId10"/>
    <p:sldId id="564" r:id="rId11"/>
    <p:sldId id="565" r:id="rId12"/>
    <p:sldId id="566" r:id="rId13"/>
    <p:sldId id="567" r:id="rId14"/>
    <p:sldId id="568" r:id="rId15"/>
    <p:sldId id="569" r:id="rId16"/>
    <p:sldId id="570" r:id="rId17"/>
    <p:sldId id="571" r:id="rId18"/>
    <p:sldId id="572" r:id="rId19"/>
    <p:sldId id="574" r:id="rId20"/>
    <p:sldId id="575" r:id="rId21"/>
    <p:sldId id="576" r:id="rId22"/>
    <p:sldId id="573" r:id="rId23"/>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5xEfb/GO+F2xNiDQazweQ==" hashData="4h10Mie0cq0YRe9rK+nCvvh3LwdUH0Ot9P2Xb8lWWTIxOF1hobZL565889u/9djDM/Huk+H7CUEQ3OVg3fnxu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4" autoAdjust="0"/>
    <p:restoredTop sz="65566" autoAdjust="0"/>
  </p:normalViewPr>
  <p:slideViewPr>
    <p:cSldViewPr>
      <p:cViewPr varScale="1">
        <p:scale>
          <a:sx n="37" d="100"/>
          <a:sy n="37" d="100"/>
        </p:scale>
        <p:origin x="1752" y="40"/>
      </p:cViewPr>
      <p:guideLst>
        <p:guide orient="horz" pos="2160"/>
        <p:guide pos="3840"/>
      </p:guideLst>
    </p:cSldViewPr>
  </p:slideViewPr>
  <p:outlineViewPr>
    <p:cViewPr>
      <p:scale>
        <a:sx n="33" d="100"/>
        <a:sy n="33" d="100"/>
      </p:scale>
      <p:origin x="0" y="0"/>
    </p:cViewPr>
  </p:outlineViewPr>
  <p:notesTextViewPr>
    <p:cViewPr>
      <p:scale>
        <a:sx n="3" d="2"/>
        <a:sy n="3" d="2"/>
      </p:scale>
      <p:origin x="0" y="0"/>
    </p:cViewPr>
  </p:notesTextViewPr>
  <p:sorterViewPr>
    <p:cViewPr varScale="1">
      <p:scale>
        <a:sx n="100" d="100"/>
        <a:sy n="100" d="100"/>
      </p:scale>
      <p:origin x="0" y="0"/>
    </p:cViewPr>
  </p:sorterViewPr>
  <p:notesViewPr>
    <p:cSldViewPr>
      <p:cViewPr varScale="1">
        <p:scale>
          <a:sx n="51" d="100"/>
          <a:sy n="51" d="100"/>
        </p:scale>
        <p:origin x="2976"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diagrams/_rels/data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image" Target="../media/image8.png"/></Relationships>
</file>

<file path=ppt/diagrams/_rels/drawing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image" Target="../media/image8.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937240-D45C-48F1-96EC-ED1D67CFBC5F}"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GB"/>
        </a:p>
      </dgm:t>
    </dgm:pt>
    <dgm:pt modelId="{666E2B62-B222-4966-A48E-DDE28EEB90BC}">
      <dgm:prSet phldrT="[Text]" custT="1"/>
      <dgm:spPr>
        <a:solidFill>
          <a:schemeClr val="accent2">
            <a:lumMod val="20000"/>
            <a:lumOff val="80000"/>
          </a:schemeClr>
        </a:solidFill>
        <a:ln>
          <a:solidFill>
            <a:schemeClr val="tx1"/>
          </a:solidFill>
        </a:ln>
      </dgm:spPr>
      <dgm:t>
        <a:bodyPr/>
        <a:lstStyle/>
        <a:p>
          <a:r>
            <a:rPr lang="en-GB" sz="2800" dirty="0">
              <a:solidFill>
                <a:schemeClr val="tx1"/>
              </a:solidFill>
            </a:rPr>
            <a:t>A </a:t>
          </a:r>
          <a:r>
            <a:rPr lang="en-GB" sz="3200" b="1" i="1" u="sng" dirty="0">
              <a:solidFill>
                <a:schemeClr val="tx1"/>
              </a:solidFill>
            </a:rPr>
            <a:t>theft</a:t>
          </a:r>
          <a:r>
            <a:rPr lang="en-GB" sz="2800" dirty="0">
              <a:solidFill>
                <a:schemeClr val="tx1"/>
              </a:solidFill>
            </a:rPr>
            <a:t> that is </a:t>
          </a:r>
          <a:r>
            <a:rPr lang="en-GB" sz="3200" b="1" i="1" u="sng" dirty="0">
              <a:solidFill>
                <a:schemeClr val="tx1"/>
              </a:solidFill>
            </a:rPr>
            <a:t>aggravated</a:t>
          </a:r>
          <a:r>
            <a:rPr lang="en-GB" sz="2800" dirty="0">
              <a:solidFill>
                <a:schemeClr val="tx1"/>
              </a:solidFill>
            </a:rPr>
            <a:t> by the </a:t>
          </a:r>
          <a:r>
            <a:rPr lang="en-GB" sz="3200" b="1" i="1" u="sng" dirty="0">
              <a:solidFill>
                <a:schemeClr val="tx1"/>
              </a:solidFill>
            </a:rPr>
            <a:t>use</a:t>
          </a:r>
          <a:r>
            <a:rPr lang="en-GB" sz="2800" dirty="0">
              <a:solidFill>
                <a:schemeClr val="tx1"/>
              </a:solidFill>
            </a:rPr>
            <a:t> of</a:t>
          </a:r>
        </a:p>
      </dgm:t>
    </dgm:pt>
    <dgm:pt modelId="{5C77BA57-5E08-4A6E-AEF9-F58A03DAD576}" type="parTrans" cxnId="{316A4CB3-8981-4E58-BE0B-B4F631BAC325}">
      <dgm:prSet/>
      <dgm:spPr/>
      <dgm:t>
        <a:bodyPr/>
        <a:lstStyle/>
        <a:p>
          <a:endParaRPr lang="en-GB"/>
        </a:p>
      </dgm:t>
    </dgm:pt>
    <dgm:pt modelId="{C7702CDC-05C7-4B96-A431-2D0DE0F01953}" type="sibTrans" cxnId="{316A4CB3-8981-4E58-BE0B-B4F631BAC325}">
      <dgm:prSet/>
      <dgm:spPr>
        <a:solidFill>
          <a:schemeClr val="accent2">
            <a:lumMod val="75000"/>
            <a:alpha val="90000"/>
          </a:schemeClr>
        </a:solidFill>
        <a:ln>
          <a:solidFill>
            <a:schemeClr val="tx1">
              <a:alpha val="90000"/>
            </a:schemeClr>
          </a:solidFill>
        </a:ln>
      </dgm:spPr>
      <dgm:t>
        <a:bodyPr/>
        <a:lstStyle/>
        <a:p>
          <a:endParaRPr lang="en-GB"/>
        </a:p>
      </dgm:t>
    </dgm:pt>
    <dgm:pt modelId="{D19E31D4-6A0C-49F7-A637-00D1873E3DB8}">
      <dgm:prSet phldrT="[Text]" custT="1"/>
      <dgm:spPr>
        <a:solidFill>
          <a:schemeClr val="accent2">
            <a:lumMod val="40000"/>
            <a:lumOff val="60000"/>
          </a:schemeClr>
        </a:solidFill>
        <a:ln>
          <a:solidFill>
            <a:schemeClr val="tx1"/>
          </a:solidFill>
        </a:ln>
      </dgm:spPr>
      <dgm:t>
        <a:bodyPr/>
        <a:lstStyle/>
        <a:p>
          <a:r>
            <a:rPr lang="en-GB" sz="2800" u="sng" dirty="0">
              <a:solidFill>
                <a:schemeClr val="tx1"/>
              </a:solidFill>
            </a:rPr>
            <a:t>or</a:t>
          </a:r>
        </a:p>
      </dgm:t>
    </dgm:pt>
    <dgm:pt modelId="{4CD7DCD7-FD85-4B51-88A9-0E18C60F0C3F}" type="parTrans" cxnId="{0C23F295-9758-4258-B9FD-C34E9CC8E0C0}">
      <dgm:prSet/>
      <dgm:spPr/>
      <dgm:t>
        <a:bodyPr/>
        <a:lstStyle/>
        <a:p>
          <a:endParaRPr lang="en-GB"/>
        </a:p>
      </dgm:t>
    </dgm:pt>
    <dgm:pt modelId="{4DCB9BBA-919D-4CB0-A228-3B13C69111C7}" type="sibTrans" cxnId="{0C23F295-9758-4258-B9FD-C34E9CC8E0C0}">
      <dgm:prSet/>
      <dgm:spPr>
        <a:solidFill>
          <a:schemeClr val="accent2">
            <a:lumMod val="75000"/>
            <a:alpha val="90000"/>
          </a:schemeClr>
        </a:solidFill>
        <a:ln>
          <a:solidFill>
            <a:schemeClr val="tx1">
              <a:alpha val="90000"/>
            </a:schemeClr>
          </a:solidFill>
        </a:ln>
      </dgm:spPr>
      <dgm:t>
        <a:bodyPr/>
        <a:lstStyle/>
        <a:p>
          <a:endParaRPr lang="en-GB"/>
        </a:p>
      </dgm:t>
    </dgm:pt>
    <dgm:pt modelId="{81BCE96B-CA8D-4D48-A12B-6FED5B2CFCD6}">
      <dgm:prSet phldrT="[Text]" custT="1"/>
      <dgm:spPr>
        <a:solidFill>
          <a:schemeClr val="accent2">
            <a:lumMod val="60000"/>
            <a:lumOff val="40000"/>
          </a:schemeClr>
        </a:solidFill>
        <a:ln>
          <a:solidFill>
            <a:schemeClr val="tx1"/>
          </a:solidFill>
        </a:ln>
      </dgm:spPr>
      <dgm:t>
        <a:bodyPr/>
        <a:lstStyle/>
        <a:p>
          <a:r>
            <a:rPr lang="en-GB" sz="3200" b="1" i="1" u="sng" dirty="0">
              <a:solidFill>
                <a:schemeClr val="tx1"/>
              </a:solidFill>
            </a:rPr>
            <a:t>threat</a:t>
          </a:r>
          <a:r>
            <a:rPr lang="en-GB" sz="2800" dirty="0">
              <a:solidFill>
                <a:schemeClr val="tx1"/>
              </a:solidFill>
            </a:rPr>
            <a:t> of </a:t>
          </a:r>
          <a:r>
            <a:rPr lang="en-GB" sz="3200" b="1" i="1" u="sng" dirty="0">
              <a:solidFill>
                <a:schemeClr val="tx1"/>
              </a:solidFill>
            </a:rPr>
            <a:t>force</a:t>
          </a:r>
        </a:p>
      </dgm:t>
    </dgm:pt>
    <dgm:pt modelId="{AB87408F-E1B4-453D-BBE8-AE01C3F29E09}" type="parTrans" cxnId="{601C36D9-D92B-4D1A-B68A-65817B7BA544}">
      <dgm:prSet/>
      <dgm:spPr/>
      <dgm:t>
        <a:bodyPr/>
        <a:lstStyle/>
        <a:p>
          <a:endParaRPr lang="en-GB"/>
        </a:p>
      </dgm:t>
    </dgm:pt>
    <dgm:pt modelId="{63E0406F-277D-401C-9217-3F5AD0CB52E2}" type="sibTrans" cxnId="{601C36D9-D92B-4D1A-B68A-65817B7BA544}">
      <dgm:prSet/>
      <dgm:spPr/>
      <dgm:t>
        <a:bodyPr/>
        <a:lstStyle/>
        <a:p>
          <a:endParaRPr lang="en-GB"/>
        </a:p>
      </dgm:t>
    </dgm:pt>
    <dgm:pt modelId="{2E3E74CD-80A7-4FCD-9FEA-F45909509A31}" type="pres">
      <dgm:prSet presAssocID="{13937240-D45C-48F1-96EC-ED1D67CFBC5F}" presName="outerComposite" presStyleCnt="0">
        <dgm:presLayoutVars>
          <dgm:chMax val="5"/>
          <dgm:dir/>
          <dgm:resizeHandles val="exact"/>
        </dgm:presLayoutVars>
      </dgm:prSet>
      <dgm:spPr/>
    </dgm:pt>
    <dgm:pt modelId="{EDDF5CBE-20B4-4FFB-91C2-733E493EA2D6}" type="pres">
      <dgm:prSet presAssocID="{13937240-D45C-48F1-96EC-ED1D67CFBC5F}" presName="dummyMaxCanvas" presStyleCnt="0">
        <dgm:presLayoutVars/>
      </dgm:prSet>
      <dgm:spPr/>
    </dgm:pt>
    <dgm:pt modelId="{4DF5B1C8-9F2B-45F4-BC4F-1FAF4D8AE907}" type="pres">
      <dgm:prSet presAssocID="{13937240-D45C-48F1-96EC-ED1D67CFBC5F}" presName="ThreeNodes_1" presStyleLbl="node1" presStyleIdx="0" presStyleCnt="3">
        <dgm:presLayoutVars>
          <dgm:bulletEnabled val="1"/>
        </dgm:presLayoutVars>
      </dgm:prSet>
      <dgm:spPr/>
    </dgm:pt>
    <dgm:pt modelId="{FB12520D-3C42-4948-ABEF-CF3024DAAC73}" type="pres">
      <dgm:prSet presAssocID="{13937240-D45C-48F1-96EC-ED1D67CFBC5F}" presName="ThreeNodes_2" presStyleLbl="node1" presStyleIdx="1" presStyleCnt="3" custLinFactNeighborX="0" custLinFactNeighborY="0">
        <dgm:presLayoutVars>
          <dgm:bulletEnabled val="1"/>
        </dgm:presLayoutVars>
      </dgm:prSet>
      <dgm:spPr/>
    </dgm:pt>
    <dgm:pt modelId="{694F9ED3-FC1E-4A8C-AF78-F303FA303EC7}" type="pres">
      <dgm:prSet presAssocID="{13937240-D45C-48F1-96EC-ED1D67CFBC5F}" presName="ThreeNodes_3" presStyleLbl="node1" presStyleIdx="2" presStyleCnt="3">
        <dgm:presLayoutVars>
          <dgm:bulletEnabled val="1"/>
        </dgm:presLayoutVars>
      </dgm:prSet>
      <dgm:spPr/>
    </dgm:pt>
    <dgm:pt modelId="{FB91A082-1880-4C2C-9A39-7893788CB6AE}" type="pres">
      <dgm:prSet presAssocID="{13937240-D45C-48F1-96EC-ED1D67CFBC5F}" presName="ThreeConn_1-2" presStyleLbl="fgAccFollowNode1" presStyleIdx="0" presStyleCnt="2">
        <dgm:presLayoutVars>
          <dgm:bulletEnabled val="1"/>
        </dgm:presLayoutVars>
      </dgm:prSet>
      <dgm:spPr/>
    </dgm:pt>
    <dgm:pt modelId="{404A7C1B-B39F-426E-84EB-605EEFEF6F4C}" type="pres">
      <dgm:prSet presAssocID="{13937240-D45C-48F1-96EC-ED1D67CFBC5F}" presName="ThreeConn_2-3" presStyleLbl="fgAccFollowNode1" presStyleIdx="1" presStyleCnt="2">
        <dgm:presLayoutVars>
          <dgm:bulletEnabled val="1"/>
        </dgm:presLayoutVars>
      </dgm:prSet>
      <dgm:spPr/>
    </dgm:pt>
    <dgm:pt modelId="{7BBCBCE0-C348-472A-BB45-42FA8D8A5D33}" type="pres">
      <dgm:prSet presAssocID="{13937240-D45C-48F1-96EC-ED1D67CFBC5F}" presName="ThreeNodes_1_text" presStyleLbl="node1" presStyleIdx="2" presStyleCnt="3">
        <dgm:presLayoutVars>
          <dgm:bulletEnabled val="1"/>
        </dgm:presLayoutVars>
      </dgm:prSet>
      <dgm:spPr/>
    </dgm:pt>
    <dgm:pt modelId="{244C844B-FF8C-4D55-B616-AC04FC6E9315}" type="pres">
      <dgm:prSet presAssocID="{13937240-D45C-48F1-96EC-ED1D67CFBC5F}" presName="ThreeNodes_2_text" presStyleLbl="node1" presStyleIdx="2" presStyleCnt="3">
        <dgm:presLayoutVars>
          <dgm:bulletEnabled val="1"/>
        </dgm:presLayoutVars>
      </dgm:prSet>
      <dgm:spPr/>
    </dgm:pt>
    <dgm:pt modelId="{246B3893-1D7D-423D-BB00-D6933D644149}" type="pres">
      <dgm:prSet presAssocID="{13937240-D45C-48F1-96EC-ED1D67CFBC5F}" presName="ThreeNodes_3_text" presStyleLbl="node1" presStyleIdx="2" presStyleCnt="3">
        <dgm:presLayoutVars>
          <dgm:bulletEnabled val="1"/>
        </dgm:presLayoutVars>
      </dgm:prSet>
      <dgm:spPr/>
    </dgm:pt>
  </dgm:ptLst>
  <dgm:cxnLst>
    <dgm:cxn modelId="{15305E38-E121-40EB-8DB9-319E5F8D3CE5}" type="presOf" srcId="{4DCB9BBA-919D-4CB0-A228-3B13C69111C7}" destId="{404A7C1B-B39F-426E-84EB-605EEFEF6F4C}" srcOrd="0" destOrd="0" presId="urn:microsoft.com/office/officeart/2005/8/layout/vProcess5"/>
    <dgm:cxn modelId="{0C23F295-9758-4258-B9FD-C34E9CC8E0C0}" srcId="{13937240-D45C-48F1-96EC-ED1D67CFBC5F}" destId="{D19E31D4-6A0C-49F7-A637-00D1873E3DB8}" srcOrd="1" destOrd="0" parTransId="{4CD7DCD7-FD85-4B51-88A9-0E18C60F0C3F}" sibTransId="{4DCB9BBA-919D-4CB0-A228-3B13C69111C7}"/>
    <dgm:cxn modelId="{7544A498-B609-4932-9254-D6B18C9CF3C8}" type="presOf" srcId="{666E2B62-B222-4966-A48E-DDE28EEB90BC}" destId="{4DF5B1C8-9F2B-45F4-BC4F-1FAF4D8AE907}" srcOrd="0" destOrd="0" presId="urn:microsoft.com/office/officeart/2005/8/layout/vProcess5"/>
    <dgm:cxn modelId="{8FBA31A4-430F-4397-A14D-85E8CD66C501}" type="presOf" srcId="{81BCE96B-CA8D-4D48-A12B-6FED5B2CFCD6}" destId="{246B3893-1D7D-423D-BB00-D6933D644149}" srcOrd="1" destOrd="0" presId="urn:microsoft.com/office/officeart/2005/8/layout/vProcess5"/>
    <dgm:cxn modelId="{316A4CB3-8981-4E58-BE0B-B4F631BAC325}" srcId="{13937240-D45C-48F1-96EC-ED1D67CFBC5F}" destId="{666E2B62-B222-4966-A48E-DDE28EEB90BC}" srcOrd="0" destOrd="0" parTransId="{5C77BA57-5E08-4A6E-AEF9-F58A03DAD576}" sibTransId="{C7702CDC-05C7-4B96-A431-2D0DE0F01953}"/>
    <dgm:cxn modelId="{69F2CABD-CF7A-45F3-AE69-2BE21D2724A9}" type="presOf" srcId="{13937240-D45C-48F1-96EC-ED1D67CFBC5F}" destId="{2E3E74CD-80A7-4FCD-9FEA-F45909509A31}" srcOrd="0" destOrd="0" presId="urn:microsoft.com/office/officeart/2005/8/layout/vProcess5"/>
    <dgm:cxn modelId="{24D756C6-656E-4EE9-A304-8A80C494FD53}" type="presOf" srcId="{D19E31D4-6A0C-49F7-A637-00D1873E3DB8}" destId="{FB12520D-3C42-4948-ABEF-CF3024DAAC73}" srcOrd="0" destOrd="0" presId="urn:microsoft.com/office/officeart/2005/8/layout/vProcess5"/>
    <dgm:cxn modelId="{30782AD8-C329-41BC-BCD1-E1A55CE962D7}" type="presOf" srcId="{81BCE96B-CA8D-4D48-A12B-6FED5B2CFCD6}" destId="{694F9ED3-FC1E-4A8C-AF78-F303FA303EC7}" srcOrd="0" destOrd="0" presId="urn:microsoft.com/office/officeart/2005/8/layout/vProcess5"/>
    <dgm:cxn modelId="{601C36D9-D92B-4D1A-B68A-65817B7BA544}" srcId="{13937240-D45C-48F1-96EC-ED1D67CFBC5F}" destId="{81BCE96B-CA8D-4D48-A12B-6FED5B2CFCD6}" srcOrd="2" destOrd="0" parTransId="{AB87408F-E1B4-453D-BBE8-AE01C3F29E09}" sibTransId="{63E0406F-277D-401C-9217-3F5AD0CB52E2}"/>
    <dgm:cxn modelId="{7DF2E2F6-309F-4B8D-9131-2E40024B2F1E}" type="presOf" srcId="{D19E31D4-6A0C-49F7-A637-00D1873E3DB8}" destId="{244C844B-FF8C-4D55-B616-AC04FC6E9315}" srcOrd="1" destOrd="0" presId="urn:microsoft.com/office/officeart/2005/8/layout/vProcess5"/>
    <dgm:cxn modelId="{71B24AF9-A405-4FC3-8E2C-A3E7E087BAE6}" type="presOf" srcId="{C7702CDC-05C7-4B96-A431-2D0DE0F01953}" destId="{FB91A082-1880-4C2C-9A39-7893788CB6AE}" srcOrd="0" destOrd="0" presId="urn:microsoft.com/office/officeart/2005/8/layout/vProcess5"/>
    <dgm:cxn modelId="{42945DFF-E430-40BC-B151-FBC74CCC5BE9}" type="presOf" srcId="{666E2B62-B222-4966-A48E-DDE28EEB90BC}" destId="{7BBCBCE0-C348-472A-BB45-42FA8D8A5D33}" srcOrd="1" destOrd="0" presId="urn:microsoft.com/office/officeart/2005/8/layout/vProcess5"/>
    <dgm:cxn modelId="{BD39E328-590D-45FD-9C02-3CFADEF764CE}" type="presParOf" srcId="{2E3E74CD-80A7-4FCD-9FEA-F45909509A31}" destId="{EDDF5CBE-20B4-4FFB-91C2-733E493EA2D6}" srcOrd="0" destOrd="0" presId="urn:microsoft.com/office/officeart/2005/8/layout/vProcess5"/>
    <dgm:cxn modelId="{4E26CD31-69E1-4848-B0CA-5FE22C7C8BD6}" type="presParOf" srcId="{2E3E74CD-80A7-4FCD-9FEA-F45909509A31}" destId="{4DF5B1C8-9F2B-45F4-BC4F-1FAF4D8AE907}" srcOrd="1" destOrd="0" presId="urn:microsoft.com/office/officeart/2005/8/layout/vProcess5"/>
    <dgm:cxn modelId="{93701DD1-8729-42E1-A3E6-4AD9F5C0DBE3}" type="presParOf" srcId="{2E3E74CD-80A7-4FCD-9FEA-F45909509A31}" destId="{FB12520D-3C42-4948-ABEF-CF3024DAAC73}" srcOrd="2" destOrd="0" presId="urn:microsoft.com/office/officeart/2005/8/layout/vProcess5"/>
    <dgm:cxn modelId="{0D8F6B6B-48E4-4599-95F9-51D0928978A3}" type="presParOf" srcId="{2E3E74CD-80A7-4FCD-9FEA-F45909509A31}" destId="{694F9ED3-FC1E-4A8C-AF78-F303FA303EC7}" srcOrd="3" destOrd="0" presId="urn:microsoft.com/office/officeart/2005/8/layout/vProcess5"/>
    <dgm:cxn modelId="{032DAEC3-0BAB-42AB-9533-EEEE9FA32D8B}" type="presParOf" srcId="{2E3E74CD-80A7-4FCD-9FEA-F45909509A31}" destId="{FB91A082-1880-4C2C-9A39-7893788CB6AE}" srcOrd="4" destOrd="0" presId="urn:microsoft.com/office/officeart/2005/8/layout/vProcess5"/>
    <dgm:cxn modelId="{2DD058EC-3B55-48E4-9203-184C8269D55E}" type="presParOf" srcId="{2E3E74CD-80A7-4FCD-9FEA-F45909509A31}" destId="{404A7C1B-B39F-426E-84EB-605EEFEF6F4C}" srcOrd="5" destOrd="0" presId="urn:microsoft.com/office/officeart/2005/8/layout/vProcess5"/>
    <dgm:cxn modelId="{7EE61C24-EDEE-4C37-BF47-4462A6658927}" type="presParOf" srcId="{2E3E74CD-80A7-4FCD-9FEA-F45909509A31}" destId="{7BBCBCE0-C348-472A-BB45-42FA8D8A5D33}" srcOrd="6" destOrd="0" presId="urn:microsoft.com/office/officeart/2005/8/layout/vProcess5"/>
    <dgm:cxn modelId="{3C01ED96-F97A-42DF-9DD3-9981EFF0540E}" type="presParOf" srcId="{2E3E74CD-80A7-4FCD-9FEA-F45909509A31}" destId="{244C844B-FF8C-4D55-B616-AC04FC6E9315}" srcOrd="7" destOrd="0" presId="urn:microsoft.com/office/officeart/2005/8/layout/vProcess5"/>
    <dgm:cxn modelId="{8500F644-33AD-4AAF-92DE-CF93E898411D}" type="presParOf" srcId="{2E3E74CD-80A7-4FCD-9FEA-F45909509A31}" destId="{246B3893-1D7D-423D-BB00-D6933D644149}"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6E00635-CFC2-4E7C-A3DF-D28FB9C03F9D}" type="doc">
      <dgm:prSet loTypeId="urn:microsoft.com/office/officeart/2005/8/layout/process2" loCatId="process" qsTypeId="urn:microsoft.com/office/officeart/2005/8/quickstyle/simple1" qsCatId="simple" csTypeId="urn:microsoft.com/office/officeart/2005/8/colors/accent1_2" csCatId="accent1" phldr="1"/>
      <dgm:spPr/>
    </dgm:pt>
    <dgm:pt modelId="{090D9C60-2356-44E9-8AE8-6891EB7DF394}">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A person commits robbery if they steal &amp; </a:t>
          </a:r>
          <a:r>
            <a:rPr lang="en-GB" sz="2400" b="1" i="1" u="sng" dirty="0">
              <a:solidFill>
                <a:schemeClr val="tx1"/>
              </a:solidFill>
            </a:rPr>
            <a:t>immediately before </a:t>
          </a:r>
          <a:r>
            <a:rPr lang="en-GB" sz="2400" dirty="0">
              <a:solidFill>
                <a:schemeClr val="tx1"/>
              </a:solidFill>
            </a:rPr>
            <a:t>doing so or</a:t>
          </a:r>
        </a:p>
      </dgm:t>
    </dgm:pt>
    <dgm:pt modelId="{E091CFD6-7B95-4E8A-BE48-3894F4833702}" type="parTrans" cxnId="{30D74AF5-F42D-41B2-8A9D-DAA4E14C67F3}">
      <dgm:prSet/>
      <dgm:spPr/>
      <dgm:t>
        <a:bodyPr/>
        <a:lstStyle/>
        <a:p>
          <a:endParaRPr lang="en-GB"/>
        </a:p>
      </dgm:t>
    </dgm:pt>
    <dgm:pt modelId="{C07D17AF-DA90-4907-8855-A5D109EB1F79}" type="sibTrans" cxnId="{30D74AF5-F42D-41B2-8A9D-DAA4E14C67F3}">
      <dgm:prSet/>
      <dgm:spPr>
        <a:solidFill>
          <a:schemeClr val="accent2">
            <a:lumMod val="75000"/>
          </a:schemeClr>
        </a:solidFill>
        <a:ln>
          <a:solidFill>
            <a:schemeClr val="tx1"/>
          </a:solidFill>
        </a:ln>
      </dgm:spPr>
      <dgm:t>
        <a:bodyPr/>
        <a:lstStyle/>
        <a:p>
          <a:endParaRPr lang="en-GB"/>
        </a:p>
      </dgm:t>
    </dgm:pt>
    <dgm:pt modelId="{16423288-119F-4F43-A13B-4E466387048D}">
      <dgm:prSet phldrT="[Text]" custT="1"/>
      <dgm:spPr>
        <a:solidFill>
          <a:schemeClr val="accent2">
            <a:lumMod val="40000"/>
            <a:lumOff val="60000"/>
          </a:schemeClr>
        </a:solidFill>
        <a:ln>
          <a:solidFill>
            <a:schemeClr val="tx1"/>
          </a:solidFill>
        </a:ln>
      </dgm:spPr>
      <dgm:t>
        <a:bodyPr/>
        <a:lstStyle/>
        <a:p>
          <a:r>
            <a:rPr lang="en-GB" sz="2400" b="1" i="1" u="sng" dirty="0">
              <a:solidFill>
                <a:schemeClr val="tx1"/>
              </a:solidFill>
            </a:rPr>
            <a:t>at the time </a:t>
          </a:r>
          <a:r>
            <a:rPr lang="en-GB" sz="2400" dirty="0">
              <a:solidFill>
                <a:schemeClr val="tx1"/>
              </a:solidFill>
            </a:rPr>
            <a:t>of doing so &amp; in order to do so</a:t>
          </a:r>
        </a:p>
      </dgm:t>
    </dgm:pt>
    <dgm:pt modelId="{F13EBF83-EC40-45A0-BAEA-D5085D4F8684}" type="parTrans" cxnId="{A82ED257-366B-4EC3-B1E8-40729C703C34}">
      <dgm:prSet/>
      <dgm:spPr/>
      <dgm:t>
        <a:bodyPr/>
        <a:lstStyle/>
        <a:p>
          <a:endParaRPr lang="en-GB"/>
        </a:p>
      </dgm:t>
    </dgm:pt>
    <dgm:pt modelId="{F292A230-C2DC-4816-81FE-A2554F26DE2E}" type="sibTrans" cxnId="{A82ED257-366B-4EC3-B1E8-40729C703C34}">
      <dgm:prSet/>
      <dgm:spPr>
        <a:solidFill>
          <a:schemeClr val="accent2">
            <a:lumMod val="75000"/>
          </a:schemeClr>
        </a:solidFill>
        <a:ln>
          <a:solidFill>
            <a:schemeClr val="tx1"/>
          </a:solidFill>
        </a:ln>
      </dgm:spPr>
      <dgm:t>
        <a:bodyPr/>
        <a:lstStyle/>
        <a:p>
          <a:endParaRPr lang="en-GB"/>
        </a:p>
      </dgm:t>
    </dgm:pt>
    <dgm:pt modelId="{B04464C6-FA9A-48EC-AF62-85D2CFFAFEE8}">
      <dgm:prSet phldrT="[Text]" custT="1"/>
      <dgm:spPr>
        <a:solidFill>
          <a:schemeClr val="accent2">
            <a:lumMod val="60000"/>
            <a:lumOff val="40000"/>
          </a:schemeClr>
        </a:solidFill>
        <a:ln>
          <a:solidFill>
            <a:schemeClr val="tx1"/>
          </a:solidFill>
        </a:ln>
      </dgm:spPr>
      <dgm:t>
        <a:bodyPr/>
        <a:lstStyle/>
        <a:p>
          <a:r>
            <a:rPr lang="en-GB" sz="2400" b="1" i="1" u="sng" dirty="0">
              <a:solidFill>
                <a:schemeClr val="tx1"/>
              </a:solidFill>
            </a:rPr>
            <a:t>uses force </a:t>
          </a:r>
          <a:r>
            <a:rPr lang="en-GB" sz="2400" dirty="0">
              <a:solidFill>
                <a:schemeClr val="tx1"/>
              </a:solidFill>
            </a:rPr>
            <a:t>on any person or puts or seeks to put any person </a:t>
          </a:r>
          <a:r>
            <a:rPr lang="en-GB" sz="2400" b="1" i="1" u="sng" dirty="0">
              <a:solidFill>
                <a:schemeClr val="tx1"/>
              </a:solidFill>
            </a:rPr>
            <a:t>in fear </a:t>
          </a:r>
          <a:r>
            <a:rPr lang="en-GB" sz="2400" dirty="0">
              <a:solidFill>
                <a:schemeClr val="tx1"/>
              </a:solidFill>
            </a:rPr>
            <a:t>of being then &amp; there subjected to force</a:t>
          </a:r>
        </a:p>
      </dgm:t>
    </dgm:pt>
    <dgm:pt modelId="{DCB5A759-0469-49A9-B38D-9851E9CDE668}" type="parTrans" cxnId="{FBE569EC-DA2D-48FE-94F7-A58274D06485}">
      <dgm:prSet/>
      <dgm:spPr/>
      <dgm:t>
        <a:bodyPr/>
        <a:lstStyle/>
        <a:p>
          <a:endParaRPr lang="en-GB"/>
        </a:p>
      </dgm:t>
    </dgm:pt>
    <dgm:pt modelId="{2D69481A-4917-4171-A269-E68941720187}" type="sibTrans" cxnId="{FBE569EC-DA2D-48FE-94F7-A58274D06485}">
      <dgm:prSet/>
      <dgm:spPr/>
      <dgm:t>
        <a:bodyPr/>
        <a:lstStyle/>
        <a:p>
          <a:endParaRPr lang="en-GB"/>
        </a:p>
      </dgm:t>
    </dgm:pt>
    <dgm:pt modelId="{4921E89F-5037-4085-8410-61E04C4A2002}" type="pres">
      <dgm:prSet presAssocID="{A6E00635-CFC2-4E7C-A3DF-D28FB9C03F9D}" presName="linearFlow" presStyleCnt="0">
        <dgm:presLayoutVars>
          <dgm:resizeHandles val="exact"/>
        </dgm:presLayoutVars>
      </dgm:prSet>
      <dgm:spPr/>
    </dgm:pt>
    <dgm:pt modelId="{A8BB1718-9BD1-4C7F-BBF6-74A8DAF171A0}" type="pres">
      <dgm:prSet presAssocID="{090D9C60-2356-44E9-8AE8-6891EB7DF394}" presName="node" presStyleLbl="node1" presStyleIdx="0" presStyleCnt="3" custScaleX="243140">
        <dgm:presLayoutVars>
          <dgm:bulletEnabled val="1"/>
        </dgm:presLayoutVars>
      </dgm:prSet>
      <dgm:spPr/>
    </dgm:pt>
    <dgm:pt modelId="{9FCDB88B-D46B-4C16-A2D6-AABCCC76513F}" type="pres">
      <dgm:prSet presAssocID="{C07D17AF-DA90-4907-8855-A5D109EB1F79}" presName="sibTrans" presStyleLbl="sibTrans2D1" presStyleIdx="0" presStyleCnt="2"/>
      <dgm:spPr/>
    </dgm:pt>
    <dgm:pt modelId="{6CD8A07A-67E5-498F-9599-40B5A14F0C84}" type="pres">
      <dgm:prSet presAssocID="{C07D17AF-DA90-4907-8855-A5D109EB1F79}" presName="connectorText" presStyleLbl="sibTrans2D1" presStyleIdx="0" presStyleCnt="2"/>
      <dgm:spPr/>
    </dgm:pt>
    <dgm:pt modelId="{E0F5532D-4B5E-4F39-B439-7185C2143849}" type="pres">
      <dgm:prSet presAssocID="{16423288-119F-4F43-A13B-4E466387048D}" presName="node" presStyleLbl="node1" presStyleIdx="1" presStyleCnt="3" custScaleX="244531" custScaleY="57785">
        <dgm:presLayoutVars>
          <dgm:bulletEnabled val="1"/>
        </dgm:presLayoutVars>
      </dgm:prSet>
      <dgm:spPr/>
    </dgm:pt>
    <dgm:pt modelId="{507E6DD8-A868-4656-AF1B-F8C5201EA5B7}" type="pres">
      <dgm:prSet presAssocID="{F292A230-C2DC-4816-81FE-A2554F26DE2E}" presName="sibTrans" presStyleLbl="sibTrans2D1" presStyleIdx="1" presStyleCnt="2"/>
      <dgm:spPr/>
    </dgm:pt>
    <dgm:pt modelId="{6443EA83-83F6-4CFA-AE7C-BE5FEE67CC46}" type="pres">
      <dgm:prSet presAssocID="{F292A230-C2DC-4816-81FE-A2554F26DE2E}" presName="connectorText" presStyleLbl="sibTrans2D1" presStyleIdx="1" presStyleCnt="2"/>
      <dgm:spPr/>
    </dgm:pt>
    <dgm:pt modelId="{4DCC8728-213B-4C6A-9E23-7CFC07D8C87F}" type="pres">
      <dgm:prSet presAssocID="{B04464C6-FA9A-48EC-AF62-85D2CFFAFEE8}" presName="node" presStyleLbl="node1" presStyleIdx="2" presStyleCnt="3" custScaleX="243140">
        <dgm:presLayoutVars>
          <dgm:bulletEnabled val="1"/>
        </dgm:presLayoutVars>
      </dgm:prSet>
      <dgm:spPr/>
    </dgm:pt>
  </dgm:ptLst>
  <dgm:cxnLst>
    <dgm:cxn modelId="{D0683827-098C-4292-9ADF-6B3701FE087F}" type="presOf" srcId="{A6E00635-CFC2-4E7C-A3DF-D28FB9C03F9D}" destId="{4921E89F-5037-4085-8410-61E04C4A2002}" srcOrd="0" destOrd="0" presId="urn:microsoft.com/office/officeart/2005/8/layout/process2"/>
    <dgm:cxn modelId="{88DFBF2A-E614-4CA3-B285-607467ED572E}" type="presOf" srcId="{16423288-119F-4F43-A13B-4E466387048D}" destId="{E0F5532D-4B5E-4F39-B439-7185C2143849}" srcOrd="0" destOrd="0" presId="urn:microsoft.com/office/officeart/2005/8/layout/process2"/>
    <dgm:cxn modelId="{DEB7612C-98E8-4415-BA4C-0231B5CF2DC9}" type="presOf" srcId="{C07D17AF-DA90-4907-8855-A5D109EB1F79}" destId="{6CD8A07A-67E5-498F-9599-40B5A14F0C84}" srcOrd="1" destOrd="0" presId="urn:microsoft.com/office/officeart/2005/8/layout/process2"/>
    <dgm:cxn modelId="{0D45D15E-663E-4EB1-822D-52BFC33F61F2}" type="presOf" srcId="{090D9C60-2356-44E9-8AE8-6891EB7DF394}" destId="{A8BB1718-9BD1-4C7F-BBF6-74A8DAF171A0}" srcOrd="0" destOrd="0" presId="urn:microsoft.com/office/officeart/2005/8/layout/process2"/>
    <dgm:cxn modelId="{B3CF1163-FECB-4493-9DF7-62AF68295097}" type="presOf" srcId="{F292A230-C2DC-4816-81FE-A2554F26DE2E}" destId="{507E6DD8-A868-4656-AF1B-F8C5201EA5B7}" srcOrd="0" destOrd="0" presId="urn:microsoft.com/office/officeart/2005/8/layout/process2"/>
    <dgm:cxn modelId="{5CF5BC44-2D43-4C6B-B08C-7B631947C27E}" type="presOf" srcId="{C07D17AF-DA90-4907-8855-A5D109EB1F79}" destId="{9FCDB88B-D46B-4C16-A2D6-AABCCC76513F}" srcOrd="0" destOrd="0" presId="urn:microsoft.com/office/officeart/2005/8/layout/process2"/>
    <dgm:cxn modelId="{40F6786E-316F-47D4-A39A-EC1462D4ED0A}" type="presOf" srcId="{F292A230-C2DC-4816-81FE-A2554F26DE2E}" destId="{6443EA83-83F6-4CFA-AE7C-BE5FEE67CC46}" srcOrd="1" destOrd="0" presId="urn:microsoft.com/office/officeart/2005/8/layout/process2"/>
    <dgm:cxn modelId="{A82ED257-366B-4EC3-B1E8-40729C703C34}" srcId="{A6E00635-CFC2-4E7C-A3DF-D28FB9C03F9D}" destId="{16423288-119F-4F43-A13B-4E466387048D}" srcOrd="1" destOrd="0" parTransId="{F13EBF83-EC40-45A0-BAEA-D5085D4F8684}" sibTransId="{F292A230-C2DC-4816-81FE-A2554F26DE2E}"/>
    <dgm:cxn modelId="{FBE569EC-DA2D-48FE-94F7-A58274D06485}" srcId="{A6E00635-CFC2-4E7C-A3DF-D28FB9C03F9D}" destId="{B04464C6-FA9A-48EC-AF62-85D2CFFAFEE8}" srcOrd="2" destOrd="0" parTransId="{DCB5A759-0469-49A9-B38D-9851E9CDE668}" sibTransId="{2D69481A-4917-4171-A269-E68941720187}"/>
    <dgm:cxn modelId="{30D74AF5-F42D-41B2-8A9D-DAA4E14C67F3}" srcId="{A6E00635-CFC2-4E7C-A3DF-D28FB9C03F9D}" destId="{090D9C60-2356-44E9-8AE8-6891EB7DF394}" srcOrd="0" destOrd="0" parTransId="{E091CFD6-7B95-4E8A-BE48-3894F4833702}" sibTransId="{C07D17AF-DA90-4907-8855-A5D109EB1F79}"/>
    <dgm:cxn modelId="{D4CEEFFD-5775-4705-8178-EFE5B088B78A}" type="presOf" srcId="{B04464C6-FA9A-48EC-AF62-85D2CFFAFEE8}" destId="{4DCC8728-213B-4C6A-9E23-7CFC07D8C87F}" srcOrd="0" destOrd="0" presId="urn:microsoft.com/office/officeart/2005/8/layout/process2"/>
    <dgm:cxn modelId="{8958DBDF-CBD4-4344-87E3-82CA26F8B966}" type="presParOf" srcId="{4921E89F-5037-4085-8410-61E04C4A2002}" destId="{A8BB1718-9BD1-4C7F-BBF6-74A8DAF171A0}" srcOrd="0" destOrd="0" presId="urn:microsoft.com/office/officeart/2005/8/layout/process2"/>
    <dgm:cxn modelId="{0CD1995E-3998-4FB4-861D-4329182FD561}" type="presParOf" srcId="{4921E89F-5037-4085-8410-61E04C4A2002}" destId="{9FCDB88B-D46B-4C16-A2D6-AABCCC76513F}" srcOrd="1" destOrd="0" presId="urn:microsoft.com/office/officeart/2005/8/layout/process2"/>
    <dgm:cxn modelId="{291B284A-5943-4C8C-85C6-001A01C12230}" type="presParOf" srcId="{9FCDB88B-D46B-4C16-A2D6-AABCCC76513F}" destId="{6CD8A07A-67E5-498F-9599-40B5A14F0C84}" srcOrd="0" destOrd="0" presId="urn:microsoft.com/office/officeart/2005/8/layout/process2"/>
    <dgm:cxn modelId="{C3D039C0-31C7-4581-BC3F-094331792378}" type="presParOf" srcId="{4921E89F-5037-4085-8410-61E04C4A2002}" destId="{E0F5532D-4B5E-4F39-B439-7185C2143849}" srcOrd="2" destOrd="0" presId="urn:microsoft.com/office/officeart/2005/8/layout/process2"/>
    <dgm:cxn modelId="{7158C84B-970F-4D07-9B59-3721AFF683D9}" type="presParOf" srcId="{4921E89F-5037-4085-8410-61E04C4A2002}" destId="{507E6DD8-A868-4656-AF1B-F8C5201EA5B7}" srcOrd="3" destOrd="0" presId="urn:microsoft.com/office/officeart/2005/8/layout/process2"/>
    <dgm:cxn modelId="{1D62FE53-9877-4159-9AA0-3E11DB19AF0A}" type="presParOf" srcId="{507E6DD8-A868-4656-AF1B-F8C5201EA5B7}" destId="{6443EA83-83F6-4CFA-AE7C-BE5FEE67CC46}" srcOrd="0" destOrd="0" presId="urn:microsoft.com/office/officeart/2005/8/layout/process2"/>
    <dgm:cxn modelId="{FB8303EC-8B86-4418-A267-87CA0590A555}" type="presParOf" srcId="{4921E89F-5037-4085-8410-61E04C4A2002}" destId="{4DCC8728-213B-4C6A-9E23-7CFC07D8C87F}" srcOrd="4"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09B1E64-3364-446D-AA95-C197C3DF71F1}" type="doc">
      <dgm:prSet loTypeId="urn:microsoft.com/office/officeart/2005/8/layout/hProcess9" loCatId="process" qsTypeId="urn:microsoft.com/office/officeart/2005/8/quickstyle/simple1" qsCatId="simple" csTypeId="urn:microsoft.com/office/officeart/2005/8/colors/accent1_2" csCatId="accent1" phldr="1"/>
      <dgm:spPr/>
    </dgm:pt>
    <dgm:pt modelId="{5803547F-B177-4D3F-B6EF-1F211ACB2CF9}">
      <dgm:prSet phldrT="[Text]" custT="1"/>
      <dgm:spPr>
        <a:solidFill>
          <a:schemeClr val="accent2">
            <a:lumMod val="20000"/>
            <a:lumOff val="80000"/>
          </a:schemeClr>
        </a:solidFill>
        <a:ln>
          <a:solidFill>
            <a:schemeClr val="tx1"/>
          </a:solidFill>
        </a:ln>
      </dgm:spPr>
      <dgm:t>
        <a:bodyPr/>
        <a:lstStyle/>
        <a:p>
          <a:r>
            <a:rPr lang="en-GB" sz="2800" dirty="0">
              <a:solidFill>
                <a:schemeClr val="tx1"/>
              </a:solidFill>
            </a:rPr>
            <a:t>If they</a:t>
          </a:r>
          <a:r>
            <a:rPr lang="en-GB" sz="2800" b="1" i="1" u="sng" dirty="0">
              <a:solidFill>
                <a:schemeClr val="tx1"/>
              </a:solidFill>
            </a:rPr>
            <a:t> steal</a:t>
          </a:r>
        </a:p>
      </dgm:t>
    </dgm:pt>
    <dgm:pt modelId="{379D1855-9059-4956-98BD-2A7B89287138}" type="parTrans" cxnId="{EC6EC23D-F677-4F49-9B67-623120CF5820}">
      <dgm:prSet/>
      <dgm:spPr/>
      <dgm:t>
        <a:bodyPr/>
        <a:lstStyle/>
        <a:p>
          <a:endParaRPr lang="en-GB"/>
        </a:p>
      </dgm:t>
    </dgm:pt>
    <dgm:pt modelId="{53D28144-2505-4D8C-B738-E79250D70EA2}" type="sibTrans" cxnId="{EC6EC23D-F677-4F49-9B67-623120CF5820}">
      <dgm:prSet/>
      <dgm:spPr/>
      <dgm:t>
        <a:bodyPr/>
        <a:lstStyle/>
        <a:p>
          <a:endParaRPr lang="en-GB"/>
        </a:p>
      </dgm:t>
    </dgm:pt>
    <dgm:pt modelId="{02F339BF-43D4-4568-A645-A7C8F7E952F7}">
      <dgm:prSet phldrT="[Text]" custT="1"/>
      <dgm:spPr>
        <a:solidFill>
          <a:schemeClr val="accent2">
            <a:lumMod val="40000"/>
            <a:lumOff val="60000"/>
          </a:schemeClr>
        </a:solidFill>
        <a:ln>
          <a:solidFill>
            <a:schemeClr val="tx1"/>
          </a:solidFill>
        </a:ln>
      </dgm:spPr>
      <dgm:t>
        <a:bodyPr/>
        <a:lstStyle/>
        <a:p>
          <a:r>
            <a:rPr lang="en-GB" sz="2800" dirty="0">
              <a:solidFill>
                <a:schemeClr val="tx1"/>
              </a:solidFill>
            </a:rPr>
            <a:t>and immediately </a:t>
          </a:r>
          <a:r>
            <a:rPr lang="en-GB" sz="2800" b="1" i="1" u="sng" dirty="0">
              <a:solidFill>
                <a:schemeClr val="tx1"/>
              </a:solidFill>
            </a:rPr>
            <a:t>before doing so </a:t>
          </a:r>
          <a:r>
            <a:rPr lang="en-GB" sz="2800" b="0" i="0" u="none" dirty="0">
              <a:solidFill>
                <a:schemeClr val="tx1"/>
              </a:solidFill>
            </a:rPr>
            <a:t>or</a:t>
          </a:r>
        </a:p>
      </dgm:t>
    </dgm:pt>
    <dgm:pt modelId="{9B45B72E-1550-4CD3-912D-23B399C3A135}" type="parTrans" cxnId="{82F53EFE-5727-47FC-B8B1-D00830BFDEB0}">
      <dgm:prSet/>
      <dgm:spPr/>
      <dgm:t>
        <a:bodyPr/>
        <a:lstStyle/>
        <a:p>
          <a:endParaRPr lang="en-GB"/>
        </a:p>
      </dgm:t>
    </dgm:pt>
    <dgm:pt modelId="{5E03834F-218B-43DC-93E8-21A441BAD438}" type="sibTrans" cxnId="{82F53EFE-5727-47FC-B8B1-D00830BFDEB0}">
      <dgm:prSet/>
      <dgm:spPr/>
      <dgm:t>
        <a:bodyPr/>
        <a:lstStyle/>
        <a:p>
          <a:endParaRPr lang="en-GB"/>
        </a:p>
      </dgm:t>
    </dgm:pt>
    <dgm:pt modelId="{E4C2D905-2873-4886-9AE7-9B9C3770843C}">
      <dgm:prSet phldrT="[Text]" custT="1"/>
      <dgm:spPr>
        <a:solidFill>
          <a:schemeClr val="accent2">
            <a:lumMod val="60000"/>
            <a:lumOff val="40000"/>
          </a:schemeClr>
        </a:solidFill>
        <a:ln>
          <a:solidFill>
            <a:schemeClr val="tx1"/>
          </a:solidFill>
        </a:ln>
      </dgm:spPr>
      <dgm:t>
        <a:bodyPr/>
        <a:lstStyle/>
        <a:p>
          <a:r>
            <a:rPr lang="en-GB" sz="2800" b="1" i="1" u="sng" dirty="0">
              <a:solidFill>
                <a:schemeClr val="tx1"/>
              </a:solidFill>
            </a:rPr>
            <a:t>at the time </a:t>
          </a:r>
          <a:r>
            <a:rPr lang="en-GB" sz="2800" dirty="0">
              <a:solidFill>
                <a:schemeClr val="tx1"/>
              </a:solidFill>
            </a:rPr>
            <a:t>of doing so</a:t>
          </a:r>
        </a:p>
      </dgm:t>
    </dgm:pt>
    <dgm:pt modelId="{36202C70-60CD-4D0C-9757-7658D963B6C1}" type="parTrans" cxnId="{C8B25376-8DD8-49A4-98F2-65F96DD75289}">
      <dgm:prSet/>
      <dgm:spPr/>
      <dgm:t>
        <a:bodyPr/>
        <a:lstStyle/>
        <a:p>
          <a:endParaRPr lang="en-GB"/>
        </a:p>
      </dgm:t>
    </dgm:pt>
    <dgm:pt modelId="{4A84485C-266C-44D0-959E-88A62F2AFCC2}" type="sibTrans" cxnId="{C8B25376-8DD8-49A4-98F2-65F96DD75289}">
      <dgm:prSet/>
      <dgm:spPr/>
      <dgm:t>
        <a:bodyPr/>
        <a:lstStyle/>
        <a:p>
          <a:endParaRPr lang="en-GB"/>
        </a:p>
      </dgm:t>
    </dgm:pt>
    <dgm:pt modelId="{CC52B560-7BA6-472F-8C48-2D1A877E965E}" type="pres">
      <dgm:prSet presAssocID="{B09B1E64-3364-446D-AA95-C197C3DF71F1}" presName="CompostProcess" presStyleCnt="0">
        <dgm:presLayoutVars>
          <dgm:dir/>
          <dgm:resizeHandles val="exact"/>
        </dgm:presLayoutVars>
      </dgm:prSet>
      <dgm:spPr/>
    </dgm:pt>
    <dgm:pt modelId="{FED857FE-78C4-4945-BC6C-380F51206111}" type="pres">
      <dgm:prSet presAssocID="{B09B1E64-3364-446D-AA95-C197C3DF71F1}" presName="arrow" presStyleLbl="bgShp" presStyleIdx="0" presStyleCnt="1"/>
      <dgm:spPr>
        <a:solidFill>
          <a:schemeClr val="accent2">
            <a:lumMod val="75000"/>
          </a:schemeClr>
        </a:solidFill>
        <a:ln>
          <a:solidFill>
            <a:schemeClr val="tx1"/>
          </a:solidFill>
        </a:ln>
      </dgm:spPr>
    </dgm:pt>
    <dgm:pt modelId="{5634931D-2808-4759-A62E-4F4534547E40}" type="pres">
      <dgm:prSet presAssocID="{B09B1E64-3364-446D-AA95-C197C3DF71F1}" presName="linearProcess" presStyleCnt="0"/>
      <dgm:spPr/>
    </dgm:pt>
    <dgm:pt modelId="{47989F77-131C-4192-9262-D4C577FF721E}" type="pres">
      <dgm:prSet presAssocID="{5803547F-B177-4D3F-B6EF-1F211ACB2CF9}" presName="textNode" presStyleLbl="node1" presStyleIdx="0" presStyleCnt="3">
        <dgm:presLayoutVars>
          <dgm:bulletEnabled val="1"/>
        </dgm:presLayoutVars>
      </dgm:prSet>
      <dgm:spPr/>
    </dgm:pt>
    <dgm:pt modelId="{48821459-E843-42B9-BEDC-CAD11097F00E}" type="pres">
      <dgm:prSet presAssocID="{53D28144-2505-4D8C-B738-E79250D70EA2}" presName="sibTrans" presStyleCnt="0"/>
      <dgm:spPr/>
    </dgm:pt>
    <dgm:pt modelId="{F31DE2BB-58C0-45E3-88CF-A07AC635A0BA}" type="pres">
      <dgm:prSet presAssocID="{02F339BF-43D4-4568-A645-A7C8F7E952F7}" presName="textNode" presStyleLbl="node1" presStyleIdx="1" presStyleCnt="3">
        <dgm:presLayoutVars>
          <dgm:bulletEnabled val="1"/>
        </dgm:presLayoutVars>
      </dgm:prSet>
      <dgm:spPr/>
    </dgm:pt>
    <dgm:pt modelId="{58B1A4D8-6FA9-4418-A719-E2C3AB006056}" type="pres">
      <dgm:prSet presAssocID="{5E03834F-218B-43DC-93E8-21A441BAD438}" presName="sibTrans" presStyleCnt="0"/>
      <dgm:spPr/>
    </dgm:pt>
    <dgm:pt modelId="{A1651AC0-B909-4DD7-AD00-ABA140BEC1C4}" type="pres">
      <dgm:prSet presAssocID="{E4C2D905-2873-4886-9AE7-9B9C3770843C}" presName="textNode" presStyleLbl="node1" presStyleIdx="2" presStyleCnt="3">
        <dgm:presLayoutVars>
          <dgm:bulletEnabled val="1"/>
        </dgm:presLayoutVars>
      </dgm:prSet>
      <dgm:spPr/>
    </dgm:pt>
  </dgm:ptLst>
  <dgm:cxnLst>
    <dgm:cxn modelId="{62C0A514-02CE-4D1B-8651-EB8DAE0A780F}" type="presOf" srcId="{E4C2D905-2873-4886-9AE7-9B9C3770843C}" destId="{A1651AC0-B909-4DD7-AD00-ABA140BEC1C4}" srcOrd="0" destOrd="0" presId="urn:microsoft.com/office/officeart/2005/8/layout/hProcess9"/>
    <dgm:cxn modelId="{EC6EC23D-F677-4F49-9B67-623120CF5820}" srcId="{B09B1E64-3364-446D-AA95-C197C3DF71F1}" destId="{5803547F-B177-4D3F-B6EF-1F211ACB2CF9}" srcOrd="0" destOrd="0" parTransId="{379D1855-9059-4956-98BD-2A7B89287138}" sibTransId="{53D28144-2505-4D8C-B738-E79250D70EA2}"/>
    <dgm:cxn modelId="{9B3A3770-C301-4A0D-9BC6-3FCEDCAF4F9F}" type="presOf" srcId="{B09B1E64-3364-446D-AA95-C197C3DF71F1}" destId="{CC52B560-7BA6-472F-8C48-2D1A877E965E}" srcOrd="0" destOrd="0" presId="urn:microsoft.com/office/officeart/2005/8/layout/hProcess9"/>
    <dgm:cxn modelId="{C8B25376-8DD8-49A4-98F2-65F96DD75289}" srcId="{B09B1E64-3364-446D-AA95-C197C3DF71F1}" destId="{E4C2D905-2873-4886-9AE7-9B9C3770843C}" srcOrd="2" destOrd="0" parTransId="{36202C70-60CD-4D0C-9757-7658D963B6C1}" sibTransId="{4A84485C-266C-44D0-959E-88A62F2AFCC2}"/>
    <dgm:cxn modelId="{8091E6DD-820C-4841-8EF9-21BB24F3FFA9}" type="presOf" srcId="{5803547F-B177-4D3F-B6EF-1F211ACB2CF9}" destId="{47989F77-131C-4192-9262-D4C577FF721E}" srcOrd="0" destOrd="0" presId="urn:microsoft.com/office/officeart/2005/8/layout/hProcess9"/>
    <dgm:cxn modelId="{955C5DE3-46FC-401D-B959-AAEB31033B95}" type="presOf" srcId="{02F339BF-43D4-4568-A645-A7C8F7E952F7}" destId="{F31DE2BB-58C0-45E3-88CF-A07AC635A0BA}" srcOrd="0" destOrd="0" presId="urn:microsoft.com/office/officeart/2005/8/layout/hProcess9"/>
    <dgm:cxn modelId="{82F53EFE-5727-47FC-B8B1-D00830BFDEB0}" srcId="{B09B1E64-3364-446D-AA95-C197C3DF71F1}" destId="{02F339BF-43D4-4568-A645-A7C8F7E952F7}" srcOrd="1" destOrd="0" parTransId="{9B45B72E-1550-4CD3-912D-23B399C3A135}" sibTransId="{5E03834F-218B-43DC-93E8-21A441BAD438}"/>
    <dgm:cxn modelId="{A2511D7C-ED4F-4AC6-A5CC-14CB1ECA6F4C}" type="presParOf" srcId="{CC52B560-7BA6-472F-8C48-2D1A877E965E}" destId="{FED857FE-78C4-4945-BC6C-380F51206111}" srcOrd="0" destOrd="0" presId="urn:microsoft.com/office/officeart/2005/8/layout/hProcess9"/>
    <dgm:cxn modelId="{9EC9E7EF-47A6-4441-98B0-E121D9AFA812}" type="presParOf" srcId="{CC52B560-7BA6-472F-8C48-2D1A877E965E}" destId="{5634931D-2808-4759-A62E-4F4534547E40}" srcOrd="1" destOrd="0" presId="urn:microsoft.com/office/officeart/2005/8/layout/hProcess9"/>
    <dgm:cxn modelId="{B754C538-D367-4E4A-AF62-66297DEF398C}" type="presParOf" srcId="{5634931D-2808-4759-A62E-4F4534547E40}" destId="{47989F77-131C-4192-9262-D4C577FF721E}" srcOrd="0" destOrd="0" presId="urn:microsoft.com/office/officeart/2005/8/layout/hProcess9"/>
    <dgm:cxn modelId="{2F52FA49-D800-4259-A35E-321D79B9E83F}" type="presParOf" srcId="{5634931D-2808-4759-A62E-4F4534547E40}" destId="{48821459-E843-42B9-BEDC-CAD11097F00E}" srcOrd="1" destOrd="0" presId="urn:microsoft.com/office/officeart/2005/8/layout/hProcess9"/>
    <dgm:cxn modelId="{9C207D42-13FE-49CC-8EE6-81C167E41F3A}" type="presParOf" srcId="{5634931D-2808-4759-A62E-4F4534547E40}" destId="{F31DE2BB-58C0-45E3-88CF-A07AC635A0BA}" srcOrd="2" destOrd="0" presId="urn:microsoft.com/office/officeart/2005/8/layout/hProcess9"/>
    <dgm:cxn modelId="{621919D6-0297-4B90-A5FC-2FF2BE18CBFB}" type="presParOf" srcId="{5634931D-2808-4759-A62E-4F4534547E40}" destId="{58B1A4D8-6FA9-4418-A719-E2C3AB006056}" srcOrd="3" destOrd="0" presId="urn:microsoft.com/office/officeart/2005/8/layout/hProcess9"/>
    <dgm:cxn modelId="{4CA45528-4CB5-4E49-B261-AE7450E39E3C}" type="presParOf" srcId="{5634931D-2808-4759-A62E-4F4534547E40}" destId="{A1651AC0-B909-4DD7-AD00-ABA140BEC1C4}" srcOrd="4" destOrd="0" presId="urn:microsoft.com/office/officeart/2005/8/layout/hProcess9"/>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A370237-748F-4B64-B8D0-973857A6A42E}"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GB"/>
        </a:p>
      </dgm:t>
    </dgm:pt>
    <dgm:pt modelId="{5C89404F-C495-47C2-9D2B-3DF297EE0F3F}">
      <dgm:prSet phldrT="[Text]" phldr="1"/>
      <dgm:spPr>
        <a:blipFill rotWithShape="0">
          <a:blip xmlns:r="http://schemas.openxmlformats.org/officeDocument/2006/relationships" r:embed="rId1"/>
          <a:srcRect/>
          <a:stretch>
            <a:fillRect l="-23000" r="-23000"/>
          </a:stretch>
        </a:blipFill>
        <a:ln>
          <a:solidFill>
            <a:schemeClr val="tx1"/>
          </a:solidFill>
        </a:ln>
      </dgm:spPr>
      <dgm:t>
        <a:bodyPr/>
        <a:lstStyle/>
        <a:p>
          <a:endParaRPr lang="en-GB" dirty="0"/>
        </a:p>
      </dgm:t>
    </dgm:pt>
    <dgm:pt modelId="{B23D1DC3-5AB6-44F4-ACF6-5AA335364AE2}" type="parTrans" cxnId="{C900D0DD-DB36-4000-8CA9-03B31A93137F}">
      <dgm:prSet/>
      <dgm:spPr/>
      <dgm:t>
        <a:bodyPr/>
        <a:lstStyle/>
        <a:p>
          <a:endParaRPr lang="en-GB"/>
        </a:p>
      </dgm:t>
    </dgm:pt>
    <dgm:pt modelId="{9EC2DDCE-37BE-4E41-B5D0-804B8155E8C0}" type="sibTrans" cxnId="{C900D0DD-DB36-4000-8CA9-03B31A93137F}">
      <dgm:prSet/>
      <dgm:spPr/>
      <dgm:t>
        <a:bodyPr/>
        <a:lstStyle/>
        <a:p>
          <a:endParaRPr lang="en-GB"/>
        </a:p>
      </dgm:t>
    </dgm:pt>
    <dgm:pt modelId="{9B2A52F8-8B3E-49DA-8BC5-FD34CAA928C5}">
      <dgm:prSet phldrT="[Text]" custT="1"/>
      <dgm:spPr>
        <a:solidFill>
          <a:schemeClr val="accent2">
            <a:lumMod val="20000"/>
            <a:lumOff val="80000"/>
            <a:alpha val="90000"/>
          </a:schemeClr>
        </a:solidFill>
        <a:ln>
          <a:solidFill>
            <a:schemeClr val="tx1">
              <a:alpha val="90000"/>
            </a:schemeClr>
          </a:solidFill>
        </a:ln>
      </dgm:spPr>
      <dgm:t>
        <a:bodyPr/>
        <a:lstStyle/>
        <a:p>
          <a:r>
            <a:rPr lang="en-GB" sz="2800" dirty="0"/>
            <a:t>And </a:t>
          </a:r>
          <a:r>
            <a:rPr lang="en-GB" sz="3200" b="1" i="1" u="sng" dirty="0"/>
            <a:t>in order to </a:t>
          </a:r>
          <a:r>
            <a:rPr lang="en-GB" sz="2800" dirty="0"/>
            <a:t>do so</a:t>
          </a:r>
        </a:p>
      </dgm:t>
    </dgm:pt>
    <dgm:pt modelId="{A7EDF6EC-5238-4EFF-A609-13A27BA66FCE}" type="parTrans" cxnId="{55B46065-E489-406D-8573-F979C3864D8F}">
      <dgm:prSet/>
      <dgm:spPr/>
      <dgm:t>
        <a:bodyPr/>
        <a:lstStyle/>
        <a:p>
          <a:endParaRPr lang="en-GB"/>
        </a:p>
      </dgm:t>
    </dgm:pt>
    <dgm:pt modelId="{C1000E27-A755-42F7-AD7B-28BBB97DD690}" type="sibTrans" cxnId="{55B46065-E489-406D-8573-F979C3864D8F}">
      <dgm:prSet/>
      <dgm:spPr/>
      <dgm:t>
        <a:bodyPr/>
        <a:lstStyle/>
        <a:p>
          <a:endParaRPr lang="en-GB"/>
        </a:p>
      </dgm:t>
    </dgm:pt>
    <dgm:pt modelId="{E9B8A848-F721-41DA-A4DD-3F69850D7014}">
      <dgm:prSet phldrT="[Text]" phldr="1"/>
      <dgm:spPr>
        <a:blipFill rotWithShape="0">
          <a:blip xmlns:r="http://schemas.openxmlformats.org/officeDocument/2006/relationships" r:embed="rId2">
            <a:extLst>
              <a:ext uri="{28A0092B-C50C-407E-A947-70E740481C1C}">
                <a14:useLocalDpi xmlns:a14="http://schemas.microsoft.com/office/drawing/2010/main" val="0"/>
              </a:ext>
            </a:extLst>
          </a:blip>
          <a:srcRect/>
          <a:stretch>
            <a:fillRect l="-34000" r="-34000"/>
          </a:stretch>
        </a:blipFill>
        <a:ln>
          <a:solidFill>
            <a:schemeClr val="tx1"/>
          </a:solidFill>
        </a:ln>
      </dgm:spPr>
      <dgm:t>
        <a:bodyPr/>
        <a:lstStyle/>
        <a:p>
          <a:endParaRPr lang="en-GB" dirty="0"/>
        </a:p>
      </dgm:t>
    </dgm:pt>
    <dgm:pt modelId="{29151462-A9E6-40FC-8C4B-F90DD742D622}" type="parTrans" cxnId="{B2AD02FE-CB39-4336-81C3-B9365C55151D}">
      <dgm:prSet/>
      <dgm:spPr/>
      <dgm:t>
        <a:bodyPr/>
        <a:lstStyle/>
        <a:p>
          <a:endParaRPr lang="en-GB"/>
        </a:p>
      </dgm:t>
    </dgm:pt>
    <dgm:pt modelId="{7238F44C-7FFB-498F-B73A-98084E1ACC76}" type="sibTrans" cxnId="{B2AD02FE-CB39-4336-81C3-B9365C55151D}">
      <dgm:prSet/>
      <dgm:spPr/>
      <dgm:t>
        <a:bodyPr/>
        <a:lstStyle/>
        <a:p>
          <a:endParaRPr lang="en-GB"/>
        </a:p>
      </dgm:t>
    </dgm:pt>
    <dgm:pt modelId="{65963714-F3AA-433C-93AE-396E439E70C6}">
      <dgm:prSet phldrT="[Text]" custT="1"/>
      <dgm:spPr>
        <a:solidFill>
          <a:schemeClr val="accent2">
            <a:lumMod val="40000"/>
            <a:lumOff val="60000"/>
            <a:alpha val="90000"/>
          </a:schemeClr>
        </a:solidFill>
        <a:ln>
          <a:solidFill>
            <a:schemeClr val="tx1">
              <a:alpha val="90000"/>
            </a:schemeClr>
          </a:solidFill>
        </a:ln>
      </dgm:spPr>
      <dgm:t>
        <a:bodyPr/>
        <a:lstStyle/>
        <a:p>
          <a:r>
            <a:rPr lang="en-GB" sz="2800" dirty="0"/>
            <a:t>He </a:t>
          </a:r>
          <a:r>
            <a:rPr lang="en-GB" sz="3200" b="1" i="1" u="sng" dirty="0"/>
            <a:t>uses force </a:t>
          </a:r>
          <a:r>
            <a:rPr lang="en-GB" sz="2800" dirty="0"/>
            <a:t>on any person</a:t>
          </a:r>
        </a:p>
      </dgm:t>
    </dgm:pt>
    <dgm:pt modelId="{82DFDCA0-B23C-403E-ABDD-E6D9158A12A1}" type="parTrans" cxnId="{819C917C-DB77-45EF-96AB-E502156726BC}">
      <dgm:prSet/>
      <dgm:spPr/>
      <dgm:t>
        <a:bodyPr/>
        <a:lstStyle/>
        <a:p>
          <a:endParaRPr lang="en-GB"/>
        </a:p>
      </dgm:t>
    </dgm:pt>
    <dgm:pt modelId="{91FA074D-F068-4EFF-9D5B-E31AE6511D08}" type="sibTrans" cxnId="{819C917C-DB77-45EF-96AB-E502156726BC}">
      <dgm:prSet/>
      <dgm:spPr/>
      <dgm:t>
        <a:bodyPr/>
        <a:lstStyle/>
        <a:p>
          <a:endParaRPr lang="en-GB"/>
        </a:p>
      </dgm:t>
    </dgm:pt>
    <dgm:pt modelId="{6CD28A84-2982-4549-B8D9-EB98FC117A8D}" type="pres">
      <dgm:prSet presAssocID="{3A370237-748F-4B64-B8D0-973857A6A42E}" presName="Name0" presStyleCnt="0">
        <dgm:presLayoutVars>
          <dgm:dir/>
          <dgm:animLvl val="lvl"/>
          <dgm:resizeHandles/>
        </dgm:presLayoutVars>
      </dgm:prSet>
      <dgm:spPr/>
    </dgm:pt>
    <dgm:pt modelId="{B4A6801A-6C70-4CF5-B4F9-0C2CC5E17FB2}" type="pres">
      <dgm:prSet presAssocID="{5C89404F-C495-47C2-9D2B-3DF297EE0F3F}" presName="linNode" presStyleCnt="0"/>
      <dgm:spPr/>
    </dgm:pt>
    <dgm:pt modelId="{4BBA747C-C1BF-47B3-91C0-FC886BFDD122}" type="pres">
      <dgm:prSet presAssocID="{5C89404F-C495-47C2-9D2B-3DF297EE0F3F}" presName="parentShp" presStyleLbl="node1" presStyleIdx="0" presStyleCnt="2">
        <dgm:presLayoutVars>
          <dgm:bulletEnabled val="1"/>
        </dgm:presLayoutVars>
      </dgm:prSet>
      <dgm:spPr/>
    </dgm:pt>
    <dgm:pt modelId="{AA580E14-2B8A-4EAC-AE99-559D95F5A6E7}" type="pres">
      <dgm:prSet presAssocID="{5C89404F-C495-47C2-9D2B-3DF297EE0F3F}" presName="childShp" presStyleLbl="bgAccFollowNode1" presStyleIdx="0" presStyleCnt="2">
        <dgm:presLayoutVars>
          <dgm:bulletEnabled val="1"/>
        </dgm:presLayoutVars>
      </dgm:prSet>
      <dgm:spPr/>
    </dgm:pt>
    <dgm:pt modelId="{A377354E-2D4B-4DF8-BC9D-E2E15CAD53C9}" type="pres">
      <dgm:prSet presAssocID="{9EC2DDCE-37BE-4E41-B5D0-804B8155E8C0}" presName="spacing" presStyleCnt="0"/>
      <dgm:spPr/>
    </dgm:pt>
    <dgm:pt modelId="{77014E76-C3F1-4E83-89B3-33CFE5CCE537}" type="pres">
      <dgm:prSet presAssocID="{E9B8A848-F721-41DA-A4DD-3F69850D7014}" presName="linNode" presStyleCnt="0"/>
      <dgm:spPr/>
    </dgm:pt>
    <dgm:pt modelId="{012EB62F-AA9F-4FE9-97C5-1D15D27C3E5A}" type="pres">
      <dgm:prSet presAssocID="{E9B8A848-F721-41DA-A4DD-3F69850D7014}" presName="parentShp" presStyleLbl="node1" presStyleIdx="1" presStyleCnt="2">
        <dgm:presLayoutVars>
          <dgm:bulletEnabled val="1"/>
        </dgm:presLayoutVars>
      </dgm:prSet>
      <dgm:spPr/>
    </dgm:pt>
    <dgm:pt modelId="{5F1BC76A-C7E0-409A-9BAB-F88EB40C58BC}" type="pres">
      <dgm:prSet presAssocID="{E9B8A848-F721-41DA-A4DD-3F69850D7014}" presName="childShp" presStyleLbl="bgAccFollowNode1" presStyleIdx="1" presStyleCnt="2" custLinFactNeighborX="2452" custLinFactNeighborY="-2757">
        <dgm:presLayoutVars>
          <dgm:bulletEnabled val="1"/>
        </dgm:presLayoutVars>
      </dgm:prSet>
      <dgm:spPr/>
    </dgm:pt>
  </dgm:ptLst>
  <dgm:cxnLst>
    <dgm:cxn modelId="{DFE63F0C-A349-471A-A50C-6DB26FBA5133}" type="presOf" srcId="{5C89404F-C495-47C2-9D2B-3DF297EE0F3F}" destId="{4BBA747C-C1BF-47B3-91C0-FC886BFDD122}" srcOrd="0" destOrd="0" presId="urn:microsoft.com/office/officeart/2005/8/layout/vList6"/>
    <dgm:cxn modelId="{55B46065-E489-406D-8573-F979C3864D8F}" srcId="{5C89404F-C495-47C2-9D2B-3DF297EE0F3F}" destId="{9B2A52F8-8B3E-49DA-8BC5-FD34CAA928C5}" srcOrd="0" destOrd="0" parTransId="{A7EDF6EC-5238-4EFF-A609-13A27BA66FCE}" sibTransId="{C1000E27-A755-42F7-AD7B-28BBB97DD690}"/>
    <dgm:cxn modelId="{E7DF3F4B-6EAA-4572-9AF1-54CAD2BC8A5A}" type="presOf" srcId="{3A370237-748F-4B64-B8D0-973857A6A42E}" destId="{6CD28A84-2982-4549-B8D9-EB98FC117A8D}" srcOrd="0" destOrd="0" presId="urn:microsoft.com/office/officeart/2005/8/layout/vList6"/>
    <dgm:cxn modelId="{819C917C-DB77-45EF-96AB-E502156726BC}" srcId="{E9B8A848-F721-41DA-A4DD-3F69850D7014}" destId="{65963714-F3AA-433C-93AE-396E439E70C6}" srcOrd="0" destOrd="0" parTransId="{82DFDCA0-B23C-403E-ABDD-E6D9158A12A1}" sibTransId="{91FA074D-F068-4EFF-9D5B-E31AE6511D08}"/>
    <dgm:cxn modelId="{AD5440C0-777C-4377-A070-F7AA09E62195}" type="presOf" srcId="{9B2A52F8-8B3E-49DA-8BC5-FD34CAA928C5}" destId="{AA580E14-2B8A-4EAC-AE99-559D95F5A6E7}" srcOrd="0" destOrd="0" presId="urn:microsoft.com/office/officeart/2005/8/layout/vList6"/>
    <dgm:cxn modelId="{21B9FDCC-0710-40BA-9364-0246A1981178}" type="presOf" srcId="{65963714-F3AA-433C-93AE-396E439E70C6}" destId="{5F1BC76A-C7E0-409A-9BAB-F88EB40C58BC}" srcOrd="0" destOrd="0" presId="urn:microsoft.com/office/officeart/2005/8/layout/vList6"/>
    <dgm:cxn modelId="{C900D0DD-DB36-4000-8CA9-03B31A93137F}" srcId="{3A370237-748F-4B64-B8D0-973857A6A42E}" destId="{5C89404F-C495-47C2-9D2B-3DF297EE0F3F}" srcOrd="0" destOrd="0" parTransId="{B23D1DC3-5AB6-44F4-ACF6-5AA335364AE2}" sibTransId="{9EC2DDCE-37BE-4E41-B5D0-804B8155E8C0}"/>
    <dgm:cxn modelId="{FF53E7DD-B332-4609-BD42-904A53541B4D}" type="presOf" srcId="{E9B8A848-F721-41DA-A4DD-3F69850D7014}" destId="{012EB62F-AA9F-4FE9-97C5-1D15D27C3E5A}" srcOrd="0" destOrd="0" presId="urn:microsoft.com/office/officeart/2005/8/layout/vList6"/>
    <dgm:cxn modelId="{B2AD02FE-CB39-4336-81C3-B9365C55151D}" srcId="{3A370237-748F-4B64-B8D0-973857A6A42E}" destId="{E9B8A848-F721-41DA-A4DD-3F69850D7014}" srcOrd="1" destOrd="0" parTransId="{29151462-A9E6-40FC-8C4B-F90DD742D622}" sibTransId="{7238F44C-7FFB-498F-B73A-98084E1ACC76}"/>
    <dgm:cxn modelId="{5C5F9C02-FB9A-47CB-A1CE-94DAF2627056}" type="presParOf" srcId="{6CD28A84-2982-4549-B8D9-EB98FC117A8D}" destId="{B4A6801A-6C70-4CF5-B4F9-0C2CC5E17FB2}" srcOrd="0" destOrd="0" presId="urn:microsoft.com/office/officeart/2005/8/layout/vList6"/>
    <dgm:cxn modelId="{65A56024-FED1-4B0D-9B76-536DB0DDA4D1}" type="presParOf" srcId="{B4A6801A-6C70-4CF5-B4F9-0C2CC5E17FB2}" destId="{4BBA747C-C1BF-47B3-91C0-FC886BFDD122}" srcOrd="0" destOrd="0" presId="urn:microsoft.com/office/officeart/2005/8/layout/vList6"/>
    <dgm:cxn modelId="{3B3FF6F4-FAA6-4631-A85B-7C62F70DD011}" type="presParOf" srcId="{B4A6801A-6C70-4CF5-B4F9-0C2CC5E17FB2}" destId="{AA580E14-2B8A-4EAC-AE99-559D95F5A6E7}" srcOrd="1" destOrd="0" presId="urn:microsoft.com/office/officeart/2005/8/layout/vList6"/>
    <dgm:cxn modelId="{E6E1DFC1-233E-4358-B83F-97681EAD99CA}" type="presParOf" srcId="{6CD28A84-2982-4549-B8D9-EB98FC117A8D}" destId="{A377354E-2D4B-4DF8-BC9D-E2E15CAD53C9}" srcOrd="1" destOrd="0" presId="urn:microsoft.com/office/officeart/2005/8/layout/vList6"/>
    <dgm:cxn modelId="{917979A2-6168-4A80-8B7F-5BF0ADAEF1F3}" type="presParOf" srcId="{6CD28A84-2982-4549-B8D9-EB98FC117A8D}" destId="{77014E76-C3F1-4E83-89B3-33CFE5CCE537}" srcOrd="2" destOrd="0" presId="urn:microsoft.com/office/officeart/2005/8/layout/vList6"/>
    <dgm:cxn modelId="{CA6AB64C-02B8-40B3-A117-0482C0D2FEE7}" type="presParOf" srcId="{77014E76-C3F1-4E83-89B3-33CFE5CCE537}" destId="{012EB62F-AA9F-4FE9-97C5-1D15D27C3E5A}" srcOrd="0" destOrd="0" presId="urn:microsoft.com/office/officeart/2005/8/layout/vList6"/>
    <dgm:cxn modelId="{CF8DA8AE-1D45-4AA9-942E-60CE660283DC}" type="presParOf" srcId="{77014E76-C3F1-4E83-89B3-33CFE5CCE537}" destId="{5F1BC76A-C7E0-409A-9BAB-F88EB40C58BC}" srcOrd="1" destOrd="0" presId="urn:microsoft.com/office/officeart/2005/8/layout/vList6"/>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F562001-26EB-41D3-B294-5B3768D7E9B5}" type="doc">
      <dgm:prSet loTypeId="urn:microsoft.com/office/officeart/2005/8/layout/hProcess9" loCatId="process" qsTypeId="urn:microsoft.com/office/officeart/2005/8/quickstyle/simple1" qsCatId="simple" csTypeId="urn:microsoft.com/office/officeart/2005/8/colors/accent1_2" csCatId="accent1" phldr="1"/>
      <dgm:spPr/>
    </dgm:pt>
    <dgm:pt modelId="{C7AA4050-6ECC-408D-8AB3-F61B56855B06}">
      <dgm:prSet phldrT="[Text]" custT="1"/>
      <dgm:spPr>
        <a:solidFill>
          <a:schemeClr val="accent2">
            <a:lumMod val="20000"/>
            <a:lumOff val="80000"/>
          </a:schemeClr>
        </a:solidFill>
        <a:ln>
          <a:solidFill>
            <a:schemeClr val="tx1"/>
          </a:solidFill>
        </a:ln>
      </dgm:spPr>
      <dgm:t>
        <a:bodyPr/>
        <a:lstStyle/>
        <a:p>
          <a:r>
            <a:rPr lang="en-GB" sz="2800" b="1" i="1" u="sng" dirty="0">
              <a:solidFill>
                <a:schemeClr val="tx1"/>
              </a:solidFill>
            </a:rPr>
            <a:t>OR </a:t>
          </a:r>
        </a:p>
        <a:p>
          <a:r>
            <a:rPr lang="en-GB" sz="2800" dirty="0">
              <a:solidFill>
                <a:schemeClr val="tx1"/>
              </a:solidFill>
            </a:rPr>
            <a:t>puts or seeks to put any person </a:t>
          </a:r>
          <a:r>
            <a:rPr lang="en-GB" sz="2800" b="1" i="1" u="sng" dirty="0">
              <a:solidFill>
                <a:schemeClr val="tx1"/>
              </a:solidFill>
            </a:rPr>
            <a:t>in fear </a:t>
          </a:r>
          <a:r>
            <a:rPr lang="en-GB" sz="2800" dirty="0">
              <a:solidFill>
                <a:schemeClr val="tx1"/>
              </a:solidFill>
            </a:rPr>
            <a:t>of</a:t>
          </a:r>
        </a:p>
      </dgm:t>
    </dgm:pt>
    <dgm:pt modelId="{3AEAAA21-6FBE-467A-ACFA-36D6A57F65A4}" type="parTrans" cxnId="{20993C52-C029-4C5A-B873-79A0643224AE}">
      <dgm:prSet/>
      <dgm:spPr/>
      <dgm:t>
        <a:bodyPr/>
        <a:lstStyle/>
        <a:p>
          <a:endParaRPr lang="en-GB"/>
        </a:p>
      </dgm:t>
    </dgm:pt>
    <dgm:pt modelId="{CC78EF9A-7A1D-4001-BB67-CA787C518881}" type="sibTrans" cxnId="{20993C52-C029-4C5A-B873-79A0643224AE}">
      <dgm:prSet/>
      <dgm:spPr/>
      <dgm:t>
        <a:bodyPr/>
        <a:lstStyle/>
        <a:p>
          <a:endParaRPr lang="en-GB"/>
        </a:p>
      </dgm:t>
    </dgm:pt>
    <dgm:pt modelId="{5FCBC27D-A763-4B00-942E-D397DCDA07F7}">
      <dgm:prSet phldrT="[Text]" custT="1"/>
      <dgm:spPr>
        <a:solidFill>
          <a:schemeClr val="accent2">
            <a:lumMod val="20000"/>
            <a:lumOff val="80000"/>
          </a:schemeClr>
        </a:solidFill>
        <a:ln>
          <a:solidFill>
            <a:schemeClr val="tx1"/>
          </a:solidFill>
        </a:ln>
      </dgm:spPr>
      <dgm:t>
        <a:bodyPr/>
        <a:lstStyle/>
        <a:p>
          <a:r>
            <a:rPr lang="en-GB" sz="2800" dirty="0">
              <a:solidFill>
                <a:schemeClr val="tx1"/>
              </a:solidFill>
            </a:rPr>
            <a:t>being then &amp; there subjected to force </a:t>
          </a:r>
        </a:p>
      </dgm:t>
    </dgm:pt>
    <dgm:pt modelId="{BAD3EE73-B84E-483F-8DA6-7D2A566440AA}" type="parTrans" cxnId="{72FF770A-9ED1-4576-9BEF-882D8490BCF7}">
      <dgm:prSet/>
      <dgm:spPr/>
      <dgm:t>
        <a:bodyPr/>
        <a:lstStyle/>
        <a:p>
          <a:endParaRPr lang="en-GB"/>
        </a:p>
      </dgm:t>
    </dgm:pt>
    <dgm:pt modelId="{ADBD72A1-B80D-4FBA-9EBF-17E5A4A5687D}" type="sibTrans" cxnId="{72FF770A-9ED1-4576-9BEF-882D8490BCF7}">
      <dgm:prSet/>
      <dgm:spPr/>
      <dgm:t>
        <a:bodyPr/>
        <a:lstStyle/>
        <a:p>
          <a:endParaRPr lang="en-GB"/>
        </a:p>
      </dgm:t>
    </dgm:pt>
    <dgm:pt modelId="{24C88B31-D08C-48F1-B7CB-F02094A2B21A}" type="pres">
      <dgm:prSet presAssocID="{9F562001-26EB-41D3-B294-5B3768D7E9B5}" presName="CompostProcess" presStyleCnt="0">
        <dgm:presLayoutVars>
          <dgm:dir/>
          <dgm:resizeHandles val="exact"/>
        </dgm:presLayoutVars>
      </dgm:prSet>
      <dgm:spPr/>
    </dgm:pt>
    <dgm:pt modelId="{C10D17AB-4FE8-49FD-A6AF-162B02488139}" type="pres">
      <dgm:prSet presAssocID="{9F562001-26EB-41D3-B294-5B3768D7E9B5}" presName="arrow" presStyleLbl="bgShp" presStyleIdx="0" presStyleCnt="1"/>
      <dgm:spPr>
        <a:solidFill>
          <a:schemeClr val="accent2">
            <a:lumMod val="75000"/>
          </a:schemeClr>
        </a:solidFill>
        <a:ln>
          <a:solidFill>
            <a:schemeClr val="tx1"/>
          </a:solidFill>
        </a:ln>
      </dgm:spPr>
    </dgm:pt>
    <dgm:pt modelId="{4F4CE577-6474-4DD5-9F74-51CDB9F349B8}" type="pres">
      <dgm:prSet presAssocID="{9F562001-26EB-41D3-B294-5B3768D7E9B5}" presName="linearProcess" presStyleCnt="0"/>
      <dgm:spPr/>
    </dgm:pt>
    <dgm:pt modelId="{135EDC13-E250-4626-84E6-78BE873500B6}" type="pres">
      <dgm:prSet presAssocID="{C7AA4050-6ECC-408D-8AB3-F61B56855B06}" presName="textNode" presStyleLbl="node1" presStyleIdx="0" presStyleCnt="2">
        <dgm:presLayoutVars>
          <dgm:bulletEnabled val="1"/>
        </dgm:presLayoutVars>
      </dgm:prSet>
      <dgm:spPr/>
    </dgm:pt>
    <dgm:pt modelId="{8FA5B6A5-746A-4931-88FF-D7E216D05119}" type="pres">
      <dgm:prSet presAssocID="{CC78EF9A-7A1D-4001-BB67-CA787C518881}" presName="sibTrans" presStyleCnt="0"/>
      <dgm:spPr/>
    </dgm:pt>
    <dgm:pt modelId="{E0C315D2-CF60-454D-AD02-B58605632237}" type="pres">
      <dgm:prSet presAssocID="{5FCBC27D-A763-4B00-942E-D397DCDA07F7}" presName="textNode" presStyleLbl="node1" presStyleIdx="1" presStyleCnt="2">
        <dgm:presLayoutVars>
          <dgm:bulletEnabled val="1"/>
        </dgm:presLayoutVars>
      </dgm:prSet>
      <dgm:spPr/>
    </dgm:pt>
  </dgm:ptLst>
  <dgm:cxnLst>
    <dgm:cxn modelId="{72FF770A-9ED1-4576-9BEF-882D8490BCF7}" srcId="{9F562001-26EB-41D3-B294-5B3768D7E9B5}" destId="{5FCBC27D-A763-4B00-942E-D397DCDA07F7}" srcOrd="1" destOrd="0" parTransId="{BAD3EE73-B84E-483F-8DA6-7D2A566440AA}" sibTransId="{ADBD72A1-B80D-4FBA-9EBF-17E5A4A5687D}"/>
    <dgm:cxn modelId="{FFFDB12E-701E-4D36-AC4C-348789181CEE}" type="presOf" srcId="{5FCBC27D-A763-4B00-942E-D397DCDA07F7}" destId="{E0C315D2-CF60-454D-AD02-B58605632237}" srcOrd="0" destOrd="0" presId="urn:microsoft.com/office/officeart/2005/8/layout/hProcess9"/>
    <dgm:cxn modelId="{20993C52-C029-4C5A-B873-79A0643224AE}" srcId="{9F562001-26EB-41D3-B294-5B3768D7E9B5}" destId="{C7AA4050-6ECC-408D-8AB3-F61B56855B06}" srcOrd="0" destOrd="0" parTransId="{3AEAAA21-6FBE-467A-ACFA-36D6A57F65A4}" sibTransId="{CC78EF9A-7A1D-4001-BB67-CA787C518881}"/>
    <dgm:cxn modelId="{9951E486-AB88-46FD-AEC7-9161169ABD70}" type="presOf" srcId="{9F562001-26EB-41D3-B294-5B3768D7E9B5}" destId="{24C88B31-D08C-48F1-B7CB-F02094A2B21A}" srcOrd="0" destOrd="0" presId="urn:microsoft.com/office/officeart/2005/8/layout/hProcess9"/>
    <dgm:cxn modelId="{C7F82C9C-756A-4D08-9CD0-A0E3A2F2C407}" type="presOf" srcId="{C7AA4050-6ECC-408D-8AB3-F61B56855B06}" destId="{135EDC13-E250-4626-84E6-78BE873500B6}" srcOrd="0" destOrd="0" presId="urn:microsoft.com/office/officeart/2005/8/layout/hProcess9"/>
    <dgm:cxn modelId="{469F5298-653F-4E26-958E-CAC129D437E1}" type="presParOf" srcId="{24C88B31-D08C-48F1-B7CB-F02094A2B21A}" destId="{C10D17AB-4FE8-49FD-A6AF-162B02488139}" srcOrd="0" destOrd="0" presId="urn:microsoft.com/office/officeart/2005/8/layout/hProcess9"/>
    <dgm:cxn modelId="{1A76FC75-1CF0-41CD-907A-70732239DB14}" type="presParOf" srcId="{24C88B31-D08C-48F1-B7CB-F02094A2B21A}" destId="{4F4CE577-6474-4DD5-9F74-51CDB9F349B8}" srcOrd="1" destOrd="0" presId="urn:microsoft.com/office/officeart/2005/8/layout/hProcess9"/>
    <dgm:cxn modelId="{76825F04-5558-44A5-BA32-CDB72A64DBD2}" type="presParOf" srcId="{4F4CE577-6474-4DD5-9F74-51CDB9F349B8}" destId="{135EDC13-E250-4626-84E6-78BE873500B6}" srcOrd="0" destOrd="0" presId="urn:microsoft.com/office/officeart/2005/8/layout/hProcess9"/>
    <dgm:cxn modelId="{99DCAE5B-AD86-47D3-9A46-6E0F35534084}" type="presParOf" srcId="{4F4CE577-6474-4DD5-9F74-51CDB9F349B8}" destId="{8FA5B6A5-746A-4931-88FF-D7E216D05119}" srcOrd="1" destOrd="0" presId="urn:microsoft.com/office/officeart/2005/8/layout/hProcess9"/>
    <dgm:cxn modelId="{CA99C283-7723-4E8C-8C29-D633A041B091}" type="presParOf" srcId="{4F4CE577-6474-4DD5-9F74-51CDB9F349B8}" destId="{E0C315D2-CF60-454D-AD02-B58605632237}" srcOrd="2" destOrd="0" presId="urn:microsoft.com/office/officeart/2005/8/layout/hProcess9"/>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7C9812A-F9B9-48E5-88B1-EF09AFFD3CFD}" type="doc">
      <dgm:prSet loTypeId="urn:microsoft.com/office/officeart/2005/8/layout/process2" loCatId="process" qsTypeId="urn:microsoft.com/office/officeart/2005/8/quickstyle/simple1" qsCatId="simple" csTypeId="urn:microsoft.com/office/officeart/2005/8/colors/accent1_2" csCatId="accent1" phldr="1"/>
      <dgm:spPr/>
    </dgm:pt>
    <dgm:pt modelId="{586A2F57-A469-4B4D-94AB-C861C903E660}">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You cannot fear for someone else’s safety – that is Blackmail</a:t>
          </a:r>
        </a:p>
      </dgm:t>
    </dgm:pt>
    <dgm:pt modelId="{3295EB05-F50C-44F9-BBA7-8DE65193340C}" type="parTrans" cxnId="{DC182FA1-8B14-4CA6-9C27-477568EAD4D1}">
      <dgm:prSet/>
      <dgm:spPr/>
      <dgm:t>
        <a:bodyPr/>
        <a:lstStyle/>
        <a:p>
          <a:endParaRPr lang="en-GB"/>
        </a:p>
      </dgm:t>
    </dgm:pt>
    <dgm:pt modelId="{8E0C9E57-689B-4C2A-8E12-FDA308F069F3}" type="sibTrans" cxnId="{DC182FA1-8B14-4CA6-9C27-477568EAD4D1}">
      <dgm:prSet/>
      <dgm:spPr>
        <a:solidFill>
          <a:schemeClr val="accent2">
            <a:lumMod val="75000"/>
          </a:schemeClr>
        </a:solidFill>
        <a:ln>
          <a:solidFill>
            <a:schemeClr val="tx1"/>
          </a:solidFill>
        </a:ln>
      </dgm:spPr>
      <dgm:t>
        <a:bodyPr/>
        <a:lstStyle/>
        <a:p>
          <a:endParaRPr lang="en-GB"/>
        </a:p>
      </dgm:t>
    </dgm:pt>
    <dgm:pt modelId="{48494887-2DFE-42D7-9774-B3E700513D24}">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The accused’s </a:t>
          </a:r>
          <a:r>
            <a:rPr lang="en-GB" sz="2400" b="1" i="1" u="none" dirty="0">
              <a:solidFill>
                <a:schemeClr val="tx1"/>
              </a:solidFill>
            </a:rPr>
            <a:t>intention</a:t>
          </a:r>
          <a:r>
            <a:rPr lang="en-GB" sz="2400" dirty="0">
              <a:solidFill>
                <a:schemeClr val="tx1"/>
              </a:solidFill>
            </a:rPr>
            <a:t> making the threat must be to put a person in </a:t>
          </a:r>
          <a:r>
            <a:rPr lang="en-GB" sz="2400" b="1" i="1" u="none" dirty="0">
              <a:solidFill>
                <a:schemeClr val="tx1"/>
              </a:solidFill>
            </a:rPr>
            <a:t>fear of force being used against </a:t>
          </a:r>
          <a:r>
            <a:rPr lang="en-GB" sz="2400" b="1" i="1" u="sng" dirty="0">
              <a:solidFill>
                <a:schemeClr val="tx1"/>
              </a:solidFill>
            </a:rPr>
            <a:t>them </a:t>
          </a:r>
          <a:r>
            <a:rPr lang="en-GB" sz="2400" dirty="0">
              <a:solidFill>
                <a:schemeClr val="tx1"/>
              </a:solidFill>
            </a:rPr>
            <a:t>(R v Taylor 1996)</a:t>
          </a:r>
        </a:p>
      </dgm:t>
    </dgm:pt>
    <dgm:pt modelId="{AD2303C7-AAAD-4F38-83CD-AB64278A7DA6}" type="parTrans" cxnId="{DD797E9B-F13F-46F4-AA90-AAD2A672E60B}">
      <dgm:prSet/>
      <dgm:spPr/>
      <dgm:t>
        <a:bodyPr/>
        <a:lstStyle/>
        <a:p>
          <a:endParaRPr lang="en-GB"/>
        </a:p>
      </dgm:t>
    </dgm:pt>
    <dgm:pt modelId="{87BD47E2-9902-47AE-B125-F3D012BEAFC3}" type="sibTrans" cxnId="{DD797E9B-F13F-46F4-AA90-AAD2A672E60B}">
      <dgm:prSet/>
      <dgm:spPr>
        <a:solidFill>
          <a:schemeClr val="accent2">
            <a:lumMod val="75000"/>
          </a:schemeClr>
        </a:solidFill>
        <a:ln>
          <a:solidFill>
            <a:schemeClr val="tx1"/>
          </a:solidFill>
        </a:ln>
      </dgm:spPr>
      <dgm:t>
        <a:bodyPr/>
        <a:lstStyle/>
        <a:p>
          <a:endParaRPr lang="en-GB"/>
        </a:p>
      </dgm:t>
    </dgm:pt>
    <dgm:pt modelId="{342C4AD1-7D86-4821-9856-8AACCA38283B}">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An </a:t>
          </a:r>
          <a:r>
            <a:rPr lang="en-GB" sz="2400" b="1" i="1" dirty="0">
              <a:solidFill>
                <a:schemeClr val="tx1"/>
              </a:solidFill>
            </a:rPr>
            <a:t>intention</a:t>
          </a:r>
          <a:r>
            <a:rPr lang="en-GB" sz="2400" dirty="0">
              <a:solidFill>
                <a:schemeClr val="tx1"/>
              </a:solidFill>
            </a:rPr>
            <a:t> to put the recipient of the threat in </a:t>
          </a:r>
          <a:r>
            <a:rPr lang="en-GB" sz="2400" b="1" i="1" dirty="0">
              <a:solidFill>
                <a:schemeClr val="tx1"/>
              </a:solidFill>
            </a:rPr>
            <a:t>fear of force being used against </a:t>
          </a:r>
          <a:r>
            <a:rPr lang="en-GB" sz="2400" b="1" i="1" u="sng" dirty="0">
              <a:solidFill>
                <a:schemeClr val="tx1"/>
              </a:solidFill>
            </a:rPr>
            <a:t>another</a:t>
          </a:r>
          <a:r>
            <a:rPr lang="en-GB" sz="2400" b="1" i="1" dirty="0">
              <a:solidFill>
                <a:schemeClr val="tx1"/>
              </a:solidFill>
            </a:rPr>
            <a:t> is insufficient</a:t>
          </a:r>
          <a:r>
            <a:rPr lang="en-GB" sz="2400" dirty="0">
              <a:solidFill>
                <a:schemeClr val="tx1"/>
              </a:solidFill>
            </a:rPr>
            <a:t>….this would be </a:t>
          </a:r>
          <a:r>
            <a:rPr lang="en-GB" sz="2400" b="1" dirty="0">
              <a:solidFill>
                <a:schemeClr val="tx1"/>
              </a:solidFill>
            </a:rPr>
            <a:t>Blackmail</a:t>
          </a:r>
        </a:p>
      </dgm:t>
    </dgm:pt>
    <dgm:pt modelId="{D49FD767-7002-4A76-A148-631C2A46EE92}" type="parTrans" cxnId="{B43914BC-3FCA-4138-8920-172696184E9D}">
      <dgm:prSet/>
      <dgm:spPr/>
      <dgm:t>
        <a:bodyPr/>
        <a:lstStyle/>
        <a:p>
          <a:endParaRPr lang="en-GB"/>
        </a:p>
      </dgm:t>
    </dgm:pt>
    <dgm:pt modelId="{75F439F9-356F-4A13-AA55-FB97D4FC9A56}" type="sibTrans" cxnId="{B43914BC-3FCA-4138-8920-172696184E9D}">
      <dgm:prSet/>
      <dgm:spPr/>
      <dgm:t>
        <a:bodyPr/>
        <a:lstStyle/>
        <a:p>
          <a:endParaRPr lang="en-GB"/>
        </a:p>
      </dgm:t>
    </dgm:pt>
    <dgm:pt modelId="{D4854F7B-8519-46CD-B4D6-A14E589BB25E}" type="pres">
      <dgm:prSet presAssocID="{77C9812A-F9B9-48E5-88B1-EF09AFFD3CFD}" presName="linearFlow" presStyleCnt="0">
        <dgm:presLayoutVars>
          <dgm:resizeHandles val="exact"/>
        </dgm:presLayoutVars>
      </dgm:prSet>
      <dgm:spPr/>
    </dgm:pt>
    <dgm:pt modelId="{28E4235D-F3C3-4B91-BAEB-0895A16BF640}" type="pres">
      <dgm:prSet presAssocID="{586A2F57-A469-4B4D-94AB-C861C903E660}" presName="node" presStyleLbl="node1" presStyleIdx="0" presStyleCnt="3" custScaleX="253401" custScaleY="67566">
        <dgm:presLayoutVars>
          <dgm:bulletEnabled val="1"/>
        </dgm:presLayoutVars>
      </dgm:prSet>
      <dgm:spPr/>
    </dgm:pt>
    <dgm:pt modelId="{65B570A7-4253-4013-AE1C-F2E41E58AB7A}" type="pres">
      <dgm:prSet presAssocID="{8E0C9E57-689B-4C2A-8E12-FDA308F069F3}" presName="sibTrans" presStyleLbl="sibTrans2D1" presStyleIdx="0" presStyleCnt="2"/>
      <dgm:spPr/>
    </dgm:pt>
    <dgm:pt modelId="{20D7DCEB-0D58-4604-8669-3C869FDC9D49}" type="pres">
      <dgm:prSet presAssocID="{8E0C9E57-689B-4C2A-8E12-FDA308F069F3}" presName="connectorText" presStyleLbl="sibTrans2D1" presStyleIdx="0" presStyleCnt="2"/>
      <dgm:spPr/>
    </dgm:pt>
    <dgm:pt modelId="{98041858-316F-49E4-A972-A9E1702123D0}" type="pres">
      <dgm:prSet presAssocID="{48494887-2DFE-42D7-9774-B3E700513D24}" presName="node" presStyleLbl="node1" presStyleIdx="1" presStyleCnt="3" custScaleX="322719">
        <dgm:presLayoutVars>
          <dgm:bulletEnabled val="1"/>
        </dgm:presLayoutVars>
      </dgm:prSet>
      <dgm:spPr/>
    </dgm:pt>
    <dgm:pt modelId="{CEA15E15-189F-4042-A333-0CA9F80E5B0A}" type="pres">
      <dgm:prSet presAssocID="{87BD47E2-9902-47AE-B125-F3D012BEAFC3}" presName="sibTrans" presStyleLbl="sibTrans2D1" presStyleIdx="1" presStyleCnt="2"/>
      <dgm:spPr/>
    </dgm:pt>
    <dgm:pt modelId="{3FC5667B-98EB-49E4-ACC6-870A446FFFB6}" type="pres">
      <dgm:prSet presAssocID="{87BD47E2-9902-47AE-B125-F3D012BEAFC3}" presName="connectorText" presStyleLbl="sibTrans2D1" presStyleIdx="1" presStyleCnt="2"/>
      <dgm:spPr/>
    </dgm:pt>
    <dgm:pt modelId="{E2C9FDF5-5653-4C60-9469-50723CFF3E30}" type="pres">
      <dgm:prSet presAssocID="{342C4AD1-7D86-4821-9856-8AACCA38283B}" presName="node" presStyleLbl="node1" presStyleIdx="2" presStyleCnt="3" custScaleX="265187">
        <dgm:presLayoutVars>
          <dgm:bulletEnabled val="1"/>
        </dgm:presLayoutVars>
      </dgm:prSet>
      <dgm:spPr/>
    </dgm:pt>
  </dgm:ptLst>
  <dgm:cxnLst>
    <dgm:cxn modelId="{3D709826-61C3-4481-8E92-2D156B44F41E}" type="presOf" srcId="{8E0C9E57-689B-4C2A-8E12-FDA308F069F3}" destId="{20D7DCEB-0D58-4604-8669-3C869FDC9D49}" srcOrd="1" destOrd="0" presId="urn:microsoft.com/office/officeart/2005/8/layout/process2"/>
    <dgm:cxn modelId="{4CFABB69-412B-4B4A-AF21-3DB7ABF24013}" type="presOf" srcId="{8E0C9E57-689B-4C2A-8E12-FDA308F069F3}" destId="{65B570A7-4253-4013-AE1C-F2E41E58AB7A}" srcOrd="0" destOrd="0" presId="urn:microsoft.com/office/officeart/2005/8/layout/process2"/>
    <dgm:cxn modelId="{2FA22789-CE05-43D1-BE2B-F05AA719F92A}" type="presOf" srcId="{48494887-2DFE-42D7-9774-B3E700513D24}" destId="{98041858-316F-49E4-A972-A9E1702123D0}" srcOrd="0" destOrd="0" presId="urn:microsoft.com/office/officeart/2005/8/layout/process2"/>
    <dgm:cxn modelId="{DD797E9B-F13F-46F4-AA90-AAD2A672E60B}" srcId="{77C9812A-F9B9-48E5-88B1-EF09AFFD3CFD}" destId="{48494887-2DFE-42D7-9774-B3E700513D24}" srcOrd="1" destOrd="0" parTransId="{AD2303C7-AAAD-4F38-83CD-AB64278A7DA6}" sibTransId="{87BD47E2-9902-47AE-B125-F3D012BEAFC3}"/>
    <dgm:cxn modelId="{9E47899F-0747-4C6A-8CFD-EA621DBE57CD}" type="presOf" srcId="{342C4AD1-7D86-4821-9856-8AACCA38283B}" destId="{E2C9FDF5-5653-4C60-9469-50723CFF3E30}" srcOrd="0" destOrd="0" presId="urn:microsoft.com/office/officeart/2005/8/layout/process2"/>
    <dgm:cxn modelId="{DC182FA1-8B14-4CA6-9C27-477568EAD4D1}" srcId="{77C9812A-F9B9-48E5-88B1-EF09AFFD3CFD}" destId="{586A2F57-A469-4B4D-94AB-C861C903E660}" srcOrd="0" destOrd="0" parTransId="{3295EB05-F50C-44F9-BBA7-8DE65193340C}" sibTransId="{8E0C9E57-689B-4C2A-8E12-FDA308F069F3}"/>
    <dgm:cxn modelId="{B43914BC-3FCA-4138-8920-172696184E9D}" srcId="{77C9812A-F9B9-48E5-88B1-EF09AFFD3CFD}" destId="{342C4AD1-7D86-4821-9856-8AACCA38283B}" srcOrd="2" destOrd="0" parTransId="{D49FD767-7002-4A76-A148-631C2A46EE92}" sibTransId="{75F439F9-356F-4A13-AA55-FB97D4FC9A56}"/>
    <dgm:cxn modelId="{EB03ADD4-3B59-4F05-8949-B33AF887C2A4}" type="presOf" srcId="{77C9812A-F9B9-48E5-88B1-EF09AFFD3CFD}" destId="{D4854F7B-8519-46CD-B4D6-A14E589BB25E}" srcOrd="0" destOrd="0" presId="urn:microsoft.com/office/officeart/2005/8/layout/process2"/>
    <dgm:cxn modelId="{AADD61D8-9D22-4E10-ABA4-3F9598E64CE4}" type="presOf" srcId="{87BD47E2-9902-47AE-B125-F3D012BEAFC3}" destId="{3FC5667B-98EB-49E4-ACC6-870A446FFFB6}" srcOrd="1" destOrd="0" presId="urn:microsoft.com/office/officeart/2005/8/layout/process2"/>
    <dgm:cxn modelId="{7541BAE2-7C86-4528-8A8E-02D573691750}" type="presOf" srcId="{586A2F57-A469-4B4D-94AB-C861C903E660}" destId="{28E4235D-F3C3-4B91-BAEB-0895A16BF640}" srcOrd="0" destOrd="0" presId="urn:microsoft.com/office/officeart/2005/8/layout/process2"/>
    <dgm:cxn modelId="{17CA09F0-A231-4E38-96C1-F43BD8374052}" type="presOf" srcId="{87BD47E2-9902-47AE-B125-F3D012BEAFC3}" destId="{CEA15E15-189F-4042-A333-0CA9F80E5B0A}" srcOrd="0" destOrd="0" presId="urn:microsoft.com/office/officeart/2005/8/layout/process2"/>
    <dgm:cxn modelId="{997D859B-F610-446E-9CA8-A94512BC3ED0}" type="presParOf" srcId="{D4854F7B-8519-46CD-B4D6-A14E589BB25E}" destId="{28E4235D-F3C3-4B91-BAEB-0895A16BF640}" srcOrd="0" destOrd="0" presId="urn:microsoft.com/office/officeart/2005/8/layout/process2"/>
    <dgm:cxn modelId="{7EAA0D4B-8C8A-4DBA-9F17-7D1716AD9673}" type="presParOf" srcId="{D4854F7B-8519-46CD-B4D6-A14E589BB25E}" destId="{65B570A7-4253-4013-AE1C-F2E41E58AB7A}" srcOrd="1" destOrd="0" presId="urn:microsoft.com/office/officeart/2005/8/layout/process2"/>
    <dgm:cxn modelId="{5BD02598-07BD-4D86-95CB-DF6EBCDD006D}" type="presParOf" srcId="{65B570A7-4253-4013-AE1C-F2E41E58AB7A}" destId="{20D7DCEB-0D58-4604-8669-3C869FDC9D49}" srcOrd="0" destOrd="0" presId="urn:microsoft.com/office/officeart/2005/8/layout/process2"/>
    <dgm:cxn modelId="{A0E021E9-D825-4FD1-B59B-0A95E4E7EFC1}" type="presParOf" srcId="{D4854F7B-8519-46CD-B4D6-A14E589BB25E}" destId="{98041858-316F-49E4-A972-A9E1702123D0}" srcOrd="2" destOrd="0" presId="urn:microsoft.com/office/officeart/2005/8/layout/process2"/>
    <dgm:cxn modelId="{773C43FE-919D-4336-AF09-4A1D0090CBA9}" type="presParOf" srcId="{D4854F7B-8519-46CD-B4D6-A14E589BB25E}" destId="{CEA15E15-189F-4042-A333-0CA9F80E5B0A}" srcOrd="3" destOrd="0" presId="urn:microsoft.com/office/officeart/2005/8/layout/process2"/>
    <dgm:cxn modelId="{7EE6FA96-80DC-49E7-BFC0-62092F8821D4}" type="presParOf" srcId="{CEA15E15-189F-4042-A333-0CA9F80E5B0A}" destId="{3FC5667B-98EB-49E4-ACC6-870A446FFFB6}" srcOrd="0" destOrd="0" presId="urn:microsoft.com/office/officeart/2005/8/layout/process2"/>
    <dgm:cxn modelId="{60523495-9A30-4485-ADEB-990EF6BCA7F5}" type="presParOf" srcId="{D4854F7B-8519-46CD-B4D6-A14E589BB25E}" destId="{E2C9FDF5-5653-4C60-9469-50723CFF3E30}" srcOrd="4"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C37CD21-0E82-4529-970C-5177B630BA77}" type="doc">
      <dgm:prSet loTypeId="urn:microsoft.com/office/officeart/2005/8/layout/process2" loCatId="process" qsTypeId="urn:microsoft.com/office/officeart/2005/8/quickstyle/simple1" qsCatId="simple" csTypeId="urn:microsoft.com/office/officeart/2005/8/colors/accent1_2" csCatId="accent1" phldr="1"/>
      <dgm:spPr/>
    </dgm:pt>
    <dgm:pt modelId="{D2A60EAA-892C-4224-847A-A9A6106D1DFB}">
      <dgm:prSet phldrT="[Text]" custT="1"/>
      <dgm:spPr>
        <a:solidFill>
          <a:schemeClr val="accent2">
            <a:lumMod val="20000"/>
            <a:lumOff val="80000"/>
          </a:schemeClr>
        </a:solidFill>
        <a:ln>
          <a:solidFill>
            <a:schemeClr val="tx1"/>
          </a:solidFill>
        </a:ln>
      </dgm:spPr>
      <dgm:t>
        <a:bodyPr/>
        <a:lstStyle/>
        <a:p>
          <a:r>
            <a:rPr lang="en-GB" sz="2400" u="sng" dirty="0">
              <a:solidFill>
                <a:schemeClr val="tx1"/>
              </a:solidFill>
            </a:rPr>
            <a:t>A baby </a:t>
          </a:r>
          <a:r>
            <a:rPr lang="en-GB" sz="2400" dirty="0">
              <a:solidFill>
                <a:schemeClr val="tx1"/>
              </a:solidFill>
            </a:rPr>
            <a:t>or a </a:t>
          </a:r>
          <a:r>
            <a:rPr lang="en-GB" sz="2400" u="sng" dirty="0">
              <a:solidFill>
                <a:schemeClr val="tx1"/>
              </a:solidFill>
            </a:rPr>
            <a:t>very young child </a:t>
          </a:r>
          <a:r>
            <a:rPr lang="en-GB" sz="2400" dirty="0">
              <a:solidFill>
                <a:schemeClr val="tx1"/>
              </a:solidFill>
            </a:rPr>
            <a:t>may be </a:t>
          </a:r>
          <a:r>
            <a:rPr lang="en-GB" sz="2400" b="1" i="1" dirty="0">
              <a:solidFill>
                <a:schemeClr val="tx1"/>
              </a:solidFill>
            </a:rPr>
            <a:t>too young to be ‘put in fear’ </a:t>
          </a:r>
          <a:r>
            <a:rPr lang="en-GB" sz="2400" dirty="0">
              <a:solidFill>
                <a:schemeClr val="tx1"/>
              </a:solidFill>
            </a:rPr>
            <a:t>as they may be too young to understand the concept &amp; what is happening</a:t>
          </a:r>
        </a:p>
      </dgm:t>
    </dgm:pt>
    <dgm:pt modelId="{666F580A-CDEF-4874-ACBA-7FB615805969}" type="parTrans" cxnId="{D18B3D65-803A-4386-AFC1-600CA6C6C830}">
      <dgm:prSet/>
      <dgm:spPr/>
      <dgm:t>
        <a:bodyPr/>
        <a:lstStyle/>
        <a:p>
          <a:endParaRPr lang="en-GB"/>
        </a:p>
      </dgm:t>
    </dgm:pt>
    <dgm:pt modelId="{00433A38-A309-44DB-9B81-8E66265D0DE3}" type="sibTrans" cxnId="{D18B3D65-803A-4386-AFC1-600CA6C6C830}">
      <dgm:prSet/>
      <dgm:spPr>
        <a:solidFill>
          <a:schemeClr val="accent2">
            <a:lumMod val="75000"/>
          </a:schemeClr>
        </a:solidFill>
        <a:ln>
          <a:solidFill>
            <a:schemeClr val="tx1"/>
          </a:solidFill>
        </a:ln>
      </dgm:spPr>
      <dgm:t>
        <a:bodyPr/>
        <a:lstStyle/>
        <a:p>
          <a:endParaRPr lang="en-GB"/>
        </a:p>
      </dgm:t>
    </dgm:pt>
    <dgm:pt modelId="{67DF4D54-7CFD-420D-9E00-207EDD60283C}">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Where the person is </a:t>
          </a:r>
          <a:r>
            <a:rPr lang="en-GB" sz="2400" b="1" i="1" dirty="0">
              <a:solidFill>
                <a:schemeClr val="tx1"/>
              </a:solidFill>
            </a:rPr>
            <a:t>too young </a:t>
          </a:r>
          <a:r>
            <a:rPr lang="en-GB" sz="2400" dirty="0">
              <a:solidFill>
                <a:schemeClr val="tx1"/>
              </a:solidFill>
            </a:rPr>
            <a:t>to be </a:t>
          </a:r>
          <a:r>
            <a:rPr lang="en-GB" sz="2400" b="1" i="1" dirty="0">
              <a:solidFill>
                <a:schemeClr val="tx1"/>
              </a:solidFill>
            </a:rPr>
            <a:t>‘put in fear’ </a:t>
          </a:r>
          <a:r>
            <a:rPr lang="en-GB" sz="2400" dirty="0">
              <a:solidFill>
                <a:schemeClr val="tx1"/>
              </a:solidFill>
            </a:rPr>
            <a:t>it would </a:t>
          </a:r>
          <a:r>
            <a:rPr lang="en-GB" sz="2400" b="1" i="1" dirty="0">
              <a:solidFill>
                <a:schemeClr val="tx1"/>
              </a:solidFill>
            </a:rPr>
            <a:t>not be possible </a:t>
          </a:r>
          <a:r>
            <a:rPr lang="en-GB" sz="2400" dirty="0">
              <a:solidFill>
                <a:schemeClr val="tx1"/>
              </a:solidFill>
            </a:rPr>
            <a:t>to </a:t>
          </a:r>
          <a:r>
            <a:rPr lang="en-GB" sz="2400" b="1" i="1" dirty="0">
              <a:solidFill>
                <a:schemeClr val="tx1"/>
              </a:solidFill>
            </a:rPr>
            <a:t>‘seek to put’ </a:t>
          </a:r>
          <a:r>
            <a:rPr lang="en-GB" sz="2400" dirty="0">
              <a:solidFill>
                <a:schemeClr val="tx1"/>
              </a:solidFill>
            </a:rPr>
            <a:t>such a child in fear &amp; therefore </a:t>
          </a:r>
          <a:r>
            <a:rPr lang="en-GB" sz="2400" b="1" i="1" u="sng" dirty="0">
              <a:solidFill>
                <a:schemeClr val="tx1"/>
              </a:solidFill>
            </a:rPr>
            <a:t>not</a:t>
          </a:r>
          <a:r>
            <a:rPr lang="en-GB" sz="2400" b="1" i="1" dirty="0">
              <a:solidFill>
                <a:schemeClr val="tx1"/>
              </a:solidFill>
            </a:rPr>
            <a:t> amount to robbery</a:t>
          </a:r>
        </a:p>
      </dgm:t>
    </dgm:pt>
    <dgm:pt modelId="{153181D2-435B-413D-869C-3EB269A00DB1}" type="parTrans" cxnId="{E818DF68-93A1-418D-9652-F666FCC9EF5E}">
      <dgm:prSet/>
      <dgm:spPr/>
      <dgm:t>
        <a:bodyPr/>
        <a:lstStyle/>
        <a:p>
          <a:endParaRPr lang="en-GB"/>
        </a:p>
      </dgm:t>
    </dgm:pt>
    <dgm:pt modelId="{4A823395-ED9C-490E-B6AD-178BF5D2988F}" type="sibTrans" cxnId="{E818DF68-93A1-418D-9652-F666FCC9EF5E}">
      <dgm:prSet/>
      <dgm:spPr>
        <a:solidFill>
          <a:schemeClr val="accent2">
            <a:lumMod val="75000"/>
          </a:schemeClr>
        </a:solidFill>
        <a:ln>
          <a:solidFill>
            <a:schemeClr val="tx1"/>
          </a:solidFill>
        </a:ln>
      </dgm:spPr>
      <dgm:t>
        <a:bodyPr/>
        <a:lstStyle/>
        <a:p>
          <a:endParaRPr lang="en-GB"/>
        </a:p>
      </dgm:t>
    </dgm:pt>
    <dgm:pt modelId="{DF174787-16E9-42B1-8EF8-5158AA2AE875}">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It would however amount to an </a:t>
          </a:r>
          <a:r>
            <a:rPr lang="en-GB" sz="2400" u="sng" dirty="0">
              <a:solidFill>
                <a:schemeClr val="tx1"/>
              </a:solidFill>
            </a:rPr>
            <a:t>attempted robbery</a:t>
          </a:r>
        </a:p>
      </dgm:t>
    </dgm:pt>
    <dgm:pt modelId="{24816121-DB26-4870-86F2-FEC9A9BCD5FF}" type="parTrans" cxnId="{A4A46FAE-FABA-4A26-881C-14C4AB078044}">
      <dgm:prSet/>
      <dgm:spPr/>
      <dgm:t>
        <a:bodyPr/>
        <a:lstStyle/>
        <a:p>
          <a:endParaRPr lang="en-GB"/>
        </a:p>
      </dgm:t>
    </dgm:pt>
    <dgm:pt modelId="{D5E52483-2818-4803-93B5-CEB4A5051223}" type="sibTrans" cxnId="{A4A46FAE-FABA-4A26-881C-14C4AB078044}">
      <dgm:prSet/>
      <dgm:spPr/>
      <dgm:t>
        <a:bodyPr/>
        <a:lstStyle/>
        <a:p>
          <a:endParaRPr lang="en-GB"/>
        </a:p>
      </dgm:t>
    </dgm:pt>
    <dgm:pt modelId="{9DBFD3A6-8D6A-412D-B06A-929EB6FA5DCE}" type="pres">
      <dgm:prSet presAssocID="{BC37CD21-0E82-4529-970C-5177B630BA77}" presName="linearFlow" presStyleCnt="0">
        <dgm:presLayoutVars>
          <dgm:resizeHandles val="exact"/>
        </dgm:presLayoutVars>
      </dgm:prSet>
      <dgm:spPr/>
    </dgm:pt>
    <dgm:pt modelId="{6A7BA9FA-C314-497F-88B7-8E74F3C4EF25}" type="pres">
      <dgm:prSet presAssocID="{D2A60EAA-892C-4224-847A-A9A6106D1DFB}" presName="node" presStyleLbl="node1" presStyleIdx="0" presStyleCnt="3" custScaleX="138974">
        <dgm:presLayoutVars>
          <dgm:bulletEnabled val="1"/>
        </dgm:presLayoutVars>
      </dgm:prSet>
      <dgm:spPr/>
    </dgm:pt>
    <dgm:pt modelId="{7DAC2F24-471D-4F85-A12A-BAE3036F2751}" type="pres">
      <dgm:prSet presAssocID="{00433A38-A309-44DB-9B81-8E66265D0DE3}" presName="sibTrans" presStyleLbl="sibTrans2D1" presStyleIdx="0" presStyleCnt="2"/>
      <dgm:spPr/>
    </dgm:pt>
    <dgm:pt modelId="{357D8042-23A7-4920-B205-02CA5173F724}" type="pres">
      <dgm:prSet presAssocID="{00433A38-A309-44DB-9B81-8E66265D0DE3}" presName="connectorText" presStyleLbl="sibTrans2D1" presStyleIdx="0" presStyleCnt="2"/>
      <dgm:spPr/>
    </dgm:pt>
    <dgm:pt modelId="{4942E31F-C4C7-40E4-9E77-D9A10039797A}" type="pres">
      <dgm:prSet presAssocID="{67DF4D54-7CFD-420D-9E00-207EDD60283C}" presName="node" presStyleLbl="node1" presStyleIdx="1" presStyleCnt="3" custScaleX="148471">
        <dgm:presLayoutVars>
          <dgm:bulletEnabled val="1"/>
        </dgm:presLayoutVars>
      </dgm:prSet>
      <dgm:spPr/>
    </dgm:pt>
    <dgm:pt modelId="{749A1F04-BCBE-4398-9FEB-AF0FD473DE5C}" type="pres">
      <dgm:prSet presAssocID="{4A823395-ED9C-490E-B6AD-178BF5D2988F}" presName="sibTrans" presStyleLbl="sibTrans2D1" presStyleIdx="1" presStyleCnt="2"/>
      <dgm:spPr/>
    </dgm:pt>
    <dgm:pt modelId="{9D06EF19-5098-4CA9-9F6B-17A5CD287FB7}" type="pres">
      <dgm:prSet presAssocID="{4A823395-ED9C-490E-B6AD-178BF5D2988F}" presName="connectorText" presStyleLbl="sibTrans2D1" presStyleIdx="1" presStyleCnt="2"/>
      <dgm:spPr/>
    </dgm:pt>
    <dgm:pt modelId="{8FCBF386-A251-41FF-993B-B3D5F4D3375E}" type="pres">
      <dgm:prSet presAssocID="{DF174787-16E9-42B1-8EF8-5158AA2AE875}" presName="node" presStyleLbl="node1" presStyleIdx="2" presStyleCnt="3">
        <dgm:presLayoutVars>
          <dgm:bulletEnabled val="1"/>
        </dgm:presLayoutVars>
      </dgm:prSet>
      <dgm:spPr/>
    </dgm:pt>
  </dgm:ptLst>
  <dgm:cxnLst>
    <dgm:cxn modelId="{D874CC02-E966-48E1-8045-29B726921947}" type="presOf" srcId="{67DF4D54-7CFD-420D-9E00-207EDD60283C}" destId="{4942E31F-C4C7-40E4-9E77-D9A10039797A}" srcOrd="0" destOrd="0" presId="urn:microsoft.com/office/officeart/2005/8/layout/process2"/>
    <dgm:cxn modelId="{E40DE505-AFA6-4C46-AF1E-798C611D504D}" type="presOf" srcId="{DF174787-16E9-42B1-8EF8-5158AA2AE875}" destId="{8FCBF386-A251-41FF-993B-B3D5F4D3375E}" srcOrd="0" destOrd="0" presId="urn:microsoft.com/office/officeart/2005/8/layout/process2"/>
    <dgm:cxn modelId="{1E4CD60E-7044-4A78-A3BC-DED488CDC7E3}" type="presOf" srcId="{4A823395-ED9C-490E-B6AD-178BF5D2988F}" destId="{749A1F04-BCBE-4398-9FEB-AF0FD473DE5C}" srcOrd="0" destOrd="0" presId="urn:microsoft.com/office/officeart/2005/8/layout/process2"/>
    <dgm:cxn modelId="{1DA69029-5563-425F-8650-402A1DF92B44}" type="presOf" srcId="{00433A38-A309-44DB-9B81-8E66265D0DE3}" destId="{7DAC2F24-471D-4F85-A12A-BAE3036F2751}" srcOrd="0" destOrd="0" presId="urn:microsoft.com/office/officeart/2005/8/layout/process2"/>
    <dgm:cxn modelId="{D18B3D65-803A-4386-AFC1-600CA6C6C830}" srcId="{BC37CD21-0E82-4529-970C-5177B630BA77}" destId="{D2A60EAA-892C-4224-847A-A9A6106D1DFB}" srcOrd="0" destOrd="0" parTransId="{666F580A-CDEF-4874-ACBA-7FB615805969}" sibTransId="{00433A38-A309-44DB-9B81-8E66265D0DE3}"/>
    <dgm:cxn modelId="{5B7BB546-44CA-4D87-B089-B7AB55CF09A2}" type="presOf" srcId="{4A823395-ED9C-490E-B6AD-178BF5D2988F}" destId="{9D06EF19-5098-4CA9-9F6B-17A5CD287FB7}" srcOrd="1" destOrd="0" presId="urn:microsoft.com/office/officeart/2005/8/layout/process2"/>
    <dgm:cxn modelId="{E818DF68-93A1-418D-9652-F666FCC9EF5E}" srcId="{BC37CD21-0E82-4529-970C-5177B630BA77}" destId="{67DF4D54-7CFD-420D-9E00-207EDD60283C}" srcOrd="1" destOrd="0" parTransId="{153181D2-435B-413D-869C-3EB269A00DB1}" sibTransId="{4A823395-ED9C-490E-B6AD-178BF5D2988F}"/>
    <dgm:cxn modelId="{33BBA67B-F8A8-41FB-81FF-4AF2C068C54C}" type="presOf" srcId="{00433A38-A309-44DB-9B81-8E66265D0DE3}" destId="{357D8042-23A7-4920-B205-02CA5173F724}" srcOrd="1" destOrd="0" presId="urn:microsoft.com/office/officeart/2005/8/layout/process2"/>
    <dgm:cxn modelId="{F80495A9-5620-4B9A-87A0-761675EC6AB2}" type="presOf" srcId="{D2A60EAA-892C-4224-847A-A9A6106D1DFB}" destId="{6A7BA9FA-C314-497F-88B7-8E74F3C4EF25}" srcOrd="0" destOrd="0" presId="urn:microsoft.com/office/officeart/2005/8/layout/process2"/>
    <dgm:cxn modelId="{A4A46FAE-FABA-4A26-881C-14C4AB078044}" srcId="{BC37CD21-0E82-4529-970C-5177B630BA77}" destId="{DF174787-16E9-42B1-8EF8-5158AA2AE875}" srcOrd="2" destOrd="0" parTransId="{24816121-DB26-4870-86F2-FEC9A9BCD5FF}" sibTransId="{D5E52483-2818-4803-93B5-CEB4A5051223}"/>
    <dgm:cxn modelId="{8E3FA5BF-1B2C-4420-A619-C1748D433E9C}" type="presOf" srcId="{BC37CD21-0E82-4529-970C-5177B630BA77}" destId="{9DBFD3A6-8D6A-412D-B06A-929EB6FA5DCE}" srcOrd="0" destOrd="0" presId="urn:microsoft.com/office/officeart/2005/8/layout/process2"/>
    <dgm:cxn modelId="{791B6257-DB4A-4506-861E-75279A6005C1}" type="presParOf" srcId="{9DBFD3A6-8D6A-412D-B06A-929EB6FA5DCE}" destId="{6A7BA9FA-C314-497F-88B7-8E74F3C4EF25}" srcOrd="0" destOrd="0" presId="urn:microsoft.com/office/officeart/2005/8/layout/process2"/>
    <dgm:cxn modelId="{65AF31C4-BD1B-434D-B35A-F5E53C71D466}" type="presParOf" srcId="{9DBFD3A6-8D6A-412D-B06A-929EB6FA5DCE}" destId="{7DAC2F24-471D-4F85-A12A-BAE3036F2751}" srcOrd="1" destOrd="0" presId="urn:microsoft.com/office/officeart/2005/8/layout/process2"/>
    <dgm:cxn modelId="{CDDD5194-7DB5-40C7-ACE0-C815E388CD47}" type="presParOf" srcId="{7DAC2F24-471D-4F85-A12A-BAE3036F2751}" destId="{357D8042-23A7-4920-B205-02CA5173F724}" srcOrd="0" destOrd="0" presId="urn:microsoft.com/office/officeart/2005/8/layout/process2"/>
    <dgm:cxn modelId="{34F1015D-7C78-4586-B63E-5052F7FA57C9}" type="presParOf" srcId="{9DBFD3A6-8D6A-412D-B06A-929EB6FA5DCE}" destId="{4942E31F-C4C7-40E4-9E77-D9A10039797A}" srcOrd="2" destOrd="0" presId="urn:microsoft.com/office/officeart/2005/8/layout/process2"/>
    <dgm:cxn modelId="{F9C54188-0541-48A6-B423-693ACA48244B}" type="presParOf" srcId="{9DBFD3A6-8D6A-412D-B06A-929EB6FA5DCE}" destId="{749A1F04-BCBE-4398-9FEB-AF0FD473DE5C}" srcOrd="3" destOrd="0" presId="urn:microsoft.com/office/officeart/2005/8/layout/process2"/>
    <dgm:cxn modelId="{AABFD65C-B242-41D0-B54E-99D9DE190316}" type="presParOf" srcId="{749A1F04-BCBE-4398-9FEB-AF0FD473DE5C}" destId="{9D06EF19-5098-4CA9-9F6B-17A5CD287FB7}" srcOrd="0" destOrd="0" presId="urn:microsoft.com/office/officeart/2005/8/layout/process2"/>
    <dgm:cxn modelId="{44274E1F-9159-4CDB-A41E-CC763A7C00C3}" type="presParOf" srcId="{9DBFD3A6-8D6A-412D-B06A-929EB6FA5DCE}" destId="{8FCBF386-A251-41FF-993B-B3D5F4D3375E}" srcOrd="4"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42CFABF-E58E-4A5C-AB2A-F3580082CF7B}"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GB"/>
        </a:p>
      </dgm:t>
    </dgm:pt>
    <dgm:pt modelId="{835DDFF9-7932-4D74-A26F-3FA82A28AF2D}">
      <dgm:prSet phldrT="[Text]" custT="1"/>
      <dgm:spPr>
        <a:solidFill>
          <a:schemeClr val="accent2">
            <a:lumMod val="20000"/>
            <a:lumOff val="80000"/>
          </a:schemeClr>
        </a:solidFill>
        <a:ln>
          <a:solidFill>
            <a:schemeClr val="tx1"/>
          </a:solidFill>
        </a:ln>
      </dgm:spPr>
      <dgm:t>
        <a:bodyPr/>
        <a:lstStyle/>
        <a:p>
          <a:r>
            <a:rPr lang="en-GB" sz="2800" dirty="0">
              <a:solidFill>
                <a:schemeClr val="tx1"/>
              </a:solidFill>
            </a:rPr>
            <a:t>The force threatened </a:t>
          </a:r>
          <a:r>
            <a:rPr lang="en-GB" sz="2800" b="1" i="1" dirty="0">
              <a:solidFill>
                <a:schemeClr val="tx1"/>
              </a:solidFill>
            </a:rPr>
            <a:t>must be capable of being carried out </a:t>
          </a:r>
          <a:r>
            <a:rPr lang="en-GB" sz="2800" b="1" i="1" u="sng" dirty="0">
              <a:solidFill>
                <a:schemeClr val="tx1"/>
              </a:solidFill>
            </a:rPr>
            <a:t>there &amp; then </a:t>
          </a:r>
          <a:r>
            <a:rPr lang="en-GB" sz="2800" b="1" i="1" dirty="0">
              <a:solidFill>
                <a:schemeClr val="tx1"/>
              </a:solidFill>
            </a:rPr>
            <a:t>at the time of the threat</a:t>
          </a:r>
        </a:p>
      </dgm:t>
    </dgm:pt>
    <dgm:pt modelId="{ADC4156F-614A-40FD-A58C-9DBE4F755727}" type="parTrans" cxnId="{40405D9E-D804-4F9B-9529-1910BAA6B444}">
      <dgm:prSet/>
      <dgm:spPr/>
      <dgm:t>
        <a:bodyPr/>
        <a:lstStyle/>
        <a:p>
          <a:endParaRPr lang="en-GB"/>
        </a:p>
      </dgm:t>
    </dgm:pt>
    <dgm:pt modelId="{FF932261-2EE3-4DF1-9183-CE7C8275F522}" type="sibTrans" cxnId="{40405D9E-D804-4F9B-9529-1910BAA6B444}">
      <dgm:prSet/>
      <dgm:spPr>
        <a:solidFill>
          <a:schemeClr val="accent2">
            <a:lumMod val="75000"/>
            <a:alpha val="90000"/>
          </a:schemeClr>
        </a:solidFill>
        <a:ln>
          <a:solidFill>
            <a:schemeClr val="tx1">
              <a:alpha val="90000"/>
            </a:schemeClr>
          </a:solidFill>
        </a:ln>
      </dgm:spPr>
      <dgm:t>
        <a:bodyPr/>
        <a:lstStyle/>
        <a:p>
          <a:endParaRPr lang="en-GB"/>
        </a:p>
      </dgm:t>
    </dgm:pt>
    <dgm:pt modelId="{3C60CCE1-9DCE-47B7-92B9-71659ADA858C}">
      <dgm:prSet phldrT="[Text]" custT="1"/>
      <dgm:spPr>
        <a:solidFill>
          <a:schemeClr val="accent2">
            <a:lumMod val="60000"/>
            <a:lumOff val="40000"/>
          </a:schemeClr>
        </a:solidFill>
        <a:ln>
          <a:solidFill>
            <a:schemeClr val="tx1"/>
          </a:solidFill>
        </a:ln>
      </dgm:spPr>
      <dgm:t>
        <a:bodyPr/>
        <a:lstStyle/>
        <a:p>
          <a:r>
            <a:rPr lang="en-GB" sz="2800" dirty="0">
              <a:solidFill>
                <a:schemeClr val="tx1"/>
              </a:solidFill>
            </a:rPr>
            <a:t>Any threat of </a:t>
          </a:r>
          <a:r>
            <a:rPr lang="en-GB" sz="2800" b="1" i="1" dirty="0">
              <a:solidFill>
                <a:schemeClr val="tx1"/>
              </a:solidFill>
            </a:rPr>
            <a:t>future force </a:t>
          </a:r>
          <a:r>
            <a:rPr lang="en-GB" sz="2800" dirty="0">
              <a:solidFill>
                <a:schemeClr val="tx1"/>
              </a:solidFill>
            </a:rPr>
            <a:t>will </a:t>
          </a:r>
          <a:r>
            <a:rPr lang="en-GB" sz="2800" b="1" i="1" u="sng" dirty="0">
              <a:solidFill>
                <a:schemeClr val="tx1"/>
              </a:solidFill>
            </a:rPr>
            <a:t>not </a:t>
          </a:r>
          <a:r>
            <a:rPr lang="en-GB" sz="2800" dirty="0">
              <a:solidFill>
                <a:schemeClr val="tx1"/>
              </a:solidFill>
            </a:rPr>
            <a:t>be robbery but it will be blackmail</a:t>
          </a:r>
        </a:p>
      </dgm:t>
    </dgm:pt>
    <dgm:pt modelId="{0E0C2AC8-88BB-448E-A102-21D4D099BC7B}" type="parTrans" cxnId="{2C990FCC-3459-4B48-9DDD-464ADC78616D}">
      <dgm:prSet/>
      <dgm:spPr/>
      <dgm:t>
        <a:bodyPr/>
        <a:lstStyle/>
        <a:p>
          <a:endParaRPr lang="en-GB"/>
        </a:p>
      </dgm:t>
    </dgm:pt>
    <dgm:pt modelId="{38F772E3-C46B-4F3E-B0A9-3A6B191F755D}" type="sibTrans" cxnId="{2C990FCC-3459-4B48-9DDD-464ADC78616D}">
      <dgm:prSet/>
      <dgm:spPr/>
      <dgm:t>
        <a:bodyPr/>
        <a:lstStyle/>
        <a:p>
          <a:endParaRPr lang="en-GB"/>
        </a:p>
      </dgm:t>
    </dgm:pt>
    <dgm:pt modelId="{921CA8FD-7178-4F09-B78D-B4605D78AA73}" type="pres">
      <dgm:prSet presAssocID="{042CFABF-E58E-4A5C-AB2A-F3580082CF7B}" presName="outerComposite" presStyleCnt="0">
        <dgm:presLayoutVars>
          <dgm:chMax val="5"/>
          <dgm:dir/>
          <dgm:resizeHandles val="exact"/>
        </dgm:presLayoutVars>
      </dgm:prSet>
      <dgm:spPr/>
    </dgm:pt>
    <dgm:pt modelId="{3342A8BD-23DA-4583-8B89-3E7FE2B01A62}" type="pres">
      <dgm:prSet presAssocID="{042CFABF-E58E-4A5C-AB2A-F3580082CF7B}" presName="dummyMaxCanvas" presStyleCnt="0">
        <dgm:presLayoutVars/>
      </dgm:prSet>
      <dgm:spPr/>
    </dgm:pt>
    <dgm:pt modelId="{C78FF6AB-121C-4BDA-9180-C256271D7359}" type="pres">
      <dgm:prSet presAssocID="{042CFABF-E58E-4A5C-AB2A-F3580082CF7B}" presName="TwoNodes_1" presStyleLbl="node1" presStyleIdx="0" presStyleCnt="2">
        <dgm:presLayoutVars>
          <dgm:bulletEnabled val="1"/>
        </dgm:presLayoutVars>
      </dgm:prSet>
      <dgm:spPr/>
    </dgm:pt>
    <dgm:pt modelId="{C18A2BD7-8281-4AE9-9199-A06ACB37313F}" type="pres">
      <dgm:prSet presAssocID="{042CFABF-E58E-4A5C-AB2A-F3580082CF7B}" presName="TwoNodes_2" presStyleLbl="node1" presStyleIdx="1" presStyleCnt="2">
        <dgm:presLayoutVars>
          <dgm:bulletEnabled val="1"/>
        </dgm:presLayoutVars>
      </dgm:prSet>
      <dgm:spPr/>
    </dgm:pt>
    <dgm:pt modelId="{D16C4EA2-6831-4464-99A0-7D9CFA2E2702}" type="pres">
      <dgm:prSet presAssocID="{042CFABF-E58E-4A5C-AB2A-F3580082CF7B}" presName="TwoConn_1-2" presStyleLbl="fgAccFollowNode1" presStyleIdx="0" presStyleCnt="1">
        <dgm:presLayoutVars>
          <dgm:bulletEnabled val="1"/>
        </dgm:presLayoutVars>
      </dgm:prSet>
      <dgm:spPr/>
    </dgm:pt>
    <dgm:pt modelId="{58AFFB73-DD33-4D55-8A3A-3E5C2F5D872B}" type="pres">
      <dgm:prSet presAssocID="{042CFABF-E58E-4A5C-AB2A-F3580082CF7B}" presName="TwoNodes_1_text" presStyleLbl="node1" presStyleIdx="1" presStyleCnt="2">
        <dgm:presLayoutVars>
          <dgm:bulletEnabled val="1"/>
        </dgm:presLayoutVars>
      </dgm:prSet>
      <dgm:spPr/>
    </dgm:pt>
    <dgm:pt modelId="{F0463C75-8AA7-4DC4-9863-4D8E0A980F18}" type="pres">
      <dgm:prSet presAssocID="{042CFABF-E58E-4A5C-AB2A-F3580082CF7B}" presName="TwoNodes_2_text" presStyleLbl="node1" presStyleIdx="1" presStyleCnt="2">
        <dgm:presLayoutVars>
          <dgm:bulletEnabled val="1"/>
        </dgm:presLayoutVars>
      </dgm:prSet>
      <dgm:spPr/>
    </dgm:pt>
  </dgm:ptLst>
  <dgm:cxnLst>
    <dgm:cxn modelId="{9B08CF0B-113B-4111-B02F-EC131535C9C7}" type="presOf" srcId="{042CFABF-E58E-4A5C-AB2A-F3580082CF7B}" destId="{921CA8FD-7178-4F09-B78D-B4605D78AA73}" srcOrd="0" destOrd="0" presId="urn:microsoft.com/office/officeart/2005/8/layout/vProcess5"/>
    <dgm:cxn modelId="{FACF2615-A720-4D85-B782-1FFB2C2B041D}" type="presOf" srcId="{3C60CCE1-9DCE-47B7-92B9-71659ADA858C}" destId="{C18A2BD7-8281-4AE9-9199-A06ACB37313F}" srcOrd="0" destOrd="0" presId="urn:microsoft.com/office/officeart/2005/8/layout/vProcess5"/>
    <dgm:cxn modelId="{40405D9E-D804-4F9B-9529-1910BAA6B444}" srcId="{042CFABF-E58E-4A5C-AB2A-F3580082CF7B}" destId="{835DDFF9-7932-4D74-A26F-3FA82A28AF2D}" srcOrd="0" destOrd="0" parTransId="{ADC4156F-614A-40FD-A58C-9DBE4F755727}" sibTransId="{FF932261-2EE3-4DF1-9183-CE7C8275F522}"/>
    <dgm:cxn modelId="{441027AF-9ECC-4ED8-AAB9-6E605379B131}" type="presOf" srcId="{FF932261-2EE3-4DF1-9183-CE7C8275F522}" destId="{D16C4EA2-6831-4464-99A0-7D9CFA2E2702}" srcOrd="0" destOrd="0" presId="urn:microsoft.com/office/officeart/2005/8/layout/vProcess5"/>
    <dgm:cxn modelId="{DBD023B4-A758-45D9-8643-ACDE7497C711}" type="presOf" srcId="{835DDFF9-7932-4D74-A26F-3FA82A28AF2D}" destId="{58AFFB73-DD33-4D55-8A3A-3E5C2F5D872B}" srcOrd="1" destOrd="0" presId="urn:microsoft.com/office/officeart/2005/8/layout/vProcess5"/>
    <dgm:cxn modelId="{C549EEB8-E730-4C15-ADF1-3C3B405EC3A4}" type="presOf" srcId="{3C60CCE1-9DCE-47B7-92B9-71659ADA858C}" destId="{F0463C75-8AA7-4DC4-9863-4D8E0A980F18}" srcOrd="1" destOrd="0" presId="urn:microsoft.com/office/officeart/2005/8/layout/vProcess5"/>
    <dgm:cxn modelId="{91E79DC8-68DA-4B97-899F-C9916C6B4347}" type="presOf" srcId="{835DDFF9-7932-4D74-A26F-3FA82A28AF2D}" destId="{C78FF6AB-121C-4BDA-9180-C256271D7359}" srcOrd="0" destOrd="0" presId="urn:microsoft.com/office/officeart/2005/8/layout/vProcess5"/>
    <dgm:cxn modelId="{2C990FCC-3459-4B48-9DDD-464ADC78616D}" srcId="{042CFABF-E58E-4A5C-AB2A-F3580082CF7B}" destId="{3C60CCE1-9DCE-47B7-92B9-71659ADA858C}" srcOrd="1" destOrd="0" parTransId="{0E0C2AC8-88BB-448E-A102-21D4D099BC7B}" sibTransId="{38F772E3-C46B-4F3E-B0A9-3A6B191F755D}"/>
    <dgm:cxn modelId="{335DDC3B-2E34-4EC4-99A9-FCDD0E21215E}" type="presParOf" srcId="{921CA8FD-7178-4F09-B78D-B4605D78AA73}" destId="{3342A8BD-23DA-4583-8B89-3E7FE2B01A62}" srcOrd="0" destOrd="0" presId="urn:microsoft.com/office/officeart/2005/8/layout/vProcess5"/>
    <dgm:cxn modelId="{1B38F20D-7020-4B5D-8DC9-A54701DBF644}" type="presParOf" srcId="{921CA8FD-7178-4F09-B78D-B4605D78AA73}" destId="{C78FF6AB-121C-4BDA-9180-C256271D7359}" srcOrd="1" destOrd="0" presId="urn:microsoft.com/office/officeart/2005/8/layout/vProcess5"/>
    <dgm:cxn modelId="{C11FBBDA-83BD-4EFB-8CC1-E05AA86C984D}" type="presParOf" srcId="{921CA8FD-7178-4F09-B78D-B4605D78AA73}" destId="{C18A2BD7-8281-4AE9-9199-A06ACB37313F}" srcOrd="2" destOrd="0" presId="urn:microsoft.com/office/officeart/2005/8/layout/vProcess5"/>
    <dgm:cxn modelId="{C206C3AE-04C0-4D73-9564-E53D1C5A4EA7}" type="presParOf" srcId="{921CA8FD-7178-4F09-B78D-B4605D78AA73}" destId="{D16C4EA2-6831-4464-99A0-7D9CFA2E2702}" srcOrd="3" destOrd="0" presId="urn:microsoft.com/office/officeart/2005/8/layout/vProcess5"/>
    <dgm:cxn modelId="{331AC216-3382-41B6-B403-C3C34902DF1E}" type="presParOf" srcId="{921CA8FD-7178-4F09-B78D-B4605D78AA73}" destId="{58AFFB73-DD33-4D55-8A3A-3E5C2F5D872B}" srcOrd="4" destOrd="0" presId="urn:microsoft.com/office/officeart/2005/8/layout/vProcess5"/>
    <dgm:cxn modelId="{D9236B22-60C4-471A-A696-A9B4CDC657AB}" type="presParOf" srcId="{921CA8FD-7178-4F09-B78D-B4605D78AA73}" destId="{F0463C75-8AA7-4DC4-9863-4D8E0A980F18}"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0B94FDC-42E6-41ED-AC1B-D61975EE6BFD}" type="doc">
      <dgm:prSet loTypeId="urn:microsoft.com/office/officeart/2005/8/layout/hProcess7" loCatId="list" qsTypeId="urn:microsoft.com/office/officeart/2005/8/quickstyle/simple1" qsCatId="simple" csTypeId="urn:microsoft.com/office/officeart/2005/8/colors/accent1_2" csCatId="accent1" phldr="1"/>
      <dgm:spPr/>
      <dgm:t>
        <a:bodyPr/>
        <a:lstStyle/>
        <a:p>
          <a:endParaRPr lang="en-GB"/>
        </a:p>
      </dgm:t>
    </dgm:pt>
    <dgm:pt modelId="{6663D83F-FD3F-404E-9C10-58AE4A5B899F}">
      <dgm:prSet phldrT="[Text]" phldr="1"/>
      <dgm:spPr>
        <a:solidFill>
          <a:schemeClr val="accent2">
            <a:lumMod val="40000"/>
            <a:lumOff val="60000"/>
          </a:schemeClr>
        </a:solidFill>
        <a:ln>
          <a:solidFill>
            <a:schemeClr val="tx1"/>
          </a:solidFill>
        </a:ln>
      </dgm:spPr>
      <dgm:t>
        <a:bodyPr/>
        <a:lstStyle/>
        <a:p>
          <a:endParaRPr lang="en-GB"/>
        </a:p>
      </dgm:t>
    </dgm:pt>
    <dgm:pt modelId="{92B6340B-564B-4048-A7E5-DA3EF016CC3B}" type="parTrans" cxnId="{E8B6F083-1876-47D5-8E34-25528662C11C}">
      <dgm:prSet/>
      <dgm:spPr/>
      <dgm:t>
        <a:bodyPr/>
        <a:lstStyle/>
        <a:p>
          <a:endParaRPr lang="en-GB"/>
        </a:p>
      </dgm:t>
    </dgm:pt>
    <dgm:pt modelId="{5159159F-E96B-4A31-AE1C-F26781B86AC8}" type="sibTrans" cxnId="{E8B6F083-1876-47D5-8E34-25528662C11C}">
      <dgm:prSet/>
      <dgm:spPr/>
      <dgm:t>
        <a:bodyPr/>
        <a:lstStyle/>
        <a:p>
          <a:endParaRPr lang="en-GB"/>
        </a:p>
      </dgm:t>
    </dgm:pt>
    <dgm:pt modelId="{180D68BC-FD40-4075-BA0F-7B0E37218BEA}">
      <dgm:prSet phldrT="[Text]" custT="1"/>
      <dgm:spPr/>
      <dgm:t>
        <a:bodyPr/>
        <a:lstStyle/>
        <a:p>
          <a:r>
            <a:rPr lang="en-GB" sz="2800" dirty="0">
              <a:solidFill>
                <a:schemeClr val="tx1"/>
              </a:solidFill>
            </a:rPr>
            <a:t>Threatening force at any </a:t>
          </a:r>
          <a:r>
            <a:rPr lang="en-GB" sz="2800" b="1" i="1" dirty="0">
              <a:solidFill>
                <a:schemeClr val="tx1"/>
              </a:solidFill>
            </a:rPr>
            <a:t>place other than at the scene is insufficient </a:t>
          </a:r>
          <a:r>
            <a:rPr lang="en-GB" sz="2800" dirty="0">
              <a:solidFill>
                <a:schemeClr val="tx1"/>
              </a:solidFill>
            </a:rPr>
            <a:t>as it is not possible to execute such threats </a:t>
          </a:r>
          <a:r>
            <a:rPr lang="en-GB" sz="2800" b="1" i="1" dirty="0">
              <a:solidFill>
                <a:schemeClr val="tx1"/>
              </a:solidFill>
            </a:rPr>
            <a:t>there &amp; then</a:t>
          </a:r>
        </a:p>
      </dgm:t>
    </dgm:pt>
    <dgm:pt modelId="{E19F9B16-0B02-419E-9EEF-98A6034C9D05}" type="parTrans" cxnId="{A9A7F473-8540-4321-AB2F-45E04DC1FEDD}">
      <dgm:prSet/>
      <dgm:spPr/>
      <dgm:t>
        <a:bodyPr/>
        <a:lstStyle/>
        <a:p>
          <a:endParaRPr lang="en-GB"/>
        </a:p>
      </dgm:t>
    </dgm:pt>
    <dgm:pt modelId="{1F026E1F-0CFB-477B-A50C-F739BE323183}" type="sibTrans" cxnId="{A9A7F473-8540-4321-AB2F-45E04DC1FEDD}">
      <dgm:prSet/>
      <dgm:spPr/>
      <dgm:t>
        <a:bodyPr/>
        <a:lstStyle/>
        <a:p>
          <a:endParaRPr lang="en-GB"/>
        </a:p>
      </dgm:t>
    </dgm:pt>
    <dgm:pt modelId="{BDFCF0C4-ACC7-4645-B61F-17206D9F0538}">
      <dgm:prSet phldrT="[Text]" phldr="1"/>
      <dgm:spPr>
        <a:solidFill>
          <a:schemeClr val="accent2">
            <a:lumMod val="60000"/>
            <a:lumOff val="40000"/>
          </a:schemeClr>
        </a:solidFill>
        <a:ln>
          <a:solidFill>
            <a:schemeClr val="tx1"/>
          </a:solidFill>
        </a:ln>
      </dgm:spPr>
      <dgm:t>
        <a:bodyPr/>
        <a:lstStyle/>
        <a:p>
          <a:endParaRPr lang="en-GB" dirty="0"/>
        </a:p>
      </dgm:t>
    </dgm:pt>
    <dgm:pt modelId="{69DD5AD1-94BE-4E43-912A-33E62C41D9A5}" type="parTrans" cxnId="{A17EEE33-F2CE-4834-8711-4CBC623EE9F0}">
      <dgm:prSet/>
      <dgm:spPr/>
      <dgm:t>
        <a:bodyPr/>
        <a:lstStyle/>
        <a:p>
          <a:endParaRPr lang="en-GB"/>
        </a:p>
      </dgm:t>
    </dgm:pt>
    <dgm:pt modelId="{22B9E732-38A7-4329-8CE7-47E4391BBEAF}" type="sibTrans" cxnId="{A17EEE33-F2CE-4834-8711-4CBC623EE9F0}">
      <dgm:prSet/>
      <dgm:spPr/>
      <dgm:t>
        <a:bodyPr/>
        <a:lstStyle/>
        <a:p>
          <a:endParaRPr lang="en-GB"/>
        </a:p>
      </dgm:t>
    </dgm:pt>
    <dgm:pt modelId="{1A029F9B-B794-48BE-878F-882B7E0EF230}">
      <dgm:prSet phldrT="[Text]" custT="1"/>
      <dgm:spPr/>
      <dgm:t>
        <a:bodyPr/>
        <a:lstStyle/>
        <a:p>
          <a:r>
            <a:rPr lang="en-GB" sz="2800" b="1" i="1" dirty="0">
              <a:solidFill>
                <a:schemeClr val="tx1"/>
              </a:solidFill>
            </a:rPr>
            <a:t>Threats</a:t>
          </a:r>
          <a:r>
            <a:rPr lang="en-GB" sz="2800" dirty="0">
              <a:solidFill>
                <a:schemeClr val="tx1"/>
              </a:solidFill>
            </a:rPr>
            <a:t> directed </a:t>
          </a:r>
          <a:r>
            <a:rPr lang="en-GB" sz="2800" b="1" i="1" dirty="0">
              <a:solidFill>
                <a:schemeClr val="tx1"/>
              </a:solidFill>
            </a:rPr>
            <a:t>over the phone </a:t>
          </a:r>
          <a:r>
            <a:rPr lang="en-GB" sz="2800" dirty="0">
              <a:solidFill>
                <a:schemeClr val="tx1"/>
              </a:solidFill>
            </a:rPr>
            <a:t>will </a:t>
          </a:r>
          <a:r>
            <a:rPr lang="en-GB" sz="2800" b="1" i="1" u="sng" dirty="0">
              <a:solidFill>
                <a:schemeClr val="tx1"/>
              </a:solidFill>
            </a:rPr>
            <a:t>not</a:t>
          </a:r>
          <a:r>
            <a:rPr lang="en-GB" sz="2800" dirty="0">
              <a:solidFill>
                <a:schemeClr val="tx1"/>
              </a:solidFill>
            </a:rPr>
            <a:t> constitute robbery as it will not be possible to execute the threats there &amp; then</a:t>
          </a:r>
        </a:p>
      </dgm:t>
    </dgm:pt>
    <dgm:pt modelId="{AB047E56-FB7D-45F3-AEFA-43080B7B9DD8}" type="parTrans" cxnId="{F5578FC8-EE21-400D-8079-FC0B78130DEF}">
      <dgm:prSet/>
      <dgm:spPr/>
      <dgm:t>
        <a:bodyPr/>
        <a:lstStyle/>
        <a:p>
          <a:endParaRPr lang="en-GB"/>
        </a:p>
      </dgm:t>
    </dgm:pt>
    <dgm:pt modelId="{0CCE2598-B483-4218-9483-43E9AC86BE9F}" type="sibTrans" cxnId="{F5578FC8-EE21-400D-8079-FC0B78130DEF}">
      <dgm:prSet/>
      <dgm:spPr/>
      <dgm:t>
        <a:bodyPr/>
        <a:lstStyle/>
        <a:p>
          <a:endParaRPr lang="en-GB"/>
        </a:p>
      </dgm:t>
    </dgm:pt>
    <dgm:pt modelId="{099F75E5-6BF9-48FD-9E10-8534B76182CD}" type="pres">
      <dgm:prSet presAssocID="{60B94FDC-42E6-41ED-AC1B-D61975EE6BFD}" presName="Name0" presStyleCnt="0">
        <dgm:presLayoutVars>
          <dgm:dir/>
          <dgm:animLvl val="lvl"/>
          <dgm:resizeHandles val="exact"/>
        </dgm:presLayoutVars>
      </dgm:prSet>
      <dgm:spPr/>
    </dgm:pt>
    <dgm:pt modelId="{EAE9E454-DB06-44F2-92B4-259CA8CBAB88}" type="pres">
      <dgm:prSet presAssocID="{6663D83F-FD3F-404E-9C10-58AE4A5B899F}" presName="compositeNode" presStyleCnt="0">
        <dgm:presLayoutVars>
          <dgm:bulletEnabled val="1"/>
        </dgm:presLayoutVars>
      </dgm:prSet>
      <dgm:spPr/>
    </dgm:pt>
    <dgm:pt modelId="{CE8643FB-63BD-4049-A2F3-445C7769F108}" type="pres">
      <dgm:prSet presAssocID="{6663D83F-FD3F-404E-9C10-58AE4A5B899F}" presName="bgRect" presStyleLbl="node1" presStyleIdx="0" presStyleCnt="2"/>
      <dgm:spPr/>
    </dgm:pt>
    <dgm:pt modelId="{C3B00B1E-8A08-42EF-A95B-14FAF801949B}" type="pres">
      <dgm:prSet presAssocID="{6663D83F-FD3F-404E-9C10-58AE4A5B899F}" presName="parentNode" presStyleLbl="node1" presStyleIdx="0" presStyleCnt="2">
        <dgm:presLayoutVars>
          <dgm:chMax val="0"/>
          <dgm:bulletEnabled val="1"/>
        </dgm:presLayoutVars>
      </dgm:prSet>
      <dgm:spPr/>
    </dgm:pt>
    <dgm:pt modelId="{DCBA72D2-441D-45E4-A665-6C1A395177D6}" type="pres">
      <dgm:prSet presAssocID="{6663D83F-FD3F-404E-9C10-58AE4A5B899F}" presName="childNode" presStyleLbl="node1" presStyleIdx="0" presStyleCnt="2">
        <dgm:presLayoutVars>
          <dgm:bulletEnabled val="1"/>
        </dgm:presLayoutVars>
      </dgm:prSet>
      <dgm:spPr/>
    </dgm:pt>
    <dgm:pt modelId="{7CD17D62-00B9-4302-B842-A9FA61D34181}" type="pres">
      <dgm:prSet presAssocID="{5159159F-E96B-4A31-AE1C-F26781B86AC8}" presName="hSp" presStyleCnt="0"/>
      <dgm:spPr/>
    </dgm:pt>
    <dgm:pt modelId="{3CCC0A41-E45C-4E96-9797-1753D4555B85}" type="pres">
      <dgm:prSet presAssocID="{5159159F-E96B-4A31-AE1C-F26781B86AC8}" presName="vProcSp" presStyleCnt="0"/>
      <dgm:spPr/>
    </dgm:pt>
    <dgm:pt modelId="{F1B4146F-31FE-466E-8A20-0A7FD7B13A20}" type="pres">
      <dgm:prSet presAssocID="{5159159F-E96B-4A31-AE1C-F26781B86AC8}" presName="vSp1" presStyleCnt="0"/>
      <dgm:spPr/>
    </dgm:pt>
    <dgm:pt modelId="{8CDF2478-86BD-4968-B46E-7F5356DFF45C}" type="pres">
      <dgm:prSet presAssocID="{5159159F-E96B-4A31-AE1C-F26781B86AC8}" presName="simulatedConn" presStyleLbl="solidFgAcc1" presStyleIdx="0" presStyleCnt="1"/>
      <dgm:spPr>
        <a:solidFill>
          <a:schemeClr val="accent2">
            <a:lumMod val="75000"/>
          </a:schemeClr>
        </a:solidFill>
        <a:ln>
          <a:solidFill>
            <a:schemeClr val="tx1"/>
          </a:solidFill>
        </a:ln>
      </dgm:spPr>
    </dgm:pt>
    <dgm:pt modelId="{1386DAD3-1E84-41FE-A0F5-998D48BCC861}" type="pres">
      <dgm:prSet presAssocID="{5159159F-E96B-4A31-AE1C-F26781B86AC8}" presName="vSp2" presStyleCnt="0"/>
      <dgm:spPr/>
    </dgm:pt>
    <dgm:pt modelId="{E10D43AD-6FE7-4380-8440-23CD67B015FE}" type="pres">
      <dgm:prSet presAssocID="{5159159F-E96B-4A31-AE1C-F26781B86AC8}" presName="sibTrans" presStyleCnt="0"/>
      <dgm:spPr/>
    </dgm:pt>
    <dgm:pt modelId="{FB33B604-7F19-40BC-9A8D-8465ED8F2160}" type="pres">
      <dgm:prSet presAssocID="{BDFCF0C4-ACC7-4645-B61F-17206D9F0538}" presName="compositeNode" presStyleCnt="0">
        <dgm:presLayoutVars>
          <dgm:bulletEnabled val="1"/>
        </dgm:presLayoutVars>
      </dgm:prSet>
      <dgm:spPr/>
    </dgm:pt>
    <dgm:pt modelId="{442FBD77-EBE6-40D5-97AC-1D59AF6D61EA}" type="pres">
      <dgm:prSet presAssocID="{BDFCF0C4-ACC7-4645-B61F-17206D9F0538}" presName="bgRect" presStyleLbl="node1" presStyleIdx="1" presStyleCnt="2"/>
      <dgm:spPr/>
    </dgm:pt>
    <dgm:pt modelId="{EEFB5C37-90CB-4216-A4E7-1FF2BAEFA370}" type="pres">
      <dgm:prSet presAssocID="{BDFCF0C4-ACC7-4645-B61F-17206D9F0538}" presName="parentNode" presStyleLbl="node1" presStyleIdx="1" presStyleCnt="2">
        <dgm:presLayoutVars>
          <dgm:chMax val="0"/>
          <dgm:bulletEnabled val="1"/>
        </dgm:presLayoutVars>
      </dgm:prSet>
      <dgm:spPr/>
    </dgm:pt>
    <dgm:pt modelId="{B6AAE6AD-FC70-4A27-8C2C-DDEFE40A866A}" type="pres">
      <dgm:prSet presAssocID="{BDFCF0C4-ACC7-4645-B61F-17206D9F0538}" presName="childNode" presStyleLbl="node1" presStyleIdx="1" presStyleCnt="2">
        <dgm:presLayoutVars>
          <dgm:bulletEnabled val="1"/>
        </dgm:presLayoutVars>
      </dgm:prSet>
      <dgm:spPr/>
    </dgm:pt>
  </dgm:ptLst>
  <dgm:cxnLst>
    <dgm:cxn modelId="{8D362A0E-36C4-430A-80BD-E821D458EAC0}" type="presOf" srcId="{180D68BC-FD40-4075-BA0F-7B0E37218BEA}" destId="{DCBA72D2-441D-45E4-A665-6C1A395177D6}" srcOrd="0" destOrd="0" presId="urn:microsoft.com/office/officeart/2005/8/layout/hProcess7"/>
    <dgm:cxn modelId="{41788827-0841-4991-A9E5-FA71C8B4BC4F}" type="presOf" srcId="{6663D83F-FD3F-404E-9C10-58AE4A5B899F}" destId="{C3B00B1E-8A08-42EF-A95B-14FAF801949B}" srcOrd="1" destOrd="0" presId="urn:microsoft.com/office/officeart/2005/8/layout/hProcess7"/>
    <dgm:cxn modelId="{83698932-E811-439E-A3FC-D898F8C926C3}" type="presOf" srcId="{1A029F9B-B794-48BE-878F-882B7E0EF230}" destId="{B6AAE6AD-FC70-4A27-8C2C-DDEFE40A866A}" srcOrd="0" destOrd="0" presId="urn:microsoft.com/office/officeart/2005/8/layout/hProcess7"/>
    <dgm:cxn modelId="{A17EEE33-F2CE-4834-8711-4CBC623EE9F0}" srcId="{60B94FDC-42E6-41ED-AC1B-D61975EE6BFD}" destId="{BDFCF0C4-ACC7-4645-B61F-17206D9F0538}" srcOrd="1" destOrd="0" parTransId="{69DD5AD1-94BE-4E43-912A-33E62C41D9A5}" sibTransId="{22B9E732-38A7-4329-8CE7-47E4391BBEAF}"/>
    <dgm:cxn modelId="{70521272-1118-4AB1-9F97-C620675AB1B6}" type="presOf" srcId="{BDFCF0C4-ACC7-4645-B61F-17206D9F0538}" destId="{EEFB5C37-90CB-4216-A4E7-1FF2BAEFA370}" srcOrd="1" destOrd="0" presId="urn:microsoft.com/office/officeart/2005/8/layout/hProcess7"/>
    <dgm:cxn modelId="{A9A7F473-8540-4321-AB2F-45E04DC1FEDD}" srcId="{6663D83F-FD3F-404E-9C10-58AE4A5B899F}" destId="{180D68BC-FD40-4075-BA0F-7B0E37218BEA}" srcOrd="0" destOrd="0" parTransId="{E19F9B16-0B02-419E-9EEF-98A6034C9D05}" sibTransId="{1F026E1F-0CFB-477B-A50C-F739BE323183}"/>
    <dgm:cxn modelId="{E8B6F083-1876-47D5-8E34-25528662C11C}" srcId="{60B94FDC-42E6-41ED-AC1B-D61975EE6BFD}" destId="{6663D83F-FD3F-404E-9C10-58AE4A5B899F}" srcOrd="0" destOrd="0" parTransId="{92B6340B-564B-4048-A7E5-DA3EF016CC3B}" sibTransId="{5159159F-E96B-4A31-AE1C-F26781B86AC8}"/>
    <dgm:cxn modelId="{B01DC8AE-6F0C-4A16-AAB8-D465DA26D1B9}" type="presOf" srcId="{6663D83F-FD3F-404E-9C10-58AE4A5B899F}" destId="{CE8643FB-63BD-4049-A2F3-445C7769F108}" srcOrd="0" destOrd="0" presId="urn:microsoft.com/office/officeart/2005/8/layout/hProcess7"/>
    <dgm:cxn modelId="{DABF18BA-C4E4-44AD-8E7E-427C270F9729}" type="presOf" srcId="{BDFCF0C4-ACC7-4645-B61F-17206D9F0538}" destId="{442FBD77-EBE6-40D5-97AC-1D59AF6D61EA}" srcOrd="0" destOrd="0" presId="urn:microsoft.com/office/officeart/2005/8/layout/hProcess7"/>
    <dgm:cxn modelId="{F5578FC8-EE21-400D-8079-FC0B78130DEF}" srcId="{BDFCF0C4-ACC7-4645-B61F-17206D9F0538}" destId="{1A029F9B-B794-48BE-878F-882B7E0EF230}" srcOrd="0" destOrd="0" parTransId="{AB047E56-FB7D-45F3-AEFA-43080B7B9DD8}" sibTransId="{0CCE2598-B483-4218-9483-43E9AC86BE9F}"/>
    <dgm:cxn modelId="{27FE58E9-B993-42A6-83C4-19FD77760059}" type="presOf" srcId="{60B94FDC-42E6-41ED-AC1B-D61975EE6BFD}" destId="{099F75E5-6BF9-48FD-9E10-8534B76182CD}" srcOrd="0" destOrd="0" presId="urn:microsoft.com/office/officeart/2005/8/layout/hProcess7"/>
    <dgm:cxn modelId="{53B95B44-B4DC-4929-8DEC-5C8B29713002}" type="presParOf" srcId="{099F75E5-6BF9-48FD-9E10-8534B76182CD}" destId="{EAE9E454-DB06-44F2-92B4-259CA8CBAB88}" srcOrd="0" destOrd="0" presId="urn:microsoft.com/office/officeart/2005/8/layout/hProcess7"/>
    <dgm:cxn modelId="{95BD0839-59FE-4C60-A900-9D4F0599B6DD}" type="presParOf" srcId="{EAE9E454-DB06-44F2-92B4-259CA8CBAB88}" destId="{CE8643FB-63BD-4049-A2F3-445C7769F108}" srcOrd="0" destOrd="0" presId="urn:microsoft.com/office/officeart/2005/8/layout/hProcess7"/>
    <dgm:cxn modelId="{47C49A21-E15E-4594-BB74-ABA889DF5EA2}" type="presParOf" srcId="{EAE9E454-DB06-44F2-92B4-259CA8CBAB88}" destId="{C3B00B1E-8A08-42EF-A95B-14FAF801949B}" srcOrd="1" destOrd="0" presId="urn:microsoft.com/office/officeart/2005/8/layout/hProcess7"/>
    <dgm:cxn modelId="{29FCC478-5250-49DB-92D2-64B501E9B6F0}" type="presParOf" srcId="{EAE9E454-DB06-44F2-92B4-259CA8CBAB88}" destId="{DCBA72D2-441D-45E4-A665-6C1A395177D6}" srcOrd="2" destOrd="0" presId="urn:microsoft.com/office/officeart/2005/8/layout/hProcess7"/>
    <dgm:cxn modelId="{08A73D1C-D69D-450F-9377-1D202E2D40D4}" type="presParOf" srcId="{099F75E5-6BF9-48FD-9E10-8534B76182CD}" destId="{7CD17D62-00B9-4302-B842-A9FA61D34181}" srcOrd="1" destOrd="0" presId="urn:microsoft.com/office/officeart/2005/8/layout/hProcess7"/>
    <dgm:cxn modelId="{6725BA48-4920-4B9B-B391-19793D65BDEB}" type="presParOf" srcId="{099F75E5-6BF9-48FD-9E10-8534B76182CD}" destId="{3CCC0A41-E45C-4E96-9797-1753D4555B85}" srcOrd="2" destOrd="0" presId="urn:microsoft.com/office/officeart/2005/8/layout/hProcess7"/>
    <dgm:cxn modelId="{52E75FEF-806B-48BE-B2CB-FE9ACD936558}" type="presParOf" srcId="{3CCC0A41-E45C-4E96-9797-1753D4555B85}" destId="{F1B4146F-31FE-466E-8A20-0A7FD7B13A20}" srcOrd="0" destOrd="0" presId="urn:microsoft.com/office/officeart/2005/8/layout/hProcess7"/>
    <dgm:cxn modelId="{60ED214E-3268-4B72-B8AE-98A63E6F34B6}" type="presParOf" srcId="{3CCC0A41-E45C-4E96-9797-1753D4555B85}" destId="{8CDF2478-86BD-4968-B46E-7F5356DFF45C}" srcOrd="1" destOrd="0" presId="urn:microsoft.com/office/officeart/2005/8/layout/hProcess7"/>
    <dgm:cxn modelId="{6C05866D-D19F-45FB-942E-C5FBDD4BCFD9}" type="presParOf" srcId="{3CCC0A41-E45C-4E96-9797-1753D4555B85}" destId="{1386DAD3-1E84-41FE-A0F5-998D48BCC861}" srcOrd="2" destOrd="0" presId="urn:microsoft.com/office/officeart/2005/8/layout/hProcess7"/>
    <dgm:cxn modelId="{9C1B7482-3E65-4FFE-910F-B98A9564509E}" type="presParOf" srcId="{099F75E5-6BF9-48FD-9E10-8534B76182CD}" destId="{E10D43AD-6FE7-4380-8440-23CD67B015FE}" srcOrd="3" destOrd="0" presId="urn:microsoft.com/office/officeart/2005/8/layout/hProcess7"/>
    <dgm:cxn modelId="{8558497D-1D62-4DA7-901D-1FB4D5E6ABE7}" type="presParOf" srcId="{099F75E5-6BF9-48FD-9E10-8534B76182CD}" destId="{FB33B604-7F19-40BC-9A8D-8465ED8F2160}" srcOrd="4" destOrd="0" presId="urn:microsoft.com/office/officeart/2005/8/layout/hProcess7"/>
    <dgm:cxn modelId="{F7AD06EE-927D-4238-AF31-AF6B0467688F}" type="presParOf" srcId="{FB33B604-7F19-40BC-9A8D-8465ED8F2160}" destId="{442FBD77-EBE6-40D5-97AC-1D59AF6D61EA}" srcOrd="0" destOrd="0" presId="urn:microsoft.com/office/officeart/2005/8/layout/hProcess7"/>
    <dgm:cxn modelId="{E7D89B51-B2B9-48E6-9FA0-426C9D38EAD4}" type="presParOf" srcId="{FB33B604-7F19-40BC-9A8D-8465ED8F2160}" destId="{EEFB5C37-90CB-4216-A4E7-1FF2BAEFA370}" srcOrd="1" destOrd="0" presId="urn:microsoft.com/office/officeart/2005/8/layout/hProcess7"/>
    <dgm:cxn modelId="{E2B41235-4B44-488F-8508-B9E3769FBE6E}" type="presParOf" srcId="{FB33B604-7F19-40BC-9A8D-8465ED8F2160}" destId="{B6AAE6AD-FC70-4A27-8C2C-DDEFE40A866A}"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2529B97-6E4F-4A31-BF3F-F41010546B10}"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en-GB"/>
        </a:p>
      </dgm:t>
    </dgm:pt>
    <dgm:pt modelId="{8B32AFA7-6B12-40A6-ADA7-0B26EEB338B1}">
      <dgm:prSet phldrT="[Text]" custT="1"/>
      <dgm:spPr>
        <a:solidFill>
          <a:schemeClr val="accent2">
            <a:lumMod val="60000"/>
            <a:lumOff val="40000"/>
          </a:schemeClr>
        </a:solidFill>
        <a:ln>
          <a:solidFill>
            <a:schemeClr val="tx1"/>
          </a:solidFill>
        </a:ln>
      </dgm:spPr>
      <dgm:t>
        <a:bodyPr/>
        <a:lstStyle/>
        <a:p>
          <a:r>
            <a:rPr lang="en-GB" sz="2800" dirty="0">
              <a:solidFill>
                <a:schemeClr val="tx1"/>
              </a:solidFill>
            </a:rPr>
            <a:t>The </a:t>
          </a:r>
          <a:r>
            <a:rPr lang="en-GB" sz="2800" b="1" i="1" dirty="0">
              <a:solidFill>
                <a:schemeClr val="tx1"/>
              </a:solidFill>
            </a:rPr>
            <a:t>use </a:t>
          </a:r>
          <a:r>
            <a:rPr lang="en-GB" sz="2800" dirty="0">
              <a:solidFill>
                <a:schemeClr val="tx1"/>
              </a:solidFill>
            </a:rPr>
            <a:t>or </a:t>
          </a:r>
          <a:r>
            <a:rPr lang="en-GB" sz="2800" b="1" i="1" dirty="0">
              <a:solidFill>
                <a:schemeClr val="tx1"/>
              </a:solidFill>
            </a:rPr>
            <a:t>threat</a:t>
          </a:r>
          <a:r>
            <a:rPr lang="en-GB" sz="2800" dirty="0">
              <a:solidFill>
                <a:schemeClr val="tx1"/>
              </a:solidFill>
            </a:rPr>
            <a:t> of </a:t>
          </a:r>
          <a:r>
            <a:rPr lang="en-GB" sz="2800" b="1" i="1" dirty="0">
              <a:solidFill>
                <a:schemeClr val="tx1"/>
              </a:solidFill>
            </a:rPr>
            <a:t>force </a:t>
          </a:r>
          <a:r>
            <a:rPr lang="en-GB" sz="2800" dirty="0">
              <a:solidFill>
                <a:schemeClr val="tx1"/>
              </a:solidFill>
            </a:rPr>
            <a:t>must be either:</a:t>
          </a:r>
        </a:p>
      </dgm:t>
    </dgm:pt>
    <dgm:pt modelId="{43668D63-8C81-416C-8D56-F232A986104E}" type="parTrans" cxnId="{5207191E-6056-4EA3-AA0B-BE9FA3EAFDC7}">
      <dgm:prSet/>
      <dgm:spPr/>
      <dgm:t>
        <a:bodyPr/>
        <a:lstStyle/>
        <a:p>
          <a:endParaRPr lang="en-GB"/>
        </a:p>
      </dgm:t>
    </dgm:pt>
    <dgm:pt modelId="{54732884-85CB-403E-91D7-BBF05695AC05}" type="sibTrans" cxnId="{5207191E-6056-4EA3-AA0B-BE9FA3EAFDC7}">
      <dgm:prSet/>
      <dgm:spPr/>
      <dgm:t>
        <a:bodyPr/>
        <a:lstStyle/>
        <a:p>
          <a:endParaRPr lang="en-GB"/>
        </a:p>
      </dgm:t>
    </dgm:pt>
    <dgm:pt modelId="{3BB3F4B8-8656-4544-B9A1-7C43CD3154E0}">
      <dgm:prSet phldrT="[Text]" custT="1"/>
      <dgm:spPr>
        <a:solidFill>
          <a:schemeClr val="accent2">
            <a:lumMod val="20000"/>
            <a:lumOff val="80000"/>
          </a:schemeClr>
        </a:solidFill>
        <a:ln>
          <a:solidFill>
            <a:schemeClr val="tx1"/>
          </a:solidFill>
        </a:ln>
      </dgm:spPr>
      <dgm:t>
        <a:bodyPr/>
        <a:lstStyle/>
        <a:p>
          <a:r>
            <a:rPr lang="en-GB" sz="2800" dirty="0">
              <a:solidFill>
                <a:schemeClr val="tx1"/>
              </a:solidFill>
            </a:rPr>
            <a:t>Immediately </a:t>
          </a:r>
          <a:r>
            <a:rPr lang="en-GB" sz="2800" b="1" i="1" dirty="0">
              <a:solidFill>
                <a:schemeClr val="tx1"/>
              </a:solidFill>
            </a:rPr>
            <a:t>before</a:t>
          </a:r>
          <a:r>
            <a:rPr lang="en-GB" sz="2800" dirty="0">
              <a:solidFill>
                <a:schemeClr val="tx1"/>
              </a:solidFill>
            </a:rPr>
            <a:t> the stealing or</a:t>
          </a:r>
        </a:p>
      </dgm:t>
    </dgm:pt>
    <dgm:pt modelId="{80705776-A151-48AF-B767-955E3AB76B5C}" type="parTrans" cxnId="{4A75D1D0-A1D0-4162-94E9-4F1FA0EED34F}">
      <dgm:prSet/>
      <dgm:spPr/>
      <dgm:t>
        <a:bodyPr/>
        <a:lstStyle/>
        <a:p>
          <a:endParaRPr lang="en-GB"/>
        </a:p>
      </dgm:t>
    </dgm:pt>
    <dgm:pt modelId="{6E643AA4-90E0-4691-9EC0-39AB9B293B1D}" type="sibTrans" cxnId="{4A75D1D0-A1D0-4162-94E9-4F1FA0EED34F}">
      <dgm:prSet/>
      <dgm:spPr/>
      <dgm:t>
        <a:bodyPr/>
        <a:lstStyle/>
        <a:p>
          <a:endParaRPr lang="en-GB"/>
        </a:p>
      </dgm:t>
    </dgm:pt>
    <dgm:pt modelId="{2CD16277-E196-404D-B253-C194F87E0232}">
      <dgm:prSet phldrT="[Text]" custT="1"/>
      <dgm:spPr>
        <a:solidFill>
          <a:schemeClr val="accent2">
            <a:lumMod val="20000"/>
            <a:lumOff val="80000"/>
          </a:schemeClr>
        </a:solidFill>
        <a:ln>
          <a:solidFill>
            <a:schemeClr val="tx1"/>
          </a:solidFill>
        </a:ln>
      </dgm:spPr>
      <dgm:t>
        <a:bodyPr/>
        <a:lstStyle/>
        <a:p>
          <a:r>
            <a:rPr lang="en-GB" sz="2800" b="1" i="1" dirty="0">
              <a:solidFill>
                <a:schemeClr val="tx1"/>
              </a:solidFill>
            </a:rPr>
            <a:t>At the time </a:t>
          </a:r>
          <a:r>
            <a:rPr lang="en-GB" sz="2800" dirty="0">
              <a:solidFill>
                <a:schemeClr val="tx1"/>
              </a:solidFill>
            </a:rPr>
            <a:t>of stealing</a:t>
          </a:r>
        </a:p>
      </dgm:t>
    </dgm:pt>
    <dgm:pt modelId="{22241070-BE92-4003-A41A-DE0D1F582C21}" type="parTrans" cxnId="{78EDCAD5-FE70-4627-924C-5A5B6B70750E}">
      <dgm:prSet/>
      <dgm:spPr/>
      <dgm:t>
        <a:bodyPr/>
        <a:lstStyle/>
        <a:p>
          <a:endParaRPr lang="en-GB"/>
        </a:p>
      </dgm:t>
    </dgm:pt>
    <dgm:pt modelId="{0D5D2A8F-9063-44D0-A47F-9A205890B25F}" type="sibTrans" cxnId="{78EDCAD5-FE70-4627-924C-5A5B6B70750E}">
      <dgm:prSet/>
      <dgm:spPr/>
      <dgm:t>
        <a:bodyPr/>
        <a:lstStyle/>
        <a:p>
          <a:endParaRPr lang="en-GB"/>
        </a:p>
      </dgm:t>
    </dgm:pt>
    <dgm:pt modelId="{F826FEA0-477E-4110-9606-51F7FCDE9B32}" type="pres">
      <dgm:prSet presAssocID="{12529B97-6E4F-4A31-BF3F-F41010546B10}" presName="composite" presStyleCnt="0">
        <dgm:presLayoutVars>
          <dgm:chMax val="1"/>
          <dgm:dir/>
          <dgm:resizeHandles val="exact"/>
        </dgm:presLayoutVars>
      </dgm:prSet>
      <dgm:spPr/>
    </dgm:pt>
    <dgm:pt modelId="{5815B5AE-7080-428A-BD81-E230EAE0D21D}" type="pres">
      <dgm:prSet presAssocID="{8B32AFA7-6B12-40A6-ADA7-0B26EEB338B1}" presName="roof" presStyleLbl="dkBgShp" presStyleIdx="0" presStyleCnt="2"/>
      <dgm:spPr/>
    </dgm:pt>
    <dgm:pt modelId="{1E974430-EFC4-4C2A-8B8D-8743A316D993}" type="pres">
      <dgm:prSet presAssocID="{8B32AFA7-6B12-40A6-ADA7-0B26EEB338B1}" presName="pillars" presStyleCnt="0"/>
      <dgm:spPr/>
    </dgm:pt>
    <dgm:pt modelId="{1E64A452-5E71-48BE-ADED-88DE80F123B2}" type="pres">
      <dgm:prSet presAssocID="{8B32AFA7-6B12-40A6-ADA7-0B26EEB338B1}" presName="pillar1" presStyleLbl="node1" presStyleIdx="0" presStyleCnt="2">
        <dgm:presLayoutVars>
          <dgm:bulletEnabled val="1"/>
        </dgm:presLayoutVars>
      </dgm:prSet>
      <dgm:spPr/>
    </dgm:pt>
    <dgm:pt modelId="{AFE3FA29-D630-418A-8A82-37CB79E83FB2}" type="pres">
      <dgm:prSet presAssocID="{2CD16277-E196-404D-B253-C194F87E0232}" presName="pillarX" presStyleLbl="node1" presStyleIdx="1" presStyleCnt="2">
        <dgm:presLayoutVars>
          <dgm:bulletEnabled val="1"/>
        </dgm:presLayoutVars>
      </dgm:prSet>
      <dgm:spPr/>
    </dgm:pt>
    <dgm:pt modelId="{92743058-7670-47D0-9609-610D6B8C4F81}" type="pres">
      <dgm:prSet presAssocID="{8B32AFA7-6B12-40A6-ADA7-0B26EEB338B1}" presName="base" presStyleLbl="dkBgShp" presStyleIdx="1" presStyleCnt="2"/>
      <dgm:spPr>
        <a:solidFill>
          <a:schemeClr val="accent2">
            <a:lumMod val="60000"/>
            <a:lumOff val="40000"/>
          </a:schemeClr>
        </a:solidFill>
        <a:ln>
          <a:solidFill>
            <a:schemeClr val="tx1"/>
          </a:solidFill>
        </a:ln>
      </dgm:spPr>
    </dgm:pt>
  </dgm:ptLst>
  <dgm:cxnLst>
    <dgm:cxn modelId="{6A252C1A-8D5F-448D-89A1-4F489FBBB544}" type="presOf" srcId="{2CD16277-E196-404D-B253-C194F87E0232}" destId="{AFE3FA29-D630-418A-8A82-37CB79E83FB2}" srcOrd="0" destOrd="0" presId="urn:microsoft.com/office/officeart/2005/8/layout/hList3"/>
    <dgm:cxn modelId="{5207191E-6056-4EA3-AA0B-BE9FA3EAFDC7}" srcId="{12529B97-6E4F-4A31-BF3F-F41010546B10}" destId="{8B32AFA7-6B12-40A6-ADA7-0B26EEB338B1}" srcOrd="0" destOrd="0" parTransId="{43668D63-8C81-416C-8D56-F232A986104E}" sibTransId="{54732884-85CB-403E-91D7-BBF05695AC05}"/>
    <dgm:cxn modelId="{7D40E65E-4A9A-4C3B-B795-EEDA9772F2BF}" type="presOf" srcId="{12529B97-6E4F-4A31-BF3F-F41010546B10}" destId="{F826FEA0-477E-4110-9606-51F7FCDE9B32}" srcOrd="0" destOrd="0" presId="urn:microsoft.com/office/officeart/2005/8/layout/hList3"/>
    <dgm:cxn modelId="{06DD1ACB-A929-495F-9F65-3146907AEEFD}" type="presOf" srcId="{8B32AFA7-6B12-40A6-ADA7-0B26EEB338B1}" destId="{5815B5AE-7080-428A-BD81-E230EAE0D21D}" srcOrd="0" destOrd="0" presId="urn:microsoft.com/office/officeart/2005/8/layout/hList3"/>
    <dgm:cxn modelId="{4A75D1D0-A1D0-4162-94E9-4F1FA0EED34F}" srcId="{8B32AFA7-6B12-40A6-ADA7-0B26EEB338B1}" destId="{3BB3F4B8-8656-4544-B9A1-7C43CD3154E0}" srcOrd="0" destOrd="0" parTransId="{80705776-A151-48AF-B767-955E3AB76B5C}" sibTransId="{6E643AA4-90E0-4691-9EC0-39AB9B293B1D}"/>
    <dgm:cxn modelId="{78EDCAD5-FE70-4627-924C-5A5B6B70750E}" srcId="{8B32AFA7-6B12-40A6-ADA7-0B26EEB338B1}" destId="{2CD16277-E196-404D-B253-C194F87E0232}" srcOrd="1" destOrd="0" parTransId="{22241070-BE92-4003-A41A-DE0D1F582C21}" sibTransId="{0D5D2A8F-9063-44D0-A47F-9A205890B25F}"/>
    <dgm:cxn modelId="{ECA18CFE-87C9-431D-B377-09FE56072701}" type="presOf" srcId="{3BB3F4B8-8656-4544-B9A1-7C43CD3154E0}" destId="{1E64A452-5E71-48BE-ADED-88DE80F123B2}" srcOrd="0" destOrd="0" presId="urn:microsoft.com/office/officeart/2005/8/layout/hList3"/>
    <dgm:cxn modelId="{F715BE4C-3C9C-42B2-8E06-4E39F944A721}" type="presParOf" srcId="{F826FEA0-477E-4110-9606-51F7FCDE9B32}" destId="{5815B5AE-7080-428A-BD81-E230EAE0D21D}" srcOrd="0" destOrd="0" presId="urn:microsoft.com/office/officeart/2005/8/layout/hList3"/>
    <dgm:cxn modelId="{0F68C282-EB2B-4D29-B3D4-81E2497613B6}" type="presParOf" srcId="{F826FEA0-477E-4110-9606-51F7FCDE9B32}" destId="{1E974430-EFC4-4C2A-8B8D-8743A316D993}" srcOrd="1" destOrd="0" presId="urn:microsoft.com/office/officeart/2005/8/layout/hList3"/>
    <dgm:cxn modelId="{349AABF5-C800-41EC-AF18-E1999A9FEF0E}" type="presParOf" srcId="{1E974430-EFC4-4C2A-8B8D-8743A316D993}" destId="{1E64A452-5E71-48BE-ADED-88DE80F123B2}" srcOrd="0" destOrd="0" presId="urn:microsoft.com/office/officeart/2005/8/layout/hList3"/>
    <dgm:cxn modelId="{6760E850-284C-40D5-88CC-F90863277395}" type="presParOf" srcId="{1E974430-EFC4-4C2A-8B8D-8743A316D993}" destId="{AFE3FA29-D630-418A-8A82-37CB79E83FB2}" srcOrd="1" destOrd="0" presId="urn:microsoft.com/office/officeart/2005/8/layout/hList3"/>
    <dgm:cxn modelId="{FCCD78D1-C9F5-4D4A-85D6-808B1B9C6BC4}" type="presParOf" srcId="{F826FEA0-477E-4110-9606-51F7FCDE9B32}" destId="{92743058-7670-47D0-9609-610D6B8C4F81}" srcOrd="2" destOrd="0" presId="urn:microsoft.com/office/officeart/2005/8/layout/hList3"/>
  </dgm:cxnLst>
  <dgm:bg>
    <a:solidFill>
      <a:schemeClr val="accent2">
        <a:lumMod val="60000"/>
        <a:lumOff val="40000"/>
      </a:schemeClr>
    </a:solidFill>
  </dgm:bg>
  <dgm:whole>
    <a:ln>
      <a:solidFill>
        <a:schemeClr val="tx1"/>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0270D93-9265-4B54-B828-76850E80E322}" type="doc">
      <dgm:prSet loTypeId="urn:microsoft.com/office/officeart/2005/8/layout/hProcess9" loCatId="process" qsTypeId="urn:microsoft.com/office/officeart/2005/8/quickstyle/simple1" qsCatId="simple" csTypeId="urn:microsoft.com/office/officeart/2005/8/colors/accent1_2" csCatId="accent1" phldr="1"/>
      <dgm:spPr/>
    </dgm:pt>
    <dgm:pt modelId="{E60E1AA5-7EE5-4331-8F3F-A10FF008D54F}">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The </a:t>
          </a:r>
          <a:r>
            <a:rPr lang="en-GB" sz="2400" b="1" i="1" dirty="0">
              <a:solidFill>
                <a:schemeClr val="tx1"/>
              </a:solidFill>
            </a:rPr>
            <a:t>use</a:t>
          </a:r>
          <a:r>
            <a:rPr lang="en-GB" sz="2400" dirty="0">
              <a:solidFill>
                <a:schemeClr val="tx1"/>
              </a:solidFill>
            </a:rPr>
            <a:t> or </a:t>
          </a:r>
          <a:r>
            <a:rPr lang="en-GB" sz="2400" b="1" i="1" dirty="0">
              <a:solidFill>
                <a:schemeClr val="tx1"/>
              </a:solidFill>
            </a:rPr>
            <a:t>threat</a:t>
          </a:r>
          <a:r>
            <a:rPr lang="en-GB" sz="2400" dirty="0">
              <a:solidFill>
                <a:schemeClr val="tx1"/>
              </a:solidFill>
            </a:rPr>
            <a:t> of </a:t>
          </a:r>
          <a:r>
            <a:rPr lang="en-GB" sz="2400" b="1" i="1" dirty="0">
              <a:solidFill>
                <a:schemeClr val="tx1"/>
              </a:solidFill>
            </a:rPr>
            <a:t>force</a:t>
          </a:r>
          <a:r>
            <a:rPr lang="en-GB" sz="2400" dirty="0">
              <a:solidFill>
                <a:schemeClr val="tx1"/>
              </a:solidFill>
            </a:rPr>
            <a:t> can be on </a:t>
          </a:r>
          <a:r>
            <a:rPr lang="en-GB" sz="2400" b="1" i="1" dirty="0">
              <a:solidFill>
                <a:schemeClr val="tx1"/>
              </a:solidFill>
            </a:rPr>
            <a:t>ANY PERSON</a:t>
          </a:r>
        </a:p>
      </dgm:t>
    </dgm:pt>
    <dgm:pt modelId="{C4CFF2D3-117E-4E7B-9EA9-14784C9CEAA7}" type="parTrans" cxnId="{E3B875F6-78C3-44D4-AF0A-7E3373CAD43D}">
      <dgm:prSet/>
      <dgm:spPr/>
      <dgm:t>
        <a:bodyPr/>
        <a:lstStyle/>
        <a:p>
          <a:endParaRPr lang="en-GB"/>
        </a:p>
      </dgm:t>
    </dgm:pt>
    <dgm:pt modelId="{052D85E0-BE6E-44E5-B828-03B60EB93CFD}" type="sibTrans" cxnId="{E3B875F6-78C3-44D4-AF0A-7E3373CAD43D}">
      <dgm:prSet/>
      <dgm:spPr/>
      <dgm:t>
        <a:bodyPr/>
        <a:lstStyle/>
        <a:p>
          <a:endParaRPr lang="en-GB"/>
        </a:p>
      </dgm:t>
    </dgm:pt>
    <dgm:pt modelId="{8C93B7C7-0C07-4911-8716-D9205425DA93}">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It </a:t>
          </a:r>
          <a:r>
            <a:rPr lang="en-GB" sz="2400" b="1" i="1" dirty="0">
              <a:solidFill>
                <a:schemeClr val="tx1"/>
              </a:solidFill>
            </a:rPr>
            <a:t>does not have to be the victim of the theft</a:t>
          </a:r>
          <a:r>
            <a:rPr lang="en-GB" sz="2400" dirty="0">
              <a:solidFill>
                <a:schemeClr val="tx1"/>
              </a:solidFill>
            </a:rPr>
            <a:t>, it can be towards a 3</a:t>
          </a:r>
          <a:r>
            <a:rPr lang="en-GB" sz="2400" baseline="30000" dirty="0">
              <a:solidFill>
                <a:schemeClr val="tx1"/>
              </a:solidFill>
            </a:rPr>
            <a:t>rd</a:t>
          </a:r>
          <a:r>
            <a:rPr lang="en-GB" sz="2400" dirty="0">
              <a:solidFill>
                <a:schemeClr val="tx1"/>
              </a:solidFill>
            </a:rPr>
            <a:t> party</a:t>
          </a:r>
        </a:p>
      </dgm:t>
    </dgm:pt>
    <dgm:pt modelId="{63335E93-8A8A-4CC1-BDEA-F3DE8BDE99C7}" type="parTrans" cxnId="{94E1BE4F-FD13-433A-AE02-C41496EC2071}">
      <dgm:prSet/>
      <dgm:spPr/>
      <dgm:t>
        <a:bodyPr/>
        <a:lstStyle/>
        <a:p>
          <a:endParaRPr lang="en-GB"/>
        </a:p>
      </dgm:t>
    </dgm:pt>
    <dgm:pt modelId="{E4E21DFF-9A28-432F-B85A-B8DCF326DD90}" type="sibTrans" cxnId="{94E1BE4F-FD13-433A-AE02-C41496EC2071}">
      <dgm:prSet/>
      <dgm:spPr/>
      <dgm:t>
        <a:bodyPr/>
        <a:lstStyle/>
        <a:p>
          <a:endParaRPr lang="en-GB"/>
        </a:p>
      </dgm:t>
    </dgm:pt>
    <dgm:pt modelId="{91A5EA21-3C53-4FF3-8BE7-55A762B28718}" type="pres">
      <dgm:prSet presAssocID="{E0270D93-9265-4B54-B828-76850E80E322}" presName="CompostProcess" presStyleCnt="0">
        <dgm:presLayoutVars>
          <dgm:dir/>
          <dgm:resizeHandles val="exact"/>
        </dgm:presLayoutVars>
      </dgm:prSet>
      <dgm:spPr/>
    </dgm:pt>
    <dgm:pt modelId="{A659FE02-C56B-4AAA-A6B8-E4DFB9E125A8}" type="pres">
      <dgm:prSet presAssocID="{E0270D93-9265-4B54-B828-76850E80E322}" presName="arrow" presStyleLbl="bgShp" presStyleIdx="0" presStyleCnt="1"/>
      <dgm:spPr>
        <a:solidFill>
          <a:schemeClr val="accent2">
            <a:lumMod val="75000"/>
          </a:schemeClr>
        </a:solidFill>
        <a:ln>
          <a:solidFill>
            <a:schemeClr val="tx1"/>
          </a:solidFill>
        </a:ln>
      </dgm:spPr>
    </dgm:pt>
    <dgm:pt modelId="{59CFE078-A4B8-4BA2-AC11-024614E12766}" type="pres">
      <dgm:prSet presAssocID="{E0270D93-9265-4B54-B828-76850E80E322}" presName="linearProcess" presStyleCnt="0"/>
      <dgm:spPr/>
    </dgm:pt>
    <dgm:pt modelId="{0986A990-C76A-4D72-B474-58D73A164ECB}" type="pres">
      <dgm:prSet presAssocID="{E60E1AA5-7EE5-4331-8F3F-A10FF008D54F}" presName="textNode" presStyleLbl="node1" presStyleIdx="0" presStyleCnt="2">
        <dgm:presLayoutVars>
          <dgm:bulletEnabled val="1"/>
        </dgm:presLayoutVars>
      </dgm:prSet>
      <dgm:spPr/>
    </dgm:pt>
    <dgm:pt modelId="{92089C30-C331-4DFE-9E50-6AE99018C4D0}" type="pres">
      <dgm:prSet presAssocID="{052D85E0-BE6E-44E5-B828-03B60EB93CFD}" presName="sibTrans" presStyleCnt="0"/>
      <dgm:spPr/>
    </dgm:pt>
    <dgm:pt modelId="{AC2FCA7F-AD20-468A-A90E-17B8B8E1A71A}" type="pres">
      <dgm:prSet presAssocID="{8C93B7C7-0C07-4911-8716-D9205425DA93}" presName="textNode" presStyleLbl="node1" presStyleIdx="1" presStyleCnt="2">
        <dgm:presLayoutVars>
          <dgm:bulletEnabled val="1"/>
        </dgm:presLayoutVars>
      </dgm:prSet>
      <dgm:spPr/>
    </dgm:pt>
  </dgm:ptLst>
  <dgm:cxnLst>
    <dgm:cxn modelId="{94E1BE4F-FD13-433A-AE02-C41496EC2071}" srcId="{E0270D93-9265-4B54-B828-76850E80E322}" destId="{8C93B7C7-0C07-4911-8716-D9205425DA93}" srcOrd="1" destOrd="0" parTransId="{63335E93-8A8A-4CC1-BDEA-F3DE8BDE99C7}" sibTransId="{E4E21DFF-9A28-432F-B85A-B8DCF326DD90}"/>
    <dgm:cxn modelId="{7D041579-07F0-4115-87CD-05DC10CAF82F}" type="presOf" srcId="{E60E1AA5-7EE5-4331-8F3F-A10FF008D54F}" destId="{0986A990-C76A-4D72-B474-58D73A164ECB}" srcOrd="0" destOrd="0" presId="urn:microsoft.com/office/officeart/2005/8/layout/hProcess9"/>
    <dgm:cxn modelId="{371C68BD-ABDE-4B87-A942-533691A1E620}" type="presOf" srcId="{E0270D93-9265-4B54-B828-76850E80E322}" destId="{91A5EA21-3C53-4FF3-8BE7-55A762B28718}" srcOrd="0" destOrd="0" presId="urn:microsoft.com/office/officeart/2005/8/layout/hProcess9"/>
    <dgm:cxn modelId="{9D001BF2-9DEE-4F82-83FA-5245836EA0BA}" type="presOf" srcId="{8C93B7C7-0C07-4911-8716-D9205425DA93}" destId="{AC2FCA7F-AD20-468A-A90E-17B8B8E1A71A}" srcOrd="0" destOrd="0" presId="urn:microsoft.com/office/officeart/2005/8/layout/hProcess9"/>
    <dgm:cxn modelId="{E3B875F6-78C3-44D4-AF0A-7E3373CAD43D}" srcId="{E0270D93-9265-4B54-B828-76850E80E322}" destId="{E60E1AA5-7EE5-4331-8F3F-A10FF008D54F}" srcOrd="0" destOrd="0" parTransId="{C4CFF2D3-117E-4E7B-9EA9-14784C9CEAA7}" sibTransId="{052D85E0-BE6E-44E5-B828-03B60EB93CFD}"/>
    <dgm:cxn modelId="{9B2DFA38-0AB5-4337-AA85-B0BCD3A852C9}" type="presParOf" srcId="{91A5EA21-3C53-4FF3-8BE7-55A762B28718}" destId="{A659FE02-C56B-4AAA-A6B8-E4DFB9E125A8}" srcOrd="0" destOrd="0" presId="urn:microsoft.com/office/officeart/2005/8/layout/hProcess9"/>
    <dgm:cxn modelId="{3B9DCDD1-F7D3-42FE-B0D6-81CC9E4349CA}" type="presParOf" srcId="{91A5EA21-3C53-4FF3-8BE7-55A762B28718}" destId="{59CFE078-A4B8-4BA2-AC11-024614E12766}" srcOrd="1" destOrd="0" presId="urn:microsoft.com/office/officeart/2005/8/layout/hProcess9"/>
    <dgm:cxn modelId="{956EFCAE-D6C8-4F52-9B85-EB22BB49FBD9}" type="presParOf" srcId="{59CFE078-A4B8-4BA2-AC11-024614E12766}" destId="{0986A990-C76A-4D72-B474-58D73A164ECB}" srcOrd="0" destOrd="0" presId="urn:microsoft.com/office/officeart/2005/8/layout/hProcess9"/>
    <dgm:cxn modelId="{1AD54E7F-EE48-41D7-90A8-8D83CE814C90}" type="presParOf" srcId="{59CFE078-A4B8-4BA2-AC11-024614E12766}" destId="{92089C30-C331-4DFE-9E50-6AE99018C4D0}" srcOrd="1" destOrd="0" presId="urn:microsoft.com/office/officeart/2005/8/layout/hProcess9"/>
    <dgm:cxn modelId="{44F62235-2053-447F-A9B5-2490F7763EDA}" type="presParOf" srcId="{59CFE078-A4B8-4BA2-AC11-024614E12766}" destId="{AC2FCA7F-AD20-468A-A90E-17B8B8E1A71A}" srcOrd="2"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F5B1C8-9F2B-45F4-BC4F-1FAF4D8AE907}">
      <dsp:nvSpPr>
        <dsp:cNvPr id="0" name=""/>
        <dsp:cNvSpPr/>
      </dsp:nvSpPr>
      <dsp:spPr>
        <a:xfrm>
          <a:off x="0" y="0"/>
          <a:ext cx="5712346" cy="1300876"/>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solidFill>
                <a:schemeClr val="tx1"/>
              </a:solidFill>
            </a:rPr>
            <a:t>A </a:t>
          </a:r>
          <a:r>
            <a:rPr lang="en-GB" sz="3200" b="1" i="1" u="sng" kern="1200" dirty="0">
              <a:solidFill>
                <a:schemeClr val="tx1"/>
              </a:solidFill>
            </a:rPr>
            <a:t>theft</a:t>
          </a:r>
          <a:r>
            <a:rPr lang="en-GB" sz="2800" kern="1200" dirty="0">
              <a:solidFill>
                <a:schemeClr val="tx1"/>
              </a:solidFill>
            </a:rPr>
            <a:t> that is </a:t>
          </a:r>
          <a:r>
            <a:rPr lang="en-GB" sz="3200" b="1" i="1" u="sng" kern="1200" dirty="0">
              <a:solidFill>
                <a:schemeClr val="tx1"/>
              </a:solidFill>
            </a:rPr>
            <a:t>aggravated</a:t>
          </a:r>
          <a:r>
            <a:rPr lang="en-GB" sz="2800" kern="1200" dirty="0">
              <a:solidFill>
                <a:schemeClr val="tx1"/>
              </a:solidFill>
            </a:rPr>
            <a:t> by the </a:t>
          </a:r>
          <a:r>
            <a:rPr lang="en-GB" sz="3200" b="1" i="1" u="sng" kern="1200" dirty="0">
              <a:solidFill>
                <a:schemeClr val="tx1"/>
              </a:solidFill>
            </a:rPr>
            <a:t>use</a:t>
          </a:r>
          <a:r>
            <a:rPr lang="en-GB" sz="2800" kern="1200" dirty="0">
              <a:solidFill>
                <a:schemeClr val="tx1"/>
              </a:solidFill>
            </a:rPr>
            <a:t> of</a:t>
          </a:r>
        </a:p>
      </dsp:txBody>
      <dsp:txXfrm>
        <a:off x="38101" y="38101"/>
        <a:ext cx="4308600" cy="1224674"/>
      </dsp:txXfrm>
    </dsp:sp>
    <dsp:sp modelId="{FB12520D-3C42-4948-ABEF-CF3024DAAC73}">
      <dsp:nvSpPr>
        <dsp:cNvPr id="0" name=""/>
        <dsp:cNvSpPr/>
      </dsp:nvSpPr>
      <dsp:spPr>
        <a:xfrm>
          <a:off x="504030" y="1517689"/>
          <a:ext cx="5712346" cy="1300876"/>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u="sng" kern="1200" dirty="0">
              <a:solidFill>
                <a:schemeClr val="tx1"/>
              </a:solidFill>
            </a:rPr>
            <a:t>or</a:t>
          </a:r>
        </a:p>
      </dsp:txBody>
      <dsp:txXfrm>
        <a:off x="542131" y="1555790"/>
        <a:ext cx="4286544" cy="1224674"/>
      </dsp:txXfrm>
    </dsp:sp>
    <dsp:sp modelId="{694F9ED3-FC1E-4A8C-AF78-F303FA303EC7}">
      <dsp:nvSpPr>
        <dsp:cNvPr id="0" name=""/>
        <dsp:cNvSpPr/>
      </dsp:nvSpPr>
      <dsp:spPr>
        <a:xfrm>
          <a:off x="1008061" y="3035379"/>
          <a:ext cx="5712346" cy="1300876"/>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b="1" i="1" u="sng" kern="1200" dirty="0">
              <a:solidFill>
                <a:schemeClr val="tx1"/>
              </a:solidFill>
            </a:rPr>
            <a:t>threat</a:t>
          </a:r>
          <a:r>
            <a:rPr lang="en-GB" sz="2800" kern="1200" dirty="0">
              <a:solidFill>
                <a:schemeClr val="tx1"/>
              </a:solidFill>
            </a:rPr>
            <a:t> of </a:t>
          </a:r>
          <a:r>
            <a:rPr lang="en-GB" sz="3200" b="1" i="1" u="sng" kern="1200" dirty="0">
              <a:solidFill>
                <a:schemeClr val="tx1"/>
              </a:solidFill>
            </a:rPr>
            <a:t>force</a:t>
          </a:r>
        </a:p>
      </dsp:txBody>
      <dsp:txXfrm>
        <a:off x="1046162" y="3073480"/>
        <a:ext cx="4286544" cy="1224674"/>
      </dsp:txXfrm>
    </dsp:sp>
    <dsp:sp modelId="{FB91A082-1880-4C2C-9A39-7893788CB6AE}">
      <dsp:nvSpPr>
        <dsp:cNvPr id="0" name=""/>
        <dsp:cNvSpPr/>
      </dsp:nvSpPr>
      <dsp:spPr>
        <a:xfrm>
          <a:off x="4866776" y="986498"/>
          <a:ext cx="845569" cy="845569"/>
        </a:xfrm>
        <a:prstGeom prst="downArrow">
          <a:avLst>
            <a:gd name="adj1" fmla="val 55000"/>
            <a:gd name="adj2" fmla="val 45000"/>
          </a:avLst>
        </a:prstGeom>
        <a:solidFill>
          <a:schemeClr val="accent2">
            <a:lumMod val="75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5057029" y="986498"/>
        <a:ext cx="465063" cy="636291"/>
      </dsp:txXfrm>
    </dsp:sp>
    <dsp:sp modelId="{404A7C1B-B39F-426E-84EB-605EEFEF6F4C}">
      <dsp:nvSpPr>
        <dsp:cNvPr id="0" name=""/>
        <dsp:cNvSpPr/>
      </dsp:nvSpPr>
      <dsp:spPr>
        <a:xfrm>
          <a:off x="5370807" y="2495515"/>
          <a:ext cx="845569" cy="845569"/>
        </a:xfrm>
        <a:prstGeom prst="downArrow">
          <a:avLst>
            <a:gd name="adj1" fmla="val 55000"/>
            <a:gd name="adj2" fmla="val 45000"/>
          </a:avLst>
        </a:prstGeom>
        <a:solidFill>
          <a:schemeClr val="accent2">
            <a:lumMod val="75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5561060" y="2495515"/>
        <a:ext cx="465063" cy="63629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BB1718-9BD1-4C7F-BBF6-74A8DAF171A0}">
      <dsp:nvSpPr>
        <dsp:cNvPr id="0" name=""/>
        <dsp:cNvSpPr/>
      </dsp:nvSpPr>
      <dsp:spPr>
        <a:xfrm>
          <a:off x="17218" y="3711"/>
          <a:ext cx="6019575" cy="1222927"/>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 person commits robbery if they steal &amp; </a:t>
          </a:r>
          <a:r>
            <a:rPr lang="en-GB" sz="2400" b="1" i="1" u="sng" kern="1200" dirty="0">
              <a:solidFill>
                <a:schemeClr val="tx1"/>
              </a:solidFill>
            </a:rPr>
            <a:t>immediately before </a:t>
          </a:r>
          <a:r>
            <a:rPr lang="en-GB" sz="2400" kern="1200" dirty="0">
              <a:solidFill>
                <a:schemeClr val="tx1"/>
              </a:solidFill>
            </a:rPr>
            <a:t>doing so or</a:t>
          </a:r>
        </a:p>
      </dsp:txBody>
      <dsp:txXfrm>
        <a:off x="53036" y="39529"/>
        <a:ext cx="5947939" cy="1151291"/>
      </dsp:txXfrm>
    </dsp:sp>
    <dsp:sp modelId="{9FCDB88B-D46B-4C16-A2D6-AABCCC76513F}">
      <dsp:nvSpPr>
        <dsp:cNvPr id="0" name=""/>
        <dsp:cNvSpPr/>
      </dsp:nvSpPr>
      <dsp:spPr>
        <a:xfrm rot="5400000">
          <a:off x="2797707" y="1257212"/>
          <a:ext cx="458597" cy="550317"/>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GB" sz="2300" kern="1200"/>
        </a:p>
      </dsp:txBody>
      <dsp:txXfrm rot="-5400000">
        <a:off x="2861911" y="1303072"/>
        <a:ext cx="330191" cy="321018"/>
      </dsp:txXfrm>
    </dsp:sp>
    <dsp:sp modelId="{E0F5532D-4B5E-4F39-B439-7185C2143849}">
      <dsp:nvSpPr>
        <dsp:cNvPr id="0" name=""/>
        <dsp:cNvSpPr/>
      </dsp:nvSpPr>
      <dsp:spPr>
        <a:xfrm>
          <a:off x="0" y="1838102"/>
          <a:ext cx="6054013" cy="706668"/>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i="1" u="sng" kern="1200" dirty="0">
              <a:solidFill>
                <a:schemeClr val="tx1"/>
              </a:solidFill>
            </a:rPr>
            <a:t>at the time </a:t>
          </a:r>
          <a:r>
            <a:rPr lang="en-GB" sz="2400" kern="1200" dirty="0">
              <a:solidFill>
                <a:schemeClr val="tx1"/>
              </a:solidFill>
            </a:rPr>
            <a:t>of doing so &amp; in order to do so</a:t>
          </a:r>
        </a:p>
      </dsp:txBody>
      <dsp:txXfrm>
        <a:off x="20698" y="1858800"/>
        <a:ext cx="6012617" cy="665272"/>
      </dsp:txXfrm>
    </dsp:sp>
    <dsp:sp modelId="{507E6DD8-A868-4656-AF1B-F8C5201EA5B7}">
      <dsp:nvSpPr>
        <dsp:cNvPr id="0" name=""/>
        <dsp:cNvSpPr/>
      </dsp:nvSpPr>
      <dsp:spPr>
        <a:xfrm rot="5400000">
          <a:off x="2797707" y="2575344"/>
          <a:ext cx="458597" cy="550317"/>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GB" sz="2300" kern="1200"/>
        </a:p>
      </dsp:txBody>
      <dsp:txXfrm rot="-5400000">
        <a:off x="2861911" y="2621204"/>
        <a:ext cx="330191" cy="321018"/>
      </dsp:txXfrm>
    </dsp:sp>
    <dsp:sp modelId="{4DCC8728-213B-4C6A-9E23-7CFC07D8C87F}">
      <dsp:nvSpPr>
        <dsp:cNvPr id="0" name=""/>
        <dsp:cNvSpPr/>
      </dsp:nvSpPr>
      <dsp:spPr>
        <a:xfrm>
          <a:off x="17218" y="3156235"/>
          <a:ext cx="6019575" cy="1222927"/>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i="1" u="sng" kern="1200" dirty="0">
              <a:solidFill>
                <a:schemeClr val="tx1"/>
              </a:solidFill>
            </a:rPr>
            <a:t>uses force </a:t>
          </a:r>
          <a:r>
            <a:rPr lang="en-GB" sz="2400" kern="1200" dirty="0">
              <a:solidFill>
                <a:schemeClr val="tx1"/>
              </a:solidFill>
            </a:rPr>
            <a:t>on any person or puts or seeks to put any person </a:t>
          </a:r>
          <a:r>
            <a:rPr lang="en-GB" sz="2400" b="1" i="1" u="sng" kern="1200" dirty="0">
              <a:solidFill>
                <a:schemeClr val="tx1"/>
              </a:solidFill>
            </a:rPr>
            <a:t>in fear </a:t>
          </a:r>
          <a:r>
            <a:rPr lang="en-GB" sz="2400" kern="1200" dirty="0">
              <a:solidFill>
                <a:schemeClr val="tx1"/>
              </a:solidFill>
            </a:rPr>
            <a:t>of being then &amp; there subjected to force</a:t>
          </a:r>
        </a:p>
      </dsp:txBody>
      <dsp:txXfrm>
        <a:off x="53036" y="3192053"/>
        <a:ext cx="5947939" cy="115129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D857FE-78C4-4945-BC6C-380F51206111}">
      <dsp:nvSpPr>
        <dsp:cNvPr id="0" name=""/>
        <dsp:cNvSpPr/>
      </dsp:nvSpPr>
      <dsp:spPr>
        <a:xfrm>
          <a:off x="554290" y="0"/>
          <a:ext cx="6281962" cy="4294158"/>
        </a:xfrm>
        <a:prstGeom prst="rightArrow">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dsp:style>
    </dsp:sp>
    <dsp:sp modelId="{47989F77-131C-4192-9262-D4C577FF721E}">
      <dsp:nvSpPr>
        <dsp:cNvPr id="0" name=""/>
        <dsp:cNvSpPr/>
      </dsp:nvSpPr>
      <dsp:spPr>
        <a:xfrm>
          <a:off x="405" y="1288247"/>
          <a:ext cx="2268135" cy="1717663"/>
        </a:xfrm>
        <a:prstGeom prst="round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chemeClr val="tx1"/>
              </a:solidFill>
            </a:rPr>
            <a:t>If they</a:t>
          </a:r>
          <a:r>
            <a:rPr lang="en-GB" sz="2800" b="1" i="1" u="sng" kern="1200" dirty="0">
              <a:solidFill>
                <a:schemeClr val="tx1"/>
              </a:solidFill>
            </a:rPr>
            <a:t> steal</a:t>
          </a:r>
        </a:p>
      </dsp:txBody>
      <dsp:txXfrm>
        <a:off x="84254" y="1372096"/>
        <a:ext cx="2100437" cy="1549965"/>
      </dsp:txXfrm>
    </dsp:sp>
    <dsp:sp modelId="{F31DE2BB-58C0-45E3-88CF-A07AC635A0BA}">
      <dsp:nvSpPr>
        <dsp:cNvPr id="0" name=""/>
        <dsp:cNvSpPr/>
      </dsp:nvSpPr>
      <dsp:spPr>
        <a:xfrm>
          <a:off x="2561204" y="1288247"/>
          <a:ext cx="2268135" cy="1717663"/>
        </a:xfrm>
        <a:prstGeom prst="round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chemeClr val="tx1"/>
              </a:solidFill>
            </a:rPr>
            <a:t>and immediately </a:t>
          </a:r>
          <a:r>
            <a:rPr lang="en-GB" sz="2800" b="1" i="1" u="sng" kern="1200" dirty="0">
              <a:solidFill>
                <a:schemeClr val="tx1"/>
              </a:solidFill>
            </a:rPr>
            <a:t>before doing so </a:t>
          </a:r>
          <a:r>
            <a:rPr lang="en-GB" sz="2800" b="0" i="0" u="none" kern="1200" dirty="0">
              <a:solidFill>
                <a:schemeClr val="tx1"/>
              </a:solidFill>
            </a:rPr>
            <a:t>or</a:t>
          </a:r>
        </a:p>
      </dsp:txBody>
      <dsp:txXfrm>
        <a:off x="2645053" y="1372096"/>
        <a:ext cx="2100437" cy="1549965"/>
      </dsp:txXfrm>
    </dsp:sp>
    <dsp:sp modelId="{A1651AC0-B909-4DD7-AD00-ABA140BEC1C4}">
      <dsp:nvSpPr>
        <dsp:cNvPr id="0" name=""/>
        <dsp:cNvSpPr/>
      </dsp:nvSpPr>
      <dsp:spPr>
        <a:xfrm>
          <a:off x="5122002" y="1288247"/>
          <a:ext cx="2268135" cy="1717663"/>
        </a:xfrm>
        <a:prstGeom prst="round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b="1" i="1" u="sng" kern="1200" dirty="0">
              <a:solidFill>
                <a:schemeClr val="tx1"/>
              </a:solidFill>
            </a:rPr>
            <a:t>at the time </a:t>
          </a:r>
          <a:r>
            <a:rPr lang="en-GB" sz="2800" kern="1200" dirty="0">
              <a:solidFill>
                <a:schemeClr val="tx1"/>
              </a:solidFill>
            </a:rPr>
            <a:t>of doing so</a:t>
          </a:r>
        </a:p>
      </dsp:txBody>
      <dsp:txXfrm>
        <a:off x="5205851" y="1372096"/>
        <a:ext cx="2100437" cy="154996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580E14-2B8A-4EAC-AE99-559D95F5A6E7}">
      <dsp:nvSpPr>
        <dsp:cNvPr id="0" name=""/>
        <dsp:cNvSpPr/>
      </dsp:nvSpPr>
      <dsp:spPr>
        <a:xfrm>
          <a:off x="3061414" y="506"/>
          <a:ext cx="4592121" cy="1976993"/>
        </a:xfrm>
        <a:prstGeom prst="rightArrow">
          <a:avLst>
            <a:gd name="adj1" fmla="val 75000"/>
            <a:gd name="adj2" fmla="val 50000"/>
          </a:avLst>
        </a:prstGeom>
        <a:solidFill>
          <a:schemeClr val="accent2">
            <a:lumMod val="20000"/>
            <a:lumOff val="8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t" anchorCtr="0">
          <a:noAutofit/>
        </a:bodyPr>
        <a:lstStyle/>
        <a:p>
          <a:pPr marL="285750" lvl="1" indent="-285750" algn="l" defTabSz="1244600">
            <a:lnSpc>
              <a:spcPct val="90000"/>
            </a:lnSpc>
            <a:spcBef>
              <a:spcPct val="0"/>
            </a:spcBef>
            <a:spcAft>
              <a:spcPct val="15000"/>
            </a:spcAft>
            <a:buChar char="•"/>
          </a:pPr>
          <a:r>
            <a:rPr lang="en-GB" sz="2800" kern="1200" dirty="0"/>
            <a:t>And </a:t>
          </a:r>
          <a:r>
            <a:rPr lang="en-GB" sz="3200" b="1" i="1" u="sng" kern="1200" dirty="0"/>
            <a:t>in order to </a:t>
          </a:r>
          <a:r>
            <a:rPr lang="en-GB" sz="2800" kern="1200" dirty="0"/>
            <a:t>do so</a:t>
          </a:r>
        </a:p>
      </dsp:txBody>
      <dsp:txXfrm>
        <a:off x="3061414" y="247630"/>
        <a:ext cx="3850749" cy="1482745"/>
      </dsp:txXfrm>
    </dsp:sp>
    <dsp:sp modelId="{4BBA747C-C1BF-47B3-91C0-FC886BFDD122}">
      <dsp:nvSpPr>
        <dsp:cNvPr id="0" name=""/>
        <dsp:cNvSpPr/>
      </dsp:nvSpPr>
      <dsp:spPr>
        <a:xfrm>
          <a:off x="0" y="506"/>
          <a:ext cx="3061414" cy="1976993"/>
        </a:xfrm>
        <a:prstGeom prst="roundRect">
          <a:avLst/>
        </a:prstGeom>
        <a:blipFill rotWithShape="0">
          <a:blip xmlns:r="http://schemas.openxmlformats.org/officeDocument/2006/relationships" r:embed="rId1"/>
          <a:srcRect/>
          <a:stretch>
            <a:fillRect l="-23000" r="-23000"/>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123825" rIns="247650" bIns="123825" numCol="1" spcCol="1270" anchor="ctr" anchorCtr="0">
          <a:noAutofit/>
        </a:bodyPr>
        <a:lstStyle/>
        <a:p>
          <a:pPr marL="0" lvl="0" indent="0" algn="ctr" defTabSz="2889250">
            <a:lnSpc>
              <a:spcPct val="90000"/>
            </a:lnSpc>
            <a:spcBef>
              <a:spcPct val="0"/>
            </a:spcBef>
            <a:spcAft>
              <a:spcPct val="35000"/>
            </a:spcAft>
            <a:buNone/>
          </a:pPr>
          <a:endParaRPr lang="en-GB" sz="6500" kern="1200" dirty="0"/>
        </a:p>
      </dsp:txBody>
      <dsp:txXfrm>
        <a:off x="96509" y="97015"/>
        <a:ext cx="2868396" cy="1783975"/>
      </dsp:txXfrm>
    </dsp:sp>
    <dsp:sp modelId="{5F1BC76A-C7E0-409A-9BAB-F88EB40C58BC}">
      <dsp:nvSpPr>
        <dsp:cNvPr id="0" name=""/>
        <dsp:cNvSpPr/>
      </dsp:nvSpPr>
      <dsp:spPr>
        <a:xfrm>
          <a:off x="3061414" y="2120694"/>
          <a:ext cx="4592121" cy="1976993"/>
        </a:xfrm>
        <a:prstGeom prst="rightArrow">
          <a:avLst>
            <a:gd name="adj1" fmla="val 75000"/>
            <a:gd name="adj2" fmla="val 50000"/>
          </a:avLst>
        </a:prstGeom>
        <a:solidFill>
          <a:schemeClr val="accent2">
            <a:lumMod val="40000"/>
            <a:lumOff val="6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t" anchorCtr="0">
          <a:noAutofit/>
        </a:bodyPr>
        <a:lstStyle/>
        <a:p>
          <a:pPr marL="285750" lvl="1" indent="-285750" algn="l" defTabSz="1244600">
            <a:lnSpc>
              <a:spcPct val="90000"/>
            </a:lnSpc>
            <a:spcBef>
              <a:spcPct val="0"/>
            </a:spcBef>
            <a:spcAft>
              <a:spcPct val="15000"/>
            </a:spcAft>
            <a:buChar char="•"/>
          </a:pPr>
          <a:r>
            <a:rPr lang="en-GB" sz="2800" kern="1200" dirty="0"/>
            <a:t>He </a:t>
          </a:r>
          <a:r>
            <a:rPr lang="en-GB" sz="3200" b="1" i="1" u="sng" kern="1200" dirty="0"/>
            <a:t>uses force </a:t>
          </a:r>
          <a:r>
            <a:rPr lang="en-GB" sz="2800" kern="1200" dirty="0"/>
            <a:t>on any person</a:t>
          </a:r>
        </a:p>
      </dsp:txBody>
      <dsp:txXfrm>
        <a:off x="3061414" y="2367818"/>
        <a:ext cx="3850749" cy="1482745"/>
      </dsp:txXfrm>
    </dsp:sp>
    <dsp:sp modelId="{012EB62F-AA9F-4FE9-97C5-1D15D27C3E5A}">
      <dsp:nvSpPr>
        <dsp:cNvPr id="0" name=""/>
        <dsp:cNvSpPr/>
      </dsp:nvSpPr>
      <dsp:spPr>
        <a:xfrm>
          <a:off x="0" y="2175200"/>
          <a:ext cx="3061414" cy="1976993"/>
        </a:xfrm>
        <a:prstGeom prst="roundRect">
          <a:avLst/>
        </a:prstGeom>
        <a:blipFill rotWithShape="0">
          <a:blip xmlns:r="http://schemas.openxmlformats.org/officeDocument/2006/relationships" r:embed="rId2">
            <a:extLst>
              <a:ext uri="{28A0092B-C50C-407E-A947-70E740481C1C}">
                <a14:useLocalDpi xmlns:a14="http://schemas.microsoft.com/office/drawing/2010/main" val="0"/>
              </a:ext>
            </a:extLst>
          </a:blip>
          <a:srcRect/>
          <a:stretch>
            <a:fillRect l="-34000" r="-34000"/>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123825" rIns="247650" bIns="123825" numCol="1" spcCol="1270" anchor="ctr" anchorCtr="0">
          <a:noAutofit/>
        </a:bodyPr>
        <a:lstStyle/>
        <a:p>
          <a:pPr marL="0" lvl="0" indent="0" algn="ctr" defTabSz="2889250">
            <a:lnSpc>
              <a:spcPct val="90000"/>
            </a:lnSpc>
            <a:spcBef>
              <a:spcPct val="0"/>
            </a:spcBef>
            <a:spcAft>
              <a:spcPct val="35000"/>
            </a:spcAft>
            <a:buNone/>
          </a:pPr>
          <a:endParaRPr lang="en-GB" sz="6500" kern="1200" dirty="0"/>
        </a:p>
      </dsp:txBody>
      <dsp:txXfrm>
        <a:off x="96509" y="2271709"/>
        <a:ext cx="2868396" cy="178397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0D17AB-4FE8-49FD-A6AF-162B02488139}">
      <dsp:nvSpPr>
        <dsp:cNvPr id="0" name=""/>
        <dsp:cNvSpPr/>
      </dsp:nvSpPr>
      <dsp:spPr>
        <a:xfrm>
          <a:off x="591502" y="0"/>
          <a:ext cx="6703695" cy="4543955"/>
        </a:xfrm>
        <a:prstGeom prst="rightArrow">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dsp:style>
    </dsp:sp>
    <dsp:sp modelId="{135EDC13-E250-4626-84E6-78BE873500B6}">
      <dsp:nvSpPr>
        <dsp:cNvPr id="0" name=""/>
        <dsp:cNvSpPr/>
      </dsp:nvSpPr>
      <dsp:spPr>
        <a:xfrm>
          <a:off x="345043" y="1363186"/>
          <a:ext cx="3401139" cy="1817582"/>
        </a:xfrm>
        <a:prstGeom prst="round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b="1" i="1" u="sng" kern="1200" dirty="0">
              <a:solidFill>
                <a:schemeClr val="tx1"/>
              </a:solidFill>
            </a:rPr>
            <a:t>OR </a:t>
          </a:r>
        </a:p>
        <a:p>
          <a:pPr marL="0" lvl="0" indent="0" algn="ctr" defTabSz="1244600">
            <a:lnSpc>
              <a:spcPct val="90000"/>
            </a:lnSpc>
            <a:spcBef>
              <a:spcPct val="0"/>
            </a:spcBef>
            <a:spcAft>
              <a:spcPct val="35000"/>
            </a:spcAft>
            <a:buNone/>
          </a:pPr>
          <a:r>
            <a:rPr lang="en-GB" sz="2800" kern="1200" dirty="0">
              <a:solidFill>
                <a:schemeClr val="tx1"/>
              </a:solidFill>
            </a:rPr>
            <a:t>puts or seeks to put any person </a:t>
          </a:r>
          <a:r>
            <a:rPr lang="en-GB" sz="2800" b="1" i="1" u="sng" kern="1200" dirty="0">
              <a:solidFill>
                <a:schemeClr val="tx1"/>
              </a:solidFill>
            </a:rPr>
            <a:t>in fear </a:t>
          </a:r>
          <a:r>
            <a:rPr lang="en-GB" sz="2800" kern="1200" dirty="0">
              <a:solidFill>
                <a:schemeClr val="tx1"/>
              </a:solidFill>
            </a:rPr>
            <a:t>of</a:t>
          </a:r>
        </a:p>
      </dsp:txBody>
      <dsp:txXfrm>
        <a:off x="433770" y="1451913"/>
        <a:ext cx="3223685" cy="1640128"/>
      </dsp:txXfrm>
    </dsp:sp>
    <dsp:sp modelId="{E0C315D2-CF60-454D-AD02-B58605632237}">
      <dsp:nvSpPr>
        <dsp:cNvPr id="0" name=""/>
        <dsp:cNvSpPr/>
      </dsp:nvSpPr>
      <dsp:spPr>
        <a:xfrm>
          <a:off x="4140517" y="1363186"/>
          <a:ext cx="3401139" cy="1817582"/>
        </a:xfrm>
        <a:prstGeom prst="round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chemeClr val="tx1"/>
              </a:solidFill>
            </a:rPr>
            <a:t>being then &amp; there subjected to force </a:t>
          </a:r>
        </a:p>
      </dsp:txBody>
      <dsp:txXfrm>
        <a:off x="4229244" y="1451913"/>
        <a:ext cx="3223685" cy="164012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E4235D-F3C3-4B91-BAEB-0895A16BF640}">
      <dsp:nvSpPr>
        <dsp:cNvPr id="0" name=""/>
        <dsp:cNvSpPr/>
      </dsp:nvSpPr>
      <dsp:spPr>
        <a:xfrm>
          <a:off x="848842" y="3082"/>
          <a:ext cx="6206105" cy="872476"/>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You cannot fear for someone else’s safety – that is Blackmail</a:t>
          </a:r>
        </a:p>
      </dsp:txBody>
      <dsp:txXfrm>
        <a:off x="874396" y="28636"/>
        <a:ext cx="6154997" cy="821368"/>
      </dsp:txXfrm>
    </dsp:sp>
    <dsp:sp modelId="{65B570A7-4253-4013-AE1C-F2E41E58AB7A}">
      <dsp:nvSpPr>
        <dsp:cNvPr id="0" name=""/>
        <dsp:cNvSpPr/>
      </dsp:nvSpPr>
      <dsp:spPr>
        <a:xfrm rot="5400000">
          <a:off x="3709777" y="907841"/>
          <a:ext cx="484235" cy="581082"/>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GB" sz="2400" kern="1200"/>
        </a:p>
      </dsp:txBody>
      <dsp:txXfrm rot="-5400000">
        <a:off x="3777570" y="956264"/>
        <a:ext cx="348650" cy="338965"/>
      </dsp:txXfrm>
    </dsp:sp>
    <dsp:sp modelId="{98041858-316F-49E4-A972-A9E1702123D0}">
      <dsp:nvSpPr>
        <dsp:cNvPr id="0" name=""/>
        <dsp:cNvSpPr/>
      </dsp:nvSpPr>
      <dsp:spPr>
        <a:xfrm>
          <a:off x="0" y="1521206"/>
          <a:ext cx="7903790" cy="1291295"/>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The accused’s </a:t>
          </a:r>
          <a:r>
            <a:rPr lang="en-GB" sz="2400" b="1" i="1" u="none" kern="1200" dirty="0">
              <a:solidFill>
                <a:schemeClr val="tx1"/>
              </a:solidFill>
            </a:rPr>
            <a:t>intention</a:t>
          </a:r>
          <a:r>
            <a:rPr lang="en-GB" sz="2400" kern="1200" dirty="0">
              <a:solidFill>
                <a:schemeClr val="tx1"/>
              </a:solidFill>
            </a:rPr>
            <a:t> making the threat must be to put a person in </a:t>
          </a:r>
          <a:r>
            <a:rPr lang="en-GB" sz="2400" b="1" i="1" u="none" kern="1200" dirty="0">
              <a:solidFill>
                <a:schemeClr val="tx1"/>
              </a:solidFill>
            </a:rPr>
            <a:t>fear of force being used against </a:t>
          </a:r>
          <a:r>
            <a:rPr lang="en-GB" sz="2400" b="1" i="1" u="sng" kern="1200" dirty="0">
              <a:solidFill>
                <a:schemeClr val="tx1"/>
              </a:solidFill>
            </a:rPr>
            <a:t>them </a:t>
          </a:r>
          <a:r>
            <a:rPr lang="en-GB" sz="2400" kern="1200" dirty="0">
              <a:solidFill>
                <a:schemeClr val="tx1"/>
              </a:solidFill>
            </a:rPr>
            <a:t>(R v Taylor 1996)</a:t>
          </a:r>
        </a:p>
      </dsp:txBody>
      <dsp:txXfrm>
        <a:off x="37821" y="1559027"/>
        <a:ext cx="7828148" cy="1215653"/>
      </dsp:txXfrm>
    </dsp:sp>
    <dsp:sp modelId="{CEA15E15-189F-4042-A333-0CA9F80E5B0A}">
      <dsp:nvSpPr>
        <dsp:cNvPr id="0" name=""/>
        <dsp:cNvSpPr/>
      </dsp:nvSpPr>
      <dsp:spPr>
        <a:xfrm rot="5400000">
          <a:off x="3709777" y="2844784"/>
          <a:ext cx="484235" cy="581082"/>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GB" sz="2400" kern="1200"/>
        </a:p>
      </dsp:txBody>
      <dsp:txXfrm rot="-5400000">
        <a:off x="3777570" y="2893207"/>
        <a:ext cx="348650" cy="338965"/>
      </dsp:txXfrm>
    </dsp:sp>
    <dsp:sp modelId="{E2C9FDF5-5653-4C60-9469-50723CFF3E30}">
      <dsp:nvSpPr>
        <dsp:cNvPr id="0" name=""/>
        <dsp:cNvSpPr/>
      </dsp:nvSpPr>
      <dsp:spPr>
        <a:xfrm>
          <a:off x="704515" y="3458150"/>
          <a:ext cx="6494759" cy="1291295"/>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An </a:t>
          </a:r>
          <a:r>
            <a:rPr lang="en-GB" sz="2400" b="1" i="1" kern="1200" dirty="0">
              <a:solidFill>
                <a:schemeClr val="tx1"/>
              </a:solidFill>
            </a:rPr>
            <a:t>intention</a:t>
          </a:r>
          <a:r>
            <a:rPr lang="en-GB" sz="2400" kern="1200" dirty="0">
              <a:solidFill>
                <a:schemeClr val="tx1"/>
              </a:solidFill>
            </a:rPr>
            <a:t> to put the recipient of the threat in </a:t>
          </a:r>
          <a:r>
            <a:rPr lang="en-GB" sz="2400" b="1" i="1" kern="1200" dirty="0">
              <a:solidFill>
                <a:schemeClr val="tx1"/>
              </a:solidFill>
            </a:rPr>
            <a:t>fear of force being used against </a:t>
          </a:r>
          <a:r>
            <a:rPr lang="en-GB" sz="2400" b="1" i="1" u="sng" kern="1200" dirty="0">
              <a:solidFill>
                <a:schemeClr val="tx1"/>
              </a:solidFill>
            </a:rPr>
            <a:t>another</a:t>
          </a:r>
          <a:r>
            <a:rPr lang="en-GB" sz="2400" b="1" i="1" kern="1200" dirty="0">
              <a:solidFill>
                <a:schemeClr val="tx1"/>
              </a:solidFill>
            </a:rPr>
            <a:t> is insufficient</a:t>
          </a:r>
          <a:r>
            <a:rPr lang="en-GB" sz="2400" kern="1200" dirty="0">
              <a:solidFill>
                <a:schemeClr val="tx1"/>
              </a:solidFill>
            </a:rPr>
            <a:t>….this would be </a:t>
          </a:r>
          <a:r>
            <a:rPr lang="en-GB" sz="2400" b="1" kern="1200" dirty="0">
              <a:solidFill>
                <a:schemeClr val="tx1"/>
              </a:solidFill>
            </a:rPr>
            <a:t>Blackmail</a:t>
          </a:r>
        </a:p>
      </dsp:txBody>
      <dsp:txXfrm>
        <a:off x="742336" y="3495971"/>
        <a:ext cx="6419117" cy="121565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7BA9FA-C314-497F-88B7-8E74F3C4EF25}">
      <dsp:nvSpPr>
        <dsp:cNvPr id="0" name=""/>
        <dsp:cNvSpPr/>
      </dsp:nvSpPr>
      <dsp:spPr>
        <a:xfrm>
          <a:off x="871086" y="2223"/>
          <a:ext cx="6322723" cy="1137393"/>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u="sng" kern="1200" dirty="0">
              <a:solidFill>
                <a:schemeClr val="tx1"/>
              </a:solidFill>
            </a:rPr>
            <a:t>A baby </a:t>
          </a:r>
          <a:r>
            <a:rPr lang="en-GB" sz="2400" kern="1200" dirty="0">
              <a:solidFill>
                <a:schemeClr val="tx1"/>
              </a:solidFill>
            </a:rPr>
            <a:t>or a </a:t>
          </a:r>
          <a:r>
            <a:rPr lang="en-GB" sz="2400" u="sng" kern="1200" dirty="0">
              <a:solidFill>
                <a:schemeClr val="tx1"/>
              </a:solidFill>
            </a:rPr>
            <a:t>very young child </a:t>
          </a:r>
          <a:r>
            <a:rPr lang="en-GB" sz="2400" kern="1200" dirty="0">
              <a:solidFill>
                <a:schemeClr val="tx1"/>
              </a:solidFill>
            </a:rPr>
            <a:t>may be </a:t>
          </a:r>
          <a:r>
            <a:rPr lang="en-GB" sz="2400" b="1" i="1" kern="1200" dirty="0">
              <a:solidFill>
                <a:schemeClr val="tx1"/>
              </a:solidFill>
            </a:rPr>
            <a:t>too young to be ‘put in fear’ </a:t>
          </a:r>
          <a:r>
            <a:rPr lang="en-GB" sz="2400" kern="1200" dirty="0">
              <a:solidFill>
                <a:schemeClr val="tx1"/>
              </a:solidFill>
            </a:rPr>
            <a:t>as they may be too young to understand the concept &amp; what is happening</a:t>
          </a:r>
        </a:p>
      </dsp:txBody>
      <dsp:txXfrm>
        <a:off x="904399" y="35536"/>
        <a:ext cx="6256097" cy="1070767"/>
      </dsp:txXfrm>
    </dsp:sp>
    <dsp:sp modelId="{7DAC2F24-471D-4F85-A12A-BAE3036F2751}">
      <dsp:nvSpPr>
        <dsp:cNvPr id="0" name=""/>
        <dsp:cNvSpPr/>
      </dsp:nvSpPr>
      <dsp:spPr>
        <a:xfrm rot="5400000">
          <a:off x="3819186" y="1168051"/>
          <a:ext cx="426522" cy="511826"/>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GB" sz="2100" kern="1200"/>
        </a:p>
      </dsp:txBody>
      <dsp:txXfrm rot="-5400000">
        <a:off x="3878900" y="1210703"/>
        <a:ext cx="307096" cy="298565"/>
      </dsp:txXfrm>
    </dsp:sp>
    <dsp:sp modelId="{4942E31F-C4C7-40E4-9E77-D9A10039797A}">
      <dsp:nvSpPr>
        <dsp:cNvPr id="0" name=""/>
        <dsp:cNvSpPr/>
      </dsp:nvSpPr>
      <dsp:spPr>
        <a:xfrm>
          <a:off x="655049" y="1708313"/>
          <a:ext cx="6754796" cy="1137393"/>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Where the person is </a:t>
          </a:r>
          <a:r>
            <a:rPr lang="en-GB" sz="2400" b="1" i="1" kern="1200" dirty="0">
              <a:solidFill>
                <a:schemeClr val="tx1"/>
              </a:solidFill>
            </a:rPr>
            <a:t>too young </a:t>
          </a:r>
          <a:r>
            <a:rPr lang="en-GB" sz="2400" kern="1200" dirty="0">
              <a:solidFill>
                <a:schemeClr val="tx1"/>
              </a:solidFill>
            </a:rPr>
            <a:t>to be </a:t>
          </a:r>
          <a:r>
            <a:rPr lang="en-GB" sz="2400" b="1" i="1" kern="1200" dirty="0">
              <a:solidFill>
                <a:schemeClr val="tx1"/>
              </a:solidFill>
            </a:rPr>
            <a:t>‘put in fear’ </a:t>
          </a:r>
          <a:r>
            <a:rPr lang="en-GB" sz="2400" kern="1200" dirty="0">
              <a:solidFill>
                <a:schemeClr val="tx1"/>
              </a:solidFill>
            </a:rPr>
            <a:t>it would </a:t>
          </a:r>
          <a:r>
            <a:rPr lang="en-GB" sz="2400" b="1" i="1" kern="1200" dirty="0">
              <a:solidFill>
                <a:schemeClr val="tx1"/>
              </a:solidFill>
            </a:rPr>
            <a:t>not be possible </a:t>
          </a:r>
          <a:r>
            <a:rPr lang="en-GB" sz="2400" kern="1200" dirty="0">
              <a:solidFill>
                <a:schemeClr val="tx1"/>
              </a:solidFill>
            </a:rPr>
            <a:t>to </a:t>
          </a:r>
          <a:r>
            <a:rPr lang="en-GB" sz="2400" b="1" i="1" kern="1200" dirty="0">
              <a:solidFill>
                <a:schemeClr val="tx1"/>
              </a:solidFill>
            </a:rPr>
            <a:t>‘seek to put’ </a:t>
          </a:r>
          <a:r>
            <a:rPr lang="en-GB" sz="2400" kern="1200" dirty="0">
              <a:solidFill>
                <a:schemeClr val="tx1"/>
              </a:solidFill>
            </a:rPr>
            <a:t>such a child in fear &amp; therefore </a:t>
          </a:r>
          <a:r>
            <a:rPr lang="en-GB" sz="2400" b="1" i="1" u="sng" kern="1200" dirty="0">
              <a:solidFill>
                <a:schemeClr val="tx1"/>
              </a:solidFill>
            </a:rPr>
            <a:t>not</a:t>
          </a:r>
          <a:r>
            <a:rPr lang="en-GB" sz="2400" b="1" i="1" kern="1200" dirty="0">
              <a:solidFill>
                <a:schemeClr val="tx1"/>
              </a:solidFill>
            </a:rPr>
            <a:t> amount to robbery</a:t>
          </a:r>
        </a:p>
      </dsp:txBody>
      <dsp:txXfrm>
        <a:off x="688362" y="1741626"/>
        <a:ext cx="6688170" cy="1070767"/>
      </dsp:txXfrm>
    </dsp:sp>
    <dsp:sp modelId="{749A1F04-BCBE-4398-9FEB-AF0FD473DE5C}">
      <dsp:nvSpPr>
        <dsp:cNvPr id="0" name=""/>
        <dsp:cNvSpPr/>
      </dsp:nvSpPr>
      <dsp:spPr>
        <a:xfrm rot="5400000">
          <a:off x="3819186" y="2874141"/>
          <a:ext cx="426522" cy="511826"/>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GB" sz="2100" kern="1200"/>
        </a:p>
      </dsp:txBody>
      <dsp:txXfrm rot="-5400000">
        <a:off x="3878900" y="2916793"/>
        <a:ext cx="307096" cy="298565"/>
      </dsp:txXfrm>
    </dsp:sp>
    <dsp:sp modelId="{8FCBF386-A251-41FF-993B-B3D5F4D3375E}">
      <dsp:nvSpPr>
        <dsp:cNvPr id="0" name=""/>
        <dsp:cNvSpPr/>
      </dsp:nvSpPr>
      <dsp:spPr>
        <a:xfrm>
          <a:off x="1757661" y="3414403"/>
          <a:ext cx="4549572" cy="1137393"/>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It would however amount to an </a:t>
          </a:r>
          <a:r>
            <a:rPr lang="en-GB" sz="2400" u="sng" kern="1200" dirty="0">
              <a:solidFill>
                <a:schemeClr val="tx1"/>
              </a:solidFill>
            </a:rPr>
            <a:t>attempted robbery</a:t>
          </a:r>
        </a:p>
      </dsp:txBody>
      <dsp:txXfrm>
        <a:off x="1790974" y="3447716"/>
        <a:ext cx="4482946" cy="107076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8FF6AB-121C-4BDA-9180-C256271D7359}">
      <dsp:nvSpPr>
        <dsp:cNvPr id="0" name=""/>
        <dsp:cNvSpPr/>
      </dsp:nvSpPr>
      <dsp:spPr>
        <a:xfrm>
          <a:off x="0" y="0"/>
          <a:ext cx="6610334" cy="1886508"/>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solidFill>
                <a:schemeClr val="tx1"/>
              </a:solidFill>
            </a:rPr>
            <a:t>The force threatened </a:t>
          </a:r>
          <a:r>
            <a:rPr lang="en-GB" sz="2800" b="1" i="1" kern="1200" dirty="0">
              <a:solidFill>
                <a:schemeClr val="tx1"/>
              </a:solidFill>
            </a:rPr>
            <a:t>must be capable of being carried out </a:t>
          </a:r>
          <a:r>
            <a:rPr lang="en-GB" sz="2800" b="1" i="1" u="sng" kern="1200" dirty="0">
              <a:solidFill>
                <a:schemeClr val="tx1"/>
              </a:solidFill>
            </a:rPr>
            <a:t>there &amp; then </a:t>
          </a:r>
          <a:r>
            <a:rPr lang="en-GB" sz="2800" b="1" i="1" kern="1200" dirty="0">
              <a:solidFill>
                <a:schemeClr val="tx1"/>
              </a:solidFill>
            </a:rPr>
            <a:t>at the time of the threat</a:t>
          </a:r>
        </a:p>
      </dsp:txBody>
      <dsp:txXfrm>
        <a:off x="55254" y="55254"/>
        <a:ext cx="4660481" cy="1776000"/>
      </dsp:txXfrm>
    </dsp:sp>
    <dsp:sp modelId="{C18A2BD7-8281-4AE9-9199-A06ACB37313F}">
      <dsp:nvSpPr>
        <dsp:cNvPr id="0" name=""/>
        <dsp:cNvSpPr/>
      </dsp:nvSpPr>
      <dsp:spPr>
        <a:xfrm>
          <a:off x="1166529" y="2305732"/>
          <a:ext cx="6610334" cy="1886508"/>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solidFill>
                <a:schemeClr val="tx1"/>
              </a:solidFill>
            </a:rPr>
            <a:t>Any threat of </a:t>
          </a:r>
          <a:r>
            <a:rPr lang="en-GB" sz="2800" b="1" i="1" kern="1200" dirty="0">
              <a:solidFill>
                <a:schemeClr val="tx1"/>
              </a:solidFill>
            </a:rPr>
            <a:t>future force </a:t>
          </a:r>
          <a:r>
            <a:rPr lang="en-GB" sz="2800" kern="1200" dirty="0">
              <a:solidFill>
                <a:schemeClr val="tx1"/>
              </a:solidFill>
            </a:rPr>
            <a:t>will </a:t>
          </a:r>
          <a:r>
            <a:rPr lang="en-GB" sz="2800" b="1" i="1" u="sng" kern="1200" dirty="0">
              <a:solidFill>
                <a:schemeClr val="tx1"/>
              </a:solidFill>
            </a:rPr>
            <a:t>not </a:t>
          </a:r>
          <a:r>
            <a:rPr lang="en-GB" sz="2800" kern="1200" dirty="0">
              <a:solidFill>
                <a:schemeClr val="tx1"/>
              </a:solidFill>
            </a:rPr>
            <a:t>be robbery but it will be blackmail</a:t>
          </a:r>
        </a:p>
      </dsp:txBody>
      <dsp:txXfrm>
        <a:off x="1221783" y="2360986"/>
        <a:ext cx="4107066" cy="1776000"/>
      </dsp:txXfrm>
    </dsp:sp>
    <dsp:sp modelId="{D16C4EA2-6831-4464-99A0-7D9CFA2E2702}">
      <dsp:nvSpPr>
        <dsp:cNvPr id="0" name=""/>
        <dsp:cNvSpPr/>
      </dsp:nvSpPr>
      <dsp:spPr>
        <a:xfrm>
          <a:off x="5384104" y="1483004"/>
          <a:ext cx="1226230" cy="1226230"/>
        </a:xfrm>
        <a:prstGeom prst="downArrow">
          <a:avLst>
            <a:gd name="adj1" fmla="val 55000"/>
            <a:gd name="adj2" fmla="val 45000"/>
          </a:avLst>
        </a:prstGeom>
        <a:solidFill>
          <a:schemeClr val="accent2">
            <a:lumMod val="75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5660006" y="1483004"/>
        <a:ext cx="674426" cy="92273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8643FB-63BD-4049-A2F3-445C7769F108}">
      <dsp:nvSpPr>
        <dsp:cNvPr id="0" name=""/>
        <dsp:cNvSpPr/>
      </dsp:nvSpPr>
      <dsp:spPr>
        <a:xfrm>
          <a:off x="1472" y="0"/>
          <a:ext cx="3749338" cy="4192240"/>
        </a:xfrm>
        <a:prstGeom prst="roundRect">
          <a:avLst>
            <a:gd name="adj" fmla="val 5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47447" rIns="191135" bIns="0" numCol="1" spcCol="1270" anchor="t" anchorCtr="0">
          <a:noAutofit/>
        </a:bodyPr>
        <a:lstStyle/>
        <a:p>
          <a:pPr marL="0" lvl="0" indent="0" algn="r" defTabSz="1911350">
            <a:lnSpc>
              <a:spcPct val="90000"/>
            </a:lnSpc>
            <a:spcBef>
              <a:spcPct val="0"/>
            </a:spcBef>
            <a:spcAft>
              <a:spcPct val="35000"/>
            </a:spcAft>
            <a:buNone/>
          </a:pPr>
          <a:endParaRPr lang="en-GB" sz="4300" kern="1200"/>
        </a:p>
      </dsp:txBody>
      <dsp:txXfrm rot="16200000">
        <a:off x="-1342412" y="1343884"/>
        <a:ext cx="3437636" cy="749867"/>
      </dsp:txXfrm>
    </dsp:sp>
    <dsp:sp modelId="{DCBA72D2-441D-45E4-A665-6C1A395177D6}">
      <dsp:nvSpPr>
        <dsp:cNvPr id="0" name=""/>
        <dsp:cNvSpPr/>
      </dsp:nvSpPr>
      <dsp:spPr>
        <a:xfrm>
          <a:off x="751339" y="0"/>
          <a:ext cx="2793257" cy="419224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96012" rIns="0" bIns="0" numCol="1" spcCol="1270" anchor="t" anchorCtr="0">
          <a:noAutofit/>
        </a:bodyPr>
        <a:lstStyle/>
        <a:p>
          <a:pPr marL="0" lvl="0" indent="0" algn="l" defTabSz="1244600">
            <a:lnSpc>
              <a:spcPct val="90000"/>
            </a:lnSpc>
            <a:spcBef>
              <a:spcPct val="0"/>
            </a:spcBef>
            <a:spcAft>
              <a:spcPct val="35000"/>
            </a:spcAft>
            <a:buNone/>
          </a:pPr>
          <a:r>
            <a:rPr lang="en-GB" sz="2800" kern="1200" dirty="0">
              <a:solidFill>
                <a:schemeClr val="tx1"/>
              </a:solidFill>
            </a:rPr>
            <a:t>Threatening force at any </a:t>
          </a:r>
          <a:r>
            <a:rPr lang="en-GB" sz="2800" b="1" i="1" kern="1200" dirty="0">
              <a:solidFill>
                <a:schemeClr val="tx1"/>
              </a:solidFill>
            </a:rPr>
            <a:t>place other than at the scene is insufficient </a:t>
          </a:r>
          <a:r>
            <a:rPr lang="en-GB" sz="2800" kern="1200" dirty="0">
              <a:solidFill>
                <a:schemeClr val="tx1"/>
              </a:solidFill>
            </a:rPr>
            <a:t>as it is not possible to execute such threats </a:t>
          </a:r>
          <a:r>
            <a:rPr lang="en-GB" sz="2800" b="1" i="1" kern="1200" dirty="0">
              <a:solidFill>
                <a:schemeClr val="tx1"/>
              </a:solidFill>
            </a:rPr>
            <a:t>there &amp; then</a:t>
          </a:r>
        </a:p>
      </dsp:txBody>
      <dsp:txXfrm>
        <a:off x="751339" y="0"/>
        <a:ext cx="2793257" cy="4192240"/>
      </dsp:txXfrm>
    </dsp:sp>
    <dsp:sp modelId="{442FBD77-EBE6-40D5-97AC-1D59AF6D61EA}">
      <dsp:nvSpPr>
        <dsp:cNvPr id="0" name=""/>
        <dsp:cNvSpPr/>
      </dsp:nvSpPr>
      <dsp:spPr>
        <a:xfrm>
          <a:off x="3882037" y="0"/>
          <a:ext cx="3749338" cy="4192240"/>
        </a:xfrm>
        <a:prstGeom prst="roundRect">
          <a:avLst>
            <a:gd name="adj" fmla="val 5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47447" rIns="191135" bIns="0" numCol="1" spcCol="1270" anchor="t" anchorCtr="0">
          <a:noAutofit/>
        </a:bodyPr>
        <a:lstStyle/>
        <a:p>
          <a:pPr marL="0" lvl="0" indent="0" algn="r" defTabSz="1911350">
            <a:lnSpc>
              <a:spcPct val="90000"/>
            </a:lnSpc>
            <a:spcBef>
              <a:spcPct val="0"/>
            </a:spcBef>
            <a:spcAft>
              <a:spcPct val="35000"/>
            </a:spcAft>
            <a:buNone/>
          </a:pPr>
          <a:endParaRPr lang="en-GB" sz="4300" kern="1200" dirty="0"/>
        </a:p>
      </dsp:txBody>
      <dsp:txXfrm rot="16200000">
        <a:off x="2538152" y="1343884"/>
        <a:ext cx="3437636" cy="749867"/>
      </dsp:txXfrm>
    </dsp:sp>
    <dsp:sp modelId="{8CDF2478-86BD-4968-B46E-7F5356DFF45C}">
      <dsp:nvSpPr>
        <dsp:cNvPr id="0" name=""/>
        <dsp:cNvSpPr/>
      </dsp:nvSpPr>
      <dsp:spPr>
        <a:xfrm rot="5400000">
          <a:off x="3592749" y="3312536"/>
          <a:ext cx="616069" cy="562400"/>
        </a:xfrm>
        <a:prstGeom prst="flowChartExtract">
          <a:avLst/>
        </a:prstGeom>
        <a:solidFill>
          <a:schemeClr val="accent2">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B6AAE6AD-FC70-4A27-8C2C-DDEFE40A866A}">
      <dsp:nvSpPr>
        <dsp:cNvPr id="0" name=""/>
        <dsp:cNvSpPr/>
      </dsp:nvSpPr>
      <dsp:spPr>
        <a:xfrm>
          <a:off x="4631905" y="0"/>
          <a:ext cx="2793257" cy="419224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96012" rIns="0" bIns="0" numCol="1" spcCol="1270" anchor="t" anchorCtr="0">
          <a:noAutofit/>
        </a:bodyPr>
        <a:lstStyle/>
        <a:p>
          <a:pPr marL="0" lvl="0" indent="0" algn="l" defTabSz="1244600">
            <a:lnSpc>
              <a:spcPct val="90000"/>
            </a:lnSpc>
            <a:spcBef>
              <a:spcPct val="0"/>
            </a:spcBef>
            <a:spcAft>
              <a:spcPct val="35000"/>
            </a:spcAft>
            <a:buNone/>
          </a:pPr>
          <a:r>
            <a:rPr lang="en-GB" sz="2800" b="1" i="1" kern="1200" dirty="0">
              <a:solidFill>
                <a:schemeClr val="tx1"/>
              </a:solidFill>
            </a:rPr>
            <a:t>Threats</a:t>
          </a:r>
          <a:r>
            <a:rPr lang="en-GB" sz="2800" kern="1200" dirty="0">
              <a:solidFill>
                <a:schemeClr val="tx1"/>
              </a:solidFill>
            </a:rPr>
            <a:t> directed </a:t>
          </a:r>
          <a:r>
            <a:rPr lang="en-GB" sz="2800" b="1" i="1" kern="1200" dirty="0">
              <a:solidFill>
                <a:schemeClr val="tx1"/>
              </a:solidFill>
            </a:rPr>
            <a:t>over the phone </a:t>
          </a:r>
          <a:r>
            <a:rPr lang="en-GB" sz="2800" kern="1200" dirty="0">
              <a:solidFill>
                <a:schemeClr val="tx1"/>
              </a:solidFill>
            </a:rPr>
            <a:t>will </a:t>
          </a:r>
          <a:r>
            <a:rPr lang="en-GB" sz="2800" b="1" i="1" u="sng" kern="1200" dirty="0">
              <a:solidFill>
                <a:schemeClr val="tx1"/>
              </a:solidFill>
            </a:rPr>
            <a:t>not</a:t>
          </a:r>
          <a:r>
            <a:rPr lang="en-GB" sz="2800" kern="1200" dirty="0">
              <a:solidFill>
                <a:schemeClr val="tx1"/>
              </a:solidFill>
            </a:rPr>
            <a:t> constitute robbery as it will not be possible to execute the threats there &amp; then</a:t>
          </a:r>
        </a:p>
      </dsp:txBody>
      <dsp:txXfrm>
        <a:off x="4631905" y="0"/>
        <a:ext cx="2793257" cy="419224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15B5AE-7080-428A-BD81-E230EAE0D21D}">
      <dsp:nvSpPr>
        <dsp:cNvPr id="0" name=""/>
        <dsp:cNvSpPr/>
      </dsp:nvSpPr>
      <dsp:spPr>
        <a:xfrm>
          <a:off x="0" y="0"/>
          <a:ext cx="5103578" cy="1136492"/>
        </a:xfrm>
        <a:prstGeom prst="rect">
          <a:avLst/>
        </a:prstGeom>
        <a:solidFill>
          <a:schemeClr val="accent2">
            <a:lumMod val="60000"/>
            <a:lumOff val="40000"/>
          </a:schemeClr>
        </a:solidFill>
        <a:ln>
          <a:solidFill>
            <a:schemeClr val="tx1"/>
          </a:solidFill>
        </a:ln>
        <a:effectLst/>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chemeClr val="tx1"/>
              </a:solidFill>
            </a:rPr>
            <a:t>The </a:t>
          </a:r>
          <a:r>
            <a:rPr lang="en-GB" sz="2800" b="1" i="1" kern="1200" dirty="0">
              <a:solidFill>
                <a:schemeClr val="tx1"/>
              </a:solidFill>
            </a:rPr>
            <a:t>use </a:t>
          </a:r>
          <a:r>
            <a:rPr lang="en-GB" sz="2800" kern="1200" dirty="0">
              <a:solidFill>
                <a:schemeClr val="tx1"/>
              </a:solidFill>
            </a:rPr>
            <a:t>or </a:t>
          </a:r>
          <a:r>
            <a:rPr lang="en-GB" sz="2800" b="1" i="1" kern="1200" dirty="0">
              <a:solidFill>
                <a:schemeClr val="tx1"/>
              </a:solidFill>
            </a:rPr>
            <a:t>threat</a:t>
          </a:r>
          <a:r>
            <a:rPr lang="en-GB" sz="2800" kern="1200" dirty="0">
              <a:solidFill>
                <a:schemeClr val="tx1"/>
              </a:solidFill>
            </a:rPr>
            <a:t> of </a:t>
          </a:r>
          <a:r>
            <a:rPr lang="en-GB" sz="2800" b="1" i="1" kern="1200" dirty="0">
              <a:solidFill>
                <a:schemeClr val="tx1"/>
              </a:solidFill>
            </a:rPr>
            <a:t>force </a:t>
          </a:r>
          <a:r>
            <a:rPr lang="en-GB" sz="2800" kern="1200" dirty="0">
              <a:solidFill>
                <a:schemeClr val="tx1"/>
              </a:solidFill>
            </a:rPr>
            <a:t>must be either:</a:t>
          </a:r>
        </a:p>
      </dsp:txBody>
      <dsp:txXfrm>
        <a:off x="0" y="0"/>
        <a:ext cx="5103578" cy="1136492"/>
      </dsp:txXfrm>
    </dsp:sp>
    <dsp:sp modelId="{1E64A452-5E71-48BE-ADED-88DE80F123B2}">
      <dsp:nvSpPr>
        <dsp:cNvPr id="0" name=""/>
        <dsp:cNvSpPr/>
      </dsp:nvSpPr>
      <dsp:spPr>
        <a:xfrm>
          <a:off x="0" y="1136492"/>
          <a:ext cx="2551788" cy="2386634"/>
        </a:xfrm>
        <a:prstGeom prst="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chemeClr val="tx1"/>
              </a:solidFill>
            </a:rPr>
            <a:t>Immediately </a:t>
          </a:r>
          <a:r>
            <a:rPr lang="en-GB" sz="2800" b="1" i="1" kern="1200" dirty="0">
              <a:solidFill>
                <a:schemeClr val="tx1"/>
              </a:solidFill>
            </a:rPr>
            <a:t>before</a:t>
          </a:r>
          <a:r>
            <a:rPr lang="en-GB" sz="2800" kern="1200" dirty="0">
              <a:solidFill>
                <a:schemeClr val="tx1"/>
              </a:solidFill>
            </a:rPr>
            <a:t> the stealing or</a:t>
          </a:r>
        </a:p>
      </dsp:txBody>
      <dsp:txXfrm>
        <a:off x="0" y="1136492"/>
        <a:ext cx="2551788" cy="2386634"/>
      </dsp:txXfrm>
    </dsp:sp>
    <dsp:sp modelId="{AFE3FA29-D630-418A-8A82-37CB79E83FB2}">
      <dsp:nvSpPr>
        <dsp:cNvPr id="0" name=""/>
        <dsp:cNvSpPr/>
      </dsp:nvSpPr>
      <dsp:spPr>
        <a:xfrm>
          <a:off x="2551789" y="1136492"/>
          <a:ext cx="2551788" cy="2386634"/>
        </a:xfrm>
        <a:prstGeom prst="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b="1" i="1" kern="1200" dirty="0">
              <a:solidFill>
                <a:schemeClr val="tx1"/>
              </a:solidFill>
            </a:rPr>
            <a:t>At the time </a:t>
          </a:r>
          <a:r>
            <a:rPr lang="en-GB" sz="2800" kern="1200" dirty="0">
              <a:solidFill>
                <a:schemeClr val="tx1"/>
              </a:solidFill>
            </a:rPr>
            <a:t>of stealing</a:t>
          </a:r>
        </a:p>
      </dsp:txBody>
      <dsp:txXfrm>
        <a:off x="2551789" y="1136492"/>
        <a:ext cx="2551788" cy="2386634"/>
      </dsp:txXfrm>
    </dsp:sp>
    <dsp:sp modelId="{92743058-7670-47D0-9609-610D6B8C4F81}">
      <dsp:nvSpPr>
        <dsp:cNvPr id="0" name=""/>
        <dsp:cNvSpPr/>
      </dsp:nvSpPr>
      <dsp:spPr>
        <a:xfrm>
          <a:off x="0" y="3523126"/>
          <a:ext cx="5103578" cy="265181"/>
        </a:xfrm>
        <a:prstGeom prst="rect">
          <a:avLst/>
        </a:prstGeom>
        <a:solidFill>
          <a:schemeClr val="accent2">
            <a:lumMod val="60000"/>
            <a:lumOff val="40000"/>
          </a:schemeClr>
        </a:solidFill>
        <a:ln>
          <a:solidFill>
            <a:schemeClr val="tx1"/>
          </a:solidFill>
        </a:ln>
        <a:effectLst/>
      </dsp:spPr>
      <dsp:style>
        <a:lnRef idx="0">
          <a:scrgbClr r="0" g="0" b="0"/>
        </a:lnRef>
        <a:fillRef idx="1">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59FE02-C56B-4AAA-A6B8-E4DFB9E125A8}">
      <dsp:nvSpPr>
        <dsp:cNvPr id="0" name=""/>
        <dsp:cNvSpPr/>
      </dsp:nvSpPr>
      <dsp:spPr>
        <a:xfrm>
          <a:off x="594065" y="0"/>
          <a:ext cx="6732748" cy="5112568"/>
        </a:xfrm>
        <a:prstGeom prst="rightArrow">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dsp:style>
    </dsp:sp>
    <dsp:sp modelId="{0986A990-C76A-4D72-B474-58D73A164ECB}">
      <dsp:nvSpPr>
        <dsp:cNvPr id="0" name=""/>
        <dsp:cNvSpPr/>
      </dsp:nvSpPr>
      <dsp:spPr>
        <a:xfrm>
          <a:off x="1039615" y="1533770"/>
          <a:ext cx="2722802" cy="2045027"/>
        </a:xfrm>
        <a:prstGeom prst="round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The </a:t>
          </a:r>
          <a:r>
            <a:rPr lang="en-GB" sz="2400" b="1" i="1" kern="1200" dirty="0">
              <a:solidFill>
                <a:schemeClr val="tx1"/>
              </a:solidFill>
            </a:rPr>
            <a:t>use</a:t>
          </a:r>
          <a:r>
            <a:rPr lang="en-GB" sz="2400" kern="1200" dirty="0">
              <a:solidFill>
                <a:schemeClr val="tx1"/>
              </a:solidFill>
            </a:rPr>
            <a:t> or </a:t>
          </a:r>
          <a:r>
            <a:rPr lang="en-GB" sz="2400" b="1" i="1" kern="1200" dirty="0">
              <a:solidFill>
                <a:schemeClr val="tx1"/>
              </a:solidFill>
            </a:rPr>
            <a:t>threat</a:t>
          </a:r>
          <a:r>
            <a:rPr lang="en-GB" sz="2400" kern="1200" dirty="0">
              <a:solidFill>
                <a:schemeClr val="tx1"/>
              </a:solidFill>
            </a:rPr>
            <a:t> of </a:t>
          </a:r>
          <a:r>
            <a:rPr lang="en-GB" sz="2400" b="1" i="1" kern="1200" dirty="0">
              <a:solidFill>
                <a:schemeClr val="tx1"/>
              </a:solidFill>
            </a:rPr>
            <a:t>force</a:t>
          </a:r>
          <a:r>
            <a:rPr lang="en-GB" sz="2400" kern="1200" dirty="0">
              <a:solidFill>
                <a:schemeClr val="tx1"/>
              </a:solidFill>
            </a:rPr>
            <a:t> can be on </a:t>
          </a:r>
          <a:r>
            <a:rPr lang="en-GB" sz="2400" b="1" i="1" kern="1200" dirty="0">
              <a:solidFill>
                <a:schemeClr val="tx1"/>
              </a:solidFill>
            </a:rPr>
            <a:t>ANY PERSON</a:t>
          </a:r>
        </a:p>
      </dsp:txBody>
      <dsp:txXfrm>
        <a:off x="1139445" y="1633600"/>
        <a:ext cx="2523142" cy="1845367"/>
      </dsp:txXfrm>
    </dsp:sp>
    <dsp:sp modelId="{AC2FCA7F-AD20-468A-A90E-17B8B8E1A71A}">
      <dsp:nvSpPr>
        <dsp:cNvPr id="0" name=""/>
        <dsp:cNvSpPr/>
      </dsp:nvSpPr>
      <dsp:spPr>
        <a:xfrm>
          <a:off x="4158462" y="1533770"/>
          <a:ext cx="2722802" cy="2045027"/>
        </a:xfrm>
        <a:prstGeom prst="round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It </a:t>
          </a:r>
          <a:r>
            <a:rPr lang="en-GB" sz="2400" b="1" i="1" kern="1200" dirty="0">
              <a:solidFill>
                <a:schemeClr val="tx1"/>
              </a:solidFill>
            </a:rPr>
            <a:t>does not have to be the victim of the theft</a:t>
          </a:r>
          <a:r>
            <a:rPr lang="en-GB" sz="2400" kern="1200" dirty="0">
              <a:solidFill>
                <a:schemeClr val="tx1"/>
              </a:solidFill>
            </a:rPr>
            <a:t>, it can be towards a 3</a:t>
          </a:r>
          <a:r>
            <a:rPr lang="en-GB" sz="2400" kern="1200" baseline="30000" dirty="0">
              <a:solidFill>
                <a:schemeClr val="tx1"/>
              </a:solidFill>
            </a:rPr>
            <a:t>rd</a:t>
          </a:r>
          <a:r>
            <a:rPr lang="en-GB" sz="2400" kern="1200" dirty="0">
              <a:solidFill>
                <a:schemeClr val="tx1"/>
              </a:solidFill>
            </a:rPr>
            <a:t> party</a:t>
          </a:r>
        </a:p>
      </dsp:txBody>
      <dsp:txXfrm>
        <a:off x="4258292" y="1633600"/>
        <a:ext cx="2523142" cy="1845367"/>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9.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1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400" cy="496809"/>
          </a:xfrm>
          <a:prstGeom prst="rect">
            <a:avLst/>
          </a:prstGeom>
        </p:spPr>
        <p:txBody>
          <a:bodyPr vert="horz" lIns="91423" tIns="45712" rIns="91423" bIns="45712" rtlCol="0"/>
          <a:lstStyle>
            <a:lvl1pPr algn="l">
              <a:defRPr sz="1200"/>
            </a:lvl1pPr>
          </a:lstStyle>
          <a:p>
            <a:endParaRPr lang="en-GB"/>
          </a:p>
        </p:txBody>
      </p:sp>
      <p:sp>
        <p:nvSpPr>
          <p:cNvPr id="3" name="Date Placeholder 2"/>
          <p:cNvSpPr>
            <a:spLocks noGrp="1"/>
          </p:cNvSpPr>
          <p:nvPr>
            <p:ph type="dt" idx="1"/>
          </p:nvPr>
        </p:nvSpPr>
        <p:spPr>
          <a:xfrm>
            <a:off x="3849688" y="0"/>
            <a:ext cx="2946400" cy="496809"/>
          </a:xfrm>
          <a:prstGeom prst="rect">
            <a:avLst/>
          </a:prstGeom>
        </p:spPr>
        <p:txBody>
          <a:bodyPr vert="horz" lIns="91423" tIns="45712" rIns="91423" bIns="45712" rtlCol="0"/>
          <a:lstStyle>
            <a:lvl1pPr algn="r">
              <a:defRPr sz="1200"/>
            </a:lvl1pPr>
          </a:lstStyle>
          <a:p>
            <a:fld id="{C93917EA-8A28-4D0E-A0D7-D425B039520F}" type="datetimeFigureOut">
              <a:rPr lang="en-GB" smtClean="0"/>
              <a:t>04/07/2022</a:t>
            </a:fld>
            <a:endParaRPr lang="en-GB"/>
          </a:p>
        </p:txBody>
      </p:sp>
      <p:sp>
        <p:nvSpPr>
          <p:cNvPr id="4" name="Slide Image Placeholder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23" tIns="45712" rIns="91423" bIns="45712" rtlCol="0" anchor="ctr"/>
          <a:lstStyle/>
          <a:p>
            <a:endParaRPr lang="en-GB"/>
          </a:p>
        </p:txBody>
      </p:sp>
      <p:sp>
        <p:nvSpPr>
          <p:cNvPr id="5" name="Notes Placeholder 4"/>
          <p:cNvSpPr>
            <a:spLocks noGrp="1"/>
          </p:cNvSpPr>
          <p:nvPr>
            <p:ph type="body" sz="quarter" idx="3"/>
          </p:nvPr>
        </p:nvSpPr>
        <p:spPr>
          <a:xfrm>
            <a:off x="679451" y="4715709"/>
            <a:ext cx="5438775" cy="4466511"/>
          </a:xfrm>
          <a:prstGeom prst="rect">
            <a:avLst/>
          </a:prstGeom>
        </p:spPr>
        <p:txBody>
          <a:bodyPr vert="horz" lIns="91423" tIns="45712" rIns="91423" bIns="4571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243"/>
            <a:ext cx="2946400" cy="496809"/>
          </a:xfrm>
          <a:prstGeom prst="rect">
            <a:avLst/>
          </a:prstGeom>
        </p:spPr>
        <p:txBody>
          <a:bodyPr vert="horz" lIns="91423" tIns="45712" rIns="91423" bIns="45712"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8243"/>
            <a:ext cx="2946400" cy="496809"/>
          </a:xfrm>
          <a:prstGeom prst="rect">
            <a:avLst/>
          </a:prstGeom>
        </p:spPr>
        <p:txBody>
          <a:bodyPr vert="horz" lIns="91423" tIns="45712" rIns="91423" bIns="45712" rtlCol="0" anchor="b"/>
          <a:lstStyle>
            <a:lvl1pPr algn="r">
              <a:defRPr sz="1200"/>
            </a:lvl1pPr>
          </a:lstStyle>
          <a:p>
            <a:fld id="{D50CB648-1DB4-47A5-9693-F2517DF9D6F4}" type="slidenum">
              <a:rPr lang="en-GB" smtClean="0"/>
              <a:t>‹#›</a:t>
            </a:fld>
            <a:endParaRPr lang="en-GB"/>
          </a:p>
        </p:txBody>
      </p:sp>
    </p:spTree>
    <p:extLst>
      <p:ext uri="{BB962C8B-B14F-4D97-AF65-F5344CB8AC3E}">
        <p14:creationId xmlns:p14="http://schemas.microsoft.com/office/powerpoint/2010/main" val="5378907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Objectives: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State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the definition of robbery contrary to Section 8 of the Theft Act 1968.</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Describe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the points to prove in relation to the offence of robbery.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Identify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whether an offence of robbery has been committed.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D50CB648-1DB4-47A5-9693-F2517DF9D6F4}" type="slidenum">
              <a:rPr lang="en-GB" smtClean="0"/>
              <a:t>1</a:t>
            </a:fld>
            <a:endParaRPr lang="en-GB"/>
          </a:p>
        </p:txBody>
      </p:sp>
    </p:spTree>
    <p:extLst>
      <p:ext uri="{BB962C8B-B14F-4D97-AF65-F5344CB8AC3E}">
        <p14:creationId xmlns:p14="http://schemas.microsoft.com/office/powerpoint/2010/main" val="2346438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sz="1100" b="1" u="none" dirty="0">
                <a:solidFill>
                  <a:schemeClr val="accent1"/>
                </a:solidFill>
                <a:latin typeface="Arial" panose="020B0604020202020204" pitchFamily="34" charset="0"/>
                <a:cs typeface="Arial" panose="020B0604020202020204" pitchFamily="34" charset="0"/>
              </a:rPr>
              <a:t>QTS – what factors do you associate </a:t>
            </a:r>
            <a:r>
              <a:rPr lang="en-GB" sz="1100" b="1" u="none">
                <a:solidFill>
                  <a:schemeClr val="accent1"/>
                </a:solidFill>
                <a:latin typeface="Arial" panose="020B0604020202020204" pitchFamily="34" charset="0"/>
                <a:cs typeface="Arial" panose="020B0604020202020204" pitchFamily="34" charset="0"/>
              </a:rPr>
              <a:t>with robbery?</a:t>
            </a:r>
          </a:p>
          <a:p>
            <a:endParaRPr lang="en-GB" sz="1100" b="1" u="none">
              <a:solidFill>
                <a:schemeClr val="accent1"/>
              </a:solidFill>
              <a:latin typeface="Arial" panose="020B0604020202020204" pitchFamily="34" charset="0"/>
              <a:cs typeface="Arial" panose="020B0604020202020204" pitchFamily="34" charset="0"/>
            </a:endParaRPr>
          </a:p>
          <a:p>
            <a:r>
              <a:rPr lang="en-GB" sz="1100" b="1" u="sng" dirty="0" err="1">
                <a:solidFill>
                  <a:schemeClr val="accent1"/>
                </a:solidFill>
                <a:latin typeface="Arial" panose="020B0604020202020204" pitchFamily="34" charset="0"/>
                <a:cs typeface="Arial" panose="020B0604020202020204" pitchFamily="34" charset="0"/>
              </a:rPr>
              <a:t>Boardblast</a:t>
            </a:r>
            <a:r>
              <a:rPr lang="en-GB" sz="1100" dirty="0">
                <a:solidFill>
                  <a:schemeClr val="accent1"/>
                </a:solidFill>
                <a:latin typeface="Arial" panose="020B0604020202020204" pitchFamily="34" charset="0"/>
                <a:cs typeface="Arial" panose="020B0604020202020204" pitchFamily="34" charset="0"/>
              </a:rPr>
              <a:t> </a:t>
            </a:r>
          </a:p>
          <a:p>
            <a:r>
              <a:rPr lang="en-GB" sz="1100" dirty="0">
                <a:solidFill>
                  <a:schemeClr val="accent1"/>
                </a:solidFill>
                <a:latin typeface="Arial" panose="020B0604020202020204" pitchFamily="34" charset="0"/>
                <a:cs typeface="Arial" panose="020B0604020202020204" pitchFamily="34" charset="0"/>
              </a:rPr>
              <a:t>All students to approach the board and write down something that they associate with robbery. </a:t>
            </a:r>
          </a:p>
          <a:p>
            <a:r>
              <a:rPr lang="en-GB" sz="1100" dirty="0">
                <a:solidFill>
                  <a:schemeClr val="accent1"/>
                </a:solidFill>
                <a:latin typeface="Arial" panose="020B0604020202020204" pitchFamily="34" charset="0"/>
                <a:cs typeface="Arial" panose="020B0604020202020204" pitchFamily="34" charset="0"/>
              </a:rPr>
              <a:t>Group discussion around student’s answers. </a:t>
            </a:r>
          </a:p>
        </p:txBody>
      </p:sp>
      <p:sp>
        <p:nvSpPr>
          <p:cNvPr id="4" name="Slide Number Placeholder 3"/>
          <p:cNvSpPr>
            <a:spLocks noGrp="1"/>
          </p:cNvSpPr>
          <p:nvPr>
            <p:ph type="sldNum" sz="quarter" idx="10"/>
          </p:nvPr>
        </p:nvSpPr>
        <p:spPr/>
        <p:txBody>
          <a:bodyPr/>
          <a:lstStyle/>
          <a:p>
            <a:fld id="{D50CB648-1DB4-47A5-9693-F2517DF9D6F4}" type="slidenum">
              <a:rPr lang="en-GB" smtClean="0"/>
              <a:t>2</a:t>
            </a:fld>
            <a:endParaRPr lang="en-GB" dirty="0"/>
          </a:p>
        </p:txBody>
      </p:sp>
    </p:spTree>
    <p:extLst>
      <p:ext uri="{BB962C8B-B14F-4D97-AF65-F5344CB8AC3E}">
        <p14:creationId xmlns:p14="http://schemas.microsoft.com/office/powerpoint/2010/main" val="13256864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sz="1100" b="1" dirty="0">
                <a:latin typeface="Arial" panose="020B0604020202020204" pitchFamily="34" charset="0"/>
                <a:cs typeface="Arial" panose="020B0604020202020204" pitchFamily="34" charset="0"/>
              </a:rPr>
              <a:t>Robbery</a:t>
            </a:r>
          </a:p>
          <a:p>
            <a:endParaRPr lang="en-GB" sz="1100" b="1" dirty="0">
              <a:latin typeface="Arial" panose="020B0604020202020204" pitchFamily="34" charset="0"/>
              <a:cs typeface="Arial" panose="020B0604020202020204" pitchFamily="34" charset="0"/>
            </a:endParaRPr>
          </a:p>
          <a:p>
            <a:r>
              <a:rPr lang="en-GB" sz="1100" b="1" dirty="0">
                <a:latin typeface="Arial" panose="020B0604020202020204" pitchFamily="34" charset="0"/>
                <a:cs typeface="Arial" panose="020B0604020202020204" pitchFamily="34" charset="0"/>
              </a:rPr>
              <a:t>Section 8 Theft Act 1968</a:t>
            </a:r>
          </a:p>
          <a:p>
            <a:endParaRPr lang="en-GB" sz="1100" b="1" dirty="0">
              <a:latin typeface="Arial" panose="020B0604020202020204" pitchFamily="34" charset="0"/>
              <a:cs typeface="Arial" panose="020B0604020202020204" pitchFamily="34" charset="0"/>
            </a:endParaRPr>
          </a:p>
          <a:p>
            <a:r>
              <a:rPr lang="en-GB" sz="1100" b="1" dirty="0">
                <a:latin typeface="Arial" panose="020B0604020202020204" pitchFamily="34" charset="0"/>
                <a:cs typeface="Arial" panose="020B0604020202020204" pitchFamily="34" charset="0"/>
              </a:rPr>
              <a:t>Triable on Indictment – Life Imprisonment</a:t>
            </a:r>
          </a:p>
          <a:p>
            <a:endParaRPr lang="en-GB" sz="1100" dirty="0">
              <a:latin typeface="Arial" panose="020B0604020202020204" pitchFamily="34" charset="0"/>
              <a:cs typeface="Arial" panose="020B0604020202020204" pitchFamily="34" charset="0"/>
            </a:endParaRPr>
          </a:p>
          <a:p>
            <a:r>
              <a:rPr lang="en-GB" altLang="en-US" sz="1100" dirty="0">
                <a:latin typeface="Arial" panose="020B0604020202020204" pitchFamily="34" charset="0"/>
                <a:cs typeface="Arial" panose="020B0604020202020204" pitchFamily="34" charset="0"/>
              </a:rPr>
              <a:t>Robbery is an aggravated form of theft.</a:t>
            </a:r>
          </a:p>
          <a:p>
            <a:endParaRPr lang="en-GB" altLang="en-US" sz="1100" dirty="0">
              <a:latin typeface="Arial" panose="020B0604020202020204" pitchFamily="34" charset="0"/>
              <a:cs typeface="Arial" panose="020B0604020202020204" pitchFamily="34" charset="0"/>
            </a:endParaRPr>
          </a:p>
          <a:p>
            <a:r>
              <a:rPr lang="en-GB" altLang="en-US" sz="1100" dirty="0">
                <a:latin typeface="Arial" panose="020B0604020202020204" pitchFamily="34" charset="0"/>
                <a:cs typeface="Arial" panose="020B0604020202020204" pitchFamily="34" charset="0"/>
              </a:rPr>
              <a:t>A robbery </a:t>
            </a:r>
            <a:r>
              <a:rPr lang="en-GB" altLang="en-US" sz="1100" b="1" dirty="0">
                <a:latin typeface="Arial" panose="020B0604020202020204" pitchFamily="34" charset="0"/>
                <a:cs typeface="Arial" panose="020B0604020202020204" pitchFamily="34" charset="0"/>
              </a:rPr>
              <a:t>CANNOT</a:t>
            </a:r>
            <a:r>
              <a:rPr lang="en-GB" altLang="en-US" sz="1100" dirty="0">
                <a:latin typeface="Arial" panose="020B0604020202020204" pitchFamily="34" charset="0"/>
                <a:cs typeface="Arial" panose="020B0604020202020204" pitchFamily="34" charset="0"/>
              </a:rPr>
              <a:t> be committed unless there is a theft.</a:t>
            </a:r>
          </a:p>
          <a:p>
            <a:endParaRPr lang="en-GB" altLang="en-US" sz="1100" dirty="0">
              <a:latin typeface="Arial" panose="020B0604020202020204" pitchFamily="34" charset="0"/>
              <a:cs typeface="Arial" panose="020B0604020202020204" pitchFamily="34" charset="0"/>
            </a:endParaRPr>
          </a:p>
          <a:p>
            <a:r>
              <a:rPr lang="en-GB" altLang="en-US" sz="1100" dirty="0">
                <a:latin typeface="Arial" panose="020B0604020202020204" pitchFamily="34" charset="0"/>
                <a:cs typeface="Arial" panose="020B0604020202020204" pitchFamily="34" charset="0"/>
              </a:rPr>
              <a:t>In recent years the term ‘mugging’ has been commonly used to describe an incident where a person has had property stolen and been assaulted in the street.</a:t>
            </a:r>
          </a:p>
          <a:p>
            <a:endParaRPr lang="en-GB" altLang="en-US" sz="1100" dirty="0">
              <a:latin typeface="Arial" panose="020B0604020202020204" pitchFamily="34" charset="0"/>
              <a:cs typeface="Arial" panose="020B0604020202020204" pitchFamily="34" charset="0"/>
            </a:endParaRPr>
          </a:p>
          <a:p>
            <a:r>
              <a:rPr lang="en-GB" altLang="en-US" sz="1100" dirty="0">
                <a:latin typeface="Arial" panose="020B0604020202020204" pitchFamily="34" charset="0"/>
                <a:cs typeface="Arial" panose="020B0604020202020204" pitchFamily="34" charset="0"/>
              </a:rPr>
              <a:t>In fact what has occurred is an offence of robbery.</a:t>
            </a:r>
          </a:p>
          <a:p>
            <a:endParaRPr lang="en-GB" altLang="en-US" sz="1100" dirty="0">
              <a:latin typeface="Arial" panose="020B0604020202020204" pitchFamily="34" charset="0"/>
              <a:cs typeface="Arial" panose="020B0604020202020204" pitchFamily="34" charset="0"/>
            </a:endParaRPr>
          </a:p>
          <a:p>
            <a:r>
              <a:rPr lang="en-GB" altLang="en-US" sz="1100" dirty="0">
                <a:latin typeface="Arial" panose="020B0604020202020204" pitchFamily="34" charset="0"/>
                <a:cs typeface="Arial" panose="020B0604020202020204" pitchFamily="34" charset="0"/>
              </a:rPr>
              <a:t>Other examples of robberies are when offenders take money from banks, building societies and security vehicles by threat or use of violence, including the use of firearms and other weapons such as knives.</a:t>
            </a:r>
          </a:p>
          <a:p>
            <a:endParaRPr lang="en-GB" altLang="en-US" sz="1100" dirty="0">
              <a:latin typeface="Arial" panose="020B0604020202020204" pitchFamily="34" charset="0"/>
              <a:cs typeface="Arial" panose="020B0604020202020204" pitchFamily="34" charset="0"/>
            </a:endParaRPr>
          </a:p>
          <a:p>
            <a:r>
              <a:rPr lang="en-GB" altLang="en-US" sz="1100" dirty="0">
                <a:latin typeface="Arial" panose="020B0604020202020204" pitchFamily="34" charset="0"/>
                <a:cs typeface="Arial" panose="020B0604020202020204" pitchFamily="34" charset="0"/>
              </a:rPr>
              <a:t>Robbery can be committed anywhere, for example, in a building or in the street, unlike an offence of burglary which can only be committed in a building or part of a building.</a:t>
            </a:r>
          </a:p>
          <a:p>
            <a:endParaRPr lang="en-GB" dirty="0"/>
          </a:p>
        </p:txBody>
      </p:sp>
      <p:sp>
        <p:nvSpPr>
          <p:cNvPr id="4" name="Slide Number Placeholder 3"/>
          <p:cNvSpPr>
            <a:spLocks noGrp="1"/>
          </p:cNvSpPr>
          <p:nvPr>
            <p:ph type="sldNum" sz="quarter" idx="10"/>
          </p:nvPr>
        </p:nvSpPr>
        <p:spPr/>
        <p:txBody>
          <a:bodyPr/>
          <a:lstStyle/>
          <a:p>
            <a:fld id="{D50CB648-1DB4-47A5-9693-F2517DF9D6F4}" type="slidenum">
              <a:rPr lang="en-GB" smtClean="0"/>
              <a:t>3</a:t>
            </a:fld>
            <a:endParaRPr lang="en-GB"/>
          </a:p>
        </p:txBody>
      </p:sp>
    </p:spTree>
    <p:extLst>
      <p:ext uri="{BB962C8B-B14F-4D97-AF65-F5344CB8AC3E}">
        <p14:creationId xmlns:p14="http://schemas.microsoft.com/office/powerpoint/2010/main" val="29047787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b="1" u="sng" dirty="0">
                <a:solidFill>
                  <a:schemeClr val="accent1"/>
                </a:solidFill>
              </a:rPr>
              <a:t>Activity </a:t>
            </a:r>
            <a:endParaRPr lang="en-GB" dirty="0">
              <a:solidFill>
                <a:schemeClr val="accent1"/>
              </a:solidFill>
            </a:endParaRPr>
          </a:p>
          <a:p>
            <a:r>
              <a:rPr lang="en-GB" dirty="0">
                <a:solidFill>
                  <a:schemeClr val="accent1"/>
                </a:solidFill>
              </a:rPr>
              <a:t>Students are to research the definition of robbery, the points to prove and discuss. </a:t>
            </a:r>
          </a:p>
          <a:p>
            <a:r>
              <a:rPr lang="en-GB" dirty="0">
                <a:solidFill>
                  <a:schemeClr val="accent1"/>
                </a:solidFill>
              </a:rPr>
              <a:t>In groups, students are to provide one example of what constitutes a robbery and one example of what would not constitute a robbery and discuss findings with the class. </a:t>
            </a:r>
          </a:p>
          <a:p>
            <a:endParaRPr lang="en-GB" altLang="en-US" sz="1100" dirty="0">
              <a:solidFill>
                <a:schemeClr val="tx1"/>
              </a:solidFill>
              <a:latin typeface="Arial" panose="020B0604020202020204" pitchFamily="34" charset="0"/>
              <a:cs typeface="Arial" panose="020B0604020202020204" pitchFamily="34" charset="0"/>
            </a:endParaRPr>
          </a:p>
          <a:p>
            <a:r>
              <a:rPr lang="en-GB" altLang="en-US" sz="1100" dirty="0">
                <a:solidFill>
                  <a:schemeClr val="tx1"/>
                </a:solidFill>
                <a:latin typeface="Arial" panose="020B0604020202020204" pitchFamily="34" charset="0"/>
                <a:cs typeface="Arial" panose="020B0604020202020204" pitchFamily="34" charset="0"/>
              </a:rPr>
              <a:t>1. </a:t>
            </a:r>
            <a:r>
              <a:rPr lang="en-GB" altLang="en-US" sz="1100" b="1" dirty="0">
                <a:solidFill>
                  <a:schemeClr val="tx1"/>
                </a:solidFill>
                <a:latin typeface="Arial" panose="020B0604020202020204" pitchFamily="34" charset="0"/>
                <a:cs typeface="Arial" panose="020B0604020202020204" pitchFamily="34" charset="0"/>
              </a:rPr>
              <a:t>Steal</a:t>
            </a:r>
          </a:p>
          <a:p>
            <a:pPr>
              <a:spcAft>
                <a:spcPts val="1238"/>
              </a:spcAft>
            </a:pPr>
            <a:r>
              <a:rPr lang="en-GB" altLang="en-US" sz="1100" dirty="0">
                <a:solidFill>
                  <a:schemeClr val="tx1"/>
                </a:solidFill>
                <a:latin typeface="Arial" panose="020B0604020202020204" pitchFamily="34" charset="0"/>
                <a:cs typeface="Arial" panose="020B0604020202020204" pitchFamily="34" charset="0"/>
              </a:rPr>
              <a:t>Robbery cannot occur without a theft taking place.</a:t>
            </a:r>
          </a:p>
          <a:p>
            <a:pPr>
              <a:spcAft>
                <a:spcPts val="1238"/>
              </a:spcAft>
            </a:pPr>
            <a:endParaRPr lang="en-GB" altLang="en-US" sz="1100" dirty="0">
              <a:solidFill>
                <a:schemeClr val="tx1"/>
              </a:solidFill>
              <a:latin typeface="Arial" panose="020B0604020202020204" pitchFamily="34" charset="0"/>
              <a:cs typeface="Arial" panose="020B0604020202020204" pitchFamily="34" charset="0"/>
            </a:endParaRPr>
          </a:p>
          <a:p>
            <a:pPr>
              <a:spcAft>
                <a:spcPts val="1238"/>
              </a:spcAft>
            </a:pPr>
            <a:r>
              <a:rPr lang="en-GB" altLang="en-US" sz="1100" dirty="0">
                <a:solidFill>
                  <a:schemeClr val="tx1"/>
                </a:solidFill>
                <a:latin typeface="Arial" panose="020B0604020202020204" pitchFamily="34" charset="0"/>
                <a:cs typeface="Arial" panose="020B0604020202020204" pitchFamily="34" charset="0"/>
              </a:rPr>
              <a:t>Therefore, if any element of the theft cannot be proved the offence of robbery will not be made out</a:t>
            </a:r>
          </a:p>
          <a:p>
            <a:pPr algn="l">
              <a:buNone/>
              <a:defRPr/>
            </a:pPr>
            <a:endParaRPr lang="en-GB" altLang="en-US" sz="1100" b="1" dirty="0">
              <a:solidFill>
                <a:schemeClr val="tx1"/>
              </a:solidFill>
              <a:latin typeface="Arial" panose="020B0604020202020204" pitchFamily="34" charset="0"/>
              <a:cs typeface="Arial" panose="020B0604020202020204" pitchFamily="34" charset="0"/>
            </a:endParaRPr>
          </a:p>
          <a:p>
            <a:pPr algn="l">
              <a:buNone/>
              <a:defRPr/>
            </a:pPr>
            <a:r>
              <a:rPr lang="en-GB" altLang="en-US" sz="1100" b="1" dirty="0" err="1">
                <a:solidFill>
                  <a:schemeClr val="tx1"/>
                </a:solidFill>
                <a:latin typeface="Arial" panose="020B0604020202020204" pitchFamily="34" charset="0"/>
                <a:cs typeface="Arial" panose="020B0604020202020204" pitchFamily="34" charset="0"/>
              </a:rPr>
              <a:t>Mens</a:t>
            </a:r>
            <a:r>
              <a:rPr lang="en-GB" altLang="en-US" sz="1100" b="1" dirty="0">
                <a:solidFill>
                  <a:schemeClr val="tx1"/>
                </a:solidFill>
                <a:latin typeface="Arial" panose="020B0604020202020204" pitchFamily="34" charset="0"/>
                <a:cs typeface="Arial" panose="020B0604020202020204" pitchFamily="34" charset="0"/>
              </a:rPr>
              <a:t> Rea </a:t>
            </a:r>
          </a:p>
          <a:p>
            <a:pPr algn="l">
              <a:buNone/>
              <a:defRPr/>
            </a:pPr>
            <a:r>
              <a:rPr lang="en-GB" altLang="en-US" sz="1100" u="sng" dirty="0">
                <a:solidFill>
                  <a:schemeClr val="tx1"/>
                </a:solidFill>
                <a:latin typeface="Arial" panose="020B0604020202020204" pitchFamily="34" charset="0"/>
                <a:cs typeface="Arial" panose="020B0604020202020204" pitchFamily="34" charset="0"/>
              </a:rPr>
              <a:t>DISHONESTY</a:t>
            </a:r>
          </a:p>
          <a:p>
            <a:pPr algn="l">
              <a:buNone/>
              <a:defRPr/>
            </a:pPr>
            <a:r>
              <a:rPr lang="en-GB" altLang="en-US" sz="1100" dirty="0">
                <a:solidFill>
                  <a:schemeClr val="tx1"/>
                </a:solidFill>
                <a:latin typeface="Arial" panose="020B0604020202020204" pitchFamily="34" charset="0"/>
                <a:cs typeface="Arial" panose="020B0604020202020204" pitchFamily="34" charset="0"/>
              </a:rPr>
              <a:t>and:</a:t>
            </a:r>
          </a:p>
          <a:p>
            <a:pPr algn="l">
              <a:buNone/>
              <a:defRPr/>
            </a:pPr>
            <a:r>
              <a:rPr lang="en-US" altLang="en-US" sz="1100" u="sng" dirty="0">
                <a:solidFill>
                  <a:schemeClr val="tx1"/>
                </a:solidFill>
                <a:latin typeface="Arial" panose="020B0604020202020204" pitchFamily="34" charset="0"/>
                <a:cs typeface="Arial" panose="020B0604020202020204" pitchFamily="34" charset="0"/>
              </a:rPr>
              <a:t>INTENTION</a:t>
            </a:r>
            <a:r>
              <a:rPr lang="en-US" altLang="en-US" sz="1100" dirty="0">
                <a:solidFill>
                  <a:schemeClr val="tx1"/>
                </a:solidFill>
                <a:latin typeface="Arial" panose="020B0604020202020204" pitchFamily="34" charset="0"/>
                <a:cs typeface="Arial" panose="020B0604020202020204" pitchFamily="34" charset="0"/>
              </a:rPr>
              <a:t> TO PERMANENTLY DEPRIVE THE OTHER OF THE PROPERTY</a:t>
            </a:r>
          </a:p>
          <a:p>
            <a:r>
              <a:rPr lang="en-US" altLang="en-US" sz="1100" dirty="0">
                <a:solidFill>
                  <a:schemeClr val="tx1"/>
                </a:solidFill>
                <a:latin typeface="Arial" panose="020B0604020202020204" pitchFamily="34" charset="0"/>
                <a:cs typeface="Arial" panose="020B0604020202020204" pitchFamily="34" charset="0"/>
              </a:rPr>
              <a:t>(As per full Section 1 Theft offence)</a:t>
            </a:r>
          </a:p>
          <a:p>
            <a:pPr>
              <a:spcAft>
                <a:spcPts val="1238"/>
              </a:spcAft>
            </a:pPr>
            <a:endParaRPr lang="en-GB" altLang="en-US" sz="1100" b="1" dirty="0">
              <a:solidFill>
                <a:schemeClr val="tx1"/>
              </a:solidFill>
              <a:latin typeface="Arial" panose="020B0604020202020204" pitchFamily="34" charset="0"/>
              <a:cs typeface="Arial" panose="020B0604020202020204" pitchFamily="34" charset="0"/>
            </a:endParaRPr>
          </a:p>
          <a:p>
            <a:r>
              <a:rPr lang="en-GB" sz="1100" dirty="0">
                <a:solidFill>
                  <a:schemeClr val="tx1"/>
                </a:solidFill>
                <a:latin typeface="Arial" panose="020B0604020202020204" pitchFamily="34" charset="0"/>
                <a:cs typeface="Arial" panose="020B0604020202020204" pitchFamily="34" charset="0"/>
              </a:rPr>
              <a:t>For there to be a robbery – there must be a theft. </a:t>
            </a:r>
          </a:p>
          <a:p>
            <a:endParaRPr lang="en-GB" sz="1100" dirty="0">
              <a:solidFill>
                <a:schemeClr val="tx1"/>
              </a:solidFill>
              <a:latin typeface="Arial" panose="020B0604020202020204" pitchFamily="34" charset="0"/>
              <a:cs typeface="Arial" panose="020B0604020202020204" pitchFamily="34" charset="0"/>
            </a:endParaRPr>
          </a:p>
          <a:p>
            <a:r>
              <a:rPr lang="en-GB" sz="1100" dirty="0">
                <a:solidFill>
                  <a:schemeClr val="tx1"/>
                </a:solidFill>
                <a:latin typeface="Arial" panose="020B0604020202020204" pitchFamily="34" charset="0"/>
                <a:cs typeface="Arial" panose="020B0604020202020204" pitchFamily="34" charset="0"/>
              </a:rPr>
              <a:t>So therefore – </a:t>
            </a:r>
            <a:r>
              <a:rPr lang="en-GB" sz="1100" b="1" dirty="0">
                <a:solidFill>
                  <a:schemeClr val="tx1"/>
                </a:solidFill>
                <a:latin typeface="Arial" panose="020B0604020202020204" pitchFamily="34" charset="0"/>
                <a:cs typeface="Arial" panose="020B0604020202020204" pitchFamily="34" charset="0"/>
              </a:rPr>
              <a:t>no theft = no robbery</a:t>
            </a:r>
          </a:p>
          <a:p>
            <a:endParaRPr lang="en-GB" sz="1100" dirty="0">
              <a:solidFill>
                <a:schemeClr val="tx1"/>
              </a:solidFill>
              <a:latin typeface="Arial" panose="020B0604020202020204" pitchFamily="34" charset="0"/>
              <a:cs typeface="Arial" panose="020B0604020202020204" pitchFamily="34" charset="0"/>
            </a:endParaRPr>
          </a:p>
          <a:p>
            <a:r>
              <a:rPr lang="en-GB" sz="1100" dirty="0">
                <a:solidFill>
                  <a:schemeClr val="tx1"/>
                </a:solidFill>
                <a:latin typeface="Arial" panose="020B0604020202020204" pitchFamily="34" charset="0"/>
                <a:cs typeface="Arial" panose="020B0604020202020204" pitchFamily="34" charset="0"/>
              </a:rPr>
              <a:t>The word ‘steal’ in this offence relates to the offence under Section Theft Act 1968 – therefore if any element of theft cannot be proved – the offence of robbery will not be made out</a:t>
            </a:r>
          </a:p>
          <a:p>
            <a:endParaRPr lang="en-GB" sz="1100" dirty="0">
              <a:solidFill>
                <a:schemeClr val="tx1"/>
              </a:solidFill>
              <a:latin typeface="Arial" panose="020B0604020202020204" pitchFamily="34" charset="0"/>
              <a:cs typeface="Arial" panose="020B0604020202020204" pitchFamily="34" charset="0"/>
            </a:endParaRPr>
          </a:p>
          <a:p>
            <a:pPr>
              <a:spcAft>
                <a:spcPts val="1238"/>
              </a:spcAft>
            </a:pPr>
            <a:r>
              <a:rPr lang="en-GB" altLang="en-US" sz="1100" dirty="0">
                <a:solidFill>
                  <a:schemeClr val="tx1"/>
                </a:solidFill>
                <a:latin typeface="Arial" panose="020B0604020202020204" pitchFamily="34" charset="0"/>
                <a:cs typeface="Arial" panose="020B0604020202020204" pitchFamily="34" charset="0"/>
              </a:rPr>
              <a:t>E.g. A person needs to cross a river. They see a boat on the riverbank, and the owner is with it. The offender punches the owner of the boat and takes the boat to the other side where they tie the boat up.</a:t>
            </a:r>
          </a:p>
          <a:p>
            <a:pPr>
              <a:spcAft>
                <a:spcPts val="1238"/>
              </a:spcAft>
            </a:pPr>
            <a:r>
              <a:rPr lang="en-GB" altLang="en-US" sz="1100" dirty="0">
                <a:solidFill>
                  <a:schemeClr val="tx1"/>
                </a:solidFill>
                <a:latin typeface="Arial" panose="020B0604020202020204" pitchFamily="34" charset="0"/>
                <a:cs typeface="Arial" panose="020B0604020202020204" pitchFamily="34" charset="0"/>
              </a:rPr>
              <a:t>This IS </a:t>
            </a:r>
            <a:r>
              <a:rPr lang="en-GB" altLang="en-US" sz="1100" b="1" dirty="0">
                <a:solidFill>
                  <a:schemeClr val="tx1"/>
                </a:solidFill>
                <a:latin typeface="Arial" panose="020B0604020202020204" pitchFamily="34" charset="0"/>
                <a:cs typeface="Arial" panose="020B0604020202020204" pitchFamily="34" charset="0"/>
              </a:rPr>
              <a:t>NOT</a:t>
            </a:r>
            <a:r>
              <a:rPr lang="en-GB" altLang="en-US" sz="1100" dirty="0">
                <a:solidFill>
                  <a:schemeClr val="tx1"/>
                </a:solidFill>
                <a:latin typeface="Arial" panose="020B0604020202020204" pitchFamily="34" charset="0"/>
                <a:cs typeface="Arial" panose="020B0604020202020204" pitchFamily="34" charset="0"/>
              </a:rPr>
              <a:t> robbery because a theft has not taken place.</a:t>
            </a:r>
          </a:p>
          <a:p>
            <a:pPr>
              <a:spcAft>
                <a:spcPts val="1238"/>
              </a:spcAft>
            </a:pPr>
            <a:r>
              <a:rPr lang="en-GB" altLang="en-US" sz="1100" dirty="0">
                <a:solidFill>
                  <a:schemeClr val="tx1"/>
                </a:solidFill>
                <a:latin typeface="Arial" panose="020B0604020202020204" pitchFamily="34" charset="0"/>
                <a:cs typeface="Arial" panose="020B0604020202020204" pitchFamily="34" charset="0"/>
              </a:rPr>
              <a:t>That is not to say that there is no offence, however it is likely to be ‘taking a conveyance’ as opposed to ‘theft’</a:t>
            </a:r>
          </a:p>
          <a:p>
            <a:endParaRPr lang="en-GB" sz="1100" dirty="0">
              <a:solidFill>
                <a:schemeClr val="tx1"/>
              </a:solidFill>
              <a:latin typeface="Arial" panose="020B0604020202020204" pitchFamily="34" charset="0"/>
              <a:cs typeface="Arial" panose="020B0604020202020204" pitchFamily="34" charset="0"/>
            </a:endParaRPr>
          </a:p>
          <a:p>
            <a:r>
              <a:rPr lang="en-GB" sz="1100" b="1" dirty="0">
                <a:solidFill>
                  <a:schemeClr val="tx1"/>
                </a:solidFill>
                <a:latin typeface="Arial" panose="020B0604020202020204" pitchFamily="34" charset="0"/>
                <a:cs typeface="Arial" panose="020B0604020202020204" pitchFamily="34" charset="0"/>
              </a:rPr>
              <a:t>Example – R v Robinson 1977</a:t>
            </a:r>
          </a:p>
          <a:p>
            <a:r>
              <a:rPr lang="en-GB" sz="1100" dirty="0">
                <a:solidFill>
                  <a:schemeClr val="tx1"/>
                </a:solidFill>
                <a:latin typeface="Arial" panose="020B0604020202020204" pitchFamily="34" charset="0"/>
                <a:cs typeface="Arial" panose="020B0604020202020204" pitchFamily="34" charset="0"/>
              </a:rPr>
              <a:t>Robinson was owed £7 by the victim’s wife. He approached the victim brandishing a knife. A fight ensued between them during which a £5 note was dropped by the victim.</a:t>
            </a:r>
          </a:p>
          <a:p>
            <a:pPr defTabSz="929853">
              <a:defRPr/>
            </a:pPr>
            <a:r>
              <a:rPr lang="en-GB" sz="1100" dirty="0">
                <a:solidFill>
                  <a:schemeClr val="tx1"/>
                </a:solidFill>
                <a:latin typeface="Arial" panose="020B0604020202020204" pitchFamily="34" charset="0"/>
                <a:cs typeface="Arial" panose="020B0604020202020204" pitchFamily="34" charset="0"/>
              </a:rPr>
              <a:t>Robinson picked the £5 note up and then demanded the remaining £2 owed to him  - Originally convicted of robbery.</a:t>
            </a:r>
          </a:p>
          <a:p>
            <a:pPr defTabSz="929853">
              <a:defRPr/>
            </a:pPr>
            <a:r>
              <a:rPr lang="en-GB" sz="1100" dirty="0">
                <a:solidFill>
                  <a:schemeClr val="tx1"/>
                </a:solidFill>
                <a:latin typeface="Arial" panose="020B0604020202020204" pitchFamily="34" charset="0"/>
                <a:cs typeface="Arial" panose="020B0604020202020204" pitchFamily="34" charset="0"/>
              </a:rPr>
              <a:t>On appeal it was held that Robinson could not be guilty of robbery as there had been no theft – due to the fact that he </a:t>
            </a:r>
            <a:r>
              <a:rPr lang="en-GB" sz="1100" b="1" dirty="0">
                <a:solidFill>
                  <a:schemeClr val="tx1"/>
                </a:solidFill>
                <a:latin typeface="Arial" panose="020B0604020202020204" pitchFamily="34" charset="0"/>
                <a:cs typeface="Arial" panose="020B0604020202020204" pitchFamily="34" charset="0"/>
              </a:rPr>
              <a:t>believed he had a right in law </a:t>
            </a:r>
            <a:r>
              <a:rPr lang="en-GB" sz="1100" dirty="0">
                <a:solidFill>
                  <a:schemeClr val="tx1"/>
                </a:solidFill>
                <a:latin typeface="Arial" panose="020B0604020202020204" pitchFamily="34" charset="0"/>
                <a:cs typeface="Arial" panose="020B0604020202020204" pitchFamily="34" charset="0"/>
              </a:rPr>
              <a:t>to the money he took from the victim. </a:t>
            </a:r>
            <a:r>
              <a:rPr lang="en-GB" sz="1100" b="1" dirty="0">
                <a:solidFill>
                  <a:schemeClr val="tx1"/>
                </a:solidFill>
                <a:latin typeface="Arial" panose="020B0604020202020204" pitchFamily="34" charset="0"/>
                <a:cs typeface="Arial" panose="020B0604020202020204" pitchFamily="34" charset="0"/>
              </a:rPr>
              <a:t>Therefore there was no dishonesty</a:t>
            </a:r>
            <a:r>
              <a:rPr lang="en-GB" sz="1100" dirty="0">
                <a:solidFill>
                  <a:schemeClr val="tx1"/>
                </a:solidFill>
                <a:latin typeface="Arial" panose="020B0604020202020204" pitchFamily="34" charset="0"/>
                <a:cs typeface="Arial" panose="020B0604020202020204" pitchFamily="34" charset="0"/>
              </a:rPr>
              <a:t>. Even though he knew he was not entitled to use a knife to get it. </a:t>
            </a:r>
          </a:p>
          <a:p>
            <a:pPr>
              <a:spcAft>
                <a:spcPts val="1238"/>
              </a:spcAft>
            </a:pPr>
            <a:endParaRPr lang="en-GB" altLang="en-US" sz="1100" b="1" dirty="0">
              <a:solidFill>
                <a:schemeClr val="tx1"/>
              </a:solidFill>
              <a:latin typeface="Arial" panose="020B0604020202020204" pitchFamily="34" charset="0"/>
              <a:cs typeface="Arial" panose="020B0604020202020204" pitchFamily="34" charset="0"/>
            </a:endParaRPr>
          </a:p>
          <a:p>
            <a:pPr>
              <a:spcAft>
                <a:spcPts val="1238"/>
              </a:spcAft>
            </a:pPr>
            <a:endParaRPr lang="en-GB" altLang="en-US" sz="1100" dirty="0">
              <a:solidFill>
                <a:schemeClr val="tx1"/>
              </a:solidFill>
              <a:latin typeface="Arial" panose="020B0604020202020204" pitchFamily="34" charset="0"/>
              <a:cs typeface="Arial" panose="020B0604020202020204" pitchFamily="34" charset="0"/>
            </a:endParaRPr>
          </a:p>
          <a:p>
            <a:r>
              <a:rPr lang="en-GB" altLang="en-US" sz="1100" dirty="0">
                <a:solidFill>
                  <a:schemeClr val="tx1"/>
                </a:solidFill>
                <a:latin typeface="Arial" panose="020B0604020202020204" pitchFamily="34" charset="0"/>
                <a:cs typeface="Arial" panose="020B0604020202020204" pitchFamily="34" charset="0"/>
              </a:rPr>
              <a:t>2. </a:t>
            </a:r>
            <a:r>
              <a:rPr lang="en-GB" altLang="en-US" sz="1100" b="1" dirty="0">
                <a:solidFill>
                  <a:schemeClr val="tx1"/>
                </a:solidFill>
                <a:latin typeface="Arial" panose="020B0604020202020204" pitchFamily="34" charset="0"/>
                <a:cs typeface="Arial" panose="020B0604020202020204" pitchFamily="34" charset="0"/>
              </a:rPr>
              <a:t>Immediately before doing so</a:t>
            </a:r>
          </a:p>
          <a:p>
            <a:pPr defTabSz="929853" eaLnBrk="0" fontAlgn="base" hangingPunct="0">
              <a:spcAft>
                <a:spcPts val="1238"/>
              </a:spcAft>
              <a:defRPr/>
            </a:pPr>
            <a:r>
              <a:rPr lang="en-GB" altLang="en-US" sz="1100" dirty="0">
                <a:solidFill>
                  <a:schemeClr val="tx1"/>
                </a:solidFill>
                <a:latin typeface="Arial" panose="020B0604020202020204" pitchFamily="34" charset="0"/>
                <a:cs typeface="Arial" panose="020B0604020202020204" pitchFamily="34" charset="0"/>
              </a:rPr>
              <a:t>Practically this means that there should be </a:t>
            </a:r>
            <a:r>
              <a:rPr lang="en-GB" altLang="en-US" sz="1100" b="1" dirty="0">
                <a:solidFill>
                  <a:schemeClr val="tx1"/>
                </a:solidFill>
                <a:latin typeface="Arial" panose="020B0604020202020204" pitchFamily="34" charset="0"/>
                <a:cs typeface="Arial" panose="020B0604020202020204" pitchFamily="34" charset="0"/>
              </a:rPr>
              <a:t>an unbroken chain of events </a:t>
            </a:r>
            <a:r>
              <a:rPr lang="en-GB" altLang="en-US" sz="1100" dirty="0">
                <a:solidFill>
                  <a:schemeClr val="tx1"/>
                </a:solidFill>
                <a:latin typeface="Arial" panose="020B0604020202020204" pitchFamily="34" charset="0"/>
                <a:cs typeface="Arial" panose="020B0604020202020204" pitchFamily="34" charset="0"/>
              </a:rPr>
              <a:t>between the force being used and the theft, even though several hours may have passed.</a:t>
            </a:r>
          </a:p>
          <a:p>
            <a:pPr>
              <a:spcAft>
                <a:spcPts val="1238"/>
              </a:spcAft>
            </a:pPr>
            <a:r>
              <a:rPr lang="en-GB" altLang="en-US" sz="1100" dirty="0">
                <a:solidFill>
                  <a:schemeClr val="tx1"/>
                </a:solidFill>
                <a:latin typeface="Arial" panose="020B0604020202020204" pitchFamily="34" charset="0"/>
                <a:cs typeface="Arial" panose="020B0604020202020204" pitchFamily="34" charset="0"/>
              </a:rPr>
              <a:t>Consider a person being pushed over, and then having their handbag taken.  The force was used immediately before the appropriation of the handbag.</a:t>
            </a:r>
          </a:p>
          <a:p>
            <a:pPr>
              <a:spcAft>
                <a:spcPts val="1238"/>
              </a:spcAft>
            </a:pPr>
            <a:r>
              <a:rPr lang="en-GB" altLang="en-US" sz="1100" dirty="0">
                <a:solidFill>
                  <a:schemeClr val="tx1"/>
                </a:solidFill>
                <a:latin typeface="Arial" panose="020B0604020202020204" pitchFamily="34" charset="0"/>
                <a:cs typeface="Arial" panose="020B0604020202020204" pitchFamily="34" charset="0"/>
              </a:rPr>
              <a:t>R v DESMOND &amp; HALL 1965 - case law that has interpreted the unbroken chain of events.</a:t>
            </a:r>
          </a:p>
          <a:p>
            <a:endParaRPr lang="en-GB" dirty="0"/>
          </a:p>
        </p:txBody>
      </p:sp>
      <p:sp>
        <p:nvSpPr>
          <p:cNvPr id="4" name="Slide Number Placeholder 3"/>
          <p:cNvSpPr>
            <a:spLocks noGrp="1"/>
          </p:cNvSpPr>
          <p:nvPr>
            <p:ph type="sldNum" sz="quarter" idx="10"/>
          </p:nvPr>
        </p:nvSpPr>
        <p:spPr/>
        <p:txBody>
          <a:bodyPr/>
          <a:lstStyle/>
          <a:p>
            <a:fld id="{D50CB648-1DB4-47A5-9693-F2517DF9D6F4}" type="slidenum">
              <a:rPr lang="en-GB" smtClean="0"/>
              <a:t>4</a:t>
            </a:fld>
            <a:endParaRPr lang="en-GB"/>
          </a:p>
        </p:txBody>
      </p:sp>
    </p:spTree>
    <p:extLst>
      <p:ext uri="{BB962C8B-B14F-4D97-AF65-F5344CB8AC3E}">
        <p14:creationId xmlns:p14="http://schemas.microsoft.com/office/powerpoint/2010/main" val="8174235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altLang="en-US" sz="1100" b="1" dirty="0">
                <a:solidFill>
                  <a:schemeClr val="tx1"/>
                </a:solidFill>
                <a:latin typeface="Arial" panose="020B0604020202020204" pitchFamily="34" charset="0"/>
                <a:cs typeface="Arial" panose="020B0604020202020204" pitchFamily="34" charset="0"/>
              </a:rPr>
              <a:t>3. In order to do so</a:t>
            </a:r>
          </a:p>
          <a:p>
            <a:r>
              <a:rPr lang="en-GB" altLang="en-US" sz="1100" dirty="0">
                <a:solidFill>
                  <a:schemeClr val="tx1"/>
                </a:solidFill>
                <a:latin typeface="Arial" panose="020B0604020202020204" pitchFamily="34" charset="0"/>
                <a:cs typeface="Arial" panose="020B0604020202020204" pitchFamily="34" charset="0"/>
              </a:rPr>
              <a:t>The force ‘used’ or the ‘putting or seeking to put in fear’ must be in order to commit the theft. </a:t>
            </a:r>
          </a:p>
          <a:p>
            <a:r>
              <a:rPr lang="en-GB" altLang="en-US" sz="1100" dirty="0">
                <a:solidFill>
                  <a:schemeClr val="tx1"/>
                </a:solidFill>
                <a:latin typeface="Arial" panose="020B0604020202020204" pitchFamily="34" charset="0"/>
                <a:cs typeface="Arial" panose="020B0604020202020204" pitchFamily="34" charset="0"/>
              </a:rPr>
              <a:t>If the force is used for another purpose, such as escaping and is not used to carry out the theft, then there cannot be a conviction for robbery.</a:t>
            </a:r>
          </a:p>
          <a:p>
            <a:endParaRPr lang="en-GB" altLang="en-US" sz="1100" dirty="0">
              <a:solidFill>
                <a:schemeClr val="tx1"/>
              </a:solidFill>
              <a:latin typeface="Arial" panose="020B0604020202020204" pitchFamily="34" charset="0"/>
              <a:cs typeface="Arial" panose="020B0604020202020204" pitchFamily="34" charset="0"/>
            </a:endParaRPr>
          </a:p>
          <a:p>
            <a:r>
              <a:rPr lang="en-GB" altLang="en-US" sz="1100" dirty="0">
                <a:solidFill>
                  <a:schemeClr val="tx1"/>
                </a:solidFill>
                <a:latin typeface="Arial" panose="020B0604020202020204" pitchFamily="34" charset="0"/>
                <a:cs typeface="Arial" panose="020B0604020202020204" pitchFamily="34" charset="0"/>
              </a:rPr>
              <a:t>For example, two persons argue and one threatens to assault the other.  The person is scared and gives money to the other to leave them alone.</a:t>
            </a:r>
          </a:p>
          <a:p>
            <a:r>
              <a:rPr lang="en-GB" altLang="en-US" sz="1100" dirty="0">
                <a:solidFill>
                  <a:schemeClr val="tx1"/>
                </a:solidFill>
                <a:latin typeface="Arial" panose="020B0604020202020204" pitchFamily="34" charset="0"/>
                <a:cs typeface="Arial" panose="020B0604020202020204" pitchFamily="34" charset="0"/>
              </a:rPr>
              <a:t>This is </a:t>
            </a:r>
            <a:r>
              <a:rPr lang="en-GB" altLang="en-US" sz="1100" b="1" dirty="0">
                <a:solidFill>
                  <a:schemeClr val="tx1"/>
                </a:solidFill>
                <a:latin typeface="Arial" panose="020B0604020202020204" pitchFamily="34" charset="0"/>
                <a:cs typeface="Arial" panose="020B0604020202020204" pitchFamily="34" charset="0"/>
              </a:rPr>
              <a:t>NOT</a:t>
            </a:r>
            <a:r>
              <a:rPr lang="en-GB" altLang="en-US" sz="1100" dirty="0">
                <a:solidFill>
                  <a:schemeClr val="tx1"/>
                </a:solidFill>
                <a:latin typeface="Arial" panose="020B0604020202020204" pitchFamily="34" charset="0"/>
                <a:cs typeface="Arial" panose="020B0604020202020204" pitchFamily="34" charset="0"/>
              </a:rPr>
              <a:t> a robbery because the force was not used in order to steal.</a:t>
            </a:r>
          </a:p>
          <a:p>
            <a:r>
              <a:rPr lang="en-GB" altLang="en-US" sz="1100" dirty="0">
                <a:solidFill>
                  <a:schemeClr val="tx1"/>
                </a:solidFill>
                <a:latin typeface="Arial" panose="020B0604020202020204" pitchFamily="34" charset="0"/>
                <a:cs typeface="Arial" panose="020B0604020202020204" pitchFamily="34" charset="0"/>
              </a:rPr>
              <a:t>For example, a person is walking along the road with an open handbag over her shoulder - an offender approaches her from behind, and is able to take a purse out of the handbag without using any force at all.</a:t>
            </a:r>
          </a:p>
          <a:p>
            <a:r>
              <a:rPr lang="en-GB" altLang="en-US" sz="1100" dirty="0">
                <a:solidFill>
                  <a:schemeClr val="tx1"/>
                </a:solidFill>
                <a:latin typeface="Arial" panose="020B0604020202020204" pitchFamily="34" charset="0"/>
                <a:cs typeface="Arial" panose="020B0604020202020204" pitchFamily="34" charset="0"/>
              </a:rPr>
              <a:t>The person, realising what has happened grabs hold of the offender and the offender, desperate to escape, punches the person several times.</a:t>
            </a:r>
          </a:p>
          <a:p>
            <a:r>
              <a:rPr lang="en-GB" altLang="en-US" sz="1100" dirty="0">
                <a:solidFill>
                  <a:schemeClr val="tx1"/>
                </a:solidFill>
                <a:latin typeface="Arial" panose="020B0604020202020204" pitchFamily="34" charset="0"/>
                <a:cs typeface="Arial" panose="020B0604020202020204" pitchFamily="34" charset="0"/>
              </a:rPr>
              <a:t>This is still </a:t>
            </a:r>
            <a:r>
              <a:rPr lang="en-GB" altLang="en-US" sz="1100" b="1" dirty="0">
                <a:solidFill>
                  <a:schemeClr val="tx1"/>
                </a:solidFill>
                <a:latin typeface="Arial" panose="020B0604020202020204" pitchFamily="34" charset="0"/>
                <a:cs typeface="Arial" panose="020B0604020202020204" pitchFamily="34" charset="0"/>
              </a:rPr>
              <a:t>NOT</a:t>
            </a:r>
            <a:r>
              <a:rPr lang="en-GB" altLang="en-US" sz="1100" dirty="0">
                <a:solidFill>
                  <a:schemeClr val="tx1"/>
                </a:solidFill>
                <a:latin typeface="Arial" panose="020B0604020202020204" pitchFamily="34" charset="0"/>
                <a:cs typeface="Arial" panose="020B0604020202020204" pitchFamily="34" charset="0"/>
              </a:rPr>
              <a:t> a robbery, because force was not used either before the appropriation or at the time of the appropriation, nor in order to do the appropriation.</a:t>
            </a:r>
          </a:p>
          <a:p>
            <a:pPr defTabSz="929853"/>
            <a:endParaRPr lang="en-GB" sz="1100" b="1" dirty="0">
              <a:solidFill>
                <a:schemeClr val="tx1"/>
              </a:solidFill>
              <a:latin typeface="Arial" panose="020B0604020202020204" pitchFamily="34" charset="0"/>
              <a:cs typeface="Arial" panose="020B0604020202020204" pitchFamily="34" charset="0"/>
            </a:endParaRPr>
          </a:p>
          <a:p>
            <a:pPr defTabSz="929853"/>
            <a:r>
              <a:rPr lang="en-GB" sz="1100" b="1" dirty="0">
                <a:solidFill>
                  <a:schemeClr val="tx1"/>
                </a:solidFill>
                <a:latin typeface="Arial" panose="020B0604020202020204" pitchFamily="34" charset="0"/>
                <a:cs typeface="Arial" panose="020B0604020202020204" pitchFamily="34" charset="0"/>
              </a:rPr>
              <a:t>The stealing must be aggravated by force that is </a:t>
            </a:r>
            <a:r>
              <a:rPr lang="en-GB" sz="1100" b="1" u="sng" dirty="0">
                <a:solidFill>
                  <a:schemeClr val="tx1"/>
                </a:solidFill>
                <a:latin typeface="Arial" panose="020B0604020202020204" pitchFamily="34" charset="0"/>
                <a:cs typeface="Arial" panose="020B0604020202020204" pitchFamily="34" charset="0"/>
              </a:rPr>
              <a:t>either</a:t>
            </a:r>
            <a:r>
              <a:rPr lang="en-GB" sz="1100" b="1" dirty="0">
                <a:solidFill>
                  <a:schemeClr val="tx1"/>
                </a:solidFill>
                <a:latin typeface="Arial" panose="020B0604020202020204" pitchFamily="34" charset="0"/>
                <a:cs typeface="Arial" panose="020B0604020202020204" pitchFamily="34" charset="0"/>
              </a:rPr>
              <a:t>: USED or THREATENED</a:t>
            </a:r>
          </a:p>
          <a:p>
            <a:endParaRPr lang="en-GB" altLang="en-US" sz="1100" dirty="0">
              <a:solidFill>
                <a:schemeClr val="tx1"/>
              </a:solidFill>
              <a:latin typeface="Arial" panose="020B0604020202020204" pitchFamily="34" charset="0"/>
              <a:cs typeface="Arial" panose="020B0604020202020204" pitchFamily="34" charset="0"/>
            </a:endParaRPr>
          </a:p>
          <a:p>
            <a:r>
              <a:rPr lang="en-GB" altLang="en-US" sz="1100" dirty="0">
                <a:solidFill>
                  <a:schemeClr val="tx1"/>
                </a:solidFill>
                <a:latin typeface="Arial" panose="020B0604020202020204" pitchFamily="34" charset="0"/>
                <a:cs typeface="Arial" panose="020B0604020202020204" pitchFamily="34" charset="0"/>
              </a:rPr>
              <a:t>Force has to be used on a person to satisfy this part of the definition. An accidental use of force will not be a robbery.</a:t>
            </a:r>
          </a:p>
          <a:p>
            <a:endParaRPr lang="en-GB" altLang="en-US" sz="1100" dirty="0">
              <a:solidFill>
                <a:schemeClr val="tx1"/>
              </a:solidFill>
              <a:latin typeface="Arial" panose="020B0604020202020204" pitchFamily="34" charset="0"/>
              <a:cs typeface="Arial" panose="020B0604020202020204" pitchFamily="34" charset="0"/>
            </a:endParaRPr>
          </a:p>
          <a:p>
            <a:r>
              <a:rPr lang="en-GB" sz="1100" b="1" dirty="0">
                <a:solidFill>
                  <a:schemeClr val="tx1"/>
                </a:solidFill>
                <a:latin typeface="Arial" panose="020B0604020202020204" pitchFamily="34" charset="0"/>
                <a:cs typeface="Arial" panose="020B0604020202020204" pitchFamily="34" charset="0"/>
              </a:rPr>
              <a:t>FORCE USED</a:t>
            </a:r>
          </a:p>
          <a:p>
            <a:endParaRPr lang="en-GB" sz="1100" dirty="0">
              <a:solidFill>
                <a:schemeClr val="tx1"/>
              </a:solidFill>
              <a:latin typeface="Arial" panose="020B0604020202020204" pitchFamily="34" charset="0"/>
              <a:cs typeface="Arial" panose="020B0604020202020204" pitchFamily="34" charset="0"/>
            </a:endParaRPr>
          </a:p>
          <a:p>
            <a:r>
              <a:rPr lang="en-GB" sz="1100" dirty="0">
                <a:solidFill>
                  <a:schemeClr val="tx1"/>
                </a:solidFill>
                <a:latin typeface="Arial" panose="020B0604020202020204" pitchFamily="34" charset="0"/>
                <a:cs typeface="Arial" panose="020B0604020202020204" pitchFamily="34" charset="0"/>
              </a:rPr>
              <a:t>The Extent Of Force Used?</a:t>
            </a:r>
          </a:p>
          <a:p>
            <a:endParaRPr lang="en-GB" sz="1100" dirty="0">
              <a:solidFill>
                <a:schemeClr val="tx1"/>
              </a:solidFill>
              <a:latin typeface="Arial" panose="020B0604020202020204" pitchFamily="34" charset="0"/>
              <a:cs typeface="Arial" panose="020B0604020202020204" pitchFamily="34" charset="0"/>
            </a:endParaRPr>
          </a:p>
          <a:p>
            <a:pPr defTabSz="929853"/>
            <a:r>
              <a:rPr lang="en-GB" altLang="en-US" sz="1100" dirty="0">
                <a:solidFill>
                  <a:schemeClr val="tx1"/>
                </a:solidFill>
                <a:latin typeface="Arial" panose="020B0604020202020204" pitchFamily="34" charset="0"/>
                <a:cs typeface="Arial" panose="020B0604020202020204" pitchFamily="34" charset="0"/>
              </a:rPr>
              <a:t>Force can include pulling property from a persons grasp.</a:t>
            </a:r>
          </a:p>
          <a:p>
            <a:endParaRPr lang="en-GB" altLang="en-US" sz="1100" dirty="0">
              <a:solidFill>
                <a:schemeClr val="tx1"/>
              </a:solidFill>
              <a:latin typeface="Arial" panose="020B0604020202020204" pitchFamily="34" charset="0"/>
              <a:cs typeface="Arial" panose="020B0604020202020204" pitchFamily="34" charset="0"/>
            </a:endParaRPr>
          </a:p>
          <a:p>
            <a:r>
              <a:rPr lang="en-GB" sz="1100" dirty="0">
                <a:solidFill>
                  <a:schemeClr val="tx1"/>
                </a:solidFill>
                <a:latin typeface="Arial" panose="020B0604020202020204" pitchFamily="34" charset="0"/>
                <a:cs typeface="Arial" panose="020B0604020202020204" pitchFamily="34" charset="0"/>
              </a:rPr>
              <a:t>A small amount of force used to accomplish a theft may change that theft into a robbery</a:t>
            </a:r>
          </a:p>
          <a:p>
            <a:endParaRPr lang="en-GB" sz="1100" dirty="0">
              <a:solidFill>
                <a:schemeClr val="tx1"/>
              </a:solidFill>
              <a:latin typeface="Arial" panose="020B0604020202020204" pitchFamily="34" charset="0"/>
              <a:cs typeface="Arial" panose="020B0604020202020204" pitchFamily="34" charset="0"/>
            </a:endParaRPr>
          </a:p>
          <a:p>
            <a:pPr defTabSz="929853"/>
            <a:r>
              <a:rPr lang="en-GB" sz="1100" dirty="0">
                <a:solidFill>
                  <a:schemeClr val="tx1"/>
                </a:solidFill>
                <a:latin typeface="Arial" panose="020B0604020202020204" pitchFamily="34" charset="0"/>
                <a:cs typeface="Arial" panose="020B0604020202020204" pitchFamily="34" charset="0"/>
              </a:rPr>
              <a:t>The force used need only be minimal – e.g. nudging into a victim</a:t>
            </a:r>
          </a:p>
          <a:p>
            <a:pPr defTabSz="929853"/>
            <a:endParaRPr lang="en-GB" sz="1100" dirty="0">
              <a:solidFill>
                <a:schemeClr val="tx1"/>
              </a:solidFill>
              <a:latin typeface="Arial" panose="020B0604020202020204" pitchFamily="34" charset="0"/>
              <a:cs typeface="Arial" panose="020B0604020202020204" pitchFamily="34" charset="0"/>
            </a:endParaRPr>
          </a:p>
          <a:p>
            <a:pPr defTabSz="929853"/>
            <a:r>
              <a:rPr lang="en-GB" sz="1100" dirty="0">
                <a:solidFill>
                  <a:schemeClr val="tx1"/>
                </a:solidFill>
                <a:latin typeface="Arial" panose="020B0604020202020204" pitchFamily="34" charset="0"/>
                <a:cs typeface="Arial" panose="020B0604020202020204" pitchFamily="34" charset="0"/>
              </a:rPr>
              <a:t>However, R v Dawson 1976</a:t>
            </a:r>
          </a:p>
          <a:p>
            <a:r>
              <a:rPr lang="en-GB" sz="1100" dirty="0">
                <a:solidFill>
                  <a:schemeClr val="tx1"/>
                </a:solidFill>
                <a:latin typeface="Arial" panose="020B0604020202020204" pitchFamily="34" charset="0"/>
                <a:cs typeface="Arial" panose="020B0604020202020204" pitchFamily="34" charset="0"/>
              </a:rPr>
              <a:t>Dawson and 2 others surrounded their victim. One of the attackers </a:t>
            </a:r>
            <a:r>
              <a:rPr lang="en-GB" sz="1100" b="1" dirty="0">
                <a:solidFill>
                  <a:schemeClr val="tx1"/>
                </a:solidFill>
                <a:latin typeface="Arial" panose="020B0604020202020204" pitchFamily="34" charset="0"/>
                <a:cs typeface="Arial" panose="020B0604020202020204" pitchFamily="34" charset="0"/>
              </a:rPr>
              <a:t>‘nudged’ </a:t>
            </a:r>
            <a:r>
              <a:rPr lang="en-GB" sz="1100" dirty="0">
                <a:solidFill>
                  <a:schemeClr val="tx1"/>
                </a:solidFill>
                <a:latin typeface="Arial" panose="020B0604020202020204" pitchFamily="34" charset="0"/>
                <a:cs typeface="Arial" panose="020B0604020202020204" pitchFamily="34" charset="0"/>
              </a:rPr>
              <a:t>the victim and while he was unbalanced another stole his wallet. </a:t>
            </a:r>
          </a:p>
          <a:p>
            <a:r>
              <a:rPr lang="en-GB" sz="1100" dirty="0">
                <a:solidFill>
                  <a:schemeClr val="tx1"/>
                </a:solidFill>
                <a:latin typeface="Arial" panose="020B0604020202020204" pitchFamily="34" charset="0"/>
                <a:cs typeface="Arial" panose="020B0604020202020204" pitchFamily="34" charset="0"/>
              </a:rPr>
              <a:t>The Court decided to declined to define ‘force’  any further than to say that jurors would understand it readily enough in line with general principles of </a:t>
            </a:r>
            <a:r>
              <a:rPr lang="en-GB" sz="1100" dirty="0" err="1">
                <a:solidFill>
                  <a:schemeClr val="tx1"/>
                </a:solidFill>
                <a:latin typeface="Arial" panose="020B0604020202020204" pitchFamily="34" charset="0"/>
                <a:cs typeface="Arial" panose="020B0604020202020204" pitchFamily="34" charset="0"/>
              </a:rPr>
              <a:t>actus</a:t>
            </a:r>
            <a:r>
              <a:rPr lang="en-GB" sz="1100" dirty="0">
                <a:solidFill>
                  <a:schemeClr val="tx1"/>
                </a:solidFill>
                <a:latin typeface="Arial" panose="020B0604020202020204" pitchFamily="34" charset="0"/>
                <a:cs typeface="Arial" panose="020B0604020202020204" pitchFamily="34" charset="0"/>
              </a:rPr>
              <a:t> </a:t>
            </a:r>
            <a:r>
              <a:rPr lang="en-GB" sz="1100" dirty="0" err="1">
                <a:solidFill>
                  <a:schemeClr val="tx1"/>
                </a:solidFill>
                <a:latin typeface="Arial" panose="020B0604020202020204" pitchFamily="34" charset="0"/>
                <a:cs typeface="Arial" panose="020B0604020202020204" pitchFamily="34" charset="0"/>
              </a:rPr>
              <a:t>reus</a:t>
            </a:r>
            <a:r>
              <a:rPr lang="en-GB" sz="1100" dirty="0">
                <a:solidFill>
                  <a:schemeClr val="tx1"/>
                </a:solidFill>
                <a:latin typeface="Arial" panose="020B0604020202020204" pitchFamily="34" charset="0"/>
                <a:cs typeface="Arial" panose="020B0604020202020204" pitchFamily="34" charset="0"/>
              </a:rPr>
              <a:t> – </a:t>
            </a:r>
            <a:r>
              <a:rPr lang="en-GB" sz="1100" b="1" dirty="0">
                <a:solidFill>
                  <a:schemeClr val="tx1"/>
                </a:solidFill>
                <a:latin typeface="Arial" panose="020B0604020202020204" pitchFamily="34" charset="0"/>
                <a:cs typeface="Arial" panose="020B0604020202020204" pitchFamily="34" charset="0"/>
              </a:rPr>
              <a:t>the force used by the defendant must be used voluntarily</a:t>
            </a:r>
            <a:r>
              <a:rPr lang="en-GB" sz="1100" dirty="0">
                <a:solidFill>
                  <a:schemeClr val="tx1"/>
                </a:solidFill>
                <a:latin typeface="Arial" panose="020B0604020202020204" pitchFamily="34" charset="0"/>
                <a:cs typeface="Arial" panose="020B0604020202020204" pitchFamily="34" charset="0"/>
              </a:rPr>
              <a:t>.</a:t>
            </a:r>
          </a:p>
          <a:p>
            <a:r>
              <a:rPr lang="en-GB" sz="1100" dirty="0">
                <a:solidFill>
                  <a:schemeClr val="tx1"/>
                </a:solidFill>
                <a:latin typeface="Arial" panose="020B0604020202020204" pitchFamily="34" charset="0"/>
                <a:cs typeface="Arial" panose="020B0604020202020204" pitchFamily="34" charset="0"/>
              </a:rPr>
              <a:t>Therefore – </a:t>
            </a:r>
            <a:r>
              <a:rPr lang="en-GB" sz="1100" b="1" dirty="0">
                <a:solidFill>
                  <a:schemeClr val="tx1"/>
                </a:solidFill>
                <a:latin typeface="Arial" panose="020B0604020202020204" pitchFamily="34" charset="0"/>
                <a:cs typeface="Arial" panose="020B0604020202020204" pitchFamily="34" charset="0"/>
              </a:rPr>
              <a:t>accidental use of force would not amount to robbery</a:t>
            </a:r>
          </a:p>
          <a:p>
            <a:endParaRPr lang="en-GB" altLang="en-US" sz="1100" dirty="0">
              <a:solidFill>
                <a:schemeClr val="tx1"/>
              </a:solidFill>
              <a:latin typeface="Arial" panose="020B0604020202020204" pitchFamily="34" charset="0"/>
              <a:cs typeface="Arial" panose="020B0604020202020204" pitchFamily="34" charset="0"/>
            </a:endParaRPr>
          </a:p>
          <a:p>
            <a:r>
              <a:rPr lang="en-GB" sz="1100" dirty="0">
                <a:solidFill>
                  <a:schemeClr val="tx1"/>
                </a:solidFill>
                <a:latin typeface="Arial" panose="020B0604020202020204" pitchFamily="34" charset="0"/>
                <a:cs typeface="Arial" panose="020B0604020202020204" pitchFamily="34" charset="0"/>
              </a:rPr>
              <a:t>Force does not actually have to be used ‘on’ the person – i.e. the actual body of the victim</a:t>
            </a:r>
          </a:p>
          <a:p>
            <a:endParaRPr lang="en-GB" sz="1100" dirty="0">
              <a:solidFill>
                <a:schemeClr val="tx1"/>
              </a:solidFill>
              <a:latin typeface="Arial" panose="020B0604020202020204" pitchFamily="34" charset="0"/>
              <a:cs typeface="Arial" panose="020B0604020202020204" pitchFamily="34" charset="0"/>
            </a:endParaRPr>
          </a:p>
          <a:p>
            <a:r>
              <a:rPr lang="en-GB" sz="1100" dirty="0">
                <a:solidFill>
                  <a:schemeClr val="tx1"/>
                </a:solidFill>
                <a:latin typeface="Arial" panose="020B0604020202020204" pitchFamily="34" charset="0"/>
                <a:cs typeface="Arial" panose="020B0604020202020204" pitchFamily="34" charset="0"/>
              </a:rPr>
              <a:t>It may be used indirectly –  i.e. via something that the victim is carrying – and thereby transferring the force to the person</a:t>
            </a:r>
          </a:p>
          <a:p>
            <a:endParaRPr lang="en-GB" sz="1100" dirty="0">
              <a:solidFill>
                <a:schemeClr val="tx1"/>
              </a:solidFill>
              <a:latin typeface="Arial" panose="020B0604020202020204" pitchFamily="34" charset="0"/>
              <a:cs typeface="Arial" panose="020B0604020202020204" pitchFamily="34" charset="0"/>
            </a:endParaRPr>
          </a:p>
          <a:p>
            <a:r>
              <a:rPr lang="en-GB" sz="1100" dirty="0">
                <a:solidFill>
                  <a:schemeClr val="tx1"/>
                </a:solidFill>
                <a:latin typeface="Arial" panose="020B0604020202020204" pitchFamily="34" charset="0"/>
                <a:cs typeface="Arial" panose="020B0604020202020204" pitchFamily="34" charset="0"/>
              </a:rPr>
              <a:t>As in </a:t>
            </a:r>
            <a:r>
              <a:rPr lang="en-GB" sz="1100" b="1" dirty="0">
                <a:solidFill>
                  <a:schemeClr val="tx1"/>
                </a:solidFill>
                <a:latin typeface="Arial" panose="020B0604020202020204" pitchFamily="34" charset="0"/>
                <a:cs typeface="Arial" panose="020B0604020202020204" pitchFamily="34" charset="0"/>
              </a:rPr>
              <a:t>R v </a:t>
            </a:r>
            <a:r>
              <a:rPr lang="en-GB" sz="1100" b="1" dirty="0" err="1">
                <a:solidFill>
                  <a:schemeClr val="tx1"/>
                </a:solidFill>
                <a:latin typeface="Arial" panose="020B0604020202020204" pitchFamily="34" charset="0"/>
                <a:cs typeface="Arial" panose="020B0604020202020204" pitchFamily="34" charset="0"/>
              </a:rPr>
              <a:t>Clouden</a:t>
            </a:r>
            <a:r>
              <a:rPr lang="en-GB" sz="1100" b="1" dirty="0">
                <a:solidFill>
                  <a:schemeClr val="tx1"/>
                </a:solidFill>
                <a:latin typeface="Arial" panose="020B0604020202020204" pitchFamily="34" charset="0"/>
                <a:cs typeface="Arial" panose="020B0604020202020204" pitchFamily="34" charset="0"/>
              </a:rPr>
              <a:t> 1987 </a:t>
            </a:r>
            <a:r>
              <a:rPr lang="en-GB" sz="1100" dirty="0">
                <a:solidFill>
                  <a:schemeClr val="tx1"/>
                </a:solidFill>
                <a:latin typeface="Arial" panose="020B0604020202020204" pitchFamily="34" charset="0"/>
                <a:cs typeface="Arial" panose="020B0604020202020204" pitchFamily="34" charset="0"/>
              </a:rPr>
              <a:t>where the defendant had wrenched the victim’s shopping basket from her hand and ran off with it.</a:t>
            </a:r>
          </a:p>
          <a:p>
            <a:endParaRPr lang="en-GB" sz="1100" dirty="0">
              <a:solidFill>
                <a:schemeClr val="tx1"/>
              </a:solidFill>
              <a:latin typeface="Arial" panose="020B0604020202020204" pitchFamily="34" charset="0"/>
              <a:cs typeface="Arial" panose="020B0604020202020204" pitchFamily="34" charset="0"/>
            </a:endParaRPr>
          </a:p>
          <a:p>
            <a:r>
              <a:rPr lang="en-GB" sz="1100" dirty="0">
                <a:solidFill>
                  <a:schemeClr val="tx1"/>
                </a:solidFill>
                <a:latin typeface="Arial" panose="020B0604020202020204" pitchFamily="34" charset="0"/>
                <a:cs typeface="Arial" panose="020B0604020202020204" pitchFamily="34" charset="0"/>
              </a:rPr>
              <a:t>However – </a:t>
            </a:r>
            <a:r>
              <a:rPr lang="en-GB" sz="1100" b="1" dirty="0">
                <a:solidFill>
                  <a:schemeClr val="tx1"/>
                </a:solidFill>
                <a:latin typeface="Arial" panose="020B0604020202020204" pitchFamily="34" charset="0"/>
                <a:cs typeface="Arial" panose="020B0604020202020204" pitchFamily="34" charset="0"/>
              </a:rPr>
              <a:t>P v DPP 2012 </a:t>
            </a:r>
            <a:r>
              <a:rPr lang="en-GB" sz="1100" dirty="0">
                <a:solidFill>
                  <a:schemeClr val="tx1"/>
                </a:solidFill>
                <a:latin typeface="Arial" panose="020B0604020202020204" pitchFamily="34" charset="0"/>
                <a:cs typeface="Arial" panose="020B0604020202020204" pitchFamily="34" charset="0"/>
              </a:rPr>
              <a:t>– it was held that snatching a cigarette from the hand of the victim was incapable of amounting to robbery</a:t>
            </a:r>
          </a:p>
          <a:p>
            <a:endParaRPr lang="en-GB" sz="1100" dirty="0">
              <a:solidFill>
                <a:schemeClr val="tx1"/>
              </a:solidFill>
              <a:latin typeface="Arial" panose="020B0604020202020204" pitchFamily="34" charset="0"/>
              <a:cs typeface="Arial" panose="020B0604020202020204" pitchFamily="34" charset="0"/>
            </a:endParaRPr>
          </a:p>
          <a:p>
            <a:r>
              <a:rPr lang="en-GB" sz="1100" dirty="0">
                <a:solidFill>
                  <a:schemeClr val="tx1"/>
                </a:solidFill>
                <a:latin typeface="Arial" panose="020B0604020202020204" pitchFamily="34" charset="0"/>
                <a:cs typeface="Arial" panose="020B0604020202020204" pitchFamily="34" charset="0"/>
              </a:rPr>
              <a:t>‘It cannot be said that the minimum use of force required to remove a cigarette from between the fingers suffices to amount</a:t>
            </a:r>
          </a:p>
          <a:p>
            <a:r>
              <a:rPr lang="en-GB" sz="1100" dirty="0">
                <a:solidFill>
                  <a:schemeClr val="tx1"/>
                </a:solidFill>
                <a:latin typeface="Arial" panose="020B0604020202020204" pitchFamily="34" charset="0"/>
                <a:cs typeface="Arial" panose="020B0604020202020204" pitchFamily="34" charset="0"/>
              </a:rPr>
              <a:t>the use of force against the person. In this case there was no evidence of direct physical contact between the victim and the thief.</a:t>
            </a:r>
          </a:p>
          <a:p>
            <a:endParaRPr lang="en-GB" altLang="en-US" dirty="0">
              <a:latin typeface="Arial" charset="0"/>
            </a:endParaRPr>
          </a:p>
        </p:txBody>
      </p:sp>
      <p:sp>
        <p:nvSpPr>
          <p:cNvPr id="4" name="Slide Number Placeholder 3"/>
          <p:cNvSpPr>
            <a:spLocks noGrp="1"/>
          </p:cNvSpPr>
          <p:nvPr>
            <p:ph type="sldNum" sz="quarter" idx="10"/>
          </p:nvPr>
        </p:nvSpPr>
        <p:spPr/>
        <p:txBody>
          <a:bodyPr/>
          <a:lstStyle/>
          <a:p>
            <a:fld id="{D50CB648-1DB4-47A5-9693-F2517DF9D6F4}" type="slidenum">
              <a:rPr lang="en-GB" smtClean="0"/>
              <a:t>5</a:t>
            </a:fld>
            <a:endParaRPr lang="en-GB"/>
          </a:p>
        </p:txBody>
      </p:sp>
    </p:spTree>
    <p:extLst>
      <p:ext uri="{BB962C8B-B14F-4D97-AF65-F5344CB8AC3E}">
        <p14:creationId xmlns:p14="http://schemas.microsoft.com/office/powerpoint/2010/main" val="32084917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defTabSz="929853"/>
            <a:r>
              <a:rPr lang="en-GB" altLang="en-US" sz="1100" dirty="0">
                <a:latin typeface="Arial" panose="020B0604020202020204" pitchFamily="34" charset="0"/>
                <a:cs typeface="Arial" panose="020B0604020202020204" pitchFamily="34" charset="0"/>
              </a:rPr>
              <a:t>Force has to be used on a person to satisfy this part of the definition. An accidental use of force will not be a robbery.</a:t>
            </a:r>
          </a:p>
          <a:p>
            <a:endParaRPr lang="en-GB" sz="1100" dirty="0">
              <a:latin typeface="Arial" panose="020B0604020202020204" pitchFamily="34" charset="0"/>
              <a:cs typeface="Arial" panose="020B0604020202020204" pitchFamily="34" charset="0"/>
            </a:endParaRPr>
          </a:p>
          <a:p>
            <a:pPr defTabSz="929853"/>
            <a:r>
              <a:rPr lang="en-GB" sz="1100" b="1" dirty="0">
                <a:latin typeface="Arial" panose="020B0604020202020204" pitchFamily="34" charset="0"/>
                <a:cs typeface="Arial" panose="020B0604020202020204" pitchFamily="34" charset="0"/>
              </a:rPr>
              <a:t>Accidental use of force as when a pickpocket in the process of stealing a wallet from the victim on a train, is pushed into the victim by the train jolting on the track would </a:t>
            </a:r>
            <a:r>
              <a:rPr lang="en-GB" sz="1100" b="1" u="sng" dirty="0">
                <a:latin typeface="Arial" panose="020B0604020202020204" pitchFamily="34" charset="0"/>
                <a:cs typeface="Arial" panose="020B0604020202020204" pitchFamily="34" charset="0"/>
              </a:rPr>
              <a:t>not </a:t>
            </a:r>
            <a:r>
              <a:rPr lang="en-GB" sz="1100" b="1" dirty="0">
                <a:latin typeface="Arial" panose="020B0604020202020204" pitchFamily="34" charset="0"/>
                <a:cs typeface="Arial" panose="020B0604020202020204" pitchFamily="34" charset="0"/>
              </a:rPr>
              <a:t>amount to robbery.</a:t>
            </a:r>
          </a:p>
          <a:p>
            <a:endParaRPr lang="en-GB" dirty="0"/>
          </a:p>
        </p:txBody>
      </p:sp>
      <p:sp>
        <p:nvSpPr>
          <p:cNvPr id="4" name="Slide Number Placeholder 3"/>
          <p:cNvSpPr>
            <a:spLocks noGrp="1"/>
          </p:cNvSpPr>
          <p:nvPr>
            <p:ph type="sldNum" sz="quarter" idx="10"/>
          </p:nvPr>
        </p:nvSpPr>
        <p:spPr/>
        <p:txBody>
          <a:bodyPr/>
          <a:lstStyle/>
          <a:p>
            <a:fld id="{D50CB648-1DB4-47A5-9693-F2517DF9D6F4}" type="slidenum">
              <a:rPr lang="en-GB" smtClean="0"/>
              <a:t>6</a:t>
            </a:fld>
            <a:endParaRPr lang="en-GB"/>
          </a:p>
        </p:txBody>
      </p:sp>
    </p:spTree>
    <p:extLst>
      <p:ext uri="{BB962C8B-B14F-4D97-AF65-F5344CB8AC3E}">
        <p14:creationId xmlns:p14="http://schemas.microsoft.com/office/powerpoint/2010/main" val="20431422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sz="1100" dirty="0">
                <a:latin typeface="Arial" panose="020B0604020202020204" pitchFamily="34" charset="0"/>
                <a:cs typeface="Arial" panose="020B0604020202020204" pitchFamily="34" charset="0"/>
              </a:rPr>
              <a:t>Where only the threat of force is involved – the intention must be to put a person in fear for him/herself</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An intention to put someone in fear for </a:t>
            </a:r>
            <a:r>
              <a:rPr lang="en-GB" sz="1100" b="1" dirty="0">
                <a:latin typeface="Arial" panose="020B0604020202020204" pitchFamily="34" charset="0"/>
                <a:cs typeface="Arial" panose="020B0604020202020204" pitchFamily="34" charset="0"/>
              </a:rPr>
              <a:t>another</a:t>
            </a:r>
            <a:r>
              <a:rPr lang="en-GB" sz="1100" dirty="0">
                <a:latin typeface="Arial" panose="020B0604020202020204" pitchFamily="34" charset="0"/>
                <a:cs typeface="Arial" panose="020B0604020202020204" pitchFamily="34" charset="0"/>
              </a:rPr>
              <a:t> is not enough – </a:t>
            </a:r>
            <a:r>
              <a:rPr lang="en-GB" sz="1100" b="1" dirty="0">
                <a:latin typeface="Arial" panose="020B0604020202020204" pitchFamily="34" charset="0"/>
                <a:cs typeface="Arial" panose="020B0604020202020204" pitchFamily="34" charset="0"/>
              </a:rPr>
              <a:t>R v Taylor 1996</a:t>
            </a:r>
          </a:p>
          <a:p>
            <a:endParaRPr lang="en-GB" sz="1100" b="1"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r>
              <a:rPr lang="en-GB" altLang="en-US" sz="1100" dirty="0">
                <a:latin typeface="Arial" panose="020B0604020202020204" pitchFamily="34" charset="0"/>
                <a:cs typeface="Arial" panose="020B0604020202020204" pitchFamily="34" charset="0"/>
              </a:rPr>
              <a:t>An example of circumstances that would NOT be sufficient to amount to ‘puts’ or ‘seeks to put’ a person in fear would be as follows.</a:t>
            </a:r>
          </a:p>
          <a:p>
            <a:endParaRPr lang="en-GB" altLang="en-US" sz="1100" dirty="0">
              <a:latin typeface="Arial" panose="020B0604020202020204" pitchFamily="34" charset="0"/>
              <a:cs typeface="Arial" panose="020B0604020202020204" pitchFamily="34" charset="0"/>
            </a:endParaRPr>
          </a:p>
          <a:p>
            <a:r>
              <a:rPr lang="en-GB" altLang="en-US" sz="1100" dirty="0">
                <a:latin typeface="Arial" panose="020B0604020202020204" pitchFamily="34" charset="0"/>
                <a:cs typeface="Arial" panose="020B0604020202020204" pitchFamily="34" charset="0"/>
              </a:rPr>
              <a:t>An elderly woman is approached by a male in a dark lane.  He politely asks her if she would give him a pound so that he could get the bus home as he has lost his wallet.  The woman feels threatened by the man and hands over the pound.  The man leaves and gets the bus home.</a:t>
            </a:r>
          </a:p>
          <a:p>
            <a:r>
              <a:rPr lang="en-GB" altLang="en-US" sz="1100" dirty="0">
                <a:latin typeface="Arial" panose="020B0604020202020204" pitchFamily="34" charset="0"/>
                <a:cs typeface="Arial" panose="020B0604020202020204" pitchFamily="34" charset="0"/>
              </a:rPr>
              <a:t>These circumstances do </a:t>
            </a:r>
            <a:r>
              <a:rPr lang="en-GB" altLang="en-US" sz="1100" b="1" dirty="0">
                <a:latin typeface="Arial" panose="020B0604020202020204" pitchFamily="34" charset="0"/>
                <a:cs typeface="Arial" panose="020B0604020202020204" pitchFamily="34" charset="0"/>
              </a:rPr>
              <a:t>not</a:t>
            </a:r>
            <a:r>
              <a:rPr lang="en-GB" altLang="en-US" sz="1100" dirty="0">
                <a:latin typeface="Arial" panose="020B0604020202020204" pitchFamily="34" charset="0"/>
                <a:cs typeface="Arial" panose="020B0604020202020204" pitchFamily="34" charset="0"/>
              </a:rPr>
              <a:t> amount to a robbery as the victim was not intentionally put in fear and not in order to steal.</a:t>
            </a:r>
          </a:p>
          <a:p>
            <a:endParaRPr lang="en-GB" altLang="en-US" sz="1100" dirty="0">
              <a:latin typeface="Arial" panose="020B0604020202020204" pitchFamily="34" charset="0"/>
              <a:cs typeface="Arial" panose="020B0604020202020204" pitchFamily="34" charset="0"/>
            </a:endParaRPr>
          </a:p>
          <a:p>
            <a:r>
              <a:rPr lang="en-GB" altLang="en-US" sz="1100" dirty="0" err="1">
                <a:latin typeface="Arial" panose="020B0604020202020204" pitchFamily="34" charset="0"/>
                <a:cs typeface="Arial" panose="020B0604020202020204" pitchFamily="34" charset="0"/>
              </a:rPr>
              <a:t>Eg</a:t>
            </a:r>
            <a:r>
              <a:rPr lang="en-GB" altLang="en-US" sz="1100" dirty="0">
                <a:latin typeface="Arial" panose="020B0604020202020204" pitchFamily="34" charset="0"/>
                <a:cs typeface="Arial" panose="020B0604020202020204" pitchFamily="34" charset="0"/>
              </a:rPr>
              <a:t>: a customer in a shop has the threat of violence made towards them, in order for the shop keeper to pass money. </a:t>
            </a:r>
          </a:p>
          <a:p>
            <a:endParaRPr lang="en-GB" altLang="en-US" sz="1100" dirty="0">
              <a:latin typeface="Arial" panose="020B0604020202020204" pitchFamily="34" charset="0"/>
              <a:cs typeface="Arial" panose="020B0604020202020204" pitchFamily="34" charset="0"/>
            </a:endParaRPr>
          </a:p>
          <a:p>
            <a:r>
              <a:rPr lang="en-GB" altLang="en-US" sz="1100" dirty="0">
                <a:latin typeface="Arial" panose="020B0604020202020204" pitchFamily="34" charset="0"/>
                <a:cs typeface="Arial" panose="020B0604020202020204" pitchFamily="34" charset="0"/>
              </a:rPr>
              <a:t>The force has to be understood by the person it is directed at, therefore if force was directed towards a baby in a pram, this will </a:t>
            </a:r>
            <a:r>
              <a:rPr lang="en-GB" altLang="en-US" sz="1100" b="1" dirty="0">
                <a:latin typeface="Arial" panose="020B0604020202020204" pitchFamily="34" charset="0"/>
                <a:cs typeface="Arial" panose="020B0604020202020204" pitchFamily="34" charset="0"/>
              </a:rPr>
              <a:t>not</a:t>
            </a:r>
            <a:r>
              <a:rPr lang="en-GB" altLang="en-US" sz="1100" dirty="0">
                <a:latin typeface="Arial" panose="020B0604020202020204" pitchFamily="34" charset="0"/>
                <a:cs typeface="Arial" panose="020B0604020202020204" pitchFamily="34" charset="0"/>
              </a:rPr>
              <a:t> be robbery as a baby is too young to understand fear. </a:t>
            </a:r>
          </a:p>
          <a:p>
            <a:endParaRPr lang="en-GB" altLang="en-US" sz="1100" dirty="0">
              <a:latin typeface="Arial" panose="020B0604020202020204" pitchFamily="34" charset="0"/>
              <a:cs typeface="Arial" panose="020B0604020202020204" pitchFamily="34" charset="0"/>
            </a:endParaRPr>
          </a:p>
          <a:p>
            <a:r>
              <a:rPr lang="en-GB" altLang="en-US" sz="1100" dirty="0">
                <a:latin typeface="Arial" panose="020B0604020202020204" pitchFamily="34" charset="0"/>
                <a:cs typeface="Arial" panose="020B0604020202020204" pitchFamily="34" charset="0"/>
              </a:rPr>
              <a:t>A victim cannot be put in fear of their property being damaged</a:t>
            </a:r>
          </a:p>
          <a:p>
            <a:endParaRPr lang="en-GB" altLang="en-US" sz="1100" dirty="0">
              <a:latin typeface="Arial" panose="020B0604020202020204" pitchFamily="34" charset="0"/>
              <a:cs typeface="Arial" panose="020B0604020202020204" pitchFamily="34" charset="0"/>
            </a:endParaRPr>
          </a:p>
          <a:p>
            <a:r>
              <a:rPr lang="en-GB" altLang="en-US" sz="1100" dirty="0" err="1">
                <a:latin typeface="Arial" panose="020B0604020202020204" pitchFamily="34" charset="0"/>
                <a:cs typeface="Arial" panose="020B0604020202020204" pitchFamily="34" charset="0"/>
              </a:rPr>
              <a:t>Eg</a:t>
            </a:r>
            <a:r>
              <a:rPr lang="en-GB" altLang="en-US" sz="1100" dirty="0">
                <a:latin typeface="Arial" panose="020B0604020202020204" pitchFamily="34" charset="0"/>
                <a:cs typeface="Arial" panose="020B0604020202020204" pitchFamily="34" charset="0"/>
              </a:rPr>
              <a:t>: A suspect walks up to a woman who was sat in an expensive vehicle which was parked in a busy High Street. The suspect was desperate for cash and threatened the female that unless she hands over some cash he will smash her car up. </a:t>
            </a:r>
          </a:p>
          <a:p>
            <a:endParaRPr lang="en-GB" altLang="en-US" sz="1100" dirty="0">
              <a:latin typeface="Arial" panose="020B0604020202020204" pitchFamily="34" charset="0"/>
              <a:cs typeface="Arial" panose="020B0604020202020204" pitchFamily="34" charset="0"/>
            </a:endParaRPr>
          </a:p>
          <a:p>
            <a:r>
              <a:rPr lang="en-GB" altLang="en-US" sz="1100" dirty="0">
                <a:latin typeface="Arial" panose="020B0604020202020204" pitchFamily="34" charset="0"/>
                <a:cs typeface="Arial" panose="020B0604020202020204" pitchFamily="34" charset="0"/>
              </a:rPr>
              <a:t>This is </a:t>
            </a:r>
            <a:r>
              <a:rPr lang="en-GB" altLang="en-US" sz="1100" b="1" dirty="0">
                <a:latin typeface="Arial" panose="020B0604020202020204" pitchFamily="34" charset="0"/>
                <a:cs typeface="Arial" panose="020B0604020202020204" pitchFamily="34" charset="0"/>
              </a:rPr>
              <a:t>NOT</a:t>
            </a:r>
            <a:r>
              <a:rPr lang="en-GB" altLang="en-US" sz="1100" dirty="0">
                <a:latin typeface="Arial" panose="020B0604020202020204" pitchFamily="34" charset="0"/>
                <a:cs typeface="Arial" panose="020B0604020202020204" pitchFamily="34" charset="0"/>
              </a:rPr>
              <a:t> a robbery - Force </a:t>
            </a:r>
            <a:r>
              <a:rPr lang="en-GB" altLang="en-US" sz="1100" b="1" dirty="0">
                <a:latin typeface="Arial" panose="020B0604020202020204" pitchFamily="34" charset="0"/>
                <a:cs typeface="Arial" panose="020B0604020202020204" pitchFamily="34" charset="0"/>
              </a:rPr>
              <a:t>must be used towards a person not property</a:t>
            </a:r>
          </a:p>
          <a:p>
            <a:endParaRPr lang="en-GB" dirty="0"/>
          </a:p>
        </p:txBody>
      </p:sp>
      <p:sp>
        <p:nvSpPr>
          <p:cNvPr id="4" name="Slide Number Placeholder 3"/>
          <p:cNvSpPr>
            <a:spLocks noGrp="1"/>
          </p:cNvSpPr>
          <p:nvPr>
            <p:ph type="sldNum" sz="quarter" idx="10"/>
          </p:nvPr>
        </p:nvSpPr>
        <p:spPr/>
        <p:txBody>
          <a:bodyPr/>
          <a:lstStyle/>
          <a:p>
            <a:fld id="{D50CB648-1DB4-47A5-9693-F2517DF9D6F4}" type="slidenum">
              <a:rPr lang="en-GB" smtClean="0"/>
              <a:t>7</a:t>
            </a:fld>
            <a:endParaRPr lang="en-GB"/>
          </a:p>
        </p:txBody>
      </p:sp>
    </p:spTree>
    <p:extLst>
      <p:ext uri="{BB962C8B-B14F-4D97-AF65-F5344CB8AC3E}">
        <p14:creationId xmlns:p14="http://schemas.microsoft.com/office/powerpoint/2010/main" val="8307687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defTabSz="929853"/>
            <a:r>
              <a:rPr lang="en-GB" sz="1100" dirty="0">
                <a:solidFill>
                  <a:prstClr val="black"/>
                </a:solidFill>
                <a:latin typeface="Arial" panose="020B0604020202020204" pitchFamily="34" charset="0"/>
                <a:cs typeface="Arial" panose="020B0604020202020204" pitchFamily="34" charset="0"/>
              </a:rPr>
              <a:t>Where only the threat of force is involved – the intention must be to put a person in fear for him/herself</a:t>
            </a:r>
          </a:p>
          <a:p>
            <a:pPr defTabSz="929853"/>
            <a:endParaRPr lang="en-GB" sz="1100" dirty="0">
              <a:solidFill>
                <a:prstClr val="black"/>
              </a:solidFill>
              <a:latin typeface="Arial" panose="020B0604020202020204" pitchFamily="34" charset="0"/>
              <a:cs typeface="Arial" panose="020B0604020202020204" pitchFamily="34" charset="0"/>
            </a:endParaRPr>
          </a:p>
          <a:p>
            <a:pPr defTabSz="929853"/>
            <a:r>
              <a:rPr lang="en-GB" sz="1100" dirty="0">
                <a:solidFill>
                  <a:prstClr val="black"/>
                </a:solidFill>
                <a:latin typeface="Arial" panose="020B0604020202020204" pitchFamily="34" charset="0"/>
                <a:cs typeface="Arial" panose="020B0604020202020204" pitchFamily="34" charset="0"/>
              </a:rPr>
              <a:t>An intention to put someone in fear for </a:t>
            </a:r>
            <a:r>
              <a:rPr lang="en-GB" sz="1100" b="1" dirty="0">
                <a:solidFill>
                  <a:prstClr val="black"/>
                </a:solidFill>
                <a:latin typeface="Arial" panose="020B0604020202020204" pitchFamily="34" charset="0"/>
                <a:cs typeface="Arial" panose="020B0604020202020204" pitchFamily="34" charset="0"/>
              </a:rPr>
              <a:t>another</a:t>
            </a:r>
            <a:r>
              <a:rPr lang="en-GB" sz="1100" dirty="0">
                <a:solidFill>
                  <a:prstClr val="black"/>
                </a:solidFill>
                <a:latin typeface="Arial" panose="020B0604020202020204" pitchFamily="34" charset="0"/>
                <a:cs typeface="Arial" panose="020B0604020202020204" pitchFamily="34" charset="0"/>
              </a:rPr>
              <a:t> is not enough – </a:t>
            </a:r>
            <a:r>
              <a:rPr lang="en-GB" sz="1100" b="1" dirty="0">
                <a:solidFill>
                  <a:prstClr val="black"/>
                </a:solidFill>
                <a:latin typeface="Arial" panose="020B0604020202020204" pitchFamily="34" charset="0"/>
                <a:cs typeface="Arial" panose="020B0604020202020204" pitchFamily="34" charset="0"/>
              </a:rPr>
              <a:t>R v Taylor 1996</a:t>
            </a:r>
          </a:p>
          <a:p>
            <a:pPr defTabSz="929853"/>
            <a:endParaRPr lang="en-GB" sz="1100" b="1" dirty="0">
              <a:solidFill>
                <a:prstClr val="black"/>
              </a:solidFill>
              <a:latin typeface="Arial" panose="020B0604020202020204" pitchFamily="34" charset="0"/>
              <a:cs typeface="Arial" panose="020B0604020202020204" pitchFamily="34" charset="0"/>
            </a:endParaRPr>
          </a:p>
          <a:p>
            <a:pPr defTabSz="929853"/>
            <a:endParaRPr lang="en-GB" sz="1100" b="1" dirty="0">
              <a:solidFill>
                <a:prstClr val="black"/>
              </a:solidFill>
              <a:latin typeface="Arial" panose="020B0604020202020204" pitchFamily="34" charset="0"/>
              <a:cs typeface="Arial" panose="020B0604020202020204" pitchFamily="34" charset="0"/>
            </a:endParaRPr>
          </a:p>
          <a:p>
            <a:pPr defTabSz="929853"/>
            <a:r>
              <a:rPr lang="en-GB" sz="1100" b="1" dirty="0">
                <a:solidFill>
                  <a:prstClr val="black"/>
                </a:solidFill>
                <a:latin typeface="Arial" panose="020B0604020202020204" pitchFamily="34" charset="0"/>
                <a:cs typeface="Arial" panose="020B0604020202020204" pitchFamily="34" charset="0"/>
              </a:rPr>
              <a:t>Example - </a:t>
            </a:r>
            <a:r>
              <a:rPr lang="en-GB" sz="1100" dirty="0">
                <a:solidFill>
                  <a:prstClr val="black"/>
                </a:solidFill>
                <a:latin typeface="Arial" panose="020B0604020202020204" pitchFamily="34" charset="0"/>
                <a:cs typeface="Arial" panose="020B0604020202020204" pitchFamily="34" charset="0"/>
              </a:rPr>
              <a:t> A thief enters a betting shop and approaches the cashier. Without saying a word – they hand a note to the cashier that simply says  </a:t>
            </a:r>
          </a:p>
          <a:p>
            <a:pPr defTabSz="929853"/>
            <a:r>
              <a:rPr lang="en-GB" sz="1100" dirty="0">
                <a:solidFill>
                  <a:prstClr val="black"/>
                </a:solidFill>
                <a:latin typeface="Arial" panose="020B0604020202020204" pitchFamily="34" charset="0"/>
                <a:cs typeface="Arial" panose="020B0604020202020204" pitchFamily="34" charset="0"/>
              </a:rPr>
              <a:t>                  ‘Look to your left’</a:t>
            </a:r>
          </a:p>
          <a:p>
            <a:pPr defTabSz="929853"/>
            <a:endParaRPr lang="en-GB" sz="1100" dirty="0">
              <a:solidFill>
                <a:prstClr val="black"/>
              </a:solidFill>
              <a:latin typeface="Arial" panose="020B0604020202020204" pitchFamily="34" charset="0"/>
              <a:cs typeface="Arial" panose="020B0604020202020204" pitchFamily="34" charset="0"/>
            </a:endParaRPr>
          </a:p>
          <a:p>
            <a:pPr defTabSz="929853"/>
            <a:r>
              <a:rPr lang="en-GB" sz="1100" dirty="0">
                <a:solidFill>
                  <a:prstClr val="black"/>
                </a:solidFill>
                <a:latin typeface="Arial" panose="020B0604020202020204" pitchFamily="34" charset="0"/>
                <a:cs typeface="Arial" panose="020B0604020202020204" pitchFamily="34" charset="0"/>
              </a:rPr>
              <a:t>The cashier looks and sees the thief’s accomplice several feet away pointing a knife at the back of a customer. The customer oblivious to these actions </a:t>
            </a:r>
          </a:p>
          <a:p>
            <a:pPr defTabSz="929853"/>
            <a:endParaRPr lang="en-GB" sz="1100" dirty="0">
              <a:solidFill>
                <a:prstClr val="black"/>
              </a:solidFill>
              <a:latin typeface="Arial" panose="020B0604020202020204" pitchFamily="34" charset="0"/>
              <a:cs typeface="Arial" panose="020B0604020202020204" pitchFamily="34" charset="0"/>
            </a:endParaRPr>
          </a:p>
          <a:p>
            <a:pPr defTabSz="929853"/>
            <a:r>
              <a:rPr lang="en-GB" sz="1100" dirty="0">
                <a:solidFill>
                  <a:prstClr val="black"/>
                </a:solidFill>
                <a:latin typeface="Arial" panose="020B0604020202020204" pitchFamily="34" charset="0"/>
                <a:cs typeface="Arial" panose="020B0604020202020204" pitchFamily="34" charset="0"/>
              </a:rPr>
              <a:t>A second note is passed to the cashier which says ‘Give me the money or else they’ll get it’  The cashier, fearing for the customers safety, hands over the money from the till.  </a:t>
            </a:r>
          </a:p>
          <a:p>
            <a:pPr defTabSz="929853"/>
            <a:r>
              <a:rPr lang="en-GB" sz="1100" b="1" dirty="0">
                <a:solidFill>
                  <a:prstClr val="black"/>
                </a:solidFill>
                <a:latin typeface="Arial" panose="020B0604020202020204" pitchFamily="34" charset="0"/>
                <a:cs typeface="Arial" panose="020B0604020202020204" pitchFamily="34" charset="0"/>
              </a:rPr>
              <a:t>This is NOT ROBBERY as the cashier cannot fear for the safety of the customer – this is blackmail</a:t>
            </a:r>
          </a:p>
          <a:p>
            <a:pPr defTabSz="929853"/>
            <a:endParaRPr lang="en-GB" sz="1100" b="1" dirty="0">
              <a:solidFill>
                <a:prstClr val="black"/>
              </a:solidFill>
              <a:latin typeface="Arial" panose="020B0604020202020204" pitchFamily="34" charset="0"/>
              <a:cs typeface="Arial" panose="020B0604020202020204" pitchFamily="34" charset="0"/>
            </a:endParaRPr>
          </a:p>
          <a:p>
            <a:pPr defTabSz="929853"/>
            <a:endParaRPr lang="en-GB" sz="1100" b="1" dirty="0">
              <a:solidFill>
                <a:prstClr val="black"/>
              </a:solidFill>
              <a:latin typeface="Arial" panose="020B0604020202020204" pitchFamily="34" charset="0"/>
              <a:cs typeface="Arial" panose="020B0604020202020204" pitchFamily="34" charset="0"/>
            </a:endParaRPr>
          </a:p>
          <a:p>
            <a:pPr defTabSz="929853"/>
            <a:r>
              <a:rPr lang="en-GB" sz="1100" dirty="0">
                <a:solidFill>
                  <a:prstClr val="black"/>
                </a:solidFill>
                <a:latin typeface="Arial" panose="020B0604020202020204" pitchFamily="34" charset="0"/>
                <a:cs typeface="Arial" panose="020B0604020202020204" pitchFamily="34" charset="0"/>
              </a:rPr>
              <a:t>Contrast this with – instead of handing over the money the cashier refuses. Then the offenders shout ‘Look’ and the customer turns 	around and sees the offender pointing a knife towards them – and fears for themselves.</a:t>
            </a:r>
          </a:p>
          <a:p>
            <a:pPr defTabSz="929853"/>
            <a:endParaRPr lang="en-GB" sz="1100" dirty="0">
              <a:solidFill>
                <a:prstClr val="black"/>
              </a:solidFill>
              <a:latin typeface="Arial" panose="020B0604020202020204" pitchFamily="34" charset="0"/>
              <a:cs typeface="Arial" panose="020B0604020202020204" pitchFamily="34" charset="0"/>
            </a:endParaRPr>
          </a:p>
          <a:p>
            <a:pPr defTabSz="929853"/>
            <a:r>
              <a:rPr lang="en-GB" sz="1100" dirty="0">
                <a:solidFill>
                  <a:prstClr val="black"/>
                </a:solidFill>
                <a:latin typeface="Arial" panose="020B0604020202020204" pitchFamily="34" charset="0"/>
                <a:cs typeface="Arial" panose="020B0604020202020204" pitchFamily="34" charset="0"/>
              </a:rPr>
              <a:t>The offender repeats the instruction and the cashier hands over the money from the till </a:t>
            </a:r>
            <a:r>
              <a:rPr lang="en-GB" sz="1100" b="1" dirty="0">
                <a:solidFill>
                  <a:prstClr val="black"/>
                </a:solidFill>
                <a:latin typeface="Arial" panose="020B0604020202020204" pitchFamily="34" charset="0"/>
                <a:cs typeface="Arial" panose="020B0604020202020204" pitchFamily="34" charset="0"/>
              </a:rPr>
              <a:t>This IS A ROBBERY </a:t>
            </a:r>
            <a:r>
              <a:rPr lang="en-GB" sz="1100" dirty="0">
                <a:solidFill>
                  <a:prstClr val="black"/>
                </a:solidFill>
                <a:latin typeface="Arial" panose="020B0604020202020204" pitchFamily="34" charset="0"/>
                <a:cs typeface="Arial" panose="020B0604020202020204" pitchFamily="34" charset="0"/>
              </a:rPr>
              <a:t>as the customer feared for themselves</a:t>
            </a:r>
          </a:p>
          <a:p>
            <a:pPr defTabSz="929853"/>
            <a:endParaRPr lang="en-GB" sz="1100" dirty="0">
              <a:solidFill>
                <a:prstClr val="black"/>
              </a:solidFill>
              <a:latin typeface="Arial" panose="020B0604020202020204" pitchFamily="34" charset="0"/>
              <a:cs typeface="Arial" panose="020B0604020202020204" pitchFamily="34" charset="0"/>
            </a:endParaRPr>
          </a:p>
          <a:p>
            <a:pPr defTabSz="929853"/>
            <a:r>
              <a:rPr lang="en-GB" sz="1100" dirty="0">
                <a:solidFill>
                  <a:prstClr val="black"/>
                </a:solidFill>
                <a:latin typeface="Arial" panose="020B0604020202020204" pitchFamily="34" charset="0"/>
                <a:cs typeface="Arial" panose="020B0604020202020204" pitchFamily="34" charset="0"/>
              </a:rPr>
              <a:t>If at any point force was </a:t>
            </a:r>
            <a:r>
              <a:rPr lang="en-GB" sz="1100" b="1" dirty="0">
                <a:solidFill>
                  <a:prstClr val="black"/>
                </a:solidFill>
                <a:latin typeface="Arial" panose="020B0604020202020204" pitchFamily="34" charset="0"/>
                <a:cs typeface="Arial" panose="020B0604020202020204" pitchFamily="34" charset="0"/>
              </a:rPr>
              <a:t>USED</a:t>
            </a:r>
            <a:r>
              <a:rPr lang="en-GB" sz="1100" dirty="0">
                <a:solidFill>
                  <a:prstClr val="black"/>
                </a:solidFill>
                <a:latin typeface="Arial" panose="020B0604020202020204" pitchFamily="34" charset="0"/>
                <a:cs typeface="Arial" panose="020B0604020202020204" pitchFamily="34" charset="0"/>
              </a:rPr>
              <a:t> on the customer prompting the handing over of the money  – this too would be a robbery – as force was ‘used on any person’</a:t>
            </a:r>
          </a:p>
          <a:p>
            <a:endParaRPr lang="en-GB" dirty="0"/>
          </a:p>
        </p:txBody>
      </p:sp>
      <p:sp>
        <p:nvSpPr>
          <p:cNvPr id="4" name="Slide Number Placeholder 3"/>
          <p:cNvSpPr>
            <a:spLocks noGrp="1"/>
          </p:cNvSpPr>
          <p:nvPr>
            <p:ph type="sldNum" sz="quarter" idx="10"/>
          </p:nvPr>
        </p:nvSpPr>
        <p:spPr/>
        <p:txBody>
          <a:bodyPr/>
          <a:lstStyle/>
          <a:p>
            <a:fld id="{D50CB648-1DB4-47A5-9693-F2517DF9D6F4}" type="slidenum">
              <a:rPr lang="en-GB" smtClean="0"/>
              <a:t>8</a:t>
            </a:fld>
            <a:endParaRPr lang="en-GB"/>
          </a:p>
        </p:txBody>
      </p:sp>
    </p:spTree>
    <p:extLst>
      <p:ext uri="{BB962C8B-B14F-4D97-AF65-F5344CB8AC3E}">
        <p14:creationId xmlns:p14="http://schemas.microsoft.com/office/powerpoint/2010/main" val="35862206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50CB648-1DB4-47A5-9693-F2517DF9D6F4}" type="slidenum">
              <a:rPr lang="en-GB" smtClean="0"/>
              <a:t>9</a:t>
            </a:fld>
            <a:endParaRPr lang="en-GB"/>
          </a:p>
        </p:txBody>
      </p:sp>
    </p:spTree>
    <p:extLst>
      <p:ext uri="{BB962C8B-B14F-4D97-AF65-F5344CB8AC3E}">
        <p14:creationId xmlns:p14="http://schemas.microsoft.com/office/powerpoint/2010/main" val="3057538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50CB648-1DB4-47A5-9693-F2517DF9D6F4}" type="slidenum">
              <a:rPr lang="en-GB" smtClean="0"/>
              <a:t>10</a:t>
            </a:fld>
            <a:endParaRPr lang="en-GB"/>
          </a:p>
        </p:txBody>
      </p:sp>
    </p:spTree>
    <p:extLst>
      <p:ext uri="{BB962C8B-B14F-4D97-AF65-F5344CB8AC3E}">
        <p14:creationId xmlns:p14="http://schemas.microsoft.com/office/powerpoint/2010/main" val="34036762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defTabSz="929853"/>
            <a:r>
              <a:rPr lang="en-GB" sz="1100" dirty="0">
                <a:solidFill>
                  <a:prstClr val="black"/>
                </a:solidFill>
                <a:latin typeface="Arial" panose="020B0604020202020204" pitchFamily="34" charset="0"/>
                <a:cs typeface="Arial" panose="020B0604020202020204" pitchFamily="34" charset="0"/>
              </a:rPr>
              <a:t>Any threats to use force at some time in the future (even by a matter of minutes) would not amount to robbery – but would constitute blackmail</a:t>
            </a:r>
          </a:p>
          <a:p>
            <a:pPr defTabSz="929853"/>
            <a:endParaRPr lang="en-GB" sz="1100" dirty="0">
              <a:solidFill>
                <a:prstClr val="black"/>
              </a:solidFill>
              <a:latin typeface="Arial" panose="020B0604020202020204" pitchFamily="34" charset="0"/>
              <a:cs typeface="Arial" panose="020B0604020202020204" pitchFamily="34" charset="0"/>
            </a:endParaRPr>
          </a:p>
          <a:p>
            <a:pPr defTabSz="929853"/>
            <a:r>
              <a:rPr lang="en-GB" sz="1100" dirty="0">
                <a:solidFill>
                  <a:prstClr val="black"/>
                </a:solidFill>
                <a:latin typeface="Arial" panose="020B0604020202020204" pitchFamily="34" charset="0"/>
                <a:cs typeface="Arial" panose="020B0604020202020204" pitchFamily="34" charset="0"/>
              </a:rPr>
              <a:t>Threats to use force at some place other than the location of the offence fall into the same category – this effectively excludes threats made via the phone in all but the most improbable situations. </a:t>
            </a:r>
            <a:r>
              <a:rPr lang="en-GB" sz="1100" b="1" dirty="0">
                <a:solidFill>
                  <a:prstClr val="black"/>
                </a:solidFill>
                <a:latin typeface="Arial" panose="020B0604020202020204" pitchFamily="34" charset="0"/>
                <a:cs typeface="Arial" panose="020B0604020202020204" pitchFamily="34" charset="0"/>
              </a:rPr>
              <a:t>As the threats cannot be executed there and then.</a:t>
            </a:r>
          </a:p>
          <a:p>
            <a:endParaRPr lang="en-GB" dirty="0"/>
          </a:p>
        </p:txBody>
      </p:sp>
      <p:sp>
        <p:nvSpPr>
          <p:cNvPr id="4" name="Slide Number Placeholder 3"/>
          <p:cNvSpPr>
            <a:spLocks noGrp="1"/>
          </p:cNvSpPr>
          <p:nvPr>
            <p:ph type="sldNum" sz="quarter" idx="10"/>
          </p:nvPr>
        </p:nvSpPr>
        <p:spPr/>
        <p:txBody>
          <a:bodyPr/>
          <a:lstStyle/>
          <a:p>
            <a:fld id="{D50CB648-1DB4-47A5-9693-F2517DF9D6F4}" type="slidenum">
              <a:rPr lang="en-GB" smtClean="0"/>
              <a:t>11</a:t>
            </a:fld>
            <a:endParaRPr lang="en-GB"/>
          </a:p>
        </p:txBody>
      </p:sp>
    </p:spTree>
    <p:extLst>
      <p:ext uri="{BB962C8B-B14F-4D97-AF65-F5344CB8AC3E}">
        <p14:creationId xmlns:p14="http://schemas.microsoft.com/office/powerpoint/2010/main" val="26417522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defTabSz="929853"/>
            <a:r>
              <a:rPr lang="en-GB" sz="1100" dirty="0">
                <a:latin typeface="Arial" panose="020B0604020202020204" pitchFamily="34" charset="0"/>
                <a:cs typeface="Arial" panose="020B0604020202020204" pitchFamily="34" charset="0"/>
              </a:rPr>
              <a:t>Threats to use force at some place other than the location of the offence fall into the same category – this effectively excludes threats made via the phone in all but the most improbable situations. </a:t>
            </a:r>
            <a:r>
              <a:rPr lang="en-GB" sz="1100" b="1" dirty="0">
                <a:latin typeface="Arial" panose="020B0604020202020204" pitchFamily="34" charset="0"/>
                <a:cs typeface="Arial" panose="020B0604020202020204" pitchFamily="34" charset="0"/>
              </a:rPr>
              <a:t>As the threats cannot be executed there and then.</a:t>
            </a:r>
            <a:endParaRPr lang="en-GB" sz="1100"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D50CB648-1DB4-47A5-9693-F2517DF9D6F4}" type="slidenum">
              <a:rPr lang="en-GB" smtClean="0"/>
              <a:t>12</a:t>
            </a:fld>
            <a:endParaRPr lang="en-GB"/>
          </a:p>
        </p:txBody>
      </p:sp>
    </p:spTree>
    <p:extLst>
      <p:ext uri="{BB962C8B-B14F-4D97-AF65-F5344CB8AC3E}">
        <p14:creationId xmlns:p14="http://schemas.microsoft.com/office/powerpoint/2010/main" val="39896718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defTabSz="929853"/>
            <a:r>
              <a:rPr lang="en-GB" sz="1100" dirty="0">
                <a:solidFill>
                  <a:schemeClr val="tx1"/>
                </a:solidFill>
                <a:latin typeface="Arial" panose="020B0604020202020204" pitchFamily="34" charset="0"/>
                <a:cs typeface="Arial" panose="020B0604020202020204" pitchFamily="34" charset="0"/>
              </a:rPr>
              <a:t>There is no guidance from the Theft Act as to what ‘immediately before’ means.  Decided on a case by case basis, but must be very close to the theft as it must also be ‘in order to facilitate the theft’.</a:t>
            </a:r>
          </a:p>
          <a:p>
            <a:endParaRPr lang="en-GB" sz="1100" dirty="0">
              <a:solidFill>
                <a:schemeClr val="tx1"/>
              </a:solidFill>
              <a:latin typeface="Arial" panose="020B0604020202020204" pitchFamily="34" charset="0"/>
              <a:cs typeface="Arial" panose="020B0604020202020204" pitchFamily="34" charset="0"/>
            </a:endParaRPr>
          </a:p>
          <a:p>
            <a:pPr algn="l">
              <a:buNone/>
              <a:defRPr/>
            </a:pPr>
            <a:r>
              <a:rPr lang="en-GB" sz="1100" b="1" dirty="0">
                <a:solidFill>
                  <a:schemeClr val="tx1"/>
                </a:solidFill>
                <a:latin typeface="Arial" panose="020B0604020202020204" pitchFamily="34" charset="0"/>
                <a:cs typeface="Arial" panose="020B0604020202020204" pitchFamily="34" charset="0"/>
              </a:rPr>
              <a:t>TIMING OF THE USE OR THREAT OF FORCE</a:t>
            </a:r>
          </a:p>
          <a:p>
            <a:pPr algn="l">
              <a:buNone/>
              <a:defRPr/>
            </a:pPr>
            <a:endParaRPr lang="en-GB" altLang="en-US" sz="1100" b="1" dirty="0">
              <a:solidFill>
                <a:schemeClr val="tx1"/>
              </a:solidFill>
              <a:latin typeface="Arial" panose="020B0604020202020204" pitchFamily="34" charset="0"/>
              <a:cs typeface="Arial" panose="020B0604020202020204" pitchFamily="34" charset="0"/>
            </a:endParaRPr>
          </a:p>
          <a:p>
            <a:pPr algn="l">
              <a:buNone/>
              <a:defRPr/>
            </a:pPr>
            <a:r>
              <a:rPr lang="en-GB" altLang="en-US" sz="1100" b="1" dirty="0">
                <a:solidFill>
                  <a:schemeClr val="tx1"/>
                </a:solidFill>
                <a:latin typeface="Arial" panose="020B0604020202020204" pitchFamily="34" charset="0"/>
                <a:cs typeface="Arial" panose="020B0604020202020204" pitchFamily="34" charset="0"/>
              </a:rPr>
              <a:t>UNBROKEN CHAIN OF EVENTS</a:t>
            </a:r>
          </a:p>
          <a:p>
            <a:pPr algn="l">
              <a:buNone/>
              <a:defRPr/>
            </a:pPr>
            <a:endParaRPr lang="en-GB" altLang="en-US" sz="1100" b="1" dirty="0">
              <a:solidFill>
                <a:schemeClr val="tx1"/>
              </a:solidFill>
              <a:latin typeface="Arial" panose="020B0604020202020204" pitchFamily="34" charset="0"/>
              <a:cs typeface="Arial" panose="020B0604020202020204" pitchFamily="34" charset="0"/>
            </a:endParaRPr>
          </a:p>
          <a:p>
            <a:pPr algn="l">
              <a:buNone/>
              <a:defRPr/>
            </a:pPr>
            <a:r>
              <a:rPr lang="en-GB" altLang="en-US" sz="1100" b="1" dirty="0">
                <a:solidFill>
                  <a:schemeClr val="tx1"/>
                </a:solidFill>
                <a:latin typeface="Arial" panose="020B0604020202020204" pitchFamily="34" charset="0"/>
                <a:cs typeface="Arial" panose="020B0604020202020204" pitchFamily="34" charset="0"/>
              </a:rPr>
              <a:t>There must be an ‘unbroken chain of events’ between the use or threat of force - in order to facilitate the theft – even though many hours may have lapsed between them</a:t>
            </a:r>
          </a:p>
          <a:p>
            <a:endParaRPr lang="en-GB" sz="1100" dirty="0">
              <a:solidFill>
                <a:schemeClr val="tx1"/>
              </a:solidFill>
              <a:latin typeface="Arial" panose="020B0604020202020204" pitchFamily="34" charset="0"/>
              <a:cs typeface="Arial" panose="020B0604020202020204" pitchFamily="34" charset="0"/>
            </a:endParaRPr>
          </a:p>
          <a:p>
            <a:r>
              <a:rPr lang="en-GB" sz="1100" dirty="0">
                <a:solidFill>
                  <a:schemeClr val="tx1"/>
                </a:solidFill>
                <a:latin typeface="Arial" panose="020B0604020202020204" pitchFamily="34" charset="0"/>
                <a:cs typeface="Arial" panose="020B0604020202020204" pitchFamily="34" charset="0"/>
              </a:rPr>
              <a:t>Such as using force to tie up a member of staff in a bank – then waiting several hours for the safe system to unlock before stealing the contents</a:t>
            </a:r>
          </a:p>
          <a:p>
            <a:endParaRPr lang="en-GB" sz="1100" dirty="0">
              <a:solidFill>
                <a:schemeClr val="tx1"/>
              </a:solidFill>
              <a:latin typeface="Arial" panose="020B0604020202020204" pitchFamily="34" charset="0"/>
              <a:cs typeface="Arial" panose="020B0604020202020204" pitchFamily="34" charset="0"/>
            </a:endParaRPr>
          </a:p>
          <a:p>
            <a:r>
              <a:rPr lang="en-GB" sz="1100" dirty="0">
                <a:solidFill>
                  <a:schemeClr val="tx1"/>
                </a:solidFill>
                <a:latin typeface="Arial" panose="020B0604020202020204" pitchFamily="34" charset="0"/>
                <a:cs typeface="Arial" panose="020B0604020202020204" pitchFamily="34" charset="0"/>
              </a:rPr>
              <a:t>The force is still ‘in order to facilitate the theft’ even though time has lapsed between the 2 events</a:t>
            </a:r>
          </a:p>
          <a:p>
            <a:endParaRPr lang="en-GB" sz="1100" dirty="0">
              <a:solidFill>
                <a:schemeClr val="tx1"/>
              </a:solidFill>
              <a:latin typeface="Arial" panose="020B0604020202020204" pitchFamily="34" charset="0"/>
              <a:cs typeface="Arial" panose="020B0604020202020204" pitchFamily="34" charset="0"/>
            </a:endParaRPr>
          </a:p>
          <a:p>
            <a:pPr algn="l">
              <a:buNone/>
              <a:defRPr/>
            </a:pPr>
            <a:r>
              <a:rPr lang="en-GB" altLang="en-US" sz="1100" dirty="0">
                <a:solidFill>
                  <a:schemeClr val="tx1"/>
                </a:solidFill>
                <a:latin typeface="Arial" panose="020B0604020202020204" pitchFamily="34" charset="0"/>
                <a:cs typeface="Arial" panose="020B0604020202020204" pitchFamily="34" charset="0"/>
              </a:rPr>
              <a:t>Exam Trip Up - A robbery will not arise if force is used only to make good an escape after the stealing </a:t>
            </a:r>
          </a:p>
          <a:p>
            <a:pPr algn="l">
              <a:buNone/>
              <a:defRPr/>
            </a:pPr>
            <a:endParaRPr lang="en-GB" altLang="en-US" sz="1100" dirty="0">
              <a:solidFill>
                <a:schemeClr val="tx1"/>
              </a:solidFill>
              <a:latin typeface="Arial" panose="020B0604020202020204" pitchFamily="34" charset="0"/>
              <a:cs typeface="Arial" panose="020B0604020202020204" pitchFamily="34" charset="0"/>
            </a:endParaRPr>
          </a:p>
          <a:p>
            <a:r>
              <a:rPr lang="en-GB" sz="1100" dirty="0">
                <a:solidFill>
                  <a:schemeClr val="tx1"/>
                </a:solidFill>
                <a:latin typeface="Arial" panose="020B0604020202020204" pitchFamily="34" charset="0"/>
                <a:cs typeface="Arial" panose="020B0604020202020204" pitchFamily="34" charset="0"/>
              </a:rPr>
              <a:t>Clearly force used </a:t>
            </a:r>
            <a:r>
              <a:rPr lang="en-GB" sz="1100" b="1" dirty="0">
                <a:solidFill>
                  <a:schemeClr val="tx1"/>
                </a:solidFill>
                <a:latin typeface="Arial" panose="020B0604020202020204" pitchFamily="34" charset="0"/>
                <a:cs typeface="Arial" panose="020B0604020202020204" pitchFamily="34" charset="0"/>
              </a:rPr>
              <a:t>after</a:t>
            </a:r>
            <a:r>
              <a:rPr lang="en-GB" sz="1100" dirty="0">
                <a:solidFill>
                  <a:schemeClr val="tx1"/>
                </a:solidFill>
                <a:latin typeface="Arial" panose="020B0604020202020204" pitchFamily="34" charset="0"/>
                <a:cs typeface="Arial" panose="020B0604020202020204" pitchFamily="34" charset="0"/>
              </a:rPr>
              <a:t> the theft has taken place will not amount to robbery.</a:t>
            </a:r>
          </a:p>
          <a:p>
            <a:endParaRPr lang="en-GB" sz="1100" dirty="0">
              <a:solidFill>
                <a:schemeClr val="tx1"/>
              </a:solidFill>
              <a:latin typeface="Arial" panose="020B0604020202020204" pitchFamily="34" charset="0"/>
              <a:cs typeface="Arial" panose="020B0604020202020204" pitchFamily="34" charset="0"/>
            </a:endParaRPr>
          </a:p>
          <a:p>
            <a:pPr algn="l"/>
            <a:r>
              <a:rPr lang="en-GB" sz="1100" dirty="0">
                <a:solidFill>
                  <a:schemeClr val="tx1"/>
                </a:solidFill>
                <a:latin typeface="Arial" panose="020B0604020202020204" pitchFamily="34" charset="0"/>
                <a:cs typeface="Arial" panose="020B0604020202020204" pitchFamily="34" charset="0"/>
              </a:rPr>
              <a:t>However – theft can be a continuing offence due to the specific nature of the appropriation element of the offence which may be ongoing or continuous. This will be dependant on the specific nature of each offence on it’s own merits. It will ultimately be a matter for the Jury to decide.</a:t>
            </a:r>
            <a:endParaRPr lang="en-GB" sz="1100" b="1" dirty="0">
              <a:solidFill>
                <a:schemeClr val="tx1"/>
              </a:solidFill>
              <a:latin typeface="Arial" panose="020B0604020202020204" pitchFamily="34" charset="0"/>
              <a:cs typeface="Arial" panose="020B0604020202020204" pitchFamily="34" charset="0"/>
            </a:endParaRPr>
          </a:p>
          <a:p>
            <a:pPr algn="l">
              <a:buNone/>
              <a:defRPr/>
            </a:pPr>
            <a:endParaRPr lang="en-GB" altLang="en-US" sz="1100" b="1" dirty="0">
              <a:solidFill>
                <a:schemeClr val="tx1"/>
              </a:solidFill>
              <a:latin typeface="Arial" panose="020B0604020202020204" pitchFamily="34" charset="0"/>
              <a:cs typeface="Arial" panose="020B0604020202020204" pitchFamily="34" charset="0"/>
            </a:endParaRPr>
          </a:p>
          <a:p>
            <a:pPr algn="l">
              <a:buNone/>
              <a:defRPr/>
            </a:pPr>
            <a:r>
              <a:rPr lang="en-GB" sz="1100" b="1" dirty="0">
                <a:solidFill>
                  <a:schemeClr val="tx1"/>
                </a:solidFill>
                <a:latin typeface="Arial" panose="020B0604020202020204" pitchFamily="34" charset="0"/>
                <a:cs typeface="Arial" panose="020B0604020202020204" pitchFamily="34" charset="0"/>
              </a:rPr>
              <a:t>TIMING OF THE USE OR THREAT OF FORCE</a:t>
            </a:r>
          </a:p>
          <a:p>
            <a:pPr algn="l">
              <a:buNone/>
              <a:defRPr/>
            </a:pPr>
            <a:endParaRPr lang="en-GB" altLang="en-US" sz="1100" dirty="0">
              <a:solidFill>
                <a:schemeClr val="tx1"/>
              </a:solidFill>
              <a:latin typeface="Arial" panose="020B0604020202020204" pitchFamily="34" charset="0"/>
              <a:cs typeface="Arial" panose="020B0604020202020204" pitchFamily="34" charset="0"/>
            </a:endParaRPr>
          </a:p>
          <a:p>
            <a:pPr algn="l">
              <a:buNone/>
              <a:defRPr/>
            </a:pPr>
            <a:r>
              <a:rPr lang="en-GB" altLang="en-US" sz="1100" dirty="0">
                <a:solidFill>
                  <a:schemeClr val="tx1"/>
                </a:solidFill>
                <a:latin typeface="Arial" panose="020B0604020202020204" pitchFamily="34" charset="0"/>
                <a:cs typeface="Arial" panose="020B0604020202020204" pitchFamily="34" charset="0"/>
              </a:rPr>
              <a:t>As discussed during theft input – the act of appropriation can be continuous</a:t>
            </a:r>
          </a:p>
          <a:p>
            <a:pPr algn="l">
              <a:buNone/>
              <a:defRPr/>
            </a:pPr>
            <a:endParaRPr lang="en-GB" altLang="en-US" sz="1100" dirty="0">
              <a:solidFill>
                <a:schemeClr val="tx1"/>
              </a:solidFill>
              <a:latin typeface="Arial" panose="020B0604020202020204" pitchFamily="34" charset="0"/>
              <a:cs typeface="Arial" panose="020B0604020202020204" pitchFamily="34" charset="0"/>
            </a:endParaRPr>
          </a:p>
          <a:p>
            <a:pPr algn="l">
              <a:buNone/>
              <a:defRPr/>
            </a:pPr>
            <a:r>
              <a:rPr lang="en-GB" altLang="en-US" sz="1100" dirty="0">
                <a:solidFill>
                  <a:schemeClr val="tx1"/>
                </a:solidFill>
                <a:latin typeface="Arial" panose="020B0604020202020204" pitchFamily="34" charset="0"/>
                <a:cs typeface="Arial" panose="020B0604020202020204" pitchFamily="34" charset="0"/>
              </a:rPr>
              <a:t>Establishing when the continuous act ends is a question of fact determined in each case</a:t>
            </a:r>
          </a:p>
          <a:p>
            <a:pPr algn="l">
              <a:buNone/>
              <a:defRPr/>
            </a:pPr>
            <a:endParaRPr lang="en-GB" altLang="en-US" sz="1100" dirty="0">
              <a:solidFill>
                <a:schemeClr val="tx1"/>
              </a:solidFill>
              <a:latin typeface="Arial" panose="020B0604020202020204" pitchFamily="34" charset="0"/>
              <a:cs typeface="Arial" panose="020B0604020202020204" pitchFamily="34" charset="0"/>
            </a:endParaRPr>
          </a:p>
          <a:p>
            <a:pPr algn="l">
              <a:buNone/>
              <a:defRPr/>
            </a:pPr>
            <a:r>
              <a:rPr lang="en-GB" altLang="en-US" sz="1100" dirty="0">
                <a:solidFill>
                  <a:schemeClr val="tx1"/>
                </a:solidFill>
                <a:latin typeface="Arial" panose="020B0604020202020204" pitchFamily="34" charset="0"/>
                <a:cs typeface="Arial" panose="020B0604020202020204" pitchFamily="34" charset="0"/>
              </a:rPr>
              <a:t>If the force is used or threatened whilst the act of appropriation is ongoing – then this can result in the commission of a robbery</a:t>
            </a:r>
          </a:p>
          <a:p>
            <a:pPr algn="l">
              <a:buNone/>
              <a:defRPr/>
            </a:pPr>
            <a:r>
              <a:rPr lang="en-GB" altLang="en-US" sz="1100" dirty="0">
                <a:solidFill>
                  <a:schemeClr val="tx1"/>
                </a:solidFill>
                <a:latin typeface="Arial" panose="020B0604020202020204" pitchFamily="34" charset="0"/>
                <a:cs typeface="Arial" panose="020B0604020202020204" pitchFamily="34" charset="0"/>
              </a:rPr>
              <a:t>R v Hale 1979</a:t>
            </a:r>
          </a:p>
          <a:p>
            <a:endParaRPr lang="en-GB" sz="1100" dirty="0">
              <a:solidFill>
                <a:schemeClr val="tx1"/>
              </a:solidFill>
              <a:latin typeface="Arial" panose="020B0604020202020204" pitchFamily="34" charset="0"/>
              <a:cs typeface="Arial" panose="020B0604020202020204" pitchFamily="34" charset="0"/>
            </a:endParaRPr>
          </a:p>
          <a:p>
            <a:r>
              <a:rPr lang="en-GB" sz="1100" dirty="0">
                <a:solidFill>
                  <a:schemeClr val="tx1"/>
                </a:solidFill>
                <a:latin typeface="Arial" panose="020B0604020202020204" pitchFamily="34" charset="0"/>
                <a:cs typeface="Arial" panose="020B0604020202020204" pitchFamily="34" charset="0"/>
              </a:rPr>
              <a:t>However – theft can be a continuing offence due to the specific nature of the appropriation element of the offence which may be ongoing or continuous. This will be dependant on the specific nature of each offence on it’s own merits. It will ultimately be a matter for the Jury to decide</a:t>
            </a:r>
          </a:p>
          <a:p>
            <a:endParaRPr lang="en-GB" sz="1100" dirty="0">
              <a:solidFill>
                <a:schemeClr val="tx1"/>
              </a:solidFill>
              <a:latin typeface="Arial" panose="020B0604020202020204" pitchFamily="34" charset="0"/>
              <a:cs typeface="Arial" panose="020B0604020202020204" pitchFamily="34" charset="0"/>
            </a:endParaRPr>
          </a:p>
          <a:p>
            <a:r>
              <a:rPr lang="en-GB" sz="1100" b="1" dirty="0">
                <a:solidFill>
                  <a:schemeClr val="tx1"/>
                </a:solidFill>
                <a:latin typeface="Arial" panose="020B0604020202020204" pitchFamily="34" charset="0"/>
                <a:cs typeface="Arial" panose="020B0604020202020204" pitchFamily="34" charset="0"/>
              </a:rPr>
              <a:t>R v Hale - </a:t>
            </a:r>
            <a:r>
              <a:rPr lang="en-GB" sz="1100" dirty="0">
                <a:solidFill>
                  <a:schemeClr val="tx1"/>
                </a:solidFill>
                <a:latin typeface="Arial" panose="020B0604020202020204" pitchFamily="34" charset="0"/>
                <a:cs typeface="Arial" panose="020B0604020202020204" pitchFamily="34" charset="0"/>
              </a:rPr>
              <a:t> Court of Appeal decided that ‘appropriation’ is a continuing act and whether it has finished or not is a matter for the Jury to decide.</a:t>
            </a:r>
          </a:p>
          <a:p>
            <a:endParaRPr lang="en-GB" dirty="0"/>
          </a:p>
        </p:txBody>
      </p:sp>
      <p:sp>
        <p:nvSpPr>
          <p:cNvPr id="4" name="Slide Number Placeholder 3"/>
          <p:cNvSpPr>
            <a:spLocks noGrp="1"/>
          </p:cNvSpPr>
          <p:nvPr>
            <p:ph type="sldNum" sz="quarter" idx="10"/>
          </p:nvPr>
        </p:nvSpPr>
        <p:spPr/>
        <p:txBody>
          <a:bodyPr/>
          <a:lstStyle/>
          <a:p>
            <a:fld id="{D50CB648-1DB4-47A5-9693-F2517DF9D6F4}" type="slidenum">
              <a:rPr lang="en-GB" smtClean="0"/>
              <a:t>13</a:t>
            </a:fld>
            <a:endParaRPr lang="en-GB"/>
          </a:p>
        </p:txBody>
      </p:sp>
    </p:spTree>
    <p:extLst>
      <p:ext uri="{BB962C8B-B14F-4D97-AF65-F5344CB8AC3E}">
        <p14:creationId xmlns:p14="http://schemas.microsoft.com/office/powerpoint/2010/main" val="40677034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defTabSz="929853"/>
            <a:r>
              <a:rPr lang="en-GB" sz="1100" dirty="0">
                <a:latin typeface="Arial" panose="020B0604020202020204" pitchFamily="34" charset="0"/>
                <a:cs typeface="Arial" panose="020B0604020202020204" pitchFamily="34" charset="0"/>
              </a:rPr>
              <a:t>The force used to accomplish a robbery </a:t>
            </a:r>
            <a:r>
              <a:rPr lang="en-GB" sz="1100" b="1" dirty="0">
                <a:latin typeface="Arial" panose="020B0604020202020204" pitchFamily="34" charset="0"/>
                <a:cs typeface="Arial" panose="020B0604020202020204" pitchFamily="34" charset="0"/>
              </a:rPr>
              <a:t>need not be used or threatened against the owner or possessor of the property </a:t>
            </a:r>
            <a:r>
              <a:rPr lang="en-GB" sz="1100" dirty="0">
                <a:latin typeface="Arial" panose="020B0604020202020204" pitchFamily="34" charset="0"/>
                <a:cs typeface="Arial" panose="020B0604020202020204" pitchFamily="34" charset="0"/>
              </a:rPr>
              <a:t>– </a:t>
            </a:r>
            <a:r>
              <a:rPr lang="en-GB" sz="1100" b="1" dirty="0">
                <a:latin typeface="Arial" panose="020B0604020202020204" pitchFamily="34" charset="0"/>
                <a:cs typeface="Arial" panose="020B0604020202020204" pitchFamily="34" charset="0"/>
              </a:rPr>
              <a:t>it can be towards ANY PERSON</a:t>
            </a:r>
            <a:r>
              <a:rPr lang="en-GB" sz="1100" dirty="0">
                <a:latin typeface="Arial" panose="020B0604020202020204" pitchFamily="34" charset="0"/>
                <a:cs typeface="Arial" panose="020B0604020202020204" pitchFamily="34" charset="0"/>
              </a:rPr>
              <a:t> including a 3</a:t>
            </a:r>
            <a:r>
              <a:rPr lang="en-GB" sz="1100" baseline="30000" dirty="0">
                <a:latin typeface="Arial" panose="020B0604020202020204" pitchFamily="34" charset="0"/>
                <a:cs typeface="Arial" panose="020B0604020202020204" pitchFamily="34" charset="0"/>
              </a:rPr>
              <a:t>rd</a:t>
            </a:r>
            <a:r>
              <a:rPr lang="en-GB" sz="1100" dirty="0">
                <a:latin typeface="Arial" panose="020B0604020202020204" pitchFamily="34" charset="0"/>
                <a:cs typeface="Arial" panose="020B0604020202020204" pitchFamily="34" charset="0"/>
              </a:rPr>
              <a:t> party – </a:t>
            </a:r>
            <a:r>
              <a:rPr lang="en-GB" sz="1100" b="1" dirty="0">
                <a:latin typeface="Arial" panose="020B0604020202020204" pitchFamily="34" charset="0"/>
                <a:cs typeface="Arial" panose="020B0604020202020204" pitchFamily="34" charset="0"/>
              </a:rPr>
              <a:t>as long as it is in order to facilitate the theft </a:t>
            </a:r>
            <a:r>
              <a:rPr lang="en-GB" sz="1100" dirty="0">
                <a:latin typeface="Arial" panose="020B0604020202020204" pitchFamily="34" charset="0"/>
                <a:cs typeface="Arial" panose="020B0604020202020204" pitchFamily="34" charset="0"/>
              </a:rPr>
              <a:t>form the owner or possessor</a:t>
            </a:r>
          </a:p>
          <a:p>
            <a:pPr defTabSz="929853"/>
            <a:endParaRPr lang="en-GB" sz="1100" dirty="0">
              <a:latin typeface="Arial" panose="020B0604020202020204" pitchFamily="34" charset="0"/>
              <a:cs typeface="Arial" panose="020B0604020202020204" pitchFamily="34" charset="0"/>
            </a:endParaRPr>
          </a:p>
          <a:p>
            <a:pPr defTabSz="929853"/>
            <a:r>
              <a:rPr lang="en-GB" altLang="en-US" sz="1100" kern="0" dirty="0">
                <a:solidFill>
                  <a:srgbClr val="002060"/>
                </a:solidFill>
                <a:latin typeface="Arial" panose="020B0604020202020204" pitchFamily="34" charset="0"/>
                <a:cs typeface="Arial" panose="020B0604020202020204" pitchFamily="34" charset="0"/>
              </a:rPr>
              <a:t>However, The force has to be understood by the person it is directed at. </a:t>
            </a:r>
            <a:r>
              <a:rPr lang="en-GB" altLang="en-US" sz="1100" kern="0" dirty="0" err="1">
                <a:solidFill>
                  <a:srgbClr val="002060"/>
                </a:solidFill>
                <a:latin typeface="Arial" panose="020B0604020202020204" pitchFamily="34" charset="0"/>
                <a:cs typeface="Arial" panose="020B0604020202020204" pitchFamily="34" charset="0"/>
              </a:rPr>
              <a:t>Ie</a:t>
            </a:r>
            <a:r>
              <a:rPr lang="en-GB" altLang="en-US" sz="1100" kern="0" dirty="0">
                <a:solidFill>
                  <a:srgbClr val="002060"/>
                </a:solidFill>
                <a:latin typeface="Arial" panose="020B0604020202020204" pitchFamily="34" charset="0"/>
                <a:cs typeface="Arial" panose="020B0604020202020204" pitchFamily="34" charset="0"/>
              </a:rPr>
              <a:t> a threat made towards a baby in a pram would not be a robbery, as the baby has no way of understanding the threat </a:t>
            </a:r>
            <a:r>
              <a:rPr lang="en-GB" altLang="en-US" sz="1100" kern="0" dirty="0">
                <a:latin typeface="Arial" panose="020B0604020202020204" pitchFamily="34" charset="0"/>
                <a:cs typeface="Arial" panose="020B0604020202020204" pitchFamily="34" charset="0"/>
              </a:rPr>
              <a:t> </a:t>
            </a:r>
            <a:endParaRPr lang="en-GB" altLang="en-US" sz="1100" kern="0" dirty="0">
              <a:solidFill>
                <a:srgbClr val="002060"/>
              </a:solidFill>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D50CB648-1DB4-47A5-9693-F2517DF9D6F4}" type="slidenum">
              <a:rPr lang="en-GB" smtClean="0"/>
              <a:t>14</a:t>
            </a:fld>
            <a:endParaRPr lang="en-GB"/>
          </a:p>
        </p:txBody>
      </p:sp>
    </p:spTree>
    <p:extLst>
      <p:ext uri="{BB962C8B-B14F-4D97-AF65-F5344CB8AC3E}">
        <p14:creationId xmlns:p14="http://schemas.microsoft.com/office/powerpoint/2010/main" val="2549328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50CB648-1DB4-47A5-9693-F2517DF9D6F4}" type="slidenum">
              <a:rPr lang="en-GB" smtClean="0"/>
              <a:t>15</a:t>
            </a:fld>
            <a:endParaRPr lang="en-GB"/>
          </a:p>
        </p:txBody>
      </p:sp>
    </p:spTree>
    <p:extLst>
      <p:ext uri="{BB962C8B-B14F-4D97-AF65-F5344CB8AC3E}">
        <p14:creationId xmlns:p14="http://schemas.microsoft.com/office/powerpoint/2010/main" val="13908597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defTabSz="929853"/>
            <a:r>
              <a:rPr lang="en-GB" altLang="en-US" sz="1100" kern="0" dirty="0">
                <a:solidFill>
                  <a:srgbClr val="002060"/>
                </a:solidFill>
                <a:latin typeface="Arial" panose="020B0604020202020204" pitchFamily="34" charset="0"/>
                <a:ea typeface="ＭＳ Ｐゴシック" pitchFamily="-112" charset="-128"/>
              </a:rPr>
              <a:t>No Theft = No Robbery</a:t>
            </a:r>
          </a:p>
          <a:p>
            <a:endParaRPr lang="en-GB" dirty="0"/>
          </a:p>
        </p:txBody>
      </p:sp>
      <p:sp>
        <p:nvSpPr>
          <p:cNvPr id="4" name="Slide Number Placeholder 3"/>
          <p:cNvSpPr>
            <a:spLocks noGrp="1"/>
          </p:cNvSpPr>
          <p:nvPr>
            <p:ph type="sldNum" sz="quarter" idx="10"/>
          </p:nvPr>
        </p:nvSpPr>
        <p:spPr/>
        <p:txBody>
          <a:bodyPr/>
          <a:lstStyle/>
          <a:p>
            <a:fld id="{D50CB648-1DB4-47A5-9693-F2517DF9D6F4}" type="slidenum">
              <a:rPr lang="en-GB" smtClean="0"/>
              <a:t>16</a:t>
            </a:fld>
            <a:endParaRPr lang="en-GB"/>
          </a:p>
        </p:txBody>
      </p:sp>
    </p:spTree>
    <p:extLst>
      <p:ext uri="{BB962C8B-B14F-4D97-AF65-F5344CB8AC3E}">
        <p14:creationId xmlns:p14="http://schemas.microsoft.com/office/powerpoint/2010/main" val="7642540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defTabSz="929853"/>
            <a:r>
              <a:rPr lang="en-GB" altLang="en-US" sz="1100" kern="0" dirty="0">
                <a:solidFill>
                  <a:srgbClr val="002060"/>
                </a:solidFill>
                <a:latin typeface="Arial" panose="020B0604020202020204" pitchFamily="34" charset="0"/>
              </a:rPr>
              <a:t>No robbery - force was used </a:t>
            </a:r>
            <a:r>
              <a:rPr lang="en-GB" altLang="en-US" sz="1100" b="1" kern="0" dirty="0">
                <a:solidFill>
                  <a:srgbClr val="002060"/>
                </a:solidFill>
                <a:latin typeface="Arial" panose="020B0604020202020204" pitchFamily="34" charset="0"/>
              </a:rPr>
              <a:t>after</a:t>
            </a:r>
            <a:r>
              <a:rPr lang="en-GB" altLang="en-US" sz="1100" kern="0" dirty="0">
                <a:solidFill>
                  <a:srgbClr val="002060"/>
                </a:solidFill>
                <a:latin typeface="Arial" panose="020B0604020202020204" pitchFamily="34" charset="0"/>
              </a:rPr>
              <a:t> the theft was complete and not in order to steal</a:t>
            </a:r>
          </a:p>
          <a:p>
            <a:endParaRPr lang="en-GB" dirty="0"/>
          </a:p>
        </p:txBody>
      </p:sp>
      <p:sp>
        <p:nvSpPr>
          <p:cNvPr id="4" name="Slide Number Placeholder 3"/>
          <p:cNvSpPr>
            <a:spLocks noGrp="1"/>
          </p:cNvSpPr>
          <p:nvPr>
            <p:ph type="sldNum" sz="quarter" idx="10"/>
          </p:nvPr>
        </p:nvSpPr>
        <p:spPr/>
        <p:txBody>
          <a:bodyPr/>
          <a:lstStyle/>
          <a:p>
            <a:fld id="{D50CB648-1DB4-47A5-9693-F2517DF9D6F4}" type="slidenum">
              <a:rPr lang="en-GB" smtClean="0"/>
              <a:t>17</a:t>
            </a:fld>
            <a:endParaRPr lang="en-GB"/>
          </a:p>
        </p:txBody>
      </p:sp>
    </p:spTree>
    <p:extLst>
      <p:ext uri="{BB962C8B-B14F-4D97-AF65-F5344CB8AC3E}">
        <p14:creationId xmlns:p14="http://schemas.microsoft.com/office/powerpoint/2010/main" val="28650644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eaLnBrk="1" hangingPunct="1">
              <a:defRPr/>
            </a:pPr>
            <a:r>
              <a:rPr lang="en-GB" sz="1100" kern="0" dirty="0">
                <a:solidFill>
                  <a:srgbClr val="002060"/>
                </a:solidFill>
                <a:latin typeface="Arial" panose="020B0604020202020204" pitchFamily="34" charset="0"/>
                <a:cs typeface="Arial" panose="020B0604020202020204" pitchFamily="34" charset="0"/>
              </a:rPr>
              <a:t>No - Force must be used in order to steal. In this instance the force was used in order to assault</a:t>
            </a:r>
          </a:p>
          <a:p>
            <a:endParaRPr lang="en-GB" dirty="0"/>
          </a:p>
        </p:txBody>
      </p:sp>
      <p:sp>
        <p:nvSpPr>
          <p:cNvPr id="4" name="Slide Number Placeholder 3"/>
          <p:cNvSpPr>
            <a:spLocks noGrp="1"/>
          </p:cNvSpPr>
          <p:nvPr>
            <p:ph type="sldNum" sz="quarter" idx="10"/>
          </p:nvPr>
        </p:nvSpPr>
        <p:spPr/>
        <p:txBody>
          <a:bodyPr/>
          <a:lstStyle/>
          <a:p>
            <a:fld id="{D50CB648-1DB4-47A5-9693-F2517DF9D6F4}" type="slidenum">
              <a:rPr lang="en-GB" smtClean="0"/>
              <a:t>18</a:t>
            </a:fld>
            <a:endParaRPr lang="en-GB"/>
          </a:p>
        </p:txBody>
      </p:sp>
    </p:spTree>
    <p:extLst>
      <p:ext uri="{BB962C8B-B14F-4D97-AF65-F5344CB8AC3E}">
        <p14:creationId xmlns:p14="http://schemas.microsoft.com/office/powerpoint/2010/main" val="38385605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defTabSz="929853"/>
            <a:r>
              <a:rPr lang="en-GB" altLang="en-US" sz="1100" kern="0" dirty="0">
                <a:solidFill>
                  <a:srgbClr val="002060"/>
                </a:solidFill>
                <a:latin typeface="Arial" panose="020B0604020202020204" pitchFamily="34" charset="0"/>
              </a:rPr>
              <a:t>Yes - The force used (slight struggle) is sufficient to satisfy this. </a:t>
            </a:r>
          </a:p>
          <a:p>
            <a:endParaRPr lang="en-GB" dirty="0"/>
          </a:p>
        </p:txBody>
      </p:sp>
      <p:sp>
        <p:nvSpPr>
          <p:cNvPr id="4" name="Slide Number Placeholder 3"/>
          <p:cNvSpPr>
            <a:spLocks noGrp="1"/>
          </p:cNvSpPr>
          <p:nvPr>
            <p:ph type="sldNum" sz="quarter" idx="10"/>
          </p:nvPr>
        </p:nvSpPr>
        <p:spPr/>
        <p:txBody>
          <a:bodyPr/>
          <a:lstStyle/>
          <a:p>
            <a:fld id="{D50CB648-1DB4-47A5-9693-F2517DF9D6F4}" type="slidenum">
              <a:rPr lang="en-GB" smtClean="0"/>
              <a:t>19</a:t>
            </a:fld>
            <a:endParaRPr lang="en-GB"/>
          </a:p>
        </p:txBody>
      </p:sp>
    </p:spTree>
    <p:extLst>
      <p:ext uri="{BB962C8B-B14F-4D97-AF65-F5344CB8AC3E}">
        <p14:creationId xmlns:p14="http://schemas.microsoft.com/office/powerpoint/2010/main" val="31852695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defTabSz="929853"/>
            <a:r>
              <a:rPr lang="en-GB" altLang="en-US" sz="1100" kern="0" dirty="0">
                <a:solidFill>
                  <a:srgbClr val="002060"/>
                </a:solidFill>
                <a:latin typeface="Arial" panose="020B0604020202020204" pitchFamily="34" charset="0"/>
              </a:rPr>
              <a:t>No - Force must be used towards a person not property</a:t>
            </a:r>
          </a:p>
          <a:p>
            <a:endParaRPr lang="en-GB" dirty="0"/>
          </a:p>
        </p:txBody>
      </p:sp>
      <p:sp>
        <p:nvSpPr>
          <p:cNvPr id="4" name="Slide Number Placeholder 3"/>
          <p:cNvSpPr>
            <a:spLocks noGrp="1"/>
          </p:cNvSpPr>
          <p:nvPr>
            <p:ph type="sldNum" sz="quarter" idx="10"/>
          </p:nvPr>
        </p:nvSpPr>
        <p:spPr/>
        <p:txBody>
          <a:bodyPr/>
          <a:lstStyle/>
          <a:p>
            <a:fld id="{D50CB648-1DB4-47A5-9693-F2517DF9D6F4}" type="slidenum">
              <a:rPr lang="en-GB" smtClean="0"/>
              <a:t>20</a:t>
            </a:fld>
            <a:endParaRPr lang="en-GB"/>
          </a:p>
        </p:txBody>
      </p:sp>
    </p:spTree>
    <p:extLst>
      <p:ext uri="{BB962C8B-B14F-4D97-AF65-F5344CB8AC3E}">
        <p14:creationId xmlns:p14="http://schemas.microsoft.com/office/powerpoint/2010/main" val="25365719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algn="l" eaLnBrk="1" hangingPunct="1">
              <a:lnSpc>
                <a:spcPct val="80000"/>
              </a:lnSpc>
              <a:spcBef>
                <a:spcPct val="0"/>
              </a:spcBef>
            </a:pPr>
            <a:r>
              <a:rPr lang="en-GB" altLang="en-US" sz="1100" kern="0" dirty="0">
                <a:solidFill>
                  <a:srgbClr val="002060"/>
                </a:solidFill>
                <a:latin typeface="Arial" panose="020B0604020202020204" pitchFamily="34" charset="0"/>
              </a:rPr>
              <a:t>No - The force has to be understood by the person it is directed at.</a:t>
            </a:r>
            <a:r>
              <a:rPr lang="en-GB" altLang="en-US" sz="1100" kern="0" dirty="0">
                <a:latin typeface="Arial" panose="020B0604020202020204" pitchFamily="34" charset="0"/>
              </a:rPr>
              <a:t> </a:t>
            </a:r>
            <a:endParaRPr lang="en-GB" altLang="en-US" sz="1100" kern="0" dirty="0">
              <a:solidFill>
                <a:srgbClr val="002060"/>
              </a:solidFill>
              <a:latin typeface="Arial" panose="020B0604020202020204" pitchFamily="34" charset="0"/>
            </a:endParaRPr>
          </a:p>
          <a:p>
            <a:pPr algn="l"/>
            <a:endParaRPr lang="en-GB" dirty="0"/>
          </a:p>
        </p:txBody>
      </p:sp>
      <p:sp>
        <p:nvSpPr>
          <p:cNvPr id="4" name="Slide Number Placeholder 3"/>
          <p:cNvSpPr>
            <a:spLocks noGrp="1"/>
          </p:cNvSpPr>
          <p:nvPr>
            <p:ph type="sldNum" sz="quarter" idx="10"/>
          </p:nvPr>
        </p:nvSpPr>
        <p:spPr/>
        <p:txBody>
          <a:bodyPr/>
          <a:lstStyle/>
          <a:p>
            <a:fld id="{D50CB648-1DB4-47A5-9693-F2517DF9D6F4}" type="slidenum">
              <a:rPr lang="en-GB" smtClean="0"/>
              <a:t>21</a:t>
            </a:fld>
            <a:endParaRPr lang="en-GB"/>
          </a:p>
        </p:txBody>
      </p:sp>
    </p:spTree>
    <p:extLst>
      <p:ext uri="{BB962C8B-B14F-4D97-AF65-F5344CB8AC3E}">
        <p14:creationId xmlns:p14="http://schemas.microsoft.com/office/powerpoint/2010/main" val="27242464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8B2DD80-2896-40E9-A8FD-0602C065F1AE}" type="datetimeFigureOut">
              <a:rPr lang="en-GB" smtClean="0"/>
              <a:t>04/07/2022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203686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B2DD80-2896-40E9-A8FD-0602C065F1AE}" type="datetimeFigureOut">
              <a:rPr lang="en-GB" smtClean="0"/>
              <a:t>04/07/2022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845175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04/07/2022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6181378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8B2DD80-2896-40E9-A8FD-0602C065F1AE}" type="datetimeFigureOut">
              <a:rPr lang="en-GB" smtClean="0"/>
              <a:t>04/07/2022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2875862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8B2DD80-2896-40E9-A8FD-0602C065F1AE}" type="datetimeFigureOut">
              <a:rPr lang="en-GB" smtClean="0"/>
              <a:t>04/07/2022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053191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8B2DD80-2896-40E9-A8FD-0602C065F1AE}" type="datetimeFigureOut">
              <a:rPr lang="en-GB" smtClean="0"/>
              <a:t>04/07/2022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5479812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04/07/2022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3507947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04/07/2022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6159646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04/07/2022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1328516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B2DD80-2896-40E9-A8FD-0602C065F1AE}" type="datetimeFigureOut">
              <a:rPr lang="en-GB" smtClean="0"/>
              <a:t>04/07/2022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711785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B2DD80-2896-40E9-A8FD-0602C065F1AE}" type="datetimeFigureOut">
              <a:rPr lang="en-GB" smtClean="0"/>
              <a:t>04/07/2022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4049118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04/07/2022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8293320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04/07/2022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8098730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04/07/2022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1661359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04/07/2022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14967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04/07/2022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9805397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04/07/2022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4565601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04/07/2022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537059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04/07/2022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6043217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04/07/2022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6817170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04/07/2022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8056735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04/07/2022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8429603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04/07/2022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Tree>
    <p:extLst>
      <p:ext uri="{BB962C8B-B14F-4D97-AF65-F5344CB8AC3E}">
        <p14:creationId xmlns:p14="http://schemas.microsoft.com/office/powerpoint/2010/main" val="120918883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04/07/2022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Tree>
    <p:extLst>
      <p:ext uri="{BB962C8B-B14F-4D97-AF65-F5344CB8AC3E}">
        <p14:creationId xmlns:p14="http://schemas.microsoft.com/office/powerpoint/2010/main" val="101518399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5.png"/><Relationship Id="rId7" Type="http://schemas.openxmlformats.org/officeDocument/2006/relationships/diagramColors" Target="../diagrams/colors2.xml"/><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4.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6.png"/><Relationship Id="rId7" Type="http://schemas.openxmlformats.org/officeDocument/2006/relationships/diagramColors" Target="../diagrams/colors3.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notesSlide" Target="../notesSlides/notesSlide5.xml"/><Relationship Id="rId7" Type="http://schemas.openxmlformats.org/officeDocument/2006/relationships/diagramQuickStyle" Target="../diagrams/quickStyle4.xml"/><Relationship Id="rId2" Type="http://schemas.openxmlformats.org/officeDocument/2006/relationships/slideLayout" Target="../slideLayouts/slideLayout6.xml"/><Relationship Id="rId1" Type="http://schemas.openxmlformats.org/officeDocument/2006/relationships/tags" Target="../tags/tag1.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7.jpeg"/><Relationship Id="rId9" Type="http://schemas.microsoft.com/office/2007/relationships/diagramDrawing" Target="../diagrams/drawing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notesSlide" Target="../notesSlides/notesSlide7.xml"/><Relationship Id="rId7" Type="http://schemas.openxmlformats.org/officeDocument/2006/relationships/diagramQuickStyle" Target="../diagrams/quickStyle5.xml"/><Relationship Id="rId2" Type="http://schemas.openxmlformats.org/officeDocument/2006/relationships/slideLayout" Target="../slideLayouts/slideLayout6.xml"/><Relationship Id="rId1" Type="http://schemas.openxmlformats.org/officeDocument/2006/relationships/tags" Target="../tags/tag2.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image" Target="../media/image10.jpeg"/><Relationship Id="rId9" Type="http://schemas.microsoft.com/office/2007/relationships/diagramDrawing" Target="../diagrams/drawing5.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11.png"/><Relationship Id="rId7" Type="http://schemas.openxmlformats.org/officeDocument/2006/relationships/diagramColors" Target="../diagrams/colors7.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3.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12.jpeg"/><Relationship Id="rId7" Type="http://schemas.openxmlformats.org/officeDocument/2006/relationships/diagramColors" Target="../diagrams/colors10.xml"/><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8369F0D1-C79C-4CEB-8C16-6E88A183C564}"/>
              </a:ext>
            </a:extLst>
          </p:cNvPr>
          <p:cNvSpPr txBox="1"/>
          <p:nvPr/>
        </p:nvSpPr>
        <p:spPr>
          <a:xfrm>
            <a:off x="504610" y="-116000"/>
            <a:ext cx="4149686" cy="3573516"/>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600" b="1" dirty="0">
                <a:solidFill>
                  <a:srgbClr val="002060"/>
                </a:solidFill>
                <a:latin typeface="Arial Nova Cond" panose="020B0506020202020204" pitchFamily="34" charset="0"/>
                <a:ea typeface="+mj-ea"/>
                <a:cs typeface="+mj-cs"/>
              </a:rPr>
              <a:t>Robbery</a:t>
            </a:r>
            <a:endParaRPr lang="en-US" sz="5600" b="1" kern="1200" dirty="0">
              <a:solidFill>
                <a:srgbClr val="002060"/>
              </a:solidFill>
              <a:latin typeface="Arial Nova Cond" panose="020B0506020202020204" pitchFamily="34" charset="0"/>
              <a:ea typeface="+mj-ea"/>
              <a:cs typeface="+mj-cs"/>
            </a:endParaRPr>
          </a:p>
        </p:txBody>
      </p:sp>
      <p:pic>
        <p:nvPicPr>
          <p:cNvPr id="5" name="Picture 4">
            <a:extLst>
              <a:ext uri="{FF2B5EF4-FFF2-40B4-BE49-F238E27FC236}">
                <a16:creationId xmlns:a16="http://schemas.microsoft.com/office/drawing/2014/main" id="{FD9C0D85-D045-4039-8E7C-ED6D7DC258A4}"/>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4654296" y="709803"/>
            <a:ext cx="7214616" cy="5410961"/>
          </a:xfrm>
          <a:prstGeom prst="rect">
            <a:avLst/>
          </a:prstGeom>
        </p:spPr>
      </p:pic>
      <p:pic>
        <p:nvPicPr>
          <p:cNvPr id="6" name="Picture 5">
            <a:extLst>
              <a:ext uri="{FF2B5EF4-FFF2-40B4-BE49-F238E27FC236}">
                <a16:creationId xmlns:a16="http://schemas.microsoft.com/office/drawing/2014/main" id="{F39EF357-C0BD-4E7F-9E9B-C56D9016FE38}"/>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0" y="5599175"/>
            <a:ext cx="12192000" cy="1258824"/>
          </a:xfrm>
          <a:prstGeom prst="rect">
            <a:avLst/>
          </a:prstGeom>
        </p:spPr>
      </p:pic>
      <p:sp>
        <p:nvSpPr>
          <p:cNvPr id="2" name="Rectangle 1">
            <a:extLst>
              <a:ext uri="{FF2B5EF4-FFF2-40B4-BE49-F238E27FC236}">
                <a16:creationId xmlns:a16="http://schemas.microsoft.com/office/drawing/2014/main" id="{6AF62F14-3632-4AB6-9A96-D40C0298C538}"/>
              </a:ext>
            </a:extLst>
          </p:cNvPr>
          <p:cNvSpPr/>
          <p:nvPr/>
        </p:nvSpPr>
        <p:spPr>
          <a:xfrm>
            <a:off x="504610" y="4247147"/>
            <a:ext cx="3543711" cy="3819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S"/>
          </a:p>
        </p:txBody>
      </p:sp>
    </p:spTree>
    <p:extLst>
      <p:ext uri="{BB962C8B-B14F-4D97-AF65-F5344CB8AC3E}">
        <p14:creationId xmlns:p14="http://schemas.microsoft.com/office/powerpoint/2010/main" val="7319794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75115" y="332657"/>
            <a:ext cx="8045422"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a:solidFill>
                  <a:schemeClr val="bg1"/>
                </a:solidFill>
                <a:latin typeface="+mn-lt"/>
              </a:rPr>
              <a:t>What is robbery?</a:t>
            </a:r>
          </a:p>
        </p:txBody>
      </p:sp>
      <p:graphicFrame>
        <p:nvGraphicFramePr>
          <p:cNvPr id="2" name="Diagram 1">
            <a:extLst>
              <a:ext uri="{FF2B5EF4-FFF2-40B4-BE49-F238E27FC236}">
                <a16:creationId xmlns:a16="http://schemas.microsoft.com/office/drawing/2014/main" id="{F323AEBE-44B1-4EB3-949E-B34B50C9D09A}"/>
              </a:ext>
            </a:extLst>
          </p:cNvPr>
          <p:cNvGraphicFramePr/>
          <p:nvPr>
            <p:extLst>
              <p:ext uri="{D42A27DB-BD31-4B8C-83A1-F6EECF244321}">
                <p14:modId xmlns:p14="http://schemas.microsoft.com/office/powerpoint/2010/main" val="1671693153"/>
              </p:ext>
            </p:extLst>
          </p:nvPr>
        </p:nvGraphicFramePr>
        <p:xfrm>
          <a:off x="2837622" y="1260872"/>
          <a:ext cx="6720408" cy="43362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78997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4DF5B1C8-9F2B-45F4-BC4F-1FAF4D8AE907}"/>
                                            </p:graphicEl>
                                          </p:spTgt>
                                        </p:tgtEl>
                                        <p:attrNameLst>
                                          <p:attrName>style.visibility</p:attrName>
                                        </p:attrNameLst>
                                      </p:cBhvr>
                                      <p:to>
                                        <p:strVal val="visible"/>
                                      </p:to>
                                    </p:set>
                                    <p:animEffect transition="in" filter="fade">
                                      <p:cBhvr>
                                        <p:cTn id="7" dur="500"/>
                                        <p:tgtEl>
                                          <p:spTgt spid="2">
                                            <p:graphicEl>
                                              <a:dgm id="{4DF5B1C8-9F2B-45F4-BC4F-1FAF4D8AE90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FB91A082-1880-4C2C-9A39-7893788CB6AE}"/>
                                            </p:graphicEl>
                                          </p:spTgt>
                                        </p:tgtEl>
                                        <p:attrNameLst>
                                          <p:attrName>style.visibility</p:attrName>
                                        </p:attrNameLst>
                                      </p:cBhvr>
                                      <p:to>
                                        <p:strVal val="visible"/>
                                      </p:to>
                                    </p:set>
                                    <p:animEffect transition="in" filter="fade">
                                      <p:cBhvr>
                                        <p:cTn id="12" dur="500"/>
                                        <p:tgtEl>
                                          <p:spTgt spid="2">
                                            <p:graphicEl>
                                              <a:dgm id="{FB91A082-1880-4C2C-9A39-7893788CB6AE}"/>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FB12520D-3C42-4948-ABEF-CF3024DAAC73}"/>
                                            </p:graphicEl>
                                          </p:spTgt>
                                        </p:tgtEl>
                                        <p:attrNameLst>
                                          <p:attrName>style.visibility</p:attrName>
                                        </p:attrNameLst>
                                      </p:cBhvr>
                                      <p:to>
                                        <p:strVal val="visible"/>
                                      </p:to>
                                    </p:set>
                                    <p:animEffect transition="in" filter="fade">
                                      <p:cBhvr>
                                        <p:cTn id="15" dur="500"/>
                                        <p:tgtEl>
                                          <p:spTgt spid="2">
                                            <p:graphicEl>
                                              <a:dgm id="{FB12520D-3C42-4948-ABEF-CF3024DAAC7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404A7C1B-B39F-426E-84EB-605EEFEF6F4C}"/>
                                            </p:graphicEl>
                                          </p:spTgt>
                                        </p:tgtEl>
                                        <p:attrNameLst>
                                          <p:attrName>style.visibility</p:attrName>
                                        </p:attrNameLst>
                                      </p:cBhvr>
                                      <p:to>
                                        <p:strVal val="visible"/>
                                      </p:to>
                                    </p:set>
                                    <p:animEffect transition="in" filter="fade">
                                      <p:cBhvr>
                                        <p:cTn id="20" dur="500"/>
                                        <p:tgtEl>
                                          <p:spTgt spid="2">
                                            <p:graphicEl>
                                              <a:dgm id="{404A7C1B-B39F-426E-84EB-605EEFEF6F4C}"/>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694F9ED3-FC1E-4A8C-AF78-F303FA303EC7}"/>
                                            </p:graphicEl>
                                          </p:spTgt>
                                        </p:tgtEl>
                                        <p:attrNameLst>
                                          <p:attrName>style.visibility</p:attrName>
                                        </p:attrNameLst>
                                      </p:cBhvr>
                                      <p:to>
                                        <p:strVal val="visible"/>
                                      </p:to>
                                    </p:set>
                                    <p:animEffect transition="in" filter="fade">
                                      <p:cBhvr>
                                        <p:cTn id="23" dur="500"/>
                                        <p:tgtEl>
                                          <p:spTgt spid="2">
                                            <p:graphicEl>
                                              <a:dgm id="{694F9ED3-FC1E-4A8C-AF78-F303FA303EC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847529" y="2541670"/>
            <a:ext cx="1934199" cy="1092822"/>
          </a:xfrm>
          <a:prstGeom prst="rect">
            <a:avLst/>
          </a:prstGeom>
        </p:spPr>
      </p:pic>
      <p:sp>
        <p:nvSpPr>
          <p:cNvPr id="6" name="Title 5">
            <a:extLst>
              <a:ext uri="{FF2B5EF4-FFF2-40B4-BE49-F238E27FC236}">
                <a16:creationId xmlns:a16="http://schemas.microsoft.com/office/drawing/2014/main" id="{A0F219AA-762F-4C0C-AAB1-1232309674FE}"/>
              </a:ext>
            </a:extLst>
          </p:cNvPr>
          <p:cNvSpPr>
            <a:spLocks noGrp="1"/>
          </p:cNvSpPr>
          <p:nvPr>
            <p:ph type="title"/>
          </p:nvPr>
        </p:nvSpPr>
        <p:spPr>
          <a:xfrm>
            <a:off x="2152650" y="365127"/>
            <a:ext cx="7886700" cy="534302"/>
          </a:xfrm>
          <a:solidFill>
            <a:srgbClr val="002060"/>
          </a:solidFill>
        </p:spPr>
        <p:txBody>
          <a:bodyPr>
            <a:normAutofit fontScale="90000"/>
          </a:bodyPr>
          <a:lstStyle/>
          <a:p>
            <a:pPr algn="ctr"/>
            <a:r>
              <a:rPr lang="en-GB" sz="3600" b="1" dirty="0">
                <a:solidFill>
                  <a:schemeClr val="bg1"/>
                </a:solidFill>
                <a:latin typeface="+mn-lt"/>
              </a:rPr>
              <a:t>Robbery Section 8 Theft Act 1968</a:t>
            </a:r>
          </a:p>
        </p:txBody>
      </p:sp>
      <p:graphicFrame>
        <p:nvGraphicFramePr>
          <p:cNvPr id="7" name="Diagram 6">
            <a:extLst>
              <a:ext uri="{FF2B5EF4-FFF2-40B4-BE49-F238E27FC236}">
                <a16:creationId xmlns:a16="http://schemas.microsoft.com/office/drawing/2014/main" id="{7A72D4C3-ACB1-4EA5-A91D-47CE9058AE8C}"/>
              </a:ext>
            </a:extLst>
          </p:cNvPr>
          <p:cNvGraphicFramePr/>
          <p:nvPr>
            <p:extLst>
              <p:ext uri="{D42A27DB-BD31-4B8C-83A1-F6EECF244321}">
                <p14:modId xmlns:p14="http://schemas.microsoft.com/office/powerpoint/2010/main" val="2681351029"/>
              </p:ext>
            </p:extLst>
          </p:nvPr>
        </p:nvGraphicFramePr>
        <p:xfrm>
          <a:off x="3985338" y="1052736"/>
          <a:ext cx="6054013" cy="438287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32996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A8BB1718-9BD1-4C7F-BBF6-74A8DAF171A0}"/>
                                            </p:graphicEl>
                                          </p:spTgt>
                                        </p:tgtEl>
                                        <p:attrNameLst>
                                          <p:attrName>style.visibility</p:attrName>
                                        </p:attrNameLst>
                                      </p:cBhvr>
                                      <p:to>
                                        <p:strVal val="visible"/>
                                      </p:to>
                                    </p:set>
                                    <p:animEffect transition="in" filter="fade">
                                      <p:cBhvr>
                                        <p:cTn id="7" dur="500"/>
                                        <p:tgtEl>
                                          <p:spTgt spid="7">
                                            <p:graphicEl>
                                              <a:dgm id="{A8BB1718-9BD1-4C7F-BBF6-74A8DAF171A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9FCDB88B-D46B-4C16-A2D6-AABCCC76513F}"/>
                                            </p:graphicEl>
                                          </p:spTgt>
                                        </p:tgtEl>
                                        <p:attrNameLst>
                                          <p:attrName>style.visibility</p:attrName>
                                        </p:attrNameLst>
                                      </p:cBhvr>
                                      <p:to>
                                        <p:strVal val="visible"/>
                                      </p:to>
                                    </p:set>
                                    <p:animEffect transition="in" filter="fade">
                                      <p:cBhvr>
                                        <p:cTn id="12" dur="500"/>
                                        <p:tgtEl>
                                          <p:spTgt spid="7">
                                            <p:graphicEl>
                                              <a:dgm id="{9FCDB88B-D46B-4C16-A2D6-AABCCC76513F}"/>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graphicEl>
                                              <a:dgm id="{E0F5532D-4B5E-4F39-B439-7185C2143849}"/>
                                            </p:graphicEl>
                                          </p:spTgt>
                                        </p:tgtEl>
                                        <p:attrNameLst>
                                          <p:attrName>style.visibility</p:attrName>
                                        </p:attrNameLst>
                                      </p:cBhvr>
                                      <p:to>
                                        <p:strVal val="visible"/>
                                      </p:to>
                                    </p:set>
                                    <p:animEffect transition="in" filter="fade">
                                      <p:cBhvr>
                                        <p:cTn id="15" dur="500"/>
                                        <p:tgtEl>
                                          <p:spTgt spid="7">
                                            <p:graphicEl>
                                              <a:dgm id="{E0F5532D-4B5E-4F39-B439-7185C2143849}"/>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graphicEl>
                                              <a:dgm id="{507E6DD8-A868-4656-AF1B-F8C5201EA5B7}"/>
                                            </p:graphicEl>
                                          </p:spTgt>
                                        </p:tgtEl>
                                        <p:attrNameLst>
                                          <p:attrName>style.visibility</p:attrName>
                                        </p:attrNameLst>
                                      </p:cBhvr>
                                      <p:to>
                                        <p:strVal val="visible"/>
                                      </p:to>
                                    </p:set>
                                    <p:animEffect transition="in" filter="fade">
                                      <p:cBhvr>
                                        <p:cTn id="20" dur="500"/>
                                        <p:tgtEl>
                                          <p:spTgt spid="7">
                                            <p:graphicEl>
                                              <a:dgm id="{507E6DD8-A868-4656-AF1B-F8C5201EA5B7}"/>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
                                            <p:graphicEl>
                                              <a:dgm id="{4DCC8728-213B-4C6A-9E23-7CFC07D8C87F}"/>
                                            </p:graphicEl>
                                          </p:spTgt>
                                        </p:tgtEl>
                                        <p:attrNameLst>
                                          <p:attrName>style.visibility</p:attrName>
                                        </p:attrNameLst>
                                      </p:cBhvr>
                                      <p:to>
                                        <p:strVal val="visible"/>
                                      </p:to>
                                    </p:set>
                                    <p:animEffect transition="in" filter="fade">
                                      <p:cBhvr>
                                        <p:cTn id="23" dur="500"/>
                                        <p:tgtEl>
                                          <p:spTgt spid="7">
                                            <p:graphicEl>
                                              <a:dgm id="{4DCC8728-213B-4C6A-9E23-7CFC07D8C87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074885" y="1226240"/>
            <a:ext cx="8042231" cy="4464918"/>
          </a:xfrm>
          <a:prstGeom prst="rect">
            <a:avLst/>
          </a:prstGeom>
        </p:spPr>
      </p:pic>
      <p:sp>
        <p:nvSpPr>
          <p:cNvPr id="3" name="Title 2">
            <a:extLst>
              <a:ext uri="{FF2B5EF4-FFF2-40B4-BE49-F238E27FC236}">
                <a16:creationId xmlns:a16="http://schemas.microsoft.com/office/drawing/2014/main" id="{E6079653-1B99-44AF-9118-231D37531982}"/>
              </a:ext>
            </a:extLst>
          </p:cNvPr>
          <p:cNvSpPr>
            <a:spLocks noGrp="1"/>
          </p:cNvSpPr>
          <p:nvPr>
            <p:ph type="title"/>
          </p:nvPr>
        </p:nvSpPr>
        <p:spPr>
          <a:xfrm>
            <a:off x="2255843" y="198438"/>
            <a:ext cx="7886700" cy="543594"/>
          </a:xfrm>
          <a:solidFill>
            <a:srgbClr val="002060"/>
          </a:solidFill>
        </p:spPr>
        <p:txBody>
          <a:bodyPr>
            <a:normAutofit fontScale="90000"/>
          </a:bodyPr>
          <a:lstStyle/>
          <a:p>
            <a:pPr algn="ctr"/>
            <a:r>
              <a:rPr lang="en-GB" sz="3600" b="1" dirty="0">
                <a:solidFill>
                  <a:schemeClr val="bg1"/>
                </a:solidFill>
                <a:latin typeface="+mn-lt"/>
              </a:rPr>
              <a:t>Robbery</a:t>
            </a:r>
          </a:p>
        </p:txBody>
      </p:sp>
      <p:graphicFrame>
        <p:nvGraphicFramePr>
          <p:cNvPr id="4" name="Diagram 3">
            <a:extLst>
              <a:ext uri="{FF2B5EF4-FFF2-40B4-BE49-F238E27FC236}">
                <a16:creationId xmlns:a16="http://schemas.microsoft.com/office/drawing/2014/main" id="{45B77FA9-FEDF-4D63-A6DA-5699D08E4195}"/>
              </a:ext>
            </a:extLst>
          </p:cNvPr>
          <p:cNvGraphicFramePr/>
          <p:nvPr>
            <p:extLst>
              <p:ext uri="{D42A27DB-BD31-4B8C-83A1-F6EECF244321}">
                <p14:modId xmlns:p14="http://schemas.microsoft.com/office/powerpoint/2010/main" val="2095232495"/>
              </p:ext>
            </p:extLst>
          </p:nvPr>
        </p:nvGraphicFramePr>
        <p:xfrm>
          <a:off x="2377864" y="1166842"/>
          <a:ext cx="7390544" cy="429415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905814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FED857FE-78C4-4945-BC6C-380F51206111}"/>
                                            </p:graphicEl>
                                          </p:spTgt>
                                        </p:tgtEl>
                                        <p:attrNameLst>
                                          <p:attrName>style.visibility</p:attrName>
                                        </p:attrNameLst>
                                      </p:cBhvr>
                                      <p:to>
                                        <p:strVal val="visible"/>
                                      </p:to>
                                    </p:set>
                                    <p:animEffect transition="in" filter="fade">
                                      <p:cBhvr>
                                        <p:cTn id="7" dur="500"/>
                                        <p:tgtEl>
                                          <p:spTgt spid="4">
                                            <p:graphicEl>
                                              <a:dgm id="{FED857FE-78C4-4945-BC6C-380F5120611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47989F77-131C-4192-9262-D4C577FF721E}"/>
                                            </p:graphicEl>
                                          </p:spTgt>
                                        </p:tgtEl>
                                        <p:attrNameLst>
                                          <p:attrName>style.visibility</p:attrName>
                                        </p:attrNameLst>
                                      </p:cBhvr>
                                      <p:to>
                                        <p:strVal val="visible"/>
                                      </p:to>
                                    </p:set>
                                    <p:animEffect transition="in" filter="fade">
                                      <p:cBhvr>
                                        <p:cTn id="12" dur="500"/>
                                        <p:tgtEl>
                                          <p:spTgt spid="4">
                                            <p:graphicEl>
                                              <a:dgm id="{47989F77-131C-4192-9262-D4C577FF721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F31DE2BB-58C0-45E3-88CF-A07AC635A0BA}"/>
                                            </p:graphicEl>
                                          </p:spTgt>
                                        </p:tgtEl>
                                        <p:attrNameLst>
                                          <p:attrName>style.visibility</p:attrName>
                                        </p:attrNameLst>
                                      </p:cBhvr>
                                      <p:to>
                                        <p:strVal val="visible"/>
                                      </p:to>
                                    </p:set>
                                    <p:animEffect transition="in" filter="fade">
                                      <p:cBhvr>
                                        <p:cTn id="17" dur="500"/>
                                        <p:tgtEl>
                                          <p:spTgt spid="4">
                                            <p:graphicEl>
                                              <a:dgm id="{F31DE2BB-58C0-45E3-88CF-A07AC635A0BA}"/>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A1651AC0-B909-4DD7-AD00-ABA140BEC1C4}"/>
                                            </p:graphicEl>
                                          </p:spTgt>
                                        </p:tgtEl>
                                        <p:attrNameLst>
                                          <p:attrName>style.visibility</p:attrName>
                                        </p:attrNameLst>
                                      </p:cBhvr>
                                      <p:to>
                                        <p:strVal val="visible"/>
                                      </p:to>
                                    </p:set>
                                    <p:animEffect transition="in" filter="fade">
                                      <p:cBhvr>
                                        <p:cTn id="22" dur="500"/>
                                        <p:tgtEl>
                                          <p:spTgt spid="4">
                                            <p:graphicEl>
                                              <a:dgm id="{A1651AC0-B909-4DD7-AD00-ABA140BEC1C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custDataLst>
              <p:tags r:id="rId1"/>
            </p:custDataLst>
          </p:nvPr>
        </p:nvPicPr>
        <p:blipFill>
          <a:blip r:embed="rId4" cstate="print">
            <a:lum bright="70000" contrast="-70000"/>
            <a:extLst>
              <a:ext uri="{28A0092B-C50C-407E-A947-70E740481C1C}">
                <a14:useLocalDpi xmlns:a14="http://schemas.microsoft.com/office/drawing/2010/main" val="0"/>
              </a:ext>
            </a:extLst>
          </a:blip>
          <a:stretch>
            <a:fillRect/>
          </a:stretch>
        </p:blipFill>
        <p:spPr>
          <a:xfrm>
            <a:off x="1747618" y="692697"/>
            <a:ext cx="8797769" cy="4896544"/>
          </a:xfrm>
          <a:prstGeom prst="rect">
            <a:avLst/>
          </a:prstGeom>
          <a:ln>
            <a:noFill/>
          </a:ln>
          <a:effectLst>
            <a:softEdge rad="112500"/>
          </a:effectLst>
        </p:spPr>
      </p:pic>
      <p:sp>
        <p:nvSpPr>
          <p:cNvPr id="7" name="Title 6">
            <a:extLst>
              <a:ext uri="{FF2B5EF4-FFF2-40B4-BE49-F238E27FC236}">
                <a16:creationId xmlns:a16="http://schemas.microsoft.com/office/drawing/2014/main" id="{7226D84D-F2C9-49B9-8E54-67E36F8DB570}"/>
              </a:ext>
            </a:extLst>
          </p:cNvPr>
          <p:cNvSpPr>
            <a:spLocks noGrp="1"/>
          </p:cNvSpPr>
          <p:nvPr>
            <p:ph type="title"/>
          </p:nvPr>
        </p:nvSpPr>
        <p:spPr>
          <a:xfrm>
            <a:off x="2152650" y="365127"/>
            <a:ext cx="7886700" cy="615602"/>
          </a:xfrm>
          <a:solidFill>
            <a:srgbClr val="002060"/>
          </a:solidFill>
        </p:spPr>
        <p:txBody>
          <a:bodyPr>
            <a:normAutofit/>
          </a:bodyPr>
          <a:lstStyle/>
          <a:p>
            <a:pPr algn="ctr"/>
            <a:r>
              <a:rPr lang="en-GB" sz="3600" b="1" dirty="0">
                <a:solidFill>
                  <a:schemeClr val="bg1"/>
                </a:solidFill>
                <a:latin typeface="+mn-lt"/>
              </a:rPr>
              <a:t>Robbery</a:t>
            </a:r>
          </a:p>
        </p:txBody>
      </p:sp>
      <p:graphicFrame>
        <p:nvGraphicFramePr>
          <p:cNvPr id="9" name="Diagram 8">
            <a:extLst>
              <a:ext uri="{FF2B5EF4-FFF2-40B4-BE49-F238E27FC236}">
                <a16:creationId xmlns:a16="http://schemas.microsoft.com/office/drawing/2014/main" id="{D82CF519-781B-4EF7-93F1-3890604D18DD}"/>
              </a:ext>
            </a:extLst>
          </p:cNvPr>
          <p:cNvGraphicFramePr/>
          <p:nvPr>
            <p:extLst>
              <p:ext uri="{D42A27DB-BD31-4B8C-83A1-F6EECF244321}">
                <p14:modId xmlns:p14="http://schemas.microsoft.com/office/powerpoint/2010/main" val="715010099"/>
              </p:ext>
            </p:extLst>
          </p:nvPr>
        </p:nvGraphicFramePr>
        <p:xfrm>
          <a:off x="2276872" y="1308300"/>
          <a:ext cx="7653536" cy="415270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4212167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graphicEl>
                                              <a:dgm id="{4BBA747C-C1BF-47B3-91C0-FC886BFDD122}"/>
                                            </p:graphicEl>
                                          </p:spTgt>
                                        </p:tgtEl>
                                        <p:attrNameLst>
                                          <p:attrName>style.visibility</p:attrName>
                                        </p:attrNameLst>
                                      </p:cBhvr>
                                      <p:to>
                                        <p:strVal val="visible"/>
                                      </p:to>
                                    </p:set>
                                    <p:animEffect transition="in" filter="fade">
                                      <p:cBhvr>
                                        <p:cTn id="7" dur="500"/>
                                        <p:tgtEl>
                                          <p:spTgt spid="9">
                                            <p:graphicEl>
                                              <a:dgm id="{4BBA747C-C1BF-47B3-91C0-FC886BFDD12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graphicEl>
                                              <a:dgm id="{AA580E14-2B8A-4EAC-AE99-559D95F5A6E7}"/>
                                            </p:graphicEl>
                                          </p:spTgt>
                                        </p:tgtEl>
                                        <p:attrNameLst>
                                          <p:attrName>style.visibility</p:attrName>
                                        </p:attrNameLst>
                                      </p:cBhvr>
                                      <p:to>
                                        <p:strVal val="visible"/>
                                      </p:to>
                                    </p:set>
                                    <p:animEffect transition="in" filter="fade">
                                      <p:cBhvr>
                                        <p:cTn id="12" dur="500"/>
                                        <p:tgtEl>
                                          <p:spTgt spid="9">
                                            <p:graphicEl>
                                              <a:dgm id="{AA580E14-2B8A-4EAC-AE99-559D95F5A6E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graphicEl>
                                              <a:dgm id="{012EB62F-AA9F-4FE9-97C5-1D15D27C3E5A}"/>
                                            </p:graphicEl>
                                          </p:spTgt>
                                        </p:tgtEl>
                                        <p:attrNameLst>
                                          <p:attrName>style.visibility</p:attrName>
                                        </p:attrNameLst>
                                      </p:cBhvr>
                                      <p:to>
                                        <p:strVal val="visible"/>
                                      </p:to>
                                    </p:set>
                                    <p:animEffect transition="in" filter="fade">
                                      <p:cBhvr>
                                        <p:cTn id="17" dur="500"/>
                                        <p:tgtEl>
                                          <p:spTgt spid="9">
                                            <p:graphicEl>
                                              <a:dgm id="{012EB62F-AA9F-4FE9-97C5-1D15D27C3E5A}"/>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graphicEl>
                                              <a:dgm id="{5F1BC76A-C7E0-409A-9BAB-F88EB40C58BC}"/>
                                            </p:graphicEl>
                                          </p:spTgt>
                                        </p:tgtEl>
                                        <p:attrNameLst>
                                          <p:attrName>style.visibility</p:attrName>
                                        </p:attrNameLst>
                                      </p:cBhvr>
                                      <p:to>
                                        <p:strVal val="visible"/>
                                      </p:to>
                                    </p:set>
                                    <p:animEffect transition="in" filter="fade">
                                      <p:cBhvr>
                                        <p:cTn id="22" dur="500"/>
                                        <p:tgtEl>
                                          <p:spTgt spid="9">
                                            <p:graphicEl>
                                              <a:dgm id="{5F1BC76A-C7E0-409A-9BAB-F88EB40C58B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F37E060-50ED-44B5-96B8-3068064C5137}"/>
              </a:ext>
            </a:extLst>
          </p:cNvPr>
          <p:cNvSpPr>
            <a:spLocks noGrp="1"/>
          </p:cNvSpPr>
          <p:nvPr>
            <p:ph type="title"/>
          </p:nvPr>
        </p:nvSpPr>
        <p:spPr>
          <a:xfrm>
            <a:off x="2152650" y="365127"/>
            <a:ext cx="7886700" cy="543594"/>
          </a:xfrm>
          <a:solidFill>
            <a:srgbClr val="002060"/>
          </a:solidFill>
        </p:spPr>
        <p:txBody>
          <a:bodyPr>
            <a:normAutofit fontScale="90000"/>
          </a:bodyPr>
          <a:lstStyle/>
          <a:p>
            <a:pPr algn="ctr"/>
            <a:r>
              <a:rPr lang="en-GB" sz="3600" b="1" dirty="0">
                <a:solidFill>
                  <a:schemeClr val="bg1"/>
                </a:solidFill>
                <a:latin typeface="+mn-lt"/>
              </a:rPr>
              <a:t>Robbery</a:t>
            </a:r>
          </a:p>
        </p:txBody>
      </p:sp>
      <p:sp>
        <p:nvSpPr>
          <p:cNvPr id="4" name="Scroll: Horizontal 3">
            <a:extLst>
              <a:ext uri="{FF2B5EF4-FFF2-40B4-BE49-F238E27FC236}">
                <a16:creationId xmlns:a16="http://schemas.microsoft.com/office/drawing/2014/main" id="{550699D2-1028-4CFE-9798-8A1A89641714}"/>
              </a:ext>
            </a:extLst>
          </p:cNvPr>
          <p:cNvSpPr/>
          <p:nvPr/>
        </p:nvSpPr>
        <p:spPr>
          <a:xfrm>
            <a:off x="2550518" y="1196752"/>
            <a:ext cx="7488832" cy="3960440"/>
          </a:xfrm>
          <a:prstGeom prst="horizontalScroll">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 </a:t>
            </a:r>
            <a:r>
              <a:rPr lang="en-GB" sz="2400" b="1" i="1" u="sng" dirty="0">
                <a:solidFill>
                  <a:schemeClr val="tx1"/>
                </a:solidFill>
              </a:rPr>
              <a:t>force</a:t>
            </a:r>
            <a:r>
              <a:rPr lang="en-GB" sz="2400" dirty="0">
                <a:solidFill>
                  <a:schemeClr val="tx1"/>
                </a:solidFill>
              </a:rPr>
              <a:t> used must be </a:t>
            </a:r>
            <a:r>
              <a:rPr lang="en-GB" sz="2400" b="1" i="1" u="sng" dirty="0">
                <a:solidFill>
                  <a:schemeClr val="tx1"/>
                </a:solidFill>
              </a:rPr>
              <a:t>VOLUNTARY</a:t>
            </a:r>
          </a:p>
          <a:p>
            <a:pPr algn="ctr"/>
            <a:endParaRPr lang="en-GB" sz="2400" dirty="0">
              <a:solidFill>
                <a:schemeClr val="tx1"/>
              </a:solidFill>
            </a:endParaRPr>
          </a:p>
          <a:p>
            <a:pPr algn="ctr"/>
            <a:r>
              <a:rPr lang="en-GB" sz="2400" dirty="0">
                <a:solidFill>
                  <a:schemeClr val="tx1"/>
                </a:solidFill>
              </a:rPr>
              <a:t>Example – If a pickpocket is in the process of stealing a purse &amp; is nudged by the crowd, loses their balance &amp; falls into the victim applying involuntary force, no robbery will be committed</a:t>
            </a:r>
          </a:p>
        </p:txBody>
      </p:sp>
    </p:spTree>
    <p:extLst>
      <p:ext uri="{BB962C8B-B14F-4D97-AF65-F5344CB8AC3E}">
        <p14:creationId xmlns:p14="http://schemas.microsoft.com/office/powerpoint/2010/main" val="366885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fade">
                                      <p:cBhvr>
                                        <p:cTn id="7" dur="500"/>
                                        <p:tgtEl>
                                          <p:spTgt spid="4">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custDataLst>
              <p:tags r:id="rId1"/>
            </p:custDataLst>
          </p:nvPr>
        </p:nvPicPr>
        <p:blipFill>
          <a:blip r:embed="rId4" cstate="print">
            <a:lum bright="70000" contrast="-70000"/>
            <a:extLst>
              <a:ext uri="{28A0092B-C50C-407E-A947-70E740481C1C}">
                <a14:useLocalDpi xmlns:a14="http://schemas.microsoft.com/office/drawing/2010/main" val="0"/>
              </a:ext>
            </a:extLst>
          </a:blip>
          <a:stretch>
            <a:fillRect/>
          </a:stretch>
        </p:blipFill>
        <p:spPr>
          <a:xfrm>
            <a:off x="2999656" y="917046"/>
            <a:ext cx="6588732" cy="5023909"/>
          </a:xfrm>
          <a:prstGeom prst="rect">
            <a:avLst/>
          </a:prstGeom>
          <a:ln>
            <a:noFill/>
          </a:ln>
          <a:effectLst>
            <a:softEdge rad="112500"/>
          </a:effectLst>
        </p:spPr>
      </p:pic>
      <p:sp>
        <p:nvSpPr>
          <p:cNvPr id="4" name="Title 3">
            <a:extLst>
              <a:ext uri="{FF2B5EF4-FFF2-40B4-BE49-F238E27FC236}">
                <a16:creationId xmlns:a16="http://schemas.microsoft.com/office/drawing/2014/main" id="{71567152-4923-4384-8002-A33E09A38EC2}"/>
              </a:ext>
            </a:extLst>
          </p:cNvPr>
          <p:cNvSpPr>
            <a:spLocks noGrp="1"/>
          </p:cNvSpPr>
          <p:nvPr>
            <p:ph type="title"/>
          </p:nvPr>
        </p:nvSpPr>
        <p:spPr>
          <a:xfrm>
            <a:off x="2152650" y="205358"/>
            <a:ext cx="7886700" cy="615602"/>
          </a:xfrm>
          <a:solidFill>
            <a:srgbClr val="002060"/>
          </a:solidFill>
        </p:spPr>
        <p:txBody>
          <a:bodyPr>
            <a:normAutofit/>
          </a:bodyPr>
          <a:lstStyle/>
          <a:p>
            <a:pPr algn="ctr"/>
            <a:r>
              <a:rPr lang="en-GB" sz="3600" b="1" dirty="0">
                <a:solidFill>
                  <a:schemeClr val="bg1"/>
                </a:solidFill>
                <a:latin typeface="+mn-lt"/>
              </a:rPr>
              <a:t>Robbery</a:t>
            </a:r>
          </a:p>
        </p:txBody>
      </p:sp>
      <p:graphicFrame>
        <p:nvGraphicFramePr>
          <p:cNvPr id="5" name="Diagram 4">
            <a:extLst>
              <a:ext uri="{FF2B5EF4-FFF2-40B4-BE49-F238E27FC236}">
                <a16:creationId xmlns:a16="http://schemas.microsoft.com/office/drawing/2014/main" id="{06F42FD0-2649-43B5-88B9-9FFC04493C05}"/>
              </a:ext>
            </a:extLst>
          </p:cNvPr>
          <p:cNvGraphicFramePr/>
          <p:nvPr>
            <p:extLst>
              <p:ext uri="{D42A27DB-BD31-4B8C-83A1-F6EECF244321}">
                <p14:modId xmlns:p14="http://schemas.microsoft.com/office/powerpoint/2010/main" val="243785481"/>
              </p:ext>
            </p:extLst>
          </p:nvPr>
        </p:nvGraphicFramePr>
        <p:xfrm>
          <a:off x="2152650" y="917046"/>
          <a:ext cx="7886700" cy="454395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4972556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4F97B83-8B71-4453-BA59-CDB58261B2C5}"/>
              </a:ext>
            </a:extLst>
          </p:cNvPr>
          <p:cNvSpPr>
            <a:spLocks noGrp="1"/>
          </p:cNvSpPr>
          <p:nvPr>
            <p:ph type="title"/>
          </p:nvPr>
        </p:nvSpPr>
        <p:spPr>
          <a:xfrm>
            <a:off x="2152650" y="260649"/>
            <a:ext cx="8119814" cy="576064"/>
          </a:xfrm>
          <a:solidFill>
            <a:srgbClr val="002060"/>
          </a:solidFill>
        </p:spPr>
        <p:txBody>
          <a:bodyPr>
            <a:normAutofit fontScale="90000"/>
          </a:bodyPr>
          <a:lstStyle/>
          <a:p>
            <a:pPr algn="ctr"/>
            <a:r>
              <a:rPr lang="en-GB" sz="3600" b="1" dirty="0">
                <a:solidFill>
                  <a:schemeClr val="bg1"/>
                </a:solidFill>
                <a:latin typeface="+mn-lt"/>
              </a:rPr>
              <a:t>Robbery</a:t>
            </a:r>
          </a:p>
        </p:txBody>
      </p:sp>
      <p:graphicFrame>
        <p:nvGraphicFramePr>
          <p:cNvPr id="5" name="Diagram 4">
            <a:extLst>
              <a:ext uri="{FF2B5EF4-FFF2-40B4-BE49-F238E27FC236}">
                <a16:creationId xmlns:a16="http://schemas.microsoft.com/office/drawing/2014/main" id="{27F8D5B8-C7A8-45B5-9267-0C0A144FA74C}"/>
              </a:ext>
            </a:extLst>
          </p:cNvPr>
          <p:cNvGraphicFramePr/>
          <p:nvPr>
            <p:extLst>
              <p:ext uri="{D42A27DB-BD31-4B8C-83A1-F6EECF244321}">
                <p14:modId xmlns:p14="http://schemas.microsoft.com/office/powerpoint/2010/main" val="1663604164"/>
              </p:ext>
            </p:extLst>
          </p:nvPr>
        </p:nvGraphicFramePr>
        <p:xfrm>
          <a:off x="2144105" y="1052736"/>
          <a:ext cx="7903790" cy="47525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80201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28E4235D-F3C3-4B91-BAEB-0895A16BF640}"/>
                                            </p:graphicEl>
                                          </p:spTgt>
                                        </p:tgtEl>
                                        <p:attrNameLst>
                                          <p:attrName>style.visibility</p:attrName>
                                        </p:attrNameLst>
                                      </p:cBhvr>
                                      <p:to>
                                        <p:strVal val="visible"/>
                                      </p:to>
                                    </p:set>
                                    <p:animEffect transition="in" filter="fade">
                                      <p:cBhvr>
                                        <p:cTn id="7" dur="500"/>
                                        <p:tgtEl>
                                          <p:spTgt spid="5">
                                            <p:graphicEl>
                                              <a:dgm id="{28E4235D-F3C3-4B91-BAEB-0895A16BF64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65B570A7-4253-4013-AE1C-F2E41E58AB7A}"/>
                                            </p:graphicEl>
                                          </p:spTgt>
                                        </p:tgtEl>
                                        <p:attrNameLst>
                                          <p:attrName>style.visibility</p:attrName>
                                        </p:attrNameLst>
                                      </p:cBhvr>
                                      <p:to>
                                        <p:strVal val="visible"/>
                                      </p:to>
                                    </p:set>
                                    <p:animEffect transition="in" filter="fade">
                                      <p:cBhvr>
                                        <p:cTn id="12" dur="500"/>
                                        <p:tgtEl>
                                          <p:spTgt spid="5">
                                            <p:graphicEl>
                                              <a:dgm id="{65B570A7-4253-4013-AE1C-F2E41E58AB7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98041858-316F-49E4-A972-A9E1702123D0}"/>
                                            </p:graphicEl>
                                          </p:spTgt>
                                        </p:tgtEl>
                                        <p:attrNameLst>
                                          <p:attrName>style.visibility</p:attrName>
                                        </p:attrNameLst>
                                      </p:cBhvr>
                                      <p:to>
                                        <p:strVal val="visible"/>
                                      </p:to>
                                    </p:set>
                                    <p:animEffect transition="in" filter="fade">
                                      <p:cBhvr>
                                        <p:cTn id="15" dur="500"/>
                                        <p:tgtEl>
                                          <p:spTgt spid="5">
                                            <p:graphicEl>
                                              <a:dgm id="{98041858-316F-49E4-A972-A9E1702123D0}"/>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CEA15E15-189F-4042-A333-0CA9F80E5B0A}"/>
                                            </p:graphicEl>
                                          </p:spTgt>
                                        </p:tgtEl>
                                        <p:attrNameLst>
                                          <p:attrName>style.visibility</p:attrName>
                                        </p:attrNameLst>
                                      </p:cBhvr>
                                      <p:to>
                                        <p:strVal val="visible"/>
                                      </p:to>
                                    </p:set>
                                    <p:animEffect transition="in" filter="fade">
                                      <p:cBhvr>
                                        <p:cTn id="20" dur="500"/>
                                        <p:tgtEl>
                                          <p:spTgt spid="5">
                                            <p:graphicEl>
                                              <a:dgm id="{CEA15E15-189F-4042-A333-0CA9F80E5B0A}"/>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E2C9FDF5-5653-4C60-9469-50723CFF3E30}"/>
                                            </p:graphicEl>
                                          </p:spTgt>
                                        </p:tgtEl>
                                        <p:attrNameLst>
                                          <p:attrName>style.visibility</p:attrName>
                                        </p:attrNameLst>
                                      </p:cBhvr>
                                      <p:to>
                                        <p:strVal val="visible"/>
                                      </p:to>
                                    </p:set>
                                    <p:animEffect transition="in" filter="fade">
                                      <p:cBhvr>
                                        <p:cTn id="23" dur="500"/>
                                        <p:tgtEl>
                                          <p:spTgt spid="5">
                                            <p:graphicEl>
                                              <a:dgm id="{E2C9FDF5-5653-4C60-9469-50723CFF3E3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35560" y="260650"/>
            <a:ext cx="8064896"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a:solidFill>
                  <a:schemeClr val="bg1"/>
                </a:solidFill>
              </a:rPr>
              <a:t>Learning Point</a:t>
            </a:r>
          </a:p>
        </p:txBody>
      </p:sp>
      <p:pic>
        <p:nvPicPr>
          <p:cNvPr id="3" name="Picture 2"/>
          <p:cNvPicPr>
            <a:picLocks noChangeAspect="1"/>
          </p:cNvPicPr>
          <p:nvPr/>
        </p:nvPicPr>
        <p:blipFill>
          <a:blip r:embed="rId3"/>
          <a:stretch>
            <a:fillRect/>
          </a:stretch>
        </p:blipFill>
        <p:spPr>
          <a:xfrm rot="20711332">
            <a:off x="1671664" y="1292261"/>
            <a:ext cx="2094111" cy="1427465"/>
          </a:xfrm>
          <a:prstGeom prst="rect">
            <a:avLst/>
          </a:prstGeom>
        </p:spPr>
      </p:pic>
      <p:graphicFrame>
        <p:nvGraphicFramePr>
          <p:cNvPr id="5" name="Diagram 4">
            <a:extLst>
              <a:ext uri="{FF2B5EF4-FFF2-40B4-BE49-F238E27FC236}">
                <a16:creationId xmlns:a16="http://schemas.microsoft.com/office/drawing/2014/main" id="{262722F7-7508-4B14-9A73-24C54ABB4B56}"/>
              </a:ext>
            </a:extLst>
          </p:cNvPr>
          <p:cNvGraphicFramePr/>
          <p:nvPr>
            <p:extLst>
              <p:ext uri="{D42A27DB-BD31-4B8C-83A1-F6EECF244321}">
                <p14:modId xmlns:p14="http://schemas.microsoft.com/office/powerpoint/2010/main" val="3329934018"/>
              </p:ext>
            </p:extLst>
          </p:nvPr>
        </p:nvGraphicFramePr>
        <p:xfrm>
          <a:off x="3071664" y="1124743"/>
          <a:ext cx="8064896" cy="455402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92963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6A7BA9FA-C314-497F-88B7-8E74F3C4EF25}"/>
                                            </p:graphicEl>
                                          </p:spTgt>
                                        </p:tgtEl>
                                        <p:attrNameLst>
                                          <p:attrName>style.visibility</p:attrName>
                                        </p:attrNameLst>
                                      </p:cBhvr>
                                      <p:to>
                                        <p:strVal val="visible"/>
                                      </p:to>
                                    </p:set>
                                    <p:animEffect transition="in" filter="fade">
                                      <p:cBhvr>
                                        <p:cTn id="7" dur="500"/>
                                        <p:tgtEl>
                                          <p:spTgt spid="5">
                                            <p:graphicEl>
                                              <a:dgm id="{6A7BA9FA-C314-497F-88B7-8E74F3C4EF2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7DAC2F24-471D-4F85-A12A-BAE3036F2751}"/>
                                            </p:graphicEl>
                                          </p:spTgt>
                                        </p:tgtEl>
                                        <p:attrNameLst>
                                          <p:attrName>style.visibility</p:attrName>
                                        </p:attrNameLst>
                                      </p:cBhvr>
                                      <p:to>
                                        <p:strVal val="visible"/>
                                      </p:to>
                                    </p:set>
                                    <p:animEffect transition="in" filter="fade">
                                      <p:cBhvr>
                                        <p:cTn id="12" dur="500"/>
                                        <p:tgtEl>
                                          <p:spTgt spid="5">
                                            <p:graphicEl>
                                              <a:dgm id="{7DAC2F24-471D-4F85-A12A-BAE3036F2751}"/>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4942E31F-C4C7-40E4-9E77-D9A10039797A}"/>
                                            </p:graphicEl>
                                          </p:spTgt>
                                        </p:tgtEl>
                                        <p:attrNameLst>
                                          <p:attrName>style.visibility</p:attrName>
                                        </p:attrNameLst>
                                      </p:cBhvr>
                                      <p:to>
                                        <p:strVal val="visible"/>
                                      </p:to>
                                    </p:set>
                                    <p:animEffect transition="in" filter="fade">
                                      <p:cBhvr>
                                        <p:cTn id="15" dur="500"/>
                                        <p:tgtEl>
                                          <p:spTgt spid="5">
                                            <p:graphicEl>
                                              <a:dgm id="{4942E31F-C4C7-40E4-9E77-D9A10039797A}"/>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749A1F04-BCBE-4398-9FEB-AF0FD473DE5C}"/>
                                            </p:graphicEl>
                                          </p:spTgt>
                                        </p:tgtEl>
                                        <p:attrNameLst>
                                          <p:attrName>style.visibility</p:attrName>
                                        </p:attrNameLst>
                                      </p:cBhvr>
                                      <p:to>
                                        <p:strVal val="visible"/>
                                      </p:to>
                                    </p:set>
                                    <p:animEffect transition="in" filter="fade">
                                      <p:cBhvr>
                                        <p:cTn id="20" dur="500"/>
                                        <p:tgtEl>
                                          <p:spTgt spid="5">
                                            <p:graphicEl>
                                              <a:dgm id="{749A1F04-BCBE-4398-9FEB-AF0FD473DE5C}"/>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8FCBF386-A251-41FF-993B-B3D5F4D3375E}"/>
                                            </p:graphicEl>
                                          </p:spTgt>
                                        </p:tgtEl>
                                        <p:attrNameLst>
                                          <p:attrName>style.visibility</p:attrName>
                                        </p:attrNameLst>
                                      </p:cBhvr>
                                      <p:to>
                                        <p:strVal val="visible"/>
                                      </p:to>
                                    </p:set>
                                    <p:animEffect transition="in" filter="fade">
                                      <p:cBhvr>
                                        <p:cTn id="23" dur="500"/>
                                        <p:tgtEl>
                                          <p:spTgt spid="5">
                                            <p:graphicEl>
                                              <a:dgm id="{8FCBF386-A251-41FF-993B-B3D5F4D3375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27848" y="4797153"/>
            <a:ext cx="3096344" cy="461665"/>
          </a:xfrm>
          <a:prstGeom prst="rect">
            <a:avLst/>
          </a:prstGeom>
          <a:solidFill>
            <a:schemeClr val="accent2">
              <a:lumMod val="20000"/>
              <a:lumOff val="80000"/>
            </a:schemeClr>
          </a:solidFill>
          <a:ln>
            <a:solidFill>
              <a:schemeClr val="tx1"/>
            </a:solidFill>
          </a:ln>
        </p:spPr>
        <p:txBody>
          <a:bodyPr wrap="square">
            <a:spAutoFit/>
          </a:bodyPr>
          <a:lstStyle/>
          <a:p>
            <a:pPr lvl="0" algn="ctr">
              <a:spcBef>
                <a:spcPct val="20000"/>
              </a:spcBef>
              <a:defRPr/>
            </a:pPr>
            <a:r>
              <a:rPr lang="en-GB" sz="2400" b="1" dirty="0">
                <a:cs typeface="Arial" panose="020B0604020202020204" pitchFamily="34" charset="0"/>
              </a:rPr>
              <a:t>R v Khan 2001</a:t>
            </a:r>
          </a:p>
        </p:txBody>
      </p:sp>
      <p:sp>
        <p:nvSpPr>
          <p:cNvPr id="4" name="Title 3">
            <a:extLst>
              <a:ext uri="{FF2B5EF4-FFF2-40B4-BE49-F238E27FC236}">
                <a16:creationId xmlns:a16="http://schemas.microsoft.com/office/drawing/2014/main" id="{6D284E8D-B30F-48E2-921C-B3FF7BC441C8}"/>
              </a:ext>
            </a:extLst>
          </p:cNvPr>
          <p:cNvSpPr>
            <a:spLocks noGrp="1"/>
          </p:cNvSpPr>
          <p:nvPr>
            <p:ph type="title"/>
          </p:nvPr>
        </p:nvSpPr>
        <p:spPr>
          <a:xfrm>
            <a:off x="2152650" y="365127"/>
            <a:ext cx="7886700" cy="543594"/>
          </a:xfrm>
          <a:solidFill>
            <a:srgbClr val="002060"/>
          </a:solidFill>
        </p:spPr>
        <p:txBody>
          <a:bodyPr>
            <a:normAutofit fontScale="90000"/>
          </a:bodyPr>
          <a:lstStyle/>
          <a:p>
            <a:pPr algn="ctr"/>
            <a:r>
              <a:rPr lang="en-GB" sz="3600" b="1" dirty="0">
                <a:solidFill>
                  <a:schemeClr val="bg1"/>
                </a:solidFill>
                <a:latin typeface="+mn-lt"/>
              </a:rPr>
              <a:t>Robbery</a:t>
            </a:r>
          </a:p>
        </p:txBody>
      </p:sp>
      <p:sp>
        <p:nvSpPr>
          <p:cNvPr id="6" name="Scroll: Horizontal 5">
            <a:extLst>
              <a:ext uri="{FF2B5EF4-FFF2-40B4-BE49-F238E27FC236}">
                <a16:creationId xmlns:a16="http://schemas.microsoft.com/office/drawing/2014/main" id="{79B0E753-27EE-4E84-B3B3-29703D1D2C9E}"/>
              </a:ext>
            </a:extLst>
          </p:cNvPr>
          <p:cNvSpPr/>
          <p:nvPr/>
        </p:nvSpPr>
        <p:spPr>
          <a:xfrm>
            <a:off x="2711624" y="1194367"/>
            <a:ext cx="6768752" cy="3456384"/>
          </a:xfrm>
          <a:prstGeom prst="horizontalScroll">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i="1" dirty="0">
                <a:solidFill>
                  <a:schemeClr val="tx1"/>
                </a:solidFill>
              </a:rPr>
              <a:t>‘Seeks to put’</a:t>
            </a:r>
          </a:p>
          <a:p>
            <a:pPr algn="ctr"/>
            <a:r>
              <a:rPr lang="en-GB" sz="2400" dirty="0">
                <a:solidFill>
                  <a:schemeClr val="tx1"/>
                </a:solidFill>
              </a:rPr>
              <a:t>It is </a:t>
            </a:r>
            <a:r>
              <a:rPr lang="en-GB" sz="2400" b="1" i="1" dirty="0">
                <a:solidFill>
                  <a:schemeClr val="tx1"/>
                </a:solidFill>
              </a:rPr>
              <a:t>irrelevant</a:t>
            </a:r>
            <a:r>
              <a:rPr lang="en-GB" sz="2400" dirty="0">
                <a:solidFill>
                  <a:schemeClr val="tx1"/>
                </a:solidFill>
              </a:rPr>
              <a:t> whether the threat did or did not have the </a:t>
            </a:r>
            <a:r>
              <a:rPr lang="en-GB" sz="2400" b="1" i="1" dirty="0">
                <a:solidFill>
                  <a:schemeClr val="tx1"/>
                </a:solidFill>
              </a:rPr>
              <a:t>result </a:t>
            </a:r>
            <a:r>
              <a:rPr lang="en-GB" sz="2400" dirty="0">
                <a:solidFill>
                  <a:schemeClr val="tx1"/>
                </a:solidFill>
              </a:rPr>
              <a:t>of causing the person threatened  to be </a:t>
            </a:r>
            <a:r>
              <a:rPr lang="en-GB" sz="2400" b="1" i="1" dirty="0">
                <a:solidFill>
                  <a:schemeClr val="tx1"/>
                </a:solidFill>
              </a:rPr>
              <a:t>fearful of force </a:t>
            </a:r>
            <a:r>
              <a:rPr lang="en-GB" sz="2400" dirty="0">
                <a:solidFill>
                  <a:schemeClr val="tx1"/>
                </a:solidFill>
              </a:rPr>
              <a:t>being used against them</a:t>
            </a:r>
          </a:p>
        </p:txBody>
      </p:sp>
    </p:spTree>
    <p:extLst>
      <p:ext uri="{BB962C8B-B14F-4D97-AF65-F5344CB8AC3E}">
        <p14:creationId xmlns:p14="http://schemas.microsoft.com/office/powerpoint/2010/main" val="2622396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35560" y="332657"/>
            <a:ext cx="8064896"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a:solidFill>
                  <a:schemeClr val="bg1"/>
                </a:solidFill>
                <a:latin typeface="+mn-lt"/>
              </a:rPr>
              <a:t>Threat of Force</a:t>
            </a:r>
          </a:p>
        </p:txBody>
      </p:sp>
      <p:graphicFrame>
        <p:nvGraphicFramePr>
          <p:cNvPr id="5" name="Diagram 4">
            <a:extLst>
              <a:ext uri="{FF2B5EF4-FFF2-40B4-BE49-F238E27FC236}">
                <a16:creationId xmlns:a16="http://schemas.microsoft.com/office/drawing/2014/main" id="{A8887063-9EB4-44EA-A33E-AFDD4DC000C9}"/>
              </a:ext>
            </a:extLst>
          </p:cNvPr>
          <p:cNvGraphicFramePr/>
          <p:nvPr>
            <p:extLst>
              <p:ext uri="{D42A27DB-BD31-4B8C-83A1-F6EECF244321}">
                <p14:modId xmlns:p14="http://schemas.microsoft.com/office/powerpoint/2010/main" val="181008394"/>
              </p:ext>
            </p:extLst>
          </p:nvPr>
        </p:nvGraphicFramePr>
        <p:xfrm>
          <a:off x="2135560" y="1268760"/>
          <a:ext cx="7776864" cy="41922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62521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C78FF6AB-121C-4BDA-9180-C256271D7359}"/>
                                            </p:graphicEl>
                                          </p:spTgt>
                                        </p:tgtEl>
                                        <p:attrNameLst>
                                          <p:attrName>style.visibility</p:attrName>
                                        </p:attrNameLst>
                                      </p:cBhvr>
                                      <p:to>
                                        <p:strVal val="visible"/>
                                      </p:to>
                                    </p:set>
                                    <p:animEffect transition="in" filter="fade">
                                      <p:cBhvr>
                                        <p:cTn id="7" dur="500"/>
                                        <p:tgtEl>
                                          <p:spTgt spid="5">
                                            <p:graphicEl>
                                              <a:dgm id="{C78FF6AB-121C-4BDA-9180-C256271D735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D16C4EA2-6831-4464-99A0-7D9CFA2E2702}"/>
                                            </p:graphicEl>
                                          </p:spTgt>
                                        </p:tgtEl>
                                        <p:attrNameLst>
                                          <p:attrName>style.visibility</p:attrName>
                                        </p:attrNameLst>
                                      </p:cBhvr>
                                      <p:to>
                                        <p:strVal val="visible"/>
                                      </p:to>
                                    </p:set>
                                    <p:animEffect transition="in" filter="fade">
                                      <p:cBhvr>
                                        <p:cTn id="12" dur="500"/>
                                        <p:tgtEl>
                                          <p:spTgt spid="5">
                                            <p:graphicEl>
                                              <a:dgm id="{D16C4EA2-6831-4464-99A0-7D9CFA2E2702}"/>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C18A2BD7-8281-4AE9-9199-A06ACB37313F}"/>
                                            </p:graphicEl>
                                          </p:spTgt>
                                        </p:tgtEl>
                                        <p:attrNameLst>
                                          <p:attrName>style.visibility</p:attrName>
                                        </p:attrNameLst>
                                      </p:cBhvr>
                                      <p:to>
                                        <p:strVal val="visible"/>
                                      </p:to>
                                    </p:set>
                                    <p:animEffect transition="in" filter="fade">
                                      <p:cBhvr>
                                        <p:cTn id="15" dur="500"/>
                                        <p:tgtEl>
                                          <p:spTgt spid="5">
                                            <p:graphicEl>
                                              <a:dgm id="{C18A2BD7-8281-4AE9-9199-A06ACB37313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BFF9610-193C-446A-8665-D272ACD816FE}"/>
              </a:ext>
            </a:extLst>
          </p:cNvPr>
          <p:cNvSpPr>
            <a:spLocks noGrp="1"/>
          </p:cNvSpPr>
          <p:nvPr>
            <p:ph type="title"/>
          </p:nvPr>
        </p:nvSpPr>
        <p:spPr>
          <a:xfrm>
            <a:off x="1991544" y="404665"/>
            <a:ext cx="8359924" cy="504057"/>
          </a:xfrm>
          <a:solidFill>
            <a:srgbClr val="002060"/>
          </a:solidFill>
        </p:spPr>
        <p:txBody>
          <a:bodyPr>
            <a:normAutofit fontScale="90000"/>
          </a:bodyPr>
          <a:lstStyle/>
          <a:p>
            <a:pPr algn="ctr"/>
            <a:r>
              <a:rPr lang="en-GB" sz="3600" b="1" dirty="0">
                <a:solidFill>
                  <a:schemeClr val="bg1"/>
                </a:solidFill>
                <a:latin typeface="+mn-lt"/>
              </a:rPr>
              <a:t>Robbery</a:t>
            </a:r>
          </a:p>
        </p:txBody>
      </p:sp>
      <p:graphicFrame>
        <p:nvGraphicFramePr>
          <p:cNvPr id="5" name="Diagram 4">
            <a:extLst>
              <a:ext uri="{FF2B5EF4-FFF2-40B4-BE49-F238E27FC236}">
                <a16:creationId xmlns:a16="http://schemas.microsoft.com/office/drawing/2014/main" id="{47A3B443-C779-4C20-BB6A-FD8F40B5ABD6}"/>
              </a:ext>
            </a:extLst>
          </p:cNvPr>
          <p:cNvGraphicFramePr/>
          <p:nvPr>
            <p:extLst>
              <p:ext uri="{D42A27DB-BD31-4B8C-83A1-F6EECF244321}">
                <p14:modId xmlns:p14="http://schemas.microsoft.com/office/powerpoint/2010/main" val="34139123"/>
              </p:ext>
            </p:extLst>
          </p:nvPr>
        </p:nvGraphicFramePr>
        <p:xfrm>
          <a:off x="2351584" y="1268760"/>
          <a:ext cx="7632848" cy="41922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42020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CE8643FB-63BD-4049-A2F3-445C7769F108}"/>
                                            </p:graphicEl>
                                          </p:spTgt>
                                        </p:tgtEl>
                                        <p:attrNameLst>
                                          <p:attrName>style.visibility</p:attrName>
                                        </p:attrNameLst>
                                      </p:cBhvr>
                                      <p:to>
                                        <p:strVal val="visible"/>
                                      </p:to>
                                    </p:set>
                                    <p:animEffect transition="in" filter="fade">
                                      <p:cBhvr>
                                        <p:cTn id="7" dur="500"/>
                                        <p:tgtEl>
                                          <p:spTgt spid="5">
                                            <p:graphicEl>
                                              <a:dgm id="{CE8643FB-63BD-4049-A2F3-445C7769F10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DCBA72D2-441D-45E4-A665-6C1A395177D6}"/>
                                            </p:graphicEl>
                                          </p:spTgt>
                                        </p:tgtEl>
                                        <p:attrNameLst>
                                          <p:attrName>style.visibility</p:attrName>
                                        </p:attrNameLst>
                                      </p:cBhvr>
                                      <p:to>
                                        <p:strVal val="visible"/>
                                      </p:to>
                                    </p:set>
                                    <p:animEffect transition="in" filter="fade">
                                      <p:cBhvr>
                                        <p:cTn id="12" dur="500"/>
                                        <p:tgtEl>
                                          <p:spTgt spid="5">
                                            <p:graphicEl>
                                              <a:dgm id="{DCBA72D2-441D-45E4-A665-6C1A395177D6}"/>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8CDF2478-86BD-4968-B46E-7F5356DFF45C}"/>
                                            </p:graphicEl>
                                          </p:spTgt>
                                        </p:tgtEl>
                                        <p:attrNameLst>
                                          <p:attrName>style.visibility</p:attrName>
                                        </p:attrNameLst>
                                      </p:cBhvr>
                                      <p:to>
                                        <p:strVal val="visible"/>
                                      </p:to>
                                    </p:set>
                                    <p:animEffect transition="in" filter="fade">
                                      <p:cBhvr>
                                        <p:cTn id="17" dur="500"/>
                                        <p:tgtEl>
                                          <p:spTgt spid="5">
                                            <p:graphicEl>
                                              <a:dgm id="{8CDF2478-86BD-4968-B46E-7F5356DFF45C}"/>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graphicEl>
                                              <a:dgm id="{442FBD77-EBE6-40D5-97AC-1D59AF6D61EA}"/>
                                            </p:graphicEl>
                                          </p:spTgt>
                                        </p:tgtEl>
                                        <p:attrNameLst>
                                          <p:attrName>style.visibility</p:attrName>
                                        </p:attrNameLst>
                                      </p:cBhvr>
                                      <p:to>
                                        <p:strVal val="visible"/>
                                      </p:to>
                                    </p:set>
                                    <p:animEffect transition="in" filter="fade">
                                      <p:cBhvr>
                                        <p:cTn id="20" dur="500"/>
                                        <p:tgtEl>
                                          <p:spTgt spid="5">
                                            <p:graphicEl>
                                              <a:dgm id="{442FBD77-EBE6-40D5-97AC-1D59AF6D61EA}"/>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graphicEl>
                                              <a:dgm id="{B6AAE6AD-FC70-4A27-8C2C-DDEFE40A866A}"/>
                                            </p:graphicEl>
                                          </p:spTgt>
                                        </p:tgtEl>
                                        <p:attrNameLst>
                                          <p:attrName>style.visibility</p:attrName>
                                        </p:attrNameLst>
                                      </p:cBhvr>
                                      <p:to>
                                        <p:strVal val="visible"/>
                                      </p:to>
                                    </p:set>
                                    <p:animEffect transition="in" filter="fade">
                                      <p:cBhvr>
                                        <p:cTn id="25" dur="500"/>
                                        <p:tgtEl>
                                          <p:spTgt spid="5">
                                            <p:graphicEl>
                                              <a:dgm id="{B6AAE6AD-FC70-4A27-8C2C-DDEFE40A866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New IPLDP PowerPoints &amp; Lesson Plans\Robbery\PowerPoint Photos\armed-robber-700x52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73798" y="2060848"/>
            <a:ext cx="2691362" cy="306034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135560" y="270279"/>
            <a:ext cx="8229600"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a:solidFill>
                  <a:schemeClr val="bg1"/>
                </a:solidFill>
                <a:latin typeface="+mn-lt"/>
              </a:rPr>
              <a:t>Timing of the Use or Threat of Force</a:t>
            </a:r>
          </a:p>
        </p:txBody>
      </p:sp>
      <p:graphicFrame>
        <p:nvGraphicFramePr>
          <p:cNvPr id="5" name="Diagram 4">
            <a:extLst>
              <a:ext uri="{FF2B5EF4-FFF2-40B4-BE49-F238E27FC236}">
                <a16:creationId xmlns:a16="http://schemas.microsoft.com/office/drawing/2014/main" id="{857EA8F6-06A2-4E8A-910A-4483C0C776C5}"/>
              </a:ext>
            </a:extLst>
          </p:cNvPr>
          <p:cNvGraphicFramePr/>
          <p:nvPr>
            <p:extLst>
              <p:ext uri="{D42A27DB-BD31-4B8C-83A1-F6EECF244321}">
                <p14:modId xmlns:p14="http://schemas.microsoft.com/office/powerpoint/2010/main" val="4109641011"/>
              </p:ext>
            </p:extLst>
          </p:nvPr>
        </p:nvGraphicFramePr>
        <p:xfrm>
          <a:off x="2144550" y="1412776"/>
          <a:ext cx="5103578" cy="378830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155111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92743058-7670-47D0-9609-610D6B8C4F81}"/>
                                            </p:graphicEl>
                                          </p:spTgt>
                                        </p:tgtEl>
                                        <p:attrNameLst>
                                          <p:attrName>style.visibility</p:attrName>
                                        </p:attrNameLst>
                                      </p:cBhvr>
                                      <p:to>
                                        <p:strVal val="visible"/>
                                      </p:to>
                                    </p:set>
                                    <p:animEffect transition="in" filter="fade">
                                      <p:cBhvr>
                                        <p:cTn id="7" dur="500"/>
                                        <p:tgtEl>
                                          <p:spTgt spid="5">
                                            <p:graphicEl>
                                              <a:dgm id="{92743058-7670-47D0-9609-610D6B8C4F81}"/>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5815B5AE-7080-428A-BD81-E230EAE0D21D}"/>
                                            </p:graphicEl>
                                          </p:spTgt>
                                        </p:tgtEl>
                                        <p:attrNameLst>
                                          <p:attrName>style.visibility</p:attrName>
                                        </p:attrNameLst>
                                      </p:cBhvr>
                                      <p:to>
                                        <p:strVal val="visible"/>
                                      </p:to>
                                    </p:set>
                                    <p:animEffect transition="in" filter="fade">
                                      <p:cBhvr>
                                        <p:cTn id="10" dur="500"/>
                                        <p:tgtEl>
                                          <p:spTgt spid="5">
                                            <p:graphicEl>
                                              <a:dgm id="{5815B5AE-7080-428A-BD81-E230EAE0D21D}"/>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graphicEl>
                                              <a:dgm id="{1E64A452-5E71-48BE-ADED-88DE80F123B2}"/>
                                            </p:graphicEl>
                                          </p:spTgt>
                                        </p:tgtEl>
                                        <p:attrNameLst>
                                          <p:attrName>style.visibility</p:attrName>
                                        </p:attrNameLst>
                                      </p:cBhvr>
                                      <p:to>
                                        <p:strVal val="visible"/>
                                      </p:to>
                                    </p:set>
                                    <p:animEffect transition="in" filter="fade">
                                      <p:cBhvr>
                                        <p:cTn id="15" dur="500"/>
                                        <p:tgtEl>
                                          <p:spTgt spid="5">
                                            <p:graphicEl>
                                              <a:dgm id="{1E64A452-5E71-48BE-ADED-88DE80F123B2}"/>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AFE3FA29-D630-418A-8A82-37CB79E83FB2}"/>
                                            </p:graphicEl>
                                          </p:spTgt>
                                        </p:tgtEl>
                                        <p:attrNameLst>
                                          <p:attrName>style.visibility</p:attrName>
                                        </p:attrNameLst>
                                      </p:cBhvr>
                                      <p:to>
                                        <p:strVal val="visible"/>
                                      </p:to>
                                    </p:set>
                                    <p:animEffect transition="in" filter="fade">
                                      <p:cBhvr>
                                        <p:cTn id="20" dur="500"/>
                                        <p:tgtEl>
                                          <p:spTgt spid="5">
                                            <p:graphicEl>
                                              <a:dgm id="{AFE3FA29-D630-418A-8A82-37CB79E83FB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35560" y="260648"/>
            <a:ext cx="7920880" cy="648072"/>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a:solidFill>
                  <a:schemeClr val="bg1"/>
                </a:solidFill>
                <a:latin typeface="+mn-lt"/>
              </a:rPr>
              <a:t>Any Person</a:t>
            </a:r>
          </a:p>
        </p:txBody>
      </p:sp>
      <p:graphicFrame>
        <p:nvGraphicFramePr>
          <p:cNvPr id="4" name="Diagram 3">
            <a:extLst>
              <a:ext uri="{FF2B5EF4-FFF2-40B4-BE49-F238E27FC236}">
                <a16:creationId xmlns:a16="http://schemas.microsoft.com/office/drawing/2014/main" id="{B5A40F8C-47C2-4966-8E1A-66D399418E7A}"/>
              </a:ext>
            </a:extLst>
          </p:cNvPr>
          <p:cNvGraphicFramePr/>
          <p:nvPr>
            <p:extLst>
              <p:ext uri="{D42A27DB-BD31-4B8C-83A1-F6EECF244321}">
                <p14:modId xmlns:p14="http://schemas.microsoft.com/office/powerpoint/2010/main" val="1711363610"/>
              </p:ext>
            </p:extLst>
          </p:nvPr>
        </p:nvGraphicFramePr>
        <p:xfrm>
          <a:off x="2135560" y="908720"/>
          <a:ext cx="7920880" cy="51125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89783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A659FE02-C56B-4AAA-A6B8-E4DFB9E125A8}"/>
                                            </p:graphicEl>
                                          </p:spTgt>
                                        </p:tgtEl>
                                        <p:attrNameLst>
                                          <p:attrName>style.visibility</p:attrName>
                                        </p:attrNameLst>
                                      </p:cBhvr>
                                      <p:to>
                                        <p:strVal val="visible"/>
                                      </p:to>
                                    </p:set>
                                    <p:animEffect transition="in" filter="fade">
                                      <p:cBhvr>
                                        <p:cTn id="7" dur="500"/>
                                        <p:tgtEl>
                                          <p:spTgt spid="4">
                                            <p:graphicEl>
                                              <a:dgm id="{A659FE02-C56B-4AAA-A6B8-E4DFB9E125A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0986A990-C76A-4D72-B474-58D73A164ECB}"/>
                                            </p:graphicEl>
                                          </p:spTgt>
                                        </p:tgtEl>
                                        <p:attrNameLst>
                                          <p:attrName>style.visibility</p:attrName>
                                        </p:attrNameLst>
                                      </p:cBhvr>
                                      <p:to>
                                        <p:strVal val="visible"/>
                                      </p:to>
                                    </p:set>
                                    <p:animEffect transition="in" filter="fade">
                                      <p:cBhvr>
                                        <p:cTn id="12" dur="500"/>
                                        <p:tgtEl>
                                          <p:spTgt spid="4">
                                            <p:graphicEl>
                                              <a:dgm id="{0986A990-C76A-4D72-B474-58D73A164EC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AC2FCA7F-AD20-468A-A90E-17B8B8E1A71A}"/>
                                            </p:graphicEl>
                                          </p:spTgt>
                                        </p:tgtEl>
                                        <p:attrNameLst>
                                          <p:attrName>style.visibility</p:attrName>
                                        </p:attrNameLst>
                                      </p:cBhvr>
                                      <p:to>
                                        <p:strVal val="visible"/>
                                      </p:to>
                                    </p:set>
                                    <p:animEffect transition="in" filter="fade">
                                      <p:cBhvr>
                                        <p:cTn id="17" dur="500"/>
                                        <p:tgtEl>
                                          <p:spTgt spid="4">
                                            <p:graphicEl>
                                              <a:dgm id="{AC2FCA7F-AD20-468A-A90E-17B8B8E1A71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lient\G$\CKP Images\Induction\Questions 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43673" y="980729"/>
            <a:ext cx="5688631" cy="4464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78300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2230810" y="1112658"/>
            <a:ext cx="8039100" cy="4476583"/>
          </a:xfrm>
          <a:prstGeom prst="rect">
            <a:avLst/>
          </a:prstGeom>
          <a:solidFill>
            <a:schemeClr val="accent2">
              <a:lumMod val="20000"/>
              <a:lumOff val="80000"/>
            </a:schemeClr>
          </a:solidFill>
          <a:ln>
            <a:solidFill>
              <a:schemeClr val="tx1"/>
            </a:solidFill>
          </a:ln>
          <a:effectLst/>
        </p:spPr>
        <p:txBody>
          <a:bodyPr vert="horz" wrap="square" lIns="91440" tIns="45720" rIns="91440" bIns="45720" numCol="1" anchor="t" anchorCtr="0" compatLnSpc="1">
            <a:prstTxWarp prst="textNoShape">
              <a:avLst/>
            </a:prstTxWarp>
          </a:bodyPr>
          <a:lstStyle>
            <a:lvl1pPr algn="l" rtl="0" eaLnBrk="0" fontAlgn="base" hangingPunct="0">
              <a:spcBef>
                <a:spcPct val="20000"/>
              </a:spcBef>
              <a:spcAft>
                <a:spcPct val="0"/>
              </a:spcAft>
              <a:defRPr sz="3200">
                <a:solidFill>
                  <a:srgbClr val="3333FF"/>
                </a:solidFill>
                <a:latin typeface="+mn-lt"/>
                <a:ea typeface="ＭＳ Ｐゴシック" pitchFamily="-112" charset="-128"/>
                <a:cs typeface="ＭＳ Ｐゴシック" pitchFamily="-112" charset="-128"/>
              </a:defRPr>
            </a:lvl1pPr>
            <a:lvl2pPr marL="457200" algn="l" rtl="0" eaLnBrk="0" fontAlgn="base" hangingPunct="0">
              <a:spcBef>
                <a:spcPct val="20000"/>
              </a:spcBef>
              <a:spcAft>
                <a:spcPct val="0"/>
              </a:spcAft>
              <a:defRPr sz="3200">
                <a:solidFill>
                  <a:srgbClr val="3333FF"/>
                </a:solidFill>
                <a:latin typeface="+mn-lt"/>
                <a:ea typeface="ＭＳ Ｐゴシック" pitchFamily="-112" charset="-128"/>
              </a:defRPr>
            </a:lvl2pPr>
            <a:lvl3pPr marL="914400" algn="l" rtl="0" eaLnBrk="0" fontAlgn="base" hangingPunct="0">
              <a:spcBef>
                <a:spcPct val="20000"/>
              </a:spcBef>
              <a:spcAft>
                <a:spcPct val="0"/>
              </a:spcAft>
              <a:defRPr sz="3200">
                <a:solidFill>
                  <a:srgbClr val="3333FF"/>
                </a:solidFill>
                <a:latin typeface="+mn-lt"/>
                <a:ea typeface="ＭＳ Ｐゴシック" pitchFamily="-112" charset="-128"/>
              </a:defRPr>
            </a:lvl3pPr>
            <a:lvl4pPr marL="1371600" algn="l" rtl="0" eaLnBrk="0" fontAlgn="base" hangingPunct="0">
              <a:spcBef>
                <a:spcPct val="20000"/>
              </a:spcBef>
              <a:spcAft>
                <a:spcPct val="0"/>
              </a:spcAft>
              <a:defRPr sz="3200">
                <a:solidFill>
                  <a:srgbClr val="3333FF"/>
                </a:solidFill>
                <a:latin typeface="+mn-lt"/>
                <a:ea typeface="ＭＳ Ｐゴシック" pitchFamily="-112" charset="-128"/>
              </a:defRPr>
            </a:lvl4pPr>
            <a:lvl5pPr marL="1828800" algn="l" rtl="0" eaLnBrk="0" fontAlgn="base" hangingPunct="0">
              <a:spcBef>
                <a:spcPct val="20000"/>
              </a:spcBef>
              <a:spcAft>
                <a:spcPct val="0"/>
              </a:spcAft>
              <a:defRPr sz="3200">
                <a:solidFill>
                  <a:srgbClr val="3333FF"/>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eaLnBrk="1" hangingPunct="1">
              <a:spcBef>
                <a:spcPct val="0"/>
              </a:spcBef>
              <a:defRPr/>
            </a:pPr>
            <a:r>
              <a:rPr lang="en-GB" altLang="en-US" sz="2800" kern="0" dirty="0">
                <a:solidFill>
                  <a:schemeClr val="tx1"/>
                </a:solidFill>
              </a:rPr>
              <a:t>Jeff approaches Paul in the street and grips hold of him making threats to harm him if he doesn’t hand over his wallet. </a:t>
            </a:r>
          </a:p>
          <a:p>
            <a:pPr eaLnBrk="1" hangingPunct="1">
              <a:spcBef>
                <a:spcPct val="0"/>
              </a:spcBef>
              <a:defRPr/>
            </a:pPr>
            <a:endParaRPr lang="en-GB" altLang="en-US" sz="2800" kern="0" dirty="0">
              <a:solidFill>
                <a:schemeClr val="tx1"/>
              </a:solidFill>
            </a:endParaRPr>
          </a:p>
          <a:p>
            <a:pPr eaLnBrk="1" hangingPunct="1">
              <a:spcBef>
                <a:spcPct val="0"/>
              </a:spcBef>
              <a:defRPr/>
            </a:pPr>
            <a:r>
              <a:rPr lang="en-GB" altLang="en-US" sz="2800" kern="0" dirty="0">
                <a:solidFill>
                  <a:schemeClr val="tx1"/>
                </a:solidFill>
              </a:rPr>
              <a:t>Unfortunately for Jeff, PC O’Hagan walks around the corner as this incident is going on and Jeff loses his ‘bottle’ and runs off.</a:t>
            </a:r>
          </a:p>
          <a:p>
            <a:pPr eaLnBrk="1" hangingPunct="1">
              <a:spcBef>
                <a:spcPct val="0"/>
              </a:spcBef>
              <a:defRPr/>
            </a:pPr>
            <a:endParaRPr lang="en-GB" altLang="en-US" sz="2800" kern="0" dirty="0">
              <a:solidFill>
                <a:schemeClr val="tx1"/>
              </a:solidFill>
            </a:endParaRPr>
          </a:p>
          <a:p>
            <a:pPr algn="ctr" eaLnBrk="1" hangingPunct="1">
              <a:spcBef>
                <a:spcPct val="0"/>
              </a:spcBef>
              <a:defRPr/>
            </a:pPr>
            <a:r>
              <a:rPr lang="en-GB" altLang="en-US" sz="2800" kern="0" dirty="0">
                <a:solidFill>
                  <a:schemeClr val="tx1"/>
                </a:solidFill>
              </a:rPr>
              <a:t> </a:t>
            </a:r>
            <a:r>
              <a:rPr lang="en-GB" altLang="en-US" sz="2800" b="1" kern="0" dirty="0">
                <a:solidFill>
                  <a:schemeClr val="tx1"/>
                </a:solidFill>
              </a:rPr>
              <a:t>Has Jeff committed Robbery?</a:t>
            </a:r>
          </a:p>
          <a:p>
            <a:pPr eaLnBrk="1" hangingPunct="1">
              <a:spcBef>
                <a:spcPct val="0"/>
              </a:spcBef>
              <a:defRPr/>
            </a:pPr>
            <a:endParaRPr lang="en-GB" altLang="en-US" kern="0" dirty="0">
              <a:solidFill>
                <a:srgbClr val="002060"/>
              </a:solidFill>
              <a:latin typeface="Arial" panose="020B0604020202020204" pitchFamily="34" charset="0"/>
            </a:endParaRPr>
          </a:p>
          <a:p>
            <a:pPr algn="ctr" eaLnBrk="1" hangingPunct="1">
              <a:spcBef>
                <a:spcPct val="0"/>
              </a:spcBef>
              <a:defRPr/>
            </a:pPr>
            <a:endParaRPr lang="en-GB" altLang="en-US" sz="3600" kern="0" dirty="0">
              <a:latin typeface="Verdana"/>
            </a:endParaRPr>
          </a:p>
        </p:txBody>
      </p:sp>
      <p:sp>
        <p:nvSpPr>
          <p:cNvPr id="3" name="TextBox 2"/>
          <p:cNvSpPr txBox="1"/>
          <p:nvPr/>
        </p:nvSpPr>
        <p:spPr>
          <a:xfrm>
            <a:off x="2230810" y="188641"/>
            <a:ext cx="8039100"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a:solidFill>
                  <a:schemeClr val="bg1"/>
                </a:solidFill>
                <a:latin typeface="+mn-lt"/>
              </a:rPr>
              <a:t>Scenario 1</a:t>
            </a:r>
          </a:p>
        </p:txBody>
      </p:sp>
    </p:spTree>
    <p:extLst>
      <p:ext uri="{BB962C8B-B14F-4D97-AF65-F5344CB8AC3E}">
        <p14:creationId xmlns:p14="http://schemas.microsoft.com/office/powerpoint/2010/main" val="2982388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2390454" y="1124744"/>
            <a:ext cx="7449963" cy="4464496"/>
          </a:xfrm>
          <a:prstGeom prst="rect">
            <a:avLst/>
          </a:prstGeom>
          <a:solidFill>
            <a:schemeClr val="accent2">
              <a:lumMod val="20000"/>
              <a:lumOff val="80000"/>
            </a:schemeClr>
          </a:solidFill>
          <a:ln>
            <a:solidFill>
              <a:schemeClr val="tx1"/>
            </a:solidFill>
          </a:ln>
          <a:effectLst/>
        </p:spPr>
        <p:txBody>
          <a:bodyPr vert="horz" wrap="square" lIns="91440" tIns="45720" rIns="91440" bIns="45720" numCol="1" anchor="t" anchorCtr="0" compatLnSpc="1">
            <a:prstTxWarp prst="textNoShape">
              <a:avLst/>
            </a:prstTxWarp>
          </a:bodyPr>
          <a:lstStyle>
            <a:lvl1pPr algn="l" rtl="0" eaLnBrk="0" fontAlgn="base" hangingPunct="0">
              <a:spcBef>
                <a:spcPct val="20000"/>
              </a:spcBef>
              <a:spcAft>
                <a:spcPct val="0"/>
              </a:spcAft>
              <a:defRPr sz="3200">
                <a:solidFill>
                  <a:srgbClr val="3333FF"/>
                </a:solidFill>
                <a:latin typeface="+mn-lt"/>
                <a:ea typeface="ＭＳ Ｐゴシック" pitchFamily="-112" charset="-128"/>
                <a:cs typeface="ＭＳ Ｐゴシック" pitchFamily="-112" charset="-128"/>
              </a:defRPr>
            </a:lvl1pPr>
            <a:lvl2pPr marL="457200" algn="l" rtl="0" eaLnBrk="0" fontAlgn="base" hangingPunct="0">
              <a:spcBef>
                <a:spcPct val="20000"/>
              </a:spcBef>
              <a:spcAft>
                <a:spcPct val="0"/>
              </a:spcAft>
              <a:defRPr sz="3200">
                <a:solidFill>
                  <a:srgbClr val="3333FF"/>
                </a:solidFill>
                <a:latin typeface="+mn-lt"/>
                <a:ea typeface="ＭＳ Ｐゴシック" pitchFamily="-112" charset="-128"/>
              </a:defRPr>
            </a:lvl2pPr>
            <a:lvl3pPr marL="914400" algn="l" rtl="0" eaLnBrk="0" fontAlgn="base" hangingPunct="0">
              <a:spcBef>
                <a:spcPct val="20000"/>
              </a:spcBef>
              <a:spcAft>
                <a:spcPct val="0"/>
              </a:spcAft>
              <a:defRPr sz="3200">
                <a:solidFill>
                  <a:srgbClr val="3333FF"/>
                </a:solidFill>
                <a:latin typeface="+mn-lt"/>
                <a:ea typeface="ＭＳ Ｐゴシック" pitchFamily="-112" charset="-128"/>
              </a:defRPr>
            </a:lvl3pPr>
            <a:lvl4pPr marL="1371600" algn="l" rtl="0" eaLnBrk="0" fontAlgn="base" hangingPunct="0">
              <a:spcBef>
                <a:spcPct val="20000"/>
              </a:spcBef>
              <a:spcAft>
                <a:spcPct val="0"/>
              </a:spcAft>
              <a:defRPr sz="3200">
                <a:solidFill>
                  <a:srgbClr val="3333FF"/>
                </a:solidFill>
                <a:latin typeface="+mn-lt"/>
                <a:ea typeface="ＭＳ Ｐゴシック" pitchFamily="-112" charset="-128"/>
              </a:defRPr>
            </a:lvl4pPr>
            <a:lvl5pPr marL="1828800" algn="l" rtl="0" eaLnBrk="0" fontAlgn="base" hangingPunct="0">
              <a:spcBef>
                <a:spcPct val="20000"/>
              </a:spcBef>
              <a:spcAft>
                <a:spcPct val="0"/>
              </a:spcAft>
              <a:defRPr sz="3200">
                <a:solidFill>
                  <a:srgbClr val="3333FF"/>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eaLnBrk="1" hangingPunct="1">
              <a:spcBef>
                <a:spcPct val="0"/>
              </a:spcBef>
              <a:defRPr/>
            </a:pPr>
            <a:r>
              <a:rPr lang="en-GB" altLang="en-US" sz="2800" kern="0" dirty="0">
                <a:solidFill>
                  <a:schemeClr val="tx1"/>
                </a:solidFill>
              </a:rPr>
              <a:t>Kate steals a purse from a handbag within the local shopping centre. She is walking away when she is challenged by Sam, who has witnessed the theft.</a:t>
            </a:r>
          </a:p>
          <a:p>
            <a:pPr eaLnBrk="1" hangingPunct="1">
              <a:spcBef>
                <a:spcPct val="0"/>
              </a:spcBef>
              <a:defRPr/>
            </a:pPr>
            <a:endParaRPr lang="en-GB" altLang="en-US" sz="2800" kern="0" dirty="0">
              <a:solidFill>
                <a:schemeClr val="tx1"/>
              </a:solidFill>
            </a:endParaRPr>
          </a:p>
          <a:p>
            <a:pPr eaLnBrk="1" hangingPunct="1">
              <a:spcBef>
                <a:spcPct val="0"/>
              </a:spcBef>
              <a:defRPr/>
            </a:pPr>
            <a:r>
              <a:rPr lang="en-GB" altLang="en-US" sz="2800" kern="0" dirty="0">
                <a:solidFill>
                  <a:schemeClr val="tx1"/>
                </a:solidFill>
              </a:rPr>
              <a:t>Kate assaults Sam by giving her a ‘kicking’ and makes good her escape. </a:t>
            </a:r>
          </a:p>
          <a:p>
            <a:pPr algn="ctr" eaLnBrk="1" hangingPunct="1">
              <a:spcBef>
                <a:spcPct val="0"/>
              </a:spcBef>
              <a:defRPr/>
            </a:pPr>
            <a:endParaRPr lang="en-GB" altLang="en-US" sz="2800" kern="0" dirty="0">
              <a:solidFill>
                <a:schemeClr val="tx1"/>
              </a:solidFill>
            </a:endParaRPr>
          </a:p>
          <a:p>
            <a:pPr algn="ctr" eaLnBrk="1" hangingPunct="1">
              <a:spcBef>
                <a:spcPct val="0"/>
              </a:spcBef>
              <a:defRPr/>
            </a:pPr>
            <a:r>
              <a:rPr lang="en-GB" altLang="en-US" sz="2800" b="1" kern="0" dirty="0">
                <a:solidFill>
                  <a:schemeClr val="tx1"/>
                </a:solidFill>
              </a:rPr>
              <a:t>Has Kate committed Robbery?</a:t>
            </a:r>
          </a:p>
          <a:p>
            <a:pPr algn="ctr" eaLnBrk="1" hangingPunct="1">
              <a:spcBef>
                <a:spcPct val="0"/>
              </a:spcBef>
              <a:defRPr/>
            </a:pPr>
            <a:endParaRPr lang="en-GB" altLang="en-US" sz="2800" kern="0" dirty="0">
              <a:solidFill>
                <a:srgbClr val="002060"/>
              </a:solidFill>
              <a:latin typeface="Arial" panose="020B0604020202020204" pitchFamily="34" charset="0"/>
            </a:endParaRPr>
          </a:p>
          <a:p>
            <a:pPr eaLnBrk="1" hangingPunct="1">
              <a:spcBef>
                <a:spcPct val="0"/>
              </a:spcBef>
              <a:defRPr/>
            </a:pPr>
            <a:endParaRPr lang="en-GB" altLang="en-US" sz="2800" kern="0" dirty="0">
              <a:latin typeface="Comic Sans MS" panose="030F0702030302020204" pitchFamily="66" charset="0"/>
            </a:endParaRPr>
          </a:p>
        </p:txBody>
      </p:sp>
      <p:sp>
        <p:nvSpPr>
          <p:cNvPr id="4" name="TextBox 3"/>
          <p:cNvSpPr txBox="1"/>
          <p:nvPr/>
        </p:nvSpPr>
        <p:spPr>
          <a:xfrm>
            <a:off x="2207569" y="260649"/>
            <a:ext cx="7915522"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a:solidFill>
                  <a:schemeClr val="bg1"/>
                </a:solidFill>
                <a:latin typeface="+mn-lt"/>
              </a:rPr>
              <a:t>Scenario</a:t>
            </a:r>
            <a:r>
              <a:rPr lang="en-GB" sz="3600" b="1" dirty="0">
                <a:solidFill>
                  <a:schemeClr val="bg1"/>
                </a:solidFill>
              </a:rPr>
              <a:t> 2</a:t>
            </a:r>
          </a:p>
        </p:txBody>
      </p:sp>
    </p:spTree>
    <p:extLst>
      <p:ext uri="{BB962C8B-B14F-4D97-AF65-F5344CB8AC3E}">
        <p14:creationId xmlns:p14="http://schemas.microsoft.com/office/powerpoint/2010/main" val="1652368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bwMode="auto">
          <a:xfrm>
            <a:off x="2390541" y="1124744"/>
            <a:ext cx="7704856" cy="4608512"/>
          </a:xfrm>
          <a:prstGeom prst="rect">
            <a:avLst/>
          </a:prstGeom>
          <a:solidFill>
            <a:schemeClr val="accent2">
              <a:lumMod val="20000"/>
              <a:lumOff val="80000"/>
            </a:schemeClr>
          </a:solidFill>
          <a:ln>
            <a:solidFill>
              <a:schemeClr val="tx1"/>
            </a:solidFill>
          </a:ln>
          <a:effectLst/>
        </p:spPr>
        <p:txBody>
          <a:bodyPr vert="horz" wrap="square" lIns="91440" tIns="45720" rIns="91440" bIns="45720" numCol="1" anchor="t" anchorCtr="0" compatLnSpc="1">
            <a:prstTxWarp prst="textNoShape">
              <a:avLst/>
            </a:prstTxWarp>
          </a:bodyPr>
          <a:lstStyle>
            <a:lvl1pPr algn="l" rtl="0" eaLnBrk="0" fontAlgn="base" hangingPunct="0">
              <a:spcBef>
                <a:spcPct val="20000"/>
              </a:spcBef>
              <a:spcAft>
                <a:spcPct val="0"/>
              </a:spcAft>
              <a:defRPr sz="3200">
                <a:solidFill>
                  <a:srgbClr val="3333FF"/>
                </a:solidFill>
                <a:latin typeface="+mn-lt"/>
                <a:ea typeface="ＭＳ Ｐゴシック" pitchFamily="-112" charset="-128"/>
                <a:cs typeface="ＭＳ Ｐゴシック" pitchFamily="-112" charset="-128"/>
              </a:defRPr>
            </a:lvl1pPr>
            <a:lvl2pPr marL="457200" algn="l" rtl="0" eaLnBrk="0" fontAlgn="base" hangingPunct="0">
              <a:spcBef>
                <a:spcPct val="20000"/>
              </a:spcBef>
              <a:spcAft>
                <a:spcPct val="0"/>
              </a:spcAft>
              <a:defRPr sz="3200">
                <a:solidFill>
                  <a:srgbClr val="3333FF"/>
                </a:solidFill>
                <a:latin typeface="+mn-lt"/>
                <a:ea typeface="ＭＳ Ｐゴシック" pitchFamily="-112" charset="-128"/>
              </a:defRPr>
            </a:lvl2pPr>
            <a:lvl3pPr marL="914400" algn="l" rtl="0" eaLnBrk="0" fontAlgn="base" hangingPunct="0">
              <a:spcBef>
                <a:spcPct val="20000"/>
              </a:spcBef>
              <a:spcAft>
                <a:spcPct val="0"/>
              </a:spcAft>
              <a:defRPr sz="3200">
                <a:solidFill>
                  <a:srgbClr val="3333FF"/>
                </a:solidFill>
                <a:latin typeface="+mn-lt"/>
                <a:ea typeface="ＭＳ Ｐゴシック" pitchFamily="-112" charset="-128"/>
              </a:defRPr>
            </a:lvl3pPr>
            <a:lvl4pPr marL="1371600" algn="l" rtl="0" eaLnBrk="0" fontAlgn="base" hangingPunct="0">
              <a:spcBef>
                <a:spcPct val="20000"/>
              </a:spcBef>
              <a:spcAft>
                <a:spcPct val="0"/>
              </a:spcAft>
              <a:defRPr sz="3200">
                <a:solidFill>
                  <a:srgbClr val="3333FF"/>
                </a:solidFill>
                <a:latin typeface="+mn-lt"/>
                <a:ea typeface="ＭＳ Ｐゴシック" pitchFamily="-112" charset="-128"/>
              </a:defRPr>
            </a:lvl4pPr>
            <a:lvl5pPr marL="1828800" algn="l" rtl="0" eaLnBrk="0" fontAlgn="base" hangingPunct="0">
              <a:spcBef>
                <a:spcPct val="20000"/>
              </a:spcBef>
              <a:spcAft>
                <a:spcPct val="0"/>
              </a:spcAft>
              <a:defRPr sz="3200">
                <a:solidFill>
                  <a:srgbClr val="3333FF"/>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eaLnBrk="1" hangingPunct="1">
              <a:defRPr/>
            </a:pPr>
            <a:r>
              <a:rPr lang="en-GB" sz="2800" kern="0" dirty="0">
                <a:solidFill>
                  <a:schemeClr val="tx1"/>
                </a:solidFill>
                <a:cs typeface="Arial" panose="020B0604020202020204" pitchFamily="34" charset="0"/>
              </a:rPr>
              <a:t>Ian follows Becky around the streets of </a:t>
            </a:r>
            <a:r>
              <a:rPr lang="en-GB" sz="2800" kern="0" dirty="0" err="1">
                <a:solidFill>
                  <a:schemeClr val="tx1"/>
                </a:solidFill>
                <a:cs typeface="Arial" panose="020B0604020202020204" pitchFamily="34" charset="0"/>
              </a:rPr>
              <a:t>Sandford</a:t>
            </a:r>
            <a:r>
              <a:rPr lang="en-GB" sz="2800" kern="0" dirty="0">
                <a:solidFill>
                  <a:schemeClr val="tx1"/>
                </a:solidFill>
                <a:cs typeface="Arial" panose="020B0604020202020204" pitchFamily="34" charset="0"/>
              </a:rPr>
              <a:t> with the intention of finding a suitable place to assault her. </a:t>
            </a:r>
          </a:p>
          <a:p>
            <a:pPr eaLnBrk="1" hangingPunct="1">
              <a:defRPr/>
            </a:pPr>
            <a:r>
              <a:rPr lang="en-GB" sz="2800" kern="0" dirty="0">
                <a:solidFill>
                  <a:schemeClr val="tx1"/>
                </a:solidFill>
                <a:cs typeface="Arial" panose="020B0604020202020204" pitchFamily="34" charset="0"/>
              </a:rPr>
              <a:t>He lunges towards Becky and manages to knock her to the floor. Becky’s purse falls out of her bag, Ian then steals the purse and contents and runs off.</a:t>
            </a:r>
          </a:p>
          <a:p>
            <a:pPr eaLnBrk="1" hangingPunct="1">
              <a:defRPr/>
            </a:pPr>
            <a:endParaRPr lang="en-GB" sz="2800" kern="0" dirty="0">
              <a:solidFill>
                <a:schemeClr val="tx1"/>
              </a:solidFill>
              <a:cs typeface="Arial" panose="020B0604020202020204" pitchFamily="34" charset="0"/>
            </a:endParaRPr>
          </a:p>
          <a:p>
            <a:pPr algn="ctr" eaLnBrk="1" hangingPunct="1">
              <a:defRPr/>
            </a:pPr>
            <a:r>
              <a:rPr lang="en-GB" sz="2800" kern="0" dirty="0">
                <a:solidFill>
                  <a:schemeClr val="tx1"/>
                </a:solidFill>
                <a:cs typeface="Arial" panose="020B0604020202020204" pitchFamily="34" charset="0"/>
              </a:rPr>
              <a:t> </a:t>
            </a:r>
            <a:r>
              <a:rPr lang="en-GB" sz="2800" b="1" kern="0" dirty="0">
                <a:solidFill>
                  <a:schemeClr val="tx1"/>
                </a:solidFill>
                <a:cs typeface="Arial" panose="020B0604020202020204" pitchFamily="34" charset="0"/>
              </a:rPr>
              <a:t>Has Ian committed Robbery?</a:t>
            </a:r>
          </a:p>
          <a:p>
            <a:pPr algn="ctr" eaLnBrk="1" hangingPunct="1">
              <a:defRPr/>
            </a:pPr>
            <a:endParaRPr lang="en-GB" sz="2800" kern="0" dirty="0">
              <a:solidFill>
                <a:srgbClr val="002060"/>
              </a:solidFill>
              <a:latin typeface="Arial" panose="020B0604020202020204" pitchFamily="34" charset="0"/>
              <a:cs typeface="Arial" panose="020B0604020202020204" pitchFamily="34" charset="0"/>
            </a:endParaRPr>
          </a:p>
          <a:p>
            <a:pPr algn="ctr" eaLnBrk="1" hangingPunct="1">
              <a:defRPr/>
            </a:pPr>
            <a:endParaRPr lang="en-GB" sz="2800" b="1" kern="0" dirty="0">
              <a:solidFill>
                <a:srgbClr val="002060"/>
              </a:solidFill>
              <a:effectLst>
                <a:outerShdw blurRad="38100" dist="38100" dir="2700000" algn="tl">
                  <a:srgbClr val="C0C0C0"/>
                </a:outerShdw>
              </a:effectLst>
              <a:latin typeface="Comic Sans MS" pitchFamily="66" charset="0"/>
            </a:endParaRPr>
          </a:p>
        </p:txBody>
      </p:sp>
      <p:sp>
        <p:nvSpPr>
          <p:cNvPr id="3" name="TextBox 2"/>
          <p:cNvSpPr txBox="1"/>
          <p:nvPr/>
        </p:nvSpPr>
        <p:spPr>
          <a:xfrm>
            <a:off x="2135560" y="260649"/>
            <a:ext cx="7992888"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a:solidFill>
                  <a:schemeClr val="bg1"/>
                </a:solidFill>
                <a:latin typeface="+mn-lt"/>
              </a:rPr>
              <a:t>Scenario 3</a:t>
            </a:r>
          </a:p>
        </p:txBody>
      </p:sp>
    </p:spTree>
    <p:extLst>
      <p:ext uri="{BB962C8B-B14F-4D97-AF65-F5344CB8AC3E}">
        <p14:creationId xmlns:p14="http://schemas.microsoft.com/office/powerpoint/2010/main" val="1807387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bwMode="auto">
          <a:xfrm>
            <a:off x="2151273" y="1412776"/>
            <a:ext cx="8053427" cy="3600400"/>
          </a:xfrm>
          <a:prstGeom prst="rect">
            <a:avLst/>
          </a:prstGeom>
          <a:solidFill>
            <a:schemeClr val="accent2">
              <a:lumMod val="20000"/>
              <a:lumOff val="80000"/>
            </a:schemeClr>
          </a:solidFill>
          <a:ln>
            <a:solidFill>
              <a:schemeClr val="tx1"/>
            </a:solidFill>
          </a:ln>
          <a:effectLst/>
        </p:spPr>
        <p:txBody>
          <a:bodyPr vert="horz" wrap="square" lIns="91440" tIns="45720" rIns="91440" bIns="45720" numCol="1" anchor="t" anchorCtr="0" compatLnSpc="1">
            <a:prstTxWarp prst="textNoShape">
              <a:avLst/>
            </a:prstTxWarp>
          </a:bodyPr>
          <a:lstStyle>
            <a:lvl1pPr algn="l" rtl="0" eaLnBrk="0" fontAlgn="base" hangingPunct="0">
              <a:spcBef>
                <a:spcPct val="20000"/>
              </a:spcBef>
              <a:spcAft>
                <a:spcPct val="0"/>
              </a:spcAft>
              <a:defRPr sz="3200">
                <a:solidFill>
                  <a:srgbClr val="3333FF"/>
                </a:solidFill>
                <a:latin typeface="+mn-lt"/>
                <a:ea typeface="ＭＳ Ｐゴシック" pitchFamily="-112" charset="-128"/>
                <a:cs typeface="ＭＳ Ｐゴシック" pitchFamily="-112" charset="-128"/>
              </a:defRPr>
            </a:lvl1pPr>
            <a:lvl2pPr marL="457200" algn="l" rtl="0" eaLnBrk="0" fontAlgn="base" hangingPunct="0">
              <a:spcBef>
                <a:spcPct val="20000"/>
              </a:spcBef>
              <a:spcAft>
                <a:spcPct val="0"/>
              </a:spcAft>
              <a:defRPr sz="3200">
                <a:solidFill>
                  <a:srgbClr val="3333FF"/>
                </a:solidFill>
                <a:latin typeface="+mn-lt"/>
                <a:ea typeface="ＭＳ Ｐゴシック" pitchFamily="-112" charset="-128"/>
              </a:defRPr>
            </a:lvl2pPr>
            <a:lvl3pPr marL="914400" algn="l" rtl="0" eaLnBrk="0" fontAlgn="base" hangingPunct="0">
              <a:spcBef>
                <a:spcPct val="20000"/>
              </a:spcBef>
              <a:spcAft>
                <a:spcPct val="0"/>
              </a:spcAft>
              <a:defRPr sz="3200">
                <a:solidFill>
                  <a:srgbClr val="3333FF"/>
                </a:solidFill>
                <a:latin typeface="+mn-lt"/>
                <a:ea typeface="ＭＳ Ｐゴシック" pitchFamily="-112" charset="-128"/>
              </a:defRPr>
            </a:lvl3pPr>
            <a:lvl4pPr marL="1371600" algn="l" rtl="0" eaLnBrk="0" fontAlgn="base" hangingPunct="0">
              <a:spcBef>
                <a:spcPct val="20000"/>
              </a:spcBef>
              <a:spcAft>
                <a:spcPct val="0"/>
              </a:spcAft>
              <a:defRPr sz="3200">
                <a:solidFill>
                  <a:srgbClr val="3333FF"/>
                </a:solidFill>
                <a:latin typeface="+mn-lt"/>
                <a:ea typeface="ＭＳ Ｐゴシック" pitchFamily="-112" charset="-128"/>
              </a:defRPr>
            </a:lvl4pPr>
            <a:lvl5pPr marL="1828800" algn="l" rtl="0" eaLnBrk="0" fontAlgn="base" hangingPunct="0">
              <a:spcBef>
                <a:spcPct val="20000"/>
              </a:spcBef>
              <a:spcAft>
                <a:spcPct val="0"/>
              </a:spcAft>
              <a:defRPr sz="3200">
                <a:solidFill>
                  <a:srgbClr val="3333FF"/>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eaLnBrk="1" hangingPunct="1">
              <a:spcBef>
                <a:spcPct val="0"/>
              </a:spcBef>
            </a:pPr>
            <a:r>
              <a:rPr lang="en-GB" altLang="en-US" sz="2800" kern="0" dirty="0">
                <a:solidFill>
                  <a:schemeClr val="tx1"/>
                </a:solidFill>
              </a:rPr>
              <a:t>Mark intends to commit robbery. He sees a </a:t>
            </a:r>
          </a:p>
          <a:p>
            <a:pPr eaLnBrk="1" hangingPunct="1">
              <a:spcBef>
                <a:spcPct val="0"/>
              </a:spcBef>
            </a:pPr>
            <a:r>
              <a:rPr lang="en-GB" altLang="en-US" sz="2800" kern="0" dirty="0">
                <a:solidFill>
                  <a:schemeClr val="tx1"/>
                </a:solidFill>
              </a:rPr>
              <a:t>student with a bag over her shoulder. Mark approaches the student, pulls the bag from her shoulder and a slight struggle then ensues before Mark is able to rip the bag from the student’s grip. </a:t>
            </a:r>
          </a:p>
          <a:p>
            <a:pPr algn="ctr" eaLnBrk="1" hangingPunct="1">
              <a:spcBef>
                <a:spcPct val="0"/>
              </a:spcBef>
            </a:pPr>
            <a:endParaRPr lang="en-GB" altLang="en-US" sz="2800" kern="0" dirty="0">
              <a:solidFill>
                <a:schemeClr val="tx1"/>
              </a:solidFill>
            </a:endParaRPr>
          </a:p>
          <a:p>
            <a:pPr algn="ctr" eaLnBrk="1" hangingPunct="1">
              <a:spcBef>
                <a:spcPct val="0"/>
              </a:spcBef>
            </a:pPr>
            <a:r>
              <a:rPr lang="en-GB" altLang="en-US" sz="2800" b="1" kern="0" dirty="0">
                <a:solidFill>
                  <a:schemeClr val="tx1"/>
                </a:solidFill>
              </a:rPr>
              <a:t>Has Mark committed Robbery?</a:t>
            </a:r>
          </a:p>
          <a:p>
            <a:pPr algn="ctr" eaLnBrk="1" hangingPunct="1">
              <a:spcBef>
                <a:spcPct val="0"/>
              </a:spcBef>
            </a:pPr>
            <a:endParaRPr lang="en-GB" altLang="en-US" sz="2800" kern="0" dirty="0">
              <a:solidFill>
                <a:srgbClr val="002060"/>
              </a:solidFill>
              <a:latin typeface="Arial" panose="020B0604020202020204" pitchFamily="34" charset="0"/>
            </a:endParaRPr>
          </a:p>
        </p:txBody>
      </p:sp>
      <p:sp>
        <p:nvSpPr>
          <p:cNvPr id="3" name="TextBox 2"/>
          <p:cNvSpPr txBox="1"/>
          <p:nvPr/>
        </p:nvSpPr>
        <p:spPr>
          <a:xfrm>
            <a:off x="2135561" y="332658"/>
            <a:ext cx="8069138"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a:solidFill>
                  <a:schemeClr val="bg1"/>
                </a:solidFill>
                <a:latin typeface="+mn-lt"/>
              </a:rPr>
              <a:t>Scenario 4</a:t>
            </a:r>
          </a:p>
        </p:txBody>
      </p:sp>
    </p:spTree>
    <p:extLst>
      <p:ext uri="{BB962C8B-B14F-4D97-AF65-F5344CB8AC3E}">
        <p14:creationId xmlns:p14="http://schemas.microsoft.com/office/powerpoint/2010/main" val="1693608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bwMode="auto">
          <a:xfrm>
            <a:off x="2207568" y="1556792"/>
            <a:ext cx="7920880" cy="3384376"/>
          </a:xfrm>
          <a:prstGeom prst="rect">
            <a:avLst/>
          </a:prstGeom>
          <a:solidFill>
            <a:schemeClr val="accent2">
              <a:lumMod val="20000"/>
              <a:lumOff val="80000"/>
            </a:schemeClr>
          </a:solidFill>
          <a:ln>
            <a:solidFill>
              <a:schemeClr val="tx1"/>
            </a:solidFill>
          </a:ln>
          <a:effectLst/>
        </p:spPr>
        <p:txBody>
          <a:bodyPr vert="horz" wrap="square" lIns="91440" tIns="45720" rIns="91440" bIns="45720" numCol="1" anchor="t" anchorCtr="0" compatLnSpc="1">
            <a:prstTxWarp prst="textNoShape">
              <a:avLst/>
            </a:prstTxWarp>
          </a:bodyPr>
          <a:lstStyle>
            <a:lvl1pPr algn="l" rtl="0" eaLnBrk="0" fontAlgn="base" hangingPunct="0">
              <a:spcBef>
                <a:spcPct val="20000"/>
              </a:spcBef>
              <a:spcAft>
                <a:spcPct val="0"/>
              </a:spcAft>
              <a:defRPr sz="3200">
                <a:solidFill>
                  <a:srgbClr val="3333FF"/>
                </a:solidFill>
                <a:latin typeface="+mn-lt"/>
                <a:ea typeface="ＭＳ Ｐゴシック" pitchFamily="-112" charset="-128"/>
                <a:cs typeface="ＭＳ Ｐゴシック" pitchFamily="-112" charset="-128"/>
              </a:defRPr>
            </a:lvl1pPr>
            <a:lvl2pPr marL="457200" algn="l" rtl="0" eaLnBrk="0" fontAlgn="base" hangingPunct="0">
              <a:spcBef>
                <a:spcPct val="20000"/>
              </a:spcBef>
              <a:spcAft>
                <a:spcPct val="0"/>
              </a:spcAft>
              <a:defRPr sz="3200">
                <a:solidFill>
                  <a:srgbClr val="3333FF"/>
                </a:solidFill>
                <a:latin typeface="+mn-lt"/>
                <a:ea typeface="ＭＳ Ｐゴシック" pitchFamily="-112" charset="-128"/>
              </a:defRPr>
            </a:lvl2pPr>
            <a:lvl3pPr marL="914400" algn="l" rtl="0" eaLnBrk="0" fontAlgn="base" hangingPunct="0">
              <a:spcBef>
                <a:spcPct val="20000"/>
              </a:spcBef>
              <a:spcAft>
                <a:spcPct val="0"/>
              </a:spcAft>
              <a:defRPr sz="3200">
                <a:solidFill>
                  <a:srgbClr val="3333FF"/>
                </a:solidFill>
                <a:latin typeface="+mn-lt"/>
                <a:ea typeface="ＭＳ Ｐゴシック" pitchFamily="-112" charset="-128"/>
              </a:defRPr>
            </a:lvl3pPr>
            <a:lvl4pPr marL="1371600" algn="l" rtl="0" eaLnBrk="0" fontAlgn="base" hangingPunct="0">
              <a:spcBef>
                <a:spcPct val="20000"/>
              </a:spcBef>
              <a:spcAft>
                <a:spcPct val="0"/>
              </a:spcAft>
              <a:defRPr sz="3200">
                <a:solidFill>
                  <a:srgbClr val="3333FF"/>
                </a:solidFill>
                <a:latin typeface="+mn-lt"/>
                <a:ea typeface="ＭＳ Ｐゴシック" pitchFamily="-112" charset="-128"/>
              </a:defRPr>
            </a:lvl4pPr>
            <a:lvl5pPr marL="1828800" algn="l" rtl="0" eaLnBrk="0" fontAlgn="base" hangingPunct="0">
              <a:spcBef>
                <a:spcPct val="20000"/>
              </a:spcBef>
              <a:spcAft>
                <a:spcPct val="0"/>
              </a:spcAft>
              <a:defRPr sz="3200">
                <a:solidFill>
                  <a:srgbClr val="3333FF"/>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eaLnBrk="1" hangingPunct="1">
              <a:spcBef>
                <a:spcPct val="0"/>
              </a:spcBef>
              <a:defRPr/>
            </a:pPr>
            <a:r>
              <a:rPr lang="en-GB" altLang="en-US" sz="2800" kern="0" dirty="0">
                <a:solidFill>
                  <a:schemeClr val="tx1"/>
                </a:solidFill>
              </a:rPr>
              <a:t>Ed walks up to the driver of a motor car parked on the High Street. Ed is desperate for cash and he threatens the driver that unless he hands over some cash he will smash the car up. </a:t>
            </a:r>
          </a:p>
          <a:p>
            <a:pPr algn="ctr" eaLnBrk="1" hangingPunct="1">
              <a:spcBef>
                <a:spcPct val="0"/>
              </a:spcBef>
              <a:defRPr/>
            </a:pPr>
            <a:endParaRPr lang="en-GB" altLang="en-US" sz="2800" kern="0" dirty="0">
              <a:solidFill>
                <a:schemeClr val="tx1"/>
              </a:solidFill>
            </a:endParaRPr>
          </a:p>
          <a:p>
            <a:pPr algn="ctr" eaLnBrk="1" hangingPunct="1">
              <a:spcBef>
                <a:spcPct val="0"/>
              </a:spcBef>
              <a:defRPr/>
            </a:pPr>
            <a:r>
              <a:rPr lang="en-GB" altLang="en-US" sz="2800" kern="0" dirty="0">
                <a:solidFill>
                  <a:schemeClr val="tx1"/>
                </a:solidFill>
              </a:rPr>
              <a:t> </a:t>
            </a:r>
            <a:r>
              <a:rPr lang="en-GB" altLang="en-US" sz="2800" b="1" kern="0" dirty="0">
                <a:solidFill>
                  <a:schemeClr val="tx1"/>
                </a:solidFill>
              </a:rPr>
              <a:t>Has Ed committed robbery?</a:t>
            </a:r>
          </a:p>
          <a:p>
            <a:pPr eaLnBrk="1" hangingPunct="1">
              <a:spcBef>
                <a:spcPct val="0"/>
              </a:spcBef>
              <a:defRPr/>
            </a:pPr>
            <a:endParaRPr lang="en-GB" altLang="en-US" kern="0" dirty="0">
              <a:solidFill>
                <a:srgbClr val="002060"/>
              </a:solidFill>
              <a:latin typeface="Arial" panose="020B0604020202020204" pitchFamily="34" charset="0"/>
            </a:endParaRPr>
          </a:p>
        </p:txBody>
      </p:sp>
      <p:sp>
        <p:nvSpPr>
          <p:cNvPr id="3" name="TextBox 2"/>
          <p:cNvSpPr txBox="1"/>
          <p:nvPr/>
        </p:nvSpPr>
        <p:spPr>
          <a:xfrm>
            <a:off x="2051248" y="332657"/>
            <a:ext cx="8077200"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a:solidFill>
                  <a:schemeClr val="bg1"/>
                </a:solidFill>
                <a:latin typeface="+mn-lt"/>
              </a:rPr>
              <a:t>Scenario 5</a:t>
            </a:r>
          </a:p>
        </p:txBody>
      </p:sp>
    </p:spTree>
    <p:extLst>
      <p:ext uri="{BB962C8B-B14F-4D97-AF65-F5344CB8AC3E}">
        <p14:creationId xmlns:p14="http://schemas.microsoft.com/office/powerpoint/2010/main" val="953901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bwMode="auto">
          <a:xfrm>
            <a:off x="2063552" y="1124744"/>
            <a:ext cx="8136904" cy="4464496"/>
          </a:xfrm>
          <a:prstGeom prst="rect">
            <a:avLst/>
          </a:prstGeom>
          <a:solidFill>
            <a:schemeClr val="accent2">
              <a:lumMod val="20000"/>
              <a:lumOff val="80000"/>
            </a:schemeClr>
          </a:solidFill>
          <a:ln>
            <a:solidFill>
              <a:schemeClr val="tx1"/>
            </a:solidFill>
          </a:ln>
          <a:effectLst/>
        </p:spPr>
        <p:txBody>
          <a:bodyPr vert="horz" wrap="square" lIns="91440" tIns="45720" rIns="91440" bIns="45720" numCol="1" anchor="t" anchorCtr="0" compatLnSpc="1">
            <a:prstTxWarp prst="textNoShape">
              <a:avLst/>
            </a:prstTxWarp>
          </a:bodyPr>
          <a:lstStyle>
            <a:lvl1pPr algn="l" rtl="0" eaLnBrk="0" fontAlgn="base" hangingPunct="0">
              <a:spcBef>
                <a:spcPct val="20000"/>
              </a:spcBef>
              <a:spcAft>
                <a:spcPct val="0"/>
              </a:spcAft>
              <a:defRPr sz="3200">
                <a:solidFill>
                  <a:srgbClr val="3333FF"/>
                </a:solidFill>
                <a:latin typeface="+mn-lt"/>
                <a:ea typeface="ＭＳ Ｐゴシック" pitchFamily="-112" charset="-128"/>
                <a:cs typeface="ＭＳ Ｐゴシック" pitchFamily="-112" charset="-128"/>
              </a:defRPr>
            </a:lvl1pPr>
            <a:lvl2pPr marL="457200" algn="l" rtl="0" eaLnBrk="0" fontAlgn="base" hangingPunct="0">
              <a:spcBef>
                <a:spcPct val="20000"/>
              </a:spcBef>
              <a:spcAft>
                <a:spcPct val="0"/>
              </a:spcAft>
              <a:defRPr sz="3200">
                <a:solidFill>
                  <a:srgbClr val="3333FF"/>
                </a:solidFill>
                <a:latin typeface="+mn-lt"/>
                <a:ea typeface="ＭＳ Ｐゴシック" pitchFamily="-112" charset="-128"/>
              </a:defRPr>
            </a:lvl2pPr>
            <a:lvl3pPr marL="914400" algn="l" rtl="0" eaLnBrk="0" fontAlgn="base" hangingPunct="0">
              <a:spcBef>
                <a:spcPct val="20000"/>
              </a:spcBef>
              <a:spcAft>
                <a:spcPct val="0"/>
              </a:spcAft>
              <a:defRPr sz="3200">
                <a:solidFill>
                  <a:srgbClr val="3333FF"/>
                </a:solidFill>
                <a:latin typeface="+mn-lt"/>
                <a:ea typeface="ＭＳ Ｐゴシック" pitchFamily="-112" charset="-128"/>
              </a:defRPr>
            </a:lvl3pPr>
            <a:lvl4pPr marL="1371600" algn="l" rtl="0" eaLnBrk="0" fontAlgn="base" hangingPunct="0">
              <a:spcBef>
                <a:spcPct val="20000"/>
              </a:spcBef>
              <a:spcAft>
                <a:spcPct val="0"/>
              </a:spcAft>
              <a:defRPr sz="3200">
                <a:solidFill>
                  <a:srgbClr val="3333FF"/>
                </a:solidFill>
                <a:latin typeface="+mn-lt"/>
                <a:ea typeface="ＭＳ Ｐゴシック" pitchFamily="-112" charset="-128"/>
              </a:defRPr>
            </a:lvl4pPr>
            <a:lvl5pPr marL="1828800" algn="l" rtl="0" eaLnBrk="0" fontAlgn="base" hangingPunct="0">
              <a:spcBef>
                <a:spcPct val="20000"/>
              </a:spcBef>
              <a:spcAft>
                <a:spcPct val="0"/>
              </a:spcAft>
              <a:defRPr sz="3200">
                <a:solidFill>
                  <a:srgbClr val="3333FF"/>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eaLnBrk="1" hangingPunct="1">
              <a:lnSpc>
                <a:spcPct val="80000"/>
              </a:lnSpc>
              <a:spcBef>
                <a:spcPct val="0"/>
              </a:spcBef>
            </a:pPr>
            <a:endParaRPr lang="en-GB" altLang="en-US" sz="2800" kern="0" dirty="0">
              <a:solidFill>
                <a:srgbClr val="002060"/>
              </a:solidFill>
              <a:latin typeface="Arial" panose="020B0604020202020204" pitchFamily="34" charset="0"/>
            </a:endParaRPr>
          </a:p>
          <a:p>
            <a:pPr eaLnBrk="1" hangingPunct="1">
              <a:spcBef>
                <a:spcPct val="0"/>
              </a:spcBef>
            </a:pPr>
            <a:r>
              <a:rPr lang="en-GB" altLang="en-US" sz="2800" kern="0" dirty="0">
                <a:solidFill>
                  <a:schemeClr val="tx1"/>
                </a:solidFill>
              </a:rPr>
              <a:t>James is walking along the High Street, </a:t>
            </a:r>
          </a:p>
          <a:p>
            <a:pPr eaLnBrk="1" hangingPunct="1">
              <a:spcBef>
                <a:spcPct val="0"/>
              </a:spcBef>
            </a:pPr>
            <a:r>
              <a:rPr lang="en-GB" altLang="en-US" sz="2800" kern="0" dirty="0">
                <a:solidFill>
                  <a:schemeClr val="tx1"/>
                </a:solidFill>
              </a:rPr>
              <a:t>pushing his one month old baby son in a pram.</a:t>
            </a:r>
          </a:p>
          <a:p>
            <a:pPr eaLnBrk="1" hangingPunct="1">
              <a:spcBef>
                <a:spcPct val="0"/>
              </a:spcBef>
            </a:pPr>
            <a:r>
              <a:rPr lang="en-GB" altLang="en-US" sz="2800" kern="0" dirty="0">
                <a:solidFill>
                  <a:schemeClr val="tx1"/>
                </a:solidFill>
              </a:rPr>
              <a:t>Steve walks up and shouts ‘give me your wallet and money or the baby gets it’</a:t>
            </a:r>
          </a:p>
          <a:p>
            <a:pPr eaLnBrk="1" hangingPunct="1">
              <a:spcBef>
                <a:spcPct val="0"/>
              </a:spcBef>
            </a:pPr>
            <a:endParaRPr lang="en-GB" altLang="en-US" sz="2800" kern="0" dirty="0">
              <a:solidFill>
                <a:schemeClr val="tx1"/>
              </a:solidFill>
            </a:endParaRPr>
          </a:p>
          <a:p>
            <a:pPr eaLnBrk="1" hangingPunct="1">
              <a:spcBef>
                <a:spcPct val="0"/>
              </a:spcBef>
            </a:pPr>
            <a:r>
              <a:rPr lang="en-GB" altLang="en-US" sz="2800" kern="0" dirty="0">
                <a:solidFill>
                  <a:schemeClr val="tx1"/>
                </a:solidFill>
              </a:rPr>
              <a:t>James (who understandably is afraid) hands over the money and Steve makes off into Prospect Place. </a:t>
            </a:r>
          </a:p>
          <a:p>
            <a:pPr algn="ctr" eaLnBrk="1" hangingPunct="1">
              <a:lnSpc>
                <a:spcPct val="80000"/>
              </a:lnSpc>
              <a:spcBef>
                <a:spcPct val="0"/>
              </a:spcBef>
            </a:pPr>
            <a:endParaRPr lang="en-GB" altLang="en-US" sz="2800" kern="0" dirty="0">
              <a:solidFill>
                <a:schemeClr val="tx1"/>
              </a:solidFill>
            </a:endParaRPr>
          </a:p>
          <a:p>
            <a:pPr algn="ctr" eaLnBrk="1" hangingPunct="1">
              <a:lnSpc>
                <a:spcPct val="80000"/>
              </a:lnSpc>
              <a:spcBef>
                <a:spcPct val="0"/>
              </a:spcBef>
            </a:pPr>
            <a:r>
              <a:rPr lang="en-GB" altLang="en-US" sz="2800" kern="0" dirty="0">
                <a:solidFill>
                  <a:schemeClr val="tx1"/>
                </a:solidFill>
              </a:rPr>
              <a:t> </a:t>
            </a:r>
          </a:p>
          <a:p>
            <a:pPr algn="ctr" eaLnBrk="1" hangingPunct="1">
              <a:lnSpc>
                <a:spcPct val="80000"/>
              </a:lnSpc>
              <a:spcBef>
                <a:spcPct val="0"/>
              </a:spcBef>
            </a:pPr>
            <a:r>
              <a:rPr lang="en-GB" altLang="en-US" sz="2800" b="1" kern="0" dirty="0">
                <a:solidFill>
                  <a:schemeClr val="tx1"/>
                </a:solidFill>
              </a:rPr>
              <a:t>Has Steve committed robbery?</a:t>
            </a:r>
          </a:p>
          <a:p>
            <a:pPr algn="ctr" eaLnBrk="1" hangingPunct="1">
              <a:lnSpc>
                <a:spcPct val="80000"/>
              </a:lnSpc>
              <a:spcBef>
                <a:spcPct val="0"/>
              </a:spcBef>
            </a:pPr>
            <a:endParaRPr lang="en-GB" altLang="en-US" sz="2800" kern="0" dirty="0">
              <a:solidFill>
                <a:srgbClr val="002060"/>
              </a:solidFill>
              <a:latin typeface="Arial" panose="020B0604020202020204" pitchFamily="34" charset="0"/>
            </a:endParaRPr>
          </a:p>
          <a:p>
            <a:pPr algn="ctr" eaLnBrk="1" hangingPunct="1">
              <a:lnSpc>
                <a:spcPct val="80000"/>
              </a:lnSpc>
              <a:spcBef>
                <a:spcPct val="0"/>
              </a:spcBef>
            </a:pPr>
            <a:endParaRPr lang="en-GB" altLang="en-US" kern="0" dirty="0">
              <a:solidFill>
                <a:srgbClr val="002060"/>
              </a:solidFill>
              <a:latin typeface="Arial" panose="020B0604020202020204" pitchFamily="34" charset="0"/>
            </a:endParaRPr>
          </a:p>
        </p:txBody>
      </p:sp>
      <p:sp>
        <p:nvSpPr>
          <p:cNvPr id="3" name="TextBox 2"/>
          <p:cNvSpPr txBox="1"/>
          <p:nvPr/>
        </p:nvSpPr>
        <p:spPr>
          <a:xfrm>
            <a:off x="2063552" y="260649"/>
            <a:ext cx="8136904"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a:solidFill>
                  <a:schemeClr val="bg1"/>
                </a:solidFill>
                <a:latin typeface="+mn-lt"/>
              </a:rPr>
              <a:t>Scenario 6</a:t>
            </a:r>
          </a:p>
        </p:txBody>
      </p:sp>
    </p:spTree>
    <p:extLst>
      <p:ext uri="{BB962C8B-B14F-4D97-AF65-F5344CB8AC3E}">
        <p14:creationId xmlns:p14="http://schemas.microsoft.com/office/powerpoint/2010/main" val="1688565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RESENTER_SHAPEINFO" val="&lt;ThreeDShapeInfo&gt;&lt;uuid val=&quot;{AA61A633-63D2-4A4B-A1D2-94BAF7120BF0}&quot;/&gt;&lt;isInvalidForFieldText val=&quot;0&quot;/&gt;&lt;Image&gt;&lt;filename val=&quot;C:\DOCUME~1\swp54152\LOCALS~1\Temp\PR\data\asimages\{AA61A633-63D2-4A4B-A1D2-94BAF7120BF0}_26.png&quot;/&gt;&lt;left val=&quot;16&quot;/&gt;&lt;top val=&quot;75&quot;/&gt;&lt;width val=&quot;694&quot;/&gt;&lt;height val=&quot;391&quot;/&gt;&lt;hasText val=&quot;1&quot;/&gt;&lt;/Image&gt;&lt;/ThreeDShapeInfo&gt;"/>
</p:tagLst>
</file>

<file path=ppt/tags/tag2.xml><?xml version="1.0" encoding="utf-8"?>
<p:tagLst xmlns:a="http://schemas.openxmlformats.org/drawingml/2006/main" xmlns:r="http://schemas.openxmlformats.org/officeDocument/2006/relationships" xmlns:p="http://schemas.openxmlformats.org/presentationml/2006/main">
  <p:tag name="PRESENTER_SHAPEINFO" val="&lt;ThreeDShapeInfo&gt;&lt;uuid val=&quot;{B39B7866-9068-42E2-AC75-EEAD1CD303E3}&quot;/&gt;&lt;isInvalidForFieldText val=&quot;0&quot;/&gt;&lt;Image&gt;&lt;filename val=&quot;C:\DOCUME~1\swp54152\LOCALS~1\Temp\PR\data\asimages\{B39B7866-9068-42E2-AC75-EEAD1CD303E3}_29.png&quot;/&gt;&lt;left val=&quot;39&quot;/&gt;&lt;top val=&quot;25&quot;/&gt;&lt;width val=&quot;642&quot;/&gt;&lt;height val=&quot;489&quot;/&gt;&lt;hasText val=&quot;1&quot;/&gt;&lt;/Image&gt;&lt;/ThreeDShapeInfo&gt;"/>
</p:tagLst>
</file>

<file path=ppt/theme/theme1.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6293</TotalTime>
  <Words>3361</Words>
  <Application>Microsoft Office PowerPoint</Application>
  <PresentationFormat>Widescreen</PresentationFormat>
  <Paragraphs>291</Paragraphs>
  <Slides>21</Slides>
  <Notes>21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21</vt:i4>
      </vt:variant>
    </vt:vector>
  </HeadingPairs>
  <TitlesOfParts>
    <vt:vector size="30" baseType="lpstr">
      <vt:lpstr>Arial</vt:lpstr>
      <vt:lpstr>Arial Nova Cond</vt:lpstr>
      <vt:lpstr>Calibri</vt:lpstr>
      <vt:lpstr>Calibri Light</vt:lpstr>
      <vt:lpstr>Comic Sans MS</vt:lpstr>
      <vt:lpstr>Microsoft Sans Serif</vt:lpstr>
      <vt:lpstr>Verdana</vt:lpstr>
      <vt:lpstr>1_Office Theme</vt:lpstr>
      <vt:lpstr>Office Theme</vt:lpstr>
      <vt:lpstr>PowerPoint Presentation</vt:lpstr>
      <vt:lpstr>PowerPoint Presentation</vt:lpstr>
      <vt:lpstr>Robbery Section 8 Theft Act 1968</vt:lpstr>
      <vt:lpstr>Robbery</vt:lpstr>
      <vt:lpstr>Robbery</vt:lpstr>
      <vt:lpstr>Robbery</vt:lpstr>
      <vt:lpstr>Robbery</vt:lpstr>
      <vt:lpstr>Robbery</vt:lpstr>
      <vt:lpstr>PowerPoint Presentation</vt:lpstr>
      <vt:lpstr>Robbery</vt:lpstr>
      <vt:lpstr>PowerPoint Presentation</vt:lpstr>
      <vt:lpstr>Robbery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Roadcraft</dc:title>
  <dc:creator>North Wales Police</dc:creator>
  <cp:lastModifiedBy>Neil,Sharon swp3514</cp:lastModifiedBy>
  <cp:revision>957</cp:revision>
  <cp:lastPrinted>2018-08-28T11:15:20Z</cp:lastPrinted>
  <dcterms:created xsi:type="dcterms:W3CDTF">2015-10-21T12:25:46Z</dcterms:created>
  <dcterms:modified xsi:type="dcterms:W3CDTF">2022-07-04T06:01:36Z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itusGUID">
    <vt:lpwstr>4ed8aa45-8d07-41b2-b688-0634fad8fdb2</vt:lpwstr>
  </property>
  <property fmtid="{D5CDD505-2E9C-101B-9397-08002B2CF9AE}" pid="3" name="MSIP_Label_66cf8fe5-b7b7-4df7-b38d-1c61ac2f6639_Enabled">
    <vt:lpwstr>true</vt:lpwstr>
  </property>
  <property fmtid="{D5CDD505-2E9C-101B-9397-08002B2CF9AE}" pid="4" name="MSIP_Label_66cf8fe5-b7b7-4df7-b38d-1c61ac2f6639_SetDate">
    <vt:lpwstr>2022-01-12T11:00:54Z</vt:lpwstr>
  </property>
  <property fmtid="{D5CDD505-2E9C-101B-9397-08002B2CF9AE}" pid="5" name="MSIP_Label_66cf8fe5-b7b7-4df7-b38d-1c61ac2f6639_Method">
    <vt:lpwstr>Standard</vt:lpwstr>
  </property>
  <property fmtid="{D5CDD505-2E9C-101B-9397-08002B2CF9AE}" pid="6" name="MSIP_Label_66cf8fe5-b7b7-4df7-b38d-1c61ac2f6639_Name">
    <vt:lpwstr>66cf8fe5-b7b7-4df7-b38d-1c61ac2f6639</vt:lpwstr>
  </property>
  <property fmtid="{D5CDD505-2E9C-101B-9397-08002B2CF9AE}" pid="7" name="MSIP_Label_66cf8fe5-b7b7-4df7-b38d-1c61ac2f6639_SiteId">
    <vt:lpwstr>270c2f4d-fd0c-4f08-92a9-e5bdd8a87e09</vt:lpwstr>
  </property>
  <property fmtid="{D5CDD505-2E9C-101B-9397-08002B2CF9AE}" pid="8" name="MSIP_Label_66cf8fe5-b7b7-4df7-b38d-1c61ac2f6639_ActionId">
    <vt:lpwstr>29c72a3c-7c34-4df1-8bac-b8d8bdfbb698</vt:lpwstr>
  </property>
  <property fmtid="{D5CDD505-2E9C-101B-9397-08002B2CF9AE}" pid="9" name="MSIP_Label_66cf8fe5-b7b7-4df7-b38d-1c61ac2f6639_ContentBits">
    <vt:lpwstr>0</vt:lpwstr>
  </property>
  <property fmtid="{D5CDD505-2E9C-101B-9397-08002B2CF9AE}" pid="10" name="Classification">
    <vt:lpwstr>OFFICIAL</vt:lpwstr>
  </property>
  <property fmtid="{D5CDD505-2E9C-101B-9397-08002B2CF9AE}" pid="11" name="Visibility">
    <vt:lpwstr>NOT VISIBLE</vt:lpwstr>
  </property>
</Properties>
</file>