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9" d="100"/>
          <a:sy n="79" d="100"/>
        </p:scale>
        <p:origin x="3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009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973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830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688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844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78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768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919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033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865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905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A3888C27-F52C-419E-9D4F-DD6B687F76D6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2EF98314-A8CD-4398-BB82-67DAE39A1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8811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9D5E84-6670-BDE5-4DAF-3B35A43BDA30}"/>
              </a:ext>
            </a:extLst>
          </p:cNvPr>
          <p:cNvSpPr txBox="1"/>
          <p:nvPr/>
        </p:nvSpPr>
        <p:spPr>
          <a:xfrm>
            <a:off x="3169920" y="292608"/>
            <a:ext cx="7424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Graveyard Iconography- What do they mean?</a:t>
            </a:r>
            <a:endParaRPr lang="en-GB" sz="2400" dirty="0"/>
          </a:p>
        </p:txBody>
      </p:sp>
      <p:pic>
        <p:nvPicPr>
          <p:cNvPr id="4" name="Picture 3" descr="A tombstone in a cemetery&#10;&#10;AI-generated content may be incorrect.">
            <a:extLst>
              <a:ext uri="{FF2B5EF4-FFF2-40B4-BE49-F238E27FC236}">
                <a16:creationId xmlns:a16="http://schemas.microsoft.com/office/drawing/2014/main" id="{48724D91-C5AD-E30B-12E9-73A922EC83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3652" y="1882902"/>
            <a:ext cx="5017008" cy="37627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C91047-5270-6307-33B6-D509E2F6A827}"/>
              </a:ext>
            </a:extLst>
          </p:cNvPr>
          <p:cNvSpPr txBox="1"/>
          <p:nvPr/>
        </p:nvSpPr>
        <p:spPr>
          <a:xfrm>
            <a:off x="5218176" y="1438656"/>
            <a:ext cx="59496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Introduction </a:t>
            </a:r>
          </a:p>
          <a:p>
            <a:r>
              <a:rPr lang="en-GB" dirty="0"/>
              <a:t>Iconography on gravestones are not just decoration, each icon has their own meaning. </a:t>
            </a:r>
          </a:p>
          <a:p>
            <a:endParaRPr lang="en-GB" dirty="0"/>
          </a:p>
          <a:p>
            <a:r>
              <a:rPr lang="en-GB" u="sng" dirty="0"/>
              <a:t>Meanings </a:t>
            </a:r>
          </a:p>
          <a:p>
            <a:r>
              <a:rPr lang="en-GB" dirty="0"/>
              <a:t>Hand Pointing Upwards- This icon means that the soul of the person has gone to heaven (Horton,1989).</a:t>
            </a:r>
          </a:p>
          <a:p>
            <a:r>
              <a:rPr lang="en-GB" dirty="0"/>
              <a:t>Roses- These symbolise love and beauty (Horton, 1989).</a:t>
            </a:r>
          </a:p>
          <a:p>
            <a:r>
              <a:rPr lang="en-GB" dirty="0"/>
              <a:t>Wheat- This symbolises maturity </a:t>
            </a:r>
            <a:r>
              <a:rPr lang="en-GB"/>
              <a:t>(Horton, </a:t>
            </a:r>
            <a:r>
              <a:rPr lang="en-GB" dirty="0"/>
              <a:t>1989).</a:t>
            </a:r>
          </a:p>
          <a:p>
            <a:r>
              <a:rPr lang="en-GB" dirty="0"/>
              <a:t>Graveyard iconography and their meanings differ depending on the religion, culture and time period of the deceased person.</a:t>
            </a:r>
          </a:p>
          <a:p>
            <a:endParaRPr lang="en-GB" dirty="0"/>
          </a:p>
          <a:p>
            <a:r>
              <a:rPr lang="en-GB" u="sng" dirty="0"/>
              <a:t>Conclusion </a:t>
            </a:r>
          </a:p>
          <a:p>
            <a:r>
              <a:rPr lang="en-GB" dirty="0"/>
              <a:t>Overall, graveyard iconography is more than just decoration and has many different meanings dependant on religion culture and time period.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0D5EF2-FEBA-6363-E8F1-B18BD7D7F341}"/>
              </a:ext>
            </a:extLst>
          </p:cNvPr>
          <p:cNvCxnSpPr>
            <a:cxnSpLocks/>
          </p:cNvCxnSpPr>
          <p:nvPr/>
        </p:nvCxnSpPr>
        <p:spPr>
          <a:xfrm>
            <a:off x="2852928" y="2243328"/>
            <a:ext cx="2474976" cy="76809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AD4314-42FA-2841-411F-4965958AEB64}"/>
              </a:ext>
            </a:extLst>
          </p:cNvPr>
          <p:cNvCxnSpPr>
            <a:cxnSpLocks/>
          </p:cNvCxnSpPr>
          <p:nvPr/>
        </p:nvCxnSpPr>
        <p:spPr>
          <a:xfrm>
            <a:off x="3401568" y="2704993"/>
            <a:ext cx="1926336" cy="8306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E8543E6-DED6-9175-65A7-0469F8F7746C}"/>
              </a:ext>
            </a:extLst>
          </p:cNvPr>
          <p:cNvCxnSpPr/>
          <p:nvPr/>
        </p:nvCxnSpPr>
        <p:spPr>
          <a:xfrm flipV="1">
            <a:off x="3718560" y="3752088"/>
            <a:ext cx="1609344" cy="76809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09B0032-6728-1ADC-C46E-F14D6DC9E120}"/>
              </a:ext>
            </a:extLst>
          </p:cNvPr>
          <p:cNvSpPr txBox="1"/>
          <p:nvPr/>
        </p:nvSpPr>
        <p:spPr>
          <a:xfrm>
            <a:off x="5132832" y="6396335"/>
            <a:ext cx="6973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u="sng" dirty="0"/>
              <a:t>Bibliography </a:t>
            </a:r>
          </a:p>
          <a:p>
            <a:r>
              <a:rPr lang="en-GB" sz="1200" dirty="0"/>
              <a:t>1. Horton L, </a:t>
            </a:r>
            <a:r>
              <a:rPr lang="en-GB" sz="1200" i="1" dirty="0"/>
              <a:t>‘Messages in Stone: Symbolism on Victorian Grave Markers’</a:t>
            </a:r>
            <a:r>
              <a:rPr lang="en-GB" sz="1200" dirty="0"/>
              <a:t>, Unknown: Palimpsest (1989)</a:t>
            </a:r>
          </a:p>
        </p:txBody>
      </p:sp>
    </p:spTree>
    <p:extLst>
      <p:ext uri="{BB962C8B-B14F-4D97-AF65-F5344CB8AC3E}">
        <p14:creationId xmlns:p14="http://schemas.microsoft.com/office/powerpoint/2010/main" val="3422367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197</TotalTime>
  <Words>131</Words>
  <Application>Microsoft Office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Adam Cottrell</dc:creator>
  <cp:lastModifiedBy>Adam Cottrell</cp:lastModifiedBy>
  <cp:revision>11</cp:revision>
  <dcterms:created xsi:type="dcterms:W3CDTF">2025-03-14T13:10:34Z</dcterms:created>
  <dcterms:modified xsi:type="dcterms:W3CDTF">2025-03-16T21:55:39Z</dcterms:modified>
</cp:coreProperties>
</file>