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4"/>
  </p:notesMasterIdLst>
  <p:handoutMasterIdLst>
    <p:handoutMasterId r:id="rId35"/>
  </p:handoutMasterIdLst>
  <p:sldIdLst>
    <p:sldId id="353" r:id="rId3"/>
    <p:sldId id="328" r:id="rId4"/>
    <p:sldId id="330" r:id="rId5"/>
    <p:sldId id="331" r:id="rId6"/>
    <p:sldId id="329" r:id="rId7"/>
    <p:sldId id="334" r:id="rId8"/>
    <p:sldId id="333" r:id="rId9"/>
    <p:sldId id="300" r:id="rId10"/>
    <p:sldId id="336" r:id="rId11"/>
    <p:sldId id="335" r:id="rId12"/>
    <p:sldId id="337" r:id="rId13"/>
    <p:sldId id="332" r:id="rId14"/>
    <p:sldId id="339" r:id="rId15"/>
    <p:sldId id="340" r:id="rId16"/>
    <p:sldId id="342" r:id="rId17"/>
    <p:sldId id="341" r:id="rId18"/>
    <p:sldId id="338" r:id="rId19"/>
    <p:sldId id="344" r:id="rId20"/>
    <p:sldId id="351" r:id="rId21"/>
    <p:sldId id="346" r:id="rId22"/>
    <p:sldId id="355" r:id="rId23"/>
    <p:sldId id="352" r:id="rId24"/>
    <p:sldId id="356" r:id="rId25"/>
    <p:sldId id="345" r:id="rId26"/>
    <p:sldId id="343" r:id="rId27"/>
    <p:sldId id="347" r:id="rId28"/>
    <p:sldId id="349" r:id="rId29"/>
    <p:sldId id="350" r:id="rId30"/>
    <p:sldId id="354" r:id="rId31"/>
    <p:sldId id="327" r:id="rId32"/>
    <p:sldId id="357" r:id="rId3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d1I1UMMUrBQNz9qP4Vgbw==" hashData="aJov3EmCmy7kz0OQewJdJB3s5znSP+fiUPxb7FsopicEZSpf1nklA1SeGyQUk+PLSI0zfuGX+mDGmmD4uqE4m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74800" autoAdjust="0"/>
  </p:normalViewPr>
  <p:slideViewPr>
    <p:cSldViewPr snapToGrid="0">
      <p:cViewPr varScale="1">
        <p:scale>
          <a:sx n="76" d="100"/>
          <a:sy n="76" d="100"/>
        </p:scale>
        <p:origin x="318" y="8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dPt>
            <c:idx val="0"/>
            <c:bubble3D val="0"/>
            <c:spPr>
              <a:gradFill rotWithShape="1">
                <a:gsLst>
                  <a:gs pos="0">
                    <a:schemeClr val="accent5">
                      <a:shade val="53000"/>
                      <a:satMod val="103000"/>
                      <a:lumMod val="102000"/>
                      <a:tint val="94000"/>
                    </a:schemeClr>
                  </a:gs>
                  <a:gs pos="50000">
                    <a:schemeClr val="accent5">
                      <a:shade val="53000"/>
                      <a:satMod val="110000"/>
                      <a:lumMod val="100000"/>
                      <a:shade val="100000"/>
                    </a:schemeClr>
                  </a:gs>
                  <a:gs pos="100000">
                    <a:schemeClr val="accent5">
                      <a:shade val="53000"/>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1-E686-45F6-B02D-F2B199F5662E}"/>
              </c:ext>
            </c:extLst>
          </c:dPt>
          <c:dPt>
            <c:idx val="1"/>
            <c:bubble3D val="0"/>
            <c:spPr>
              <a:gradFill rotWithShape="1">
                <a:gsLst>
                  <a:gs pos="0">
                    <a:schemeClr val="accent5">
                      <a:shade val="76000"/>
                      <a:satMod val="103000"/>
                      <a:lumMod val="102000"/>
                      <a:tint val="94000"/>
                    </a:schemeClr>
                  </a:gs>
                  <a:gs pos="50000">
                    <a:schemeClr val="accent5">
                      <a:shade val="76000"/>
                      <a:satMod val="110000"/>
                      <a:lumMod val="100000"/>
                      <a:shade val="100000"/>
                    </a:schemeClr>
                  </a:gs>
                  <a:gs pos="100000">
                    <a:schemeClr val="accent5">
                      <a:shade val="76000"/>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2-E686-45F6-B02D-F2B199F5662E}"/>
              </c:ext>
            </c:extLst>
          </c:dPt>
          <c:dPt>
            <c:idx val="2"/>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3-E686-45F6-B02D-F2B199F5662E}"/>
              </c:ext>
            </c:extLst>
          </c:dPt>
          <c:dPt>
            <c:idx val="3"/>
            <c:bubble3D val="0"/>
            <c:spPr>
              <a:gradFill rotWithShape="1">
                <a:gsLst>
                  <a:gs pos="0">
                    <a:schemeClr val="accent5">
                      <a:tint val="77000"/>
                      <a:satMod val="103000"/>
                      <a:lumMod val="102000"/>
                      <a:tint val="94000"/>
                    </a:schemeClr>
                  </a:gs>
                  <a:gs pos="50000">
                    <a:schemeClr val="accent5">
                      <a:tint val="77000"/>
                      <a:satMod val="110000"/>
                      <a:lumMod val="100000"/>
                      <a:shade val="100000"/>
                    </a:schemeClr>
                  </a:gs>
                  <a:gs pos="100000">
                    <a:schemeClr val="accent5">
                      <a:tint val="77000"/>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4-E686-45F6-B02D-F2B199F5662E}"/>
              </c:ext>
            </c:extLst>
          </c:dPt>
          <c:dPt>
            <c:idx val="4"/>
            <c:bubble3D val="0"/>
            <c:spPr>
              <a:gradFill rotWithShape="1">
                <a:gsLst>
                  <a:gs pos="0">
                    <a:schemeClr val="accent5">
                      <a:tint val="54000"/>
                      <a:satMod val="103000"/>
                      <a:lumMod val="102000"/>
                      <a:tint val="94000"/>
                    </a:schemeClr>
                  </a:gs>
                  <a:gs pos="50000">
                    <a:schemeClr val="accent5">
                      <a:tint val="54000"/>
                      <a:satMod val="110000"/>
                      <a:lumMod val="100000"/>
                      <a:shade val="100000"/>
                    </a:schemeClr>
                  </a:gs>
                  <a:gs pos="100000">
                    <a:schemeClr val="accent5">
                      <a:tint val="54000"/>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5-E686-45F6-B02D-F2B199F5662E}"/>
              </c:ext>
            </c:extLst>
          </c:dPt>
          <c:dLbls>
            <c:dLbl>
              <c:idx val="0"/>
              <c:layout>
                <c:manualLayout>
                  <c:x val="-6.0271002990985548E-2"/>
                  <c:y val="2.3681054262567912E-2"/>
                </c:manualLayout>
              </c:layout>
              <c:tx>
                <c:rich>
                  <a:bodyPr rot="0" spcFirstLastPara="1" vertOverflow="ellipsis" vert="horz" wrap="square" lIns="38100" tIns="19050" rIns="38100" bIns="19050" anchor="ctr" anchorCtr="1">
                    <a:noAutofit/>
                  </a:bodyPr>
                  <a:lstStyle/>
                  <a:p>
                    <a:pPr>
                      <a:defRPr sz="2000" b="1" i="0" u="none" strike="noStrike" kern="1200" baseline="0">
                        <a:solidFill>
                          <a:schemeClr val="tx1"/>
                        </a:solidFill>
                        <a:latin typeface="+mn-lt"/>
                        <a:ea typeface="+mn-ea"/>
                        <a:cs typeface="+mn-cs"/>
                      </a:defRPr>
                    </a:pPr>
                    <a:r>
                      <a:rPr lang="en-US" sz="2000" b="1">
                        <a:solidFill>
                          <a:schemeClr val="tx1"/>
                        </a:solidFill>
                      </a:rPr>
                      <a:t>Assumptions stereotyping 16%</a:t>
                    </a:r>
                  </a:p>
                </c:rich>
              </c:tx>
              <c:spPr>
                <a:noFill/>
                <a:ln>
                  <a:noFill/>
                </a:ln>
                <a:effectLst/>
              </c:spPr>
              <c:txPr>
                <a:bodyPr rot="0" spcFirstLastPara="1" vertOverflow="ellipsis" vert="horz" wrap="square" lIns="38100" tIns="19050" rIns="38100" bIns="19050" anchor="ctr" anchorCtr="1">
                  <a:noAutofit/>
                </a:bodyPr>
                <a:lstStyle/>
                <a:p>
                  <a:pPr>
                    <a:defRPr sz="2000" b="1" i="0" u="none" strike="noStrike" kern="1200" baseline="0">
                      <a:solidFill>
                        <a:schemeClr val="tx1"/>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37274522712310737"/>
                      <c:h val="0.1055424796555353"/>
                    </c:manualLayout>
                  </c15:layout>
                  <c15:showDataLabelsRange val="0"/>
                </c:ext>
                <c:ext xmlns:c16="http://schemas.microsoft.com/office/drawing/2014/chart" uri="{C3380CC4-5D6E-409C-BE32-E72D297353CC}">
                  <c16:uniqueId val="{00000001-E686-45F6-B02D-F2B199F5662E}"/>
                </c:ext>
              </c:extLst>
            </c:dLbl>
            <c:dLbl>
              <c:idx val="1"/>
              <c:layout>
                <c:manualLayout>
                  <c:x val="-2.4238905620668384E-4"/>
                  <c:y val="8.4151313824977897E-3"/>
                </c:manualLayout>
              </c:layout>
              <c:tx>
                <c:rich>
                  <a:bodyPr/>
                  <a:lstStyle/>
                  <a:p>
                    <a:r>
                      <a:rPr lang="en-US" sz="2000" b="1">
                        <a:solidFill>
                          <a:schemeClr val="tx1"/>
                        </a:solidFill>
                      </a:rPr>
                      <a:t>Decision making 16%</a:t>
                    </a:r>
                  </a:p>
                </c:rich>
              </c:tx>
              <c:dLblPos val="bestFit"/>
              <c:showLegendKey val="0"/>
              <c:showVal val="0"/>
              <c:showCatName val="1"/>
              <c:showSerName val="0"/>
              <c:showPercent val="1"/>
              <c:showBubbleSize val="0"/>
              <c:extLst>
                <c:ext xmlns:c15="http://schemas.microsoft.com/office/drawing/2012/chart" uri="{CE6537A1-D6FC-4f65-9D91-7224C49458BB}">
                  <c15:layout>
                    <c:manualLayout>
                      <c:w val="0.29156676843965934"/>
                      <c:h val="0.13077376812207495"/>
                    </c:manualLayout>
                  </c15:layout>
                  <c15:showDataLabelsRange val="0"/>
                </c:ext>
                <c:ext xmlns:c16="http://schemas.microsoft.com/office/drawing/2014/chart" uri="{C3380CC4-5D6E-409C-BE32-E72D297353CC}">
                  <c16:uniqueId val="{00000002-E686-45F6-B02D-F2B199F5662E}"/>
                </c:ext>
              </c:extLst>
            </c:dLbl>
            <c:dLbl>
              <c:idx val="2"/>
              <c:layout>
                <c:manualLayout>
                  <c:x val="-1.3443191642672214E-2"/>
                  <c:y val="-0.22062695579736535"/>
                </c:manualLayout>
              </c:layout>
              <c:tx>
                <c:rich>
                  <a:bodyPr rot="0" spcFirstLastPara="1" vertOverflow="ellipsis" vert="horz" wrap="square" lIns="38100" tIns="19050" rIns="38100" bIns="19050" anchor="ctr" anchorCtr="1">
                    <a:noAutofit/>
                  </a:bodyPr>
                  <a:lstStyle/>
                  <a:p>
                    <a:pPr>
                      <a:defRPr sz="2000" b="1" i="0" u="none" strike="noStrike" kern="1200" baseline="0">
                        <a:solidFill>
                          <a:schemeClr val="tx1"/>
                        </a:solidFill>
                        <a:latin typeface="+mn-lt"/>
                        <a:ea typeface="+mn-ea"/>
                        <a:cs typeface="+mn-cs"/>
                      </a:defRPr>
                    </a:pPr>
                    <a:r>
                      <a:rPr lang="en-US" b="1">
                        <a:solidFill>
                          <a:schemeClr val="tx1"/>
                        </a:solidFill>
                      </a:rPr>
                      <a:t>Family community 6%</a:t>
                    </a:r>
                  </a:p>
                </c:rich>
              </c:tx>
              <c:spPr>
                <a:noFill/>
                <a:ln>
                  <a:noFill/>
                </a:ln>
                <a:effectLst/>
              </c:spPr>
              <c:txPr>
                <a:bodyPr rot="0" spcFirstLastPara="1" vertOverflow="ellipsis" vert="horz" wrap="square" lIns="38100" tIns="19050" rIns="38100" bIns="19050" anchor="ctr" anchorCtr="1">
                  <a:noAutofit/>
                </a:bodyPr>
                <a:lstStyle/>
                <a:p>
                  <a:pPr>
                    <a:defRPr sz="2000" b="1" i="0" u="none" strike="noStrike" kern="1200" baseline="0">
                      <a:solidFill>
                        <a:schemeClr val="tx1"/>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24686147196546812"/>
                      <c:h val="9.7973093115573395E-2"/>
                    </c:manualLayout>
                  </c15:layout>
                  <c15:showDataLabelsRange val="0"/>
                </c:ext>
                <c:ext xmlns:c16="http://schemas.microsoft.com/office/drawing/2014/chart" uri="{C3380CC4-5D6E-409C-BE32-E72D297353CC}">
                  <c16:uniqueId val="{00000003-E686-45F6-B02D-F2B199F5662E}"/>
                </c:ext>
              </c:extLst>
            </c:dLbl>
            <c:dLbl>
              <c:idx val="3"/>
              <c:layout>
                <c:manualLayout>
                  <c:x val="-9.7004697966584785E-2"/>
                  <c:y val="-0.27912480408500528"/>
                </c:manualLayout>
              </c:layout>
              <c:tx>
                <c:rich>
                  <a:bodyPr/>
                  <a:lstStyle/>
                  <a:p>
                    <a:r>
                      <a:rPr lang="en-US" sz="2000" b="1">
                        <a:solidFill>
                          <a:schemeClr val="tx1"/>
                        </a:solidFill>
                      </a:rPr>
                      <a:t>Management 30%</a:t>
                    </a:r>
                  </a:p>
                </c:rich>
              </c:tx>
              <c:dLblPos val="bestFit"/>
              <c:showLegendKey val="0"/>
              <c:showVal val="0"/>
              <c:showCatName val="1"/>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4-E686-45F6-B02D-F2B199F5662E}"/>
                </c:ext>
              </c:extLst>
            </c:dLbl>
            <c:dLbl>
              <c:idx val="4"/>
              <c:layout>
                <c:manualLayout>
                  <c:x val="3.0615963092759137E-2"/>
                  <c:y val="4.1221965207443881E-2"/>
                </c:manualLayout>
              </c:layout>
              <c:tx>
                <c:rich>
                  <a:bodyPr/>
                  <a:lstStyle/>
                  <a:p>
                    <a:r>
                      <a:rPr lang="en-US"/>
                      <a:t>Procedures</a:t>
                    </a:r>
                    <a:r>
                      <a:rPr lang="en-US" baseline="0"/>
                      <a:t> 32%</a:t>
                    </a:r>
                    <a:endParaRPr lang="en-US"/>
                  </a:p>
                </c:rich>
              </c:tx>
              <c:dLblPos val="bestFit"/>
              <c:showLegendKey val="0"/>
              <c:showVal val="0"/>
              <c:showCatName val="1"/>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5-E686-45F6-B02D-F2B199F5662E}"/>
                </c:ext>
              </c:extLst>
            </c:dLbl>
            <c:spPr>
              <a:noFill/>
              <a:ln>
                <a:noFill/>
              </a:ln>
              <a:effectLst/>
            </c:spPr>
            <c:txPr>
              <a:bodyPr rot="0" spcFirstLastPara="1" vertOverflow="ellipsis" vert="horz" wrap="square" lIns="38100" tIns="19050" rIns="38100" bIns="19050" anchor="ctr" anchorCtr="1">
                <a:spAutoFit/>
              </a:bodyPr>
              <a:lstStyle/>
              <a:p>
                <a:pPr>
                  <a:defRPr sz="2000" b="1" i="0" u="none" strike="noStrike" kern="1200" baseline="0">
                    <a:solidFill>
                      <a:schemeClr val="tx1"/>
                    </a:solidFill>
                    <a:latin typeface="+mn-lt"/>
                    <a:ea typeface="+mn-ea"/>
                    <a:cs typeface="+mn-cs"/>
                  </a:defRPr>
                </a:pPr>
                <a:endParaRPr lang="en-US"/>
              </a:p>
            </c:txPr>
            <c:dLblPos val="in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1st Qtr</c:v>
                </c:pt>
                <c:pt idx="1">
                  <c:v>2nd Qtr</c:v>
                </c:pt>
                <c:pt idx="2">
                  <c:v>3rd Qtr</c:v>
                </c:pt>
                <c:pt idx="3">
                  <c:v>4th Qtr</c:v>
                </c:pt>
                <c:pt idx="4">
                  <c:v>5th Qtr</c:v>
                </c:pt>
              </c:strCache>
            </c:strRef>
          </c:cat>
          <c:val>
            <c:numRef>
              <c:f>Sheet1!$B$2:$B$6</c:f>
              <c:numCache>
                <c:formatCode>General</c:formatCode>
                <c:ptCount val="5"/>
                <c:pt idx="0">
                  <c:v>16</c:v>
                </c:pt>
                <c:pt idx="1">
                  <c:v>16</c:v>
                </c:pt>
                <c:pt idx="2">
                  <c:v>6</c:v>
                </c:pt>
                <c:pt idx="3">
                  <c:v>30</c:v>
                </c:pt>
                <c:pt idx="4">
                  <c:v>32</c:v>
                </c:pt>
              </c:numCache>
            </c:numRef>
          </c:val>
          <c:extLst>
            <c:ext xmlns:c16="http://schemas.microsoft.com/office/drawing/2014/chart" uri="{C3380CC4-5D6E-409C-BE32-E72D297353CC}">
              <c16:uniqueId val="{00000000-E686-45F6-B02D-F2B199F5662E}"/>
            </c:ext>
          </c:extLst>
        </c:ser>
        <c:dLbls>
          <c:dLblPos val="inEnd"/>
          <c:showLegendKey val="0"/>
          <c:showVal val="0"/>
          <c:showCatName val="1"/>
          <c:showSerName val="0"/>
          <c:showPercent val="0"/>
          <c:showBubbleSize val="0"/>
          <c:showLeaderLines val="1"/>
        </c:dLbls>
      </c:pie3D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8">
  <a:schemeClr val="accent5"/>
</cs:colorStyle>
</file>

<file path=ppt/charts/style1.xml><?xml version="1.0" encoding="utf-8"?>
<cs:chartStyle xmlns:cs="http://schemas.microsoft.com/office/drawing/2012/chartStyle" xmlns:a="http://schemas.openxmlformats.org/drawingml/2006/main" id="345">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diagrams/_rels/data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_rels/data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image" Target="../media/image37.png"/></Relationships>
</file>

<file path=ppt/diagrams/_rels/drawing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_rels/drawing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B6E529-5490-4BD2-A0D3-77EDCD66A73E}" type="doc">
      <dgm:prSet loTypeId="urn:microsoft.com/office/officeart/2005/8/layout/process1" loCatId="process" qsTypeId="urn:microsoft.com/office/officeart/2005/8/quickstyle/simple1" qsCatId="simple" csTypeId="urn:microsoft.com/office/officeart/2005/8/colors/accent1_2" csCatId="accent1" phldr="1"/>
      <dgm:spPr/>
    </dgm:pt>
    <dgm:pt modelId="{E6F8DE60-DE25-42EB-945B-E5C32D3654FF}">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What am I dealing with?</a:t>
          </a:r>
        </a:p>
      </dgm:t>
    </dgm:pt>
    <dgm:pt modelId="{FCE32C65-B26E-41FB-9CF0-C3E991114980}" type="parTrans" cxnId="{491ED98A-A23E-426D-8C62-AAB7195C300C}">
      <dgm:prSet/>
      <dgm:spPr/>
      <dgm:t>
        <a:bodyPr/>
        <a:lstStyle/>
        <a:p>
          <a:endParaRPr lang="en-US"/>
        </a:p>
      </dgm:t>
    </dgm:pt>
    <dgm:pt modelId="{03E7F754-9247-4B4E-AA1F-F4E777AC512B}" type="sibTrans" cxnId="{491ED98A-A23E-426D-8C62-AAB7195C300C}">
      <dgm:prSet/>
      <dgm:spPr>
        <a:solidFill>
          <a:srgbClr val="002060"/>
        </a:solidFill>
        <a:ln>
          <a:solidFill>
            <a:schemeClr val="tx1"/>
          </a:solidFill>
        </a:ln>
      </dgm:spPr>
      <dgm:t>
        <a:bodyPr/>
        <a:lstStyle/>
        <a:p>
          <a:endParaRPr lang="en-US"/>
        </a:p>
      </dgm:t>
    </dgm:pt>
    <dgm:pt modelId="{47D89AE4-3D51-476F-A984-BAFEC0B80D45}">
      <dgm:prSet phldrT="[Text]" custT="1"/>
      <dgm:spPr>
        <a:solidFill>
          <a:schemeClr val="accent1">
            <a:lumMod val="60000"/>
            <a:lumOff val="40000"/>
          </a:schemeClr>
        </a:solidFill>
        <a:ln>
          <a:solidFill>
            <a:schemeClr val="tx1"/>
          </a:solidFill>
        </a:ln>
      </dgm:spPr>
      <dgm:t>
        <a:bodyPr/>
        <a:lstStyle/>
        <a:p>
          <a:r>
            <a:rPr lang="en-US" sz="2400" dirty="0">
              <a:solidFill>
                <a:schemeClr val="tx1"/>
              </a:solidFill>
            </a:rPr>
            <a:t>What might it develop into?</a:t>
          </a:r>
        </a:p>
      </dgm:t>
    </dgm:pt>
    <dgm:pt modelId="{049B3212-6FFF-4760-8D88-F16C11FDA11A}" type="parTrans" cxnId="{19B99BCA-0956-4E61-A369-8D3C68FACE1E}">
      <dgm:prSet/>
      <dgm:spPr/>
      <dgm:t>
        <a:bodyPr/>
        <a:lstStyle/>
        <a:p>
          <a:endParaRPr lang="en-US"/>
        </a:p>
      </dgm:t>
    </dgm:pt>
    <dgm:pt modelId="{0E18DBC9-E443-4991-81BF-B505F88ADD64}" type="sibTrans" cxnId="{19B99BCA-0956-4E61-A369-8D3C68FACE1E}">
      <dgm:prSet/>
      <dgm:spPr>
        <a:solidFill>
          <a:srgbClr val="002060"/>
        </a:solidFill>
        <a:ln>
          <a:solidFill>
            <a:schemeClr val="tx1"/>
          </a:solidFill>
        </a:ln>
      </dgm:spPr>
      <dgm:t>
        <a:bodyPr/>
        <a:lstStyle/>
        <a:p>
          <a:endParaRPr lang="en-US"/>
        </a:p>
      </dgm:t>
    </dgm:pt>
    <dgm:pt modelId="{56398DC6-6F59-4B5F-A67D-721F35413BA3}">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What impact might this incident have?</a:t>
          </a:r>
        </a:p>
      </dgm:t>
    </dgm:pt>
    <dgm:pt modelId="{0A364FB3-D162-4B80-B4FF-85E51EA1B16A}" type="parTrans" cxnId="{36D71FAC-C469-4EC2-B8D6-19FBBB8C9EC9}">
      <dgm:prSet/>
      <dgm:spPr/>
      <dgm:t>
        <a:bodyPr/>
        <a:lstStyle/>
        <a:p>
          <a:endParaRPr lang="en-US"/>
        </a:p>
      </dgm:t>
    </dgm:pt>
    <dgm:pt modelId="{F2228C62-B2CC-4239-A957-A588D752F420}" type="sibTrans" cxnId="{36D71FAC-C469-4EC2-B8D6-19FBBB8C9EC9}">
      <dgm:prSet/>
      <dgm:spPr/>
      <dgm:t>
        <a:bodyPr/>
        <a:lstStyle/>
        <a:p>
          <a:endParaRPr lang="en-US"/>
        </a:p>
      </dgm:t>
    </dgm:pt>
    <dgm:pt modelId="{CA13816E-8128-443F-B3D5-9DB7A8D738B1}" type="pres">
      <dgm:prSet presAssocID="{87B6E529-5490-4BD2-A0D3-77EDCD66A73E}" presName="Name0" presStyleCnt="0">
        <dgm:presLayoutVars>
          <dgm:dir/>
          <dgm:resizeHandles val="exact"/>
        </dgm:presLayoutVars>
      </dgm:prSet>
      <dgm:spPr/>
    </dgm:pt>
    <dgm:pt modelId="{D7576036-36A3-4EB0-994C-8E816AB294F3}" type="pres">
      <dgm:prSet presAssocID="{E6F8DE60-DE25-42EB-945B-E5C32D3654FF}" presName="node" presStyleLbl="node1" presStyleIdx="0" presStyleCnt="3">
        <dgm:presLayoutVars>
          <dgm:bulletEnabled val="1"/>
        </dgm:presLayoutVars>
      </dgm:prSet>
      <dgm:spPr/>
    </dgm:pt>
    <dgm:pt modelId="{F83E2DBF-B24C-4CA2-9A6D-C54BF3CD62A5}" type="pres">
      <dgm:prSet presAssocID="{03E7F754-9247-4B4E-AA1F-F4E777AC512B}" presName="sibTrans" presStyleLbl="sibTrans2D1" presStyleIdx="0" presStyleCnt="2"/>
      <dgm:spPr/>
    </dgm:pt>
    <dgm:pt modelId="{4B3E7657-E0D3-4F0D-A1E4-59C0C84E6C15}" type="pres">
      <dgm:prSet presAssocID="{03E7F754-9247-4B4E-AA1F-F4E777AC512B}" presName="connectorText" presStyleLbl="sibTrans2D1" presStyleIdx="0" presStyleCnt="2"/>
      <dgm:spPr/>
    </dgm:pt>
    <dgm:pt modelId="{A0848405-37A8-4921-8767-18CCA5E79E66}" type="pres">
      <dgm:prSet presAssocID="{47D89AE4-3D51-476F-A984-BAFEC0B80D45}" presName="node" presStyleLbl="node1" presStyleIdx="1" presStyleCnt="3">
        <dgm:presLayoutVars>
          <dgm:bulletEnabled val="1"/>
        </dgm:presLayoutVars>
      </dgm:prSet>
      <dgm:spPr/>
    </dgm:pt>
    <dgm:pt modelId="{69A46F76-EB77-4E39-9504-FD7279EED388}" type="pres">
      <dgm:prSet presAssocID="{0E18DBC9-E443-4991-81BF-B505F88ADD64}" presName="sibTrans" presStyleLbl="sibTrans2D1" presStyleIdx="1" presStyleCnt="2"/>
      <dgm:spPr/>
    </dgm:pt>
    <dgm:pt modelId="{A00FC314-C6E4-4D84-85C5-C6D19B70FE05}" type="pres">
      <dgm:prSet presAssocID="{0E18DBC9-E443-4991-81BF-B505F88ADD64}" presName="connectorText" presStyleLbl="sibTrans2D1" presStyleIdx="1" presStyleCnt="2"/>
      <dgm:spPr/>
    </dgm:pt>
    <dgm:pt modelId="{4A2F49EC-8039-42A1-90AD-88AAB46F6B34}" type="pres">
      <dgm:prSet presAssocID="{56398DC6-6F59-4B5F-A67D-721F35413BA3}" presName="node" presStyleLbl="node1" presStyleIdx="2" presStyleCnt="3">
        <dgm:presLayoutVars>
          <dgm:bulletEnabled val="1"/>
        </dgm:presLayoutVars>
      </dgm:prSet>
      <dgm:spPr/>
    </dgm:pt>
  </dgm:ptLst>
  <dgm:cxnLst>
    <dgm:cxn modelId="{51F2910D-1644-43AD-A7DB-160C3A74DD8B}" type="presOf" srcId="{E6F8DE60-DE25-42EB-945B-E5C32D3654FF}" destId="{D7576036-36A3-4EB0-994C-8E816AB294F3}" srcOrd="0" destOrd="0" presId="urn:microsoft.com/office/officeart/2005/8/layout/process1"/>
    <dgm:cxn modelId="{92710364-82BD-48BD-8F97-ABDE8B5B071B}" type="presOf" srcId="{03E7F754-9247-4B4E-AA1F-F4E777AC512B}" destId="{4B3E7657-E0D3-4F0D-A1E4-59C0C84E6C15}" srcOrd="1" destOrd="0" presId="urn:microsoft.com/office/officeart/2005/8/layout/process1"/>
    <dgm:cxn modelId="{02583365-79D4-4E1B-A467-2ADB9B41C57B}" type="presOf" srcId="{0E18DBC9-E443-4991-81BF-B505F88ADD64}" destId="{69A46F76-EB77-4E39-9504-FD7279EED388}" srcOrd="0" destOrd="0" presId="urn:microsoft.com/office/officeart/2005/8/layout/process1"/>
    <dgm:cxn modelId="{C27EA947-EF83-4980-9BCC-63C728A02281}" type="presOf" srcId="{47D89AE4-3D51-476F-A984-BAFEC0B80D45}" destId="{A0848405-37A8-4921-8767-18CCA5E79E66}" srcOrd="0" destOrd="0" presId="urn:microsoft.com/office/officeart/2005/8/layout/process1"/>
    <dgm:cxn modelId="{5E9EE175-57D0-43E1-8871-A1C7DD27DD6E}" type="presOf" srcId="{87B6E529-5490-4BD2-A0D3-77EDCD66A73E}" destId="{CA13816E-8128-443F-B3D5-9DB7A8D738B1}" srcOrd="0" destOrd="0" presId="urn:microsoft.com/office/officeart/2005/8/layout/process1"/>
    <dgm:cxn modelId="{06E6E886-32C9-49CD-B80D-91FBE444AFE0}" type="presOf" srcId="{0E18DBC9-E443-4991-81BF-B505F88ADD64}" destId="{A00FC314-C6E4-4D84-85C5-C6D19B70FE05}" srcOrd="1" destOrd="0" presId="urn:microsoft.com/office/officeart/2005/8/layout/process1"/>
    <dgm:cxn modelId="{491ED98A-A23E-426D-8C62-AAB7195C300C}" srcId="{87B6E529-5490-4BD2-A0D3-77EDCD66A73E}" destId="{E6F8DE60-DE25-42EB-945B-E5C32D3654FF}" srcOrd="0" destOrd="0" parTransId="{FCE32C65-B26E-41FB-9CF0-C3E991114980}" sibTransId="{03E7F754-9247-4B4E-AA1F-F4E777AC512B}"/>
    <dgm:cxn modelId="{77302E96-B761-4B06-9E70-40049577A54F}" type="presOf" srcId="{03E7F754-9247-4B4E-AA1F-F4E777AC512B}" destId="{F83E2DBF-B24C-4CA2-9A6D-C54BF3CD62A5}" srcOrd="0" destOrd="0" presId="urn:microsoft.com/office/officeart/2005/8/layout/process1"/>
    <dgm:cxn modelId="{36D71FAC-C469-4EC2-B8D6-19FBBB8C9EC9}" srcId="{87B6E529-5490-4BD2-A0D3-77EDCD66A73E}" destId="{56398DC6-6F59-4B5F-A67D-721F35413BA3}" srcOrd="2" destOrd="0" parTransId="{0A364FB3-D162-4B80-B4FF-85E51EA1B16A}" sibTransId="{F2228C62-B2CC-4239-A957-A588D752F420}"/>
    <dgm:cxn modelId="{B8250DBC-68F5-4A2B-80DC-25737DA856DD}" type="presOf" srcId="{56398DC6-6F59-4B5F-A67D-721F35413BA3}" destId="{4A2F49EC-8039-42A1-90AD-88AAB46F6B34}" srcOrd="0" destOrd="0" presId="urn:microsoft.com/office/officeart/2005/8/layout/process1"/>
    <dgm:cxn modelId="{19B99BCA-0956-4E61-A369-8D3C68FACE1E}" srcId="{87B6E529-5490-4BD2-A0D3-77EDCD66A73E}" destId="{47D89AE4-3D51-476F-A984-BAFEC0B80D45}" srcOrd="1" destOrd="0" parTransId="{049B3212-6FFF-4760-8D88-F16C11FDA11A}" sibTransId="{0E18DBC9-E443-4991-81BF-B505F88ADD64}"/>
    <dgm:cxn modelId="{B5975C4C-79C2-4D91-A863-09E7D86CAB7B}" type="presParOf" srcId="{CA13816E-8128-443F-B3D5-9DB7A8D738B1}" destId="{D7576036-36A3-4EB0-994C-8E816AB294F3}" srcOrd="0" destOrd="0" presId="urn:microsoft.com/office/officeart/2005/8/layout/process1"/>
    <dgm:cxn modelId="{9C3134B6-9C3B-4130-B54A-F8AF35DDCD63}" type="presParOf" srcId="{CA13816E-8128-443F-B3D5-9DB7A8D738B1}" destId="{F83E2DBF-B24C-4CA2-9A6D-C54BF3CD62A5}" srcOrd="1" destOrd="0" presId="urn:microsoft.com/office/officeart/2005/8/layout/process1"/>
    <dgm:cxn modelId="{2ED6013E-D39B-49A4-9F84-362D54FACD09}" type="presParOf" srcId="{F83E2DBF-B24C-4CA2-9A6D-C54BF3CD62A5}" destId="{4B3E7657-E0D3-4F0D-A1E4-59C0C84E6C15}" srcOrd="0" destOrd="0" presId="urn:microsoft.com/office/officeart/2005/8/layout/process1"/>
    <dgm:cxn modelId="{E9C1A913-0751-49D4-920E-30483D143CEF}" type="presParOf" srcId="{CA13816E-8128-443F-B3D5-9DB7A8D738B1}" destId="{A0848405-37A8-4921-8767-18CCA5E79E66}" srcOrd="2" destOrd="0" presId="urn:microsoft.com/office/officeart/2005/8/layout/process1"/>
    <dgm:cxn modelId="{A92A6CF1-2363-4ED2-B970-BC71191314EE}" type="presParOf" srcId="{CA13816E-8128-443F-B3D5-9DB7A8D738B1}" destId="{69A46F76-EB77-4E39-9504-FD7279EED388}" srcOrd="3" destOrd="0" presId="urn:microsoft.com/office/officeart/2005/8/layout/process1"/>
    <dgm:cxn modelId="{365F2BF6-F077-4F74-9910-FDA38002E271}" type="presParOf" srcId="{69A46F76-EB77-4E39-9504-FD7279EED388}" destId="{A00FC314-C6E4-4D84-85C5-C6D19B70FE05}" srcOrd="0" destOrd="0" presId="urn:microsoft.com/office/officeart/2005/8/layout/process1"/>
    <dgm:cxn modelId="{1D55F066-BE22-41C0-AFF5-11C3DBA66BA0}" type="presParOf" srcId="{CA13816E-8128-443F-B3D5-9DB7A8D738B1}" destId="{4A2F49EC-8039-42A1-90AD-88AAB46F6B34}"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2381E7-6248-4EA9-BA2E-AE7147CE7506}" type="doc">
      <dgm:prSet loTypeId="urn:microsoft.com/office/officeart/2005/8/layout/process2" loCatId="process" qsTypeId="urn:microsoft.com/office/officeart/2005/8/quickstyle/simple1" qsCatId="simple" csTypeId="urn:microsoft.com/office/officeart/2005/8/colors/accent1_2" csCatId="accent1" phldr="1"/>
      <dgm:spPr/>
    </dgm:pt>
    <dgm:pt modelId="{F3F471F3-98BF-4DA5-9ACB-4E12DE83D65F}">
      <dgm:prSet phldrT="[Text]" custT="1"/>
      <dgm:spPr>
        <a:solidFill>
          <a:schemeClr val="accent3">
            <a:lumMod val="40000"/>
            <a:lumOff val="60000"/>
          </a:schemeClr>
        </a:solidFill>
        <a:ln>
          <a:solidFill>
            <a:schemeClr val="tx1"/>
          </a:solidFill>
        </a:ln>
      </dgm:spPr>
      <dgm:t>
        <a:bodyPr/>
        <a:lstStyle/>
        <a:p>
          <a:r>
            <a:rPr lang="en-US" sz="2400" b="1" i="1" u="sng" dirty="0">
              <a:solidFill>
                <a:schemeClr val="tx1"/>
              </a:solidFill>
            </a:rPr>
            <a:t>Anyone</a:t>
          </a:r>
          <a:r>
            <a:rPr lang="en-US" sz="2400" dirty="0">
              <a:solidFill>
                <a:schemeClr val="tx1"/>
              </a:solidFill>
            </a:rPr>
            <a:t> can bring a potential critical incident to the attention of a senior officer, but only a </a:t>
          </a:r>
          <a:r>
            <a:rPr lang="en-US" sz="2400" b="1" i="1" u="sng" dirty="0">
              <a:solidFill>
                <a:schemeClr val="tx1"/>
              </a:solidFill>
            </a:rPr>
            <a:t>designated senior officer</a:t>
          </a:r>
          <a:r>
            <a:rPr lang="en-US" sz="2400" dirty="0">
              <a:solidFill>
                <a:schemeClr val="tx1"/>
              </a:solidFill>
            </a:rPr>
            <a:t>. E.g. the duty Inspector can declare an incident as critical</a:t>
          </a:r>
        </a:p>
      </dgm:t>
    </dgm:pt>
    <dgm:pt modelId="{818DF708-B51C-4F8A-8A86-ECAEBB0BE386}" type="parTrans" cxnId="{DD2ACC61-6671-4FEE-BB9D-DA1E2F3A29E4}">
      <dgm:prSet/>
      <dgm:spPr/>
      <dgm:t>
        <a:bodyPr/>
        <a:lstStyle/>
        <a:p>
          <a:endParaRPr lang="en-US"/>
        </a:p>
      </dgm:t>
    </dgm:pt>
    <dgm:pt modelId="{B7A7AE25-2BD4-48E9-9551-15F2111FCBE3}" type="sibTrans" cxnId="{DD2ACC61-6671-4FEE-BB9D-DA1E2F3A29E4}">
      <dgm:prSet/>
      <dgm:spPr>
        <a:solidFill>
          <a:srgbClr val="002060"/>
        </a:solidFill>
        <a:ln>
          <a:solidFill>
            <a:schemeClr val="tx1"/>
          </a:solidFill>
        </a:ln>
      </dgm:spPr>
      <dgm:t>
        <a:bodyPr/>
        <a:lstStyle/>
        <a:p>
          <a:endParaRPr lang="en-US"/>
        </a:p>
      </dgm:t>
    </dgm:pt>
    <dgm:pt modelId="{C2055B7C-EC72-4AF1-9335-485DCA425362}">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This acts as a </a:t>
          </a:r>
          <a:r>
            <a:rPr lang="en-US" sz="2400" b="1" i="1" u="sng" dirty="0">
              <a:solidFill>
                <a:schemeClr val="tx1"/>
              </a:solidFill>
            </a:rPr>
            <a:t>quality assurance</a:t>
          </a:r>
          <a:r>
            <a:rPr lang="en-US" sz="2400" dirty="0">
              <a:solidFill>
                <a:schemeClr val="tx1"/>
              </a:solidFill>
            </a:rPr>
            <a:t> mechanism to avoid inappropriate mechanisms</a:t>
          </a:r>
        </a:p>
      </dgm:t>
    </dgm:pt>
    <dgm:pt modelId="{8B197F4E-3A5A-4FCB-AF4D-2CF33241D379}" type="parTrans" cxnId="{F3BAD841-7C1D-4B78-AFEE-01C20504D573}">
      <dgm:prSet/>
      <dgm:spPr/>
      <dgm:t>
        <a:bodyPr/>
        <a:lstStyle/>
        <a:p>
          <a:endParaRPr lang="en-US"/>
        </a:p>
      </dgm:t>
    </dgm:pt>
    <dgm:pt modelId="{CBA28617-7DA7-4350-B704-9CDB9B18C8AD}" type="sibTrans" cxnId="{F3BAD841-7C1D-4B78-AFEE-01C20504D573}">
      <dgm:prSet/>
      <dgm:spPr/>
      <dgm:t>
        <a:bodyPr/>
        <a:lstStyle/>
        <a:p>
          <a:endParaRPr lang="en-US"/>
        </a:p>
      </dgm:t>
    </dgm:pt>
    <dgm:pt modelId="{7E85EED6-729D-4DC0-8C02-A2C7CDEB469A}" type="pres">
      <dgm:prSet presAssocID="{0F2381E7-6248-4EA9-BA2E-AE7147CE7506}" presName="linearFlow" presStyleCnt="0">
        <dgm:presLayoutVars>
          <dgm:resizeHandles val="exact"/>
        </dgm:presLayoutVars>
      </dgm:prSet>
      <dgm:spPr/>
    </dgm:pt>
    <dgm:pt modelId="{1E0CBD7E-3499-4E26-8BA2-95562ABFCD61}" type="pres">
      <dgm:prSet presAssocID="{F3F471F3-98BF-4DA5-9ACB-4E12DE83D65F}" presName="node" presStyleLbl="node1" presStyleIdx="0" presStyleCnt="2" custScaleX="193092">
        <dgm:presLayoutVars>
          <dgm:bulletEnabled val="1"/>
        </dgm:presLayoutVars>
      </dgm:prSet>
      <dgm:spPr/>
    </dgm:pt>
    <dgm:pt modelId="{F1F38AA3-E418-4232-909A-C90D4777A4E3}" type="pres">
      <dgm:prSet presAssocID="{B7A7AE25-2BD4-48E9-9551-15F2111FCBE3}" presName="sibTrans" presStyleLbl="sibTrans2D1" presStyleIdx="0" presStyleCnt="1"/>
      <dgm:spPr/>
    </dgm:pt>
    <dgm:pt modelId="{81D11783-407A-40F4-B217-3D4563B42626}" type="pres">
      <dgm:prSet presAssocID="{B7A7AE25-2BD4-48E9-9551-15F2111FCBE3}" presName="connectorText" presStyleLbl="sibTrans2D1" presStyleIdx="0" presStyleCnt="1"/>
      <dgm:spPr/>
    </dgm:pt>
    <dgm:pt modelId="{FCBB0BF4-0AFA-4115-8A9A-B74D36D0E5FD}" type="pres">
      <dgm:prSet presAssocID="{C2055B7C-EC72-4AF1-9335-485DCA425362}" presName="node" presStyleLbl="node1" presStyleIdx="1" presStyleCnt="2">
        <dgm:presLayoutVars>
          <dgm:bulletEnabled val="1"/>
        </dgm:presLayoutVars>
      </dgm:prSet>
      <dgm:spPr/>
    </dgm:pt>
  </dgm:ptLst>
  <dgm:cxnLst>
    <dgm:cxn modelId="{DD2ACC61-6671-4FEE-BB9D-DA1E2F3A29E4}" srcId="{0F2381E7-6248-4EA9-BA2E-AE7147CE7506}" destId="{F3F471F3-98BF-4DA5-9ACB-4E12DE83D65F}" srcOrd="0" destOrd="0" parTransId="{818DF708-B51C-4F8A-8A86-ECAEBB0BE386}" sibTransId="{B7A7AE25-2BD4-48E9-9551-15F2111FCBE3}"/>
    <dgm:cxn modelId="{F3BAD841-7C1D-4B78-AFEE-01C20504D573}" srcId="{0F2381E7-6248-4EA9-BA2E-AE7147CE7506}" destId="{C2055B7C-EC72-4AF1-9335-485DCA425362}" srcOrd="1" destOrd="0" parTransId="{8B197F4E-3A5A-4FCB-AF4D-2CF33241D379}" sibTransId="{CBA28617-7DA7-4350-B704-9CDB9B18C8AD}"/>
    <dgm:cxn modelId="{C1049B76-DCA9-431A-AD4A-B315C05966C4}" type="presOf" srcId="{B7A7AE25-2BD4-48E9-9551-15F2111FCBE3}" destId="{81D11783-407A-40F4-B217-3D4563B42626}" srcOrd="1" destOrd="0" presId="urn:microsoft.com/office/officeart/2005/8/layout/process2"/>
    <dgm:cxn modelId="{0392C186-87C3-456E-935E-F44C59348D08}" type="presOf" srcId="{0F2381E7-6248-4EA9-BA2E-AE7147CE7506}" destId="{7E85EED6-729D-4DC0-8C02-A2C7CDEB469A}" srcOrd="0" destOrd="0" presId="urn:microsoft.com/office/officeart/2005/8/layout/process2"/>
    <dgm:cxn modelId="{0C744188-A65B-41E5-A992-AD15D0A2C274}" type="presOf" srcId="{F3F471F3-98BF-4DA5-9ACB-4E12DE83D65F}" destId="{1E0CBD7E-3499-4E26-8BA2-95562ABFCD61}" srcOrd="0" destOrd="0" presId="urn:microsoft.com/office/officeart/2005/8/layout/process2"/>
    <dgm:cxn modelId="{853028BE-EAE8-4AF7-ABC5-B2BA3AFB8D12}" type="presOf" srcId="{C2055B7C-EC72-4AF1-9335-485DCA425362}" destId="{FCBB0BF4-0AFA-4115-8A9A-B74D36D0E5FD}" srcOrd="0" destOrd="0" presId="urn:microsoft.com/office/officeart/2005/8/layout/process2"/>
    <dgm:cxn modelId="{6B929AD0-C044-419E-AC24-25DB0E35DFA3}" type="presOf" srcId="{B7A7AE25-2BD4-48E9-9551-15F2111FCBE3}" destId="{F1F38AA3-E418-4232-909A-C90D4777A4E3}" srcOrd="0" destOrd="0" presId="urn:microsoft.com/office/officeart/2005/8/layout/process2"/>
    <dgm:cxn modelId="{D7766659-F057-4031-9015-22C371E8B244}" type="presParOf" srcId="{7E85EED6-729D-4DC0-8C02-A2C7CDEB469A}" destId="{1E0CBD7E-3499-4E26-8BA2-95562ABFCD61}" srcOrd="0" destOrd="0" presId="urn:microsoft.com/office/officeart/2005/8/layout/process2"/>
    <dgm:cxn modelId="{AF416504-759A-4BC8-897D-4892A388E83E}" type="presParOf" srcId="{7E85EED6-729D-4DC0-8C02-A2C7CDEB469A}" destId="{F1F38AA3-E418-4232-909A-C90D4777A4E3}" srcOrd="1" destOrd="0" presId="urn:microsoft.com/office/officeart/2005/8/layout/process2"/>
    <dgm:cxn modelId="{C298D756-C1F7-41D1-8E46-6F6B7492EFC2}" type="presParOf" srcId="{F1F38AA3-E418-4232-909A-C90D4777A4E3}" destId="{81D11783-407A-40F4-B217-3D4563B42626}" srcOrd="0" destOrd="0" presId="urn:microsoft.com/office/officeart/2005/8/layout/process2"/>
    <dgm:cxn modelId="{3BB38116-5A30-4738-BFAA-59E363F96642}" type="presParOf" srcId="{7E85EED6-729D-4DC0-8C02-A2C7CDEB469A}" destId="{FCBB0BF4-0AFA-4115-8A9A-B74D36D0E5FD}"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B81513-F1B2-451B-A284-1E39245A71E2}" type="doc">
      <dgm:prSet loTypeId="urn:microsoft.com/office/officeart/2005/8/layout/cycle8" loCatId="cycle" qsTypeId="urn:microsoft.com/office/officeart/2005/8/quickstyle/simple1" qsCatId="simple" csTypeId="urn:microsoft.com/office/officeart/2005/8/colors/accent1_2" csCatId="accent1" phldr="1"/>
      <dgm:spPr/>
    </dgm:pt>
    <dgm:pt modelId="{1C88EFC6-8EB4-4C59-8266-54AEAF68AD60}">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1. Preparing for critical incidents</a:t>
          </a:r>
        </a:p>
      </dgm:t>
    </dgm:pt>
    <dgm:pt modelId="{8B2BD133-DFC9-4AF9-BDFD-07E7187B2138}" type="parTrans" cxnId="{1A66ECEE-7C37-4467-98EA-BFD1D900F665}">
      <dgm:prSet/>
      <dgm:spPr/>
      <dgm:t>
        <a:bodyPr/>
        <a:lstStyle/>
        <a:p>
          <a:endParaRPr lang="en-US"/>
        </a:p>
      </dgm:t>
    </dgm:pt>
    <dgm:pt modelId="{5CDB7608-95B7-4C1B-829E-3CBD7BCE4F88}" type="sibTrans" cxnId="{1A66ECEE-7C37-4467-98EA-BFD1D900F665}">
      <dgm:prSet/>
      <dgm:spPr/>
      <dgm:t>
        <a:bodyPr/>
        <a:lstStyle/>
        <a:p>
          <a:endParaRPr lang="en-US"/>
        </a:p>
      </dgm:t>
    </dgm:pt>
    <dgm:pt modelId="{8F34FF2E-3024-49AE-AE2F-9246E57A28A1}">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2. Managing critical incidents</a:t>
          </a:r>
        </a:p>
      </dgm:t>
    </dgm:pt>
    <dgm:pt modelId="{6428E798-55F9-4A0E-B8FF-9CF4CB761B85}" type="parTrans" cxnId="{992A4E07-EC47-423C-AC2F-819E7DCDB6B9}">
      <dgm:prSet/>
      <dgm:spPr/>
      <dgm:t>
        <a:bodyPr/>
        <a:lstStyle/>
        <a:p>
          <a:endParaRPr lang="en-US"/>
        </a:p>
      </dgm:t>
    </dgm:pt>
    <dgm:pt modelId="{768C3143-00AA-44C3-A52B-ADD3E2F2D13C}" type="sibTrans" cxnId="{992A4E07-EC47-423C-AC2F-819E7DCDB6B9}">
      <dgm:prSet/>
      <dgm:spPr/>
      <dgm:t>
        <a:bodyPr/>
        <a:lstStyle/>
        <a:p>
          <a:endParaRPr lang="en-US"/>
        </a:p>
      </dgm:t>
    </dgm:pt>
    <dgm:pt modelId="{EBDC754B-1E93-4BF0-9474-A7D0A446C5D5}">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3. Restoring public confidence</a:t>
          </a:r>
        </a:p>
      </dgm:t>
    </dgm:pt>
    <dgm:pt modelId="{43CC1FDA-0803-41EA-BB0B-4C370990B231}" type="parTrans" cxnId="{B218B658-EA98-4907-B8C8-574E69A021BB}">
      <dgm:prSet/>
      <dgm:spPr/>
      <dgm:t>
        <a:bodyPr/>
        <a:lstStyle/>
        <a:p>
          <a:endParaRPr lang="en-US"/>
        </a:p>
      </dgm:t>
    </dgm:pt>
    <dgm:pt modelId="{43A2D6C3-06BE-4F4D-A783-085AE91FF860}" type="sibTrans" cxnId="{B218B658-EA98-4907-B8C8-574E69A021BB}">
      <dgm:prSet/>
      <dgm:spPr/>
      <dgm:t>
        <a:bodyPr/>
        <a:lstStyle/>
        <a:p>
          <a:endParaRPr lang="en-US"/>
        </a:p>
      </dgm:t>
    </dgm:pt>
    <dgm:pt modelId="{B55E9B71-20FE-4D69-BA62-D04D87FC8AB0}" type="pres">
      <dgm:prSet presAssocID="{62B81513-F1B2-451B-A284-1E39245A71E2}" presName="compositeShape" presStyleCnt="0">
        <dgm:presLayoutVars>
          <dgm:chMax val="7"/>
          <dgm:dir/>
          <dgm:resizeHandles val="exact"/>
        </dgm:presLayoutVars>
      </dgm:prSet>
      <dgm:spPr/>
    </dgm:pt>
    <dgm:pt modelId="{466DD952-55F2-4C8F-BA01-C5740C94F484}" type="pres">
      <dgm:prSet presAssocID="{62B81513-F1B2-451B-A284-1E39245A71E2}" presName="wedge1" presStyleLbl="node1" presStyleIdx="0" presStyleCnt="3"/>
      <dgm:spPr/>
    </dgm:pt>
    <dgm:pt modelId="{07922C5D-975C-4198-9CBC-88B5D761BAC9}" type="pres">
      <dgm:prSet presAssocID="{62B81513-F1B2-451B-A284-1E39245A71E2}" presName="dummy1a" presStyleCnt="0"/>
      <dgm:spPr/>
    </dgm:pt>
    <dgm:pt modelId="{6F6C720C-2FEE-4622-B434-40FF936D5345}" type="pres">
      <dgm:prSet presAssocID="{62B81513-F1B2-451B-A284-1E39245A71E2}" presName="dummy1b" presStyleCnt="0"/>
      <dgm:spPr/>
    </dgm:pt>
    <dgm:pt modelId="{08A464DF-35B2-43E2-89D5-7B30448ED962}" type="pres">
      <dgm:prSet presAssocID="{62B81513-F1B2-451B-A284-1E39245A71E2}" presName="wedge1Tx" presStyleLbl="node1" presStyleIdx="0" presStyleCnt="3">
        <dgm:presLayoutVars>
          <dgm:chMax val="0"/>
          <dgm:chPref val="0"/>
          <dgm:bulletEnabled val="1"/>
        </dgm:presLayoutVars>
      </dgm:prSet>
      <dgm:spPr/>
    </dgm:pt>
    <dgm:pt modelId="{60577FF4-2E0A-47B7-9CBE-C759956B1B78}" type="pres">
      <dgm:prSet presAssocID="{62B81513-F1B2-451B-A284-1E39245A71E2}" presName="wedge2" presStyleLbl="node1" presStyleIdx="1" presStyleCnt="3"/>
      <dgm:spPr/>
    </dgm:pt>
    <dgm:pt modelId="{58978DB5-CC8D-4A96-9E7B-F9F4F1B3610A}" type="pres">
      <dgm:prSet presAssocID="{62B81513-F1B2-451B-A284-1E39245A71E2}" presName="dummy2a" presStyleCnt="0"/>
      <dgm:spPr/>
    </dgm:pt>
    <dgm:pt modelId="{26E1E988-E30F-4F72-A27F-F95978FF95F9}" type="pres">
      <dgm:prSet presAssocID="{62B81513-F1B2-451B-A284-1E39245A71E2}" presName="dummy2b" presStyleCnt="0"/>
      <dgm:spPr/>
    </dgm:pt>
    <dgm:pt modelId="{ADC7889E-E3D0-4E80-910C-5B90C566F4FD}" type="pres">
      <dgm:prSet presAssocID="{62B81513-F1B2-451B-A284-1E39245A71E2}" presName="wedge2Tx" presStyleLbl="node1" presStyleIdx="1" presStyleCnt="3">
        <dgm:presLayoutVars>
          <dgm:chMax val="0"/>
          <dgm:chPref val="0"/>
          <dgm:bulletEnabled val="1"/>
        </dgm:presLayoutVars>
      </dgm:prSet>
      <dgm:spPr/>
    </dgm:pt>
    <dgm:pt modelId="{D95FBD02-AF19-4463-999E-D04B703DBE7D}" type="pres">
      <dgm:prSet presAssocID="{62B81513-F1B2-451B-A284-1E39245A71E2}" presName="wedge3" presStyleLbl="node1" presStyleIdx="2" presStyleCnt="3"/>
      <dgm:spPr/>
    </dgm:pt>
    <dgm:pt modelId="{DE059F14-D16D-4E2E-B706-FDF68919A573}" type="pres">
      <dgm:prSet presAssocID="{62B81513-F1B2-451B-A284-1E39245A71E2}" presName="dummy3a" presStyleCnt="0"/>
      <dgm:spPr/>
    </dgm:pt>
    <dgm:pt modelId="{825BD81B-AA99-4648-B508-9EFD0588D98F}" type="pres">
      <dgm:prSet presAssocID="{62B81513-F1B2-451B-A284-1E39245A71E2}" presName="dummy3b" presStyleCnt="0"/>
      <dgm:spPr/>
    </dgm:pt>
    <dgm:pt modelId="{077FF922-0AF5-4E1B-89EC-CF297EA69479}" type="pres">
      <dgm:prSet presAssocID="{62B81513-F1B2-451B-A284-1E39245A71E2}" presName="wedge3Tx" presStyleLbl="node1" presStyleIdx="2" presStyleCnt="3">
        <dgm:presLayoutVars>
          <dgm:chMax val="0"/>
          <dgm:chPref val="0"/>
          <dgm:bulletEnabled val="1"/>
        </dgm:presLayoutVars>
      </dgm:prSet>
      <dgm:spPr/>
    </dgm:pt>
    <dgm:pt modelId="{DD97577C-DD51-4673-9E61-BB4B4B2AA268}" type="pres">
      <dgm:prSet presAssocID="{5CDB7608-95B7-4C1B-829E-3CBD7BCE4F88}" presName="arrowWedge1" presStyleLbl="fgSibTrans2D1" presStyleIdx="0" presStyleCnt="3"/>
      <dgm:spPr>
        <a:solidFill>
          <a:srgbClr val="002060"/>
        </a:solidFill>
        <a:ln>
          <a:solidFill>
            <a:schemeClr val="tx1"/>
          </a:solidFill>
        </a:ln>
      </dgm:spPr>
    </dgm:pt>
    <dgm:pt modelId="{B295F342-3A05-41C8-9DEB-3ADAF38C6D33}" type="pres">
      <dgm:prSet presAssocID="{768C3143-00AA-44C3-A52B-ADD3E2F2D13C}" presName="arrowWedge2" presStyleLbl="fgSibTrans2D1" presStyleIdx="1" presStyleCnt="3"/>
      <dgm:spPr>
        <a:solidFill>
          <a:srgbClr val="002060"/>
        </a:solidFill>
        <a:ln>
          <a:solidFill>
            <a:schemeClr val="tx1"/>
          </a:solidFill>
        </a:ln>
      </dgm:spPr>
    </dgm:pt>
    <dgm:pt modelId="{8CDC2645-360D-4307-B266-BE4632079952}" type="pres">
      <dgm:prSet presAssocID="{43A2D6C3-06BE-4F4D-A783-085AE91FF860}" presName="arrowWedge3" presStyleLbl="fgSibTrans2D1" presStyleIdx="2" presStyleCnt="3"/>
      <dgm:spPr>
        <a:solidFill>
          <a:srgbClr val="002060"/>
        </a:solidFill>
        <a:ln>
          <a:solidFill>
            <a:schemeClr val="tx1"/>
          </a:solidFill>
        </a:ln>
      </dgm:spPr>
    </dgm:pt>
  </dgm:ptLst>
  <dgm:cxnLst>
    <dgm:cxn modelId="{992A4E07-EC47-423C-AC2F-819E7DCDB6B9}" srcId="{62B81513-F1B2-451B-A284-1E39245A71E2}" destId="{8F34FF2E-3024-49AE-AE2F-9246E57A28A1}" srcOrd="1" destOrd="0" parTransId="{6428E798-55F9-4A0E-B8FF-9CF4CB761B85}" sibTransId="{768C3143-00AA-44C3-A52B-ADD3E2F2D13C}"/>
    <dgm:cxn modelId="{A633BA5D-9EC3-4299-8FD4-CD78CF7C37CB}" type="presOf" srcId="{8F34FF2E-3024-49AE-AE2F-9246E57A28A1}" destId="{60577FF4-2E0A-47B7-9CBE-C759956B1B78}" srcOrd="0" destOrd="0" presId="urn:microsoft.com/office/officeart/2005/8/layout/cycle8"/>
    <dgm:cxn modelId="{C10FB263-D7BB-4F27-8367-429182C91B78}" type="presOf" srcId="{EBDC754B-1E93-4BF0-9474-A7D0A446C5D5}" destId="{077FF922-0AF5-4E1B-89EC-CF297EA69479}" srcOrd="1" destOrd="0" presId="urn:microsoft.com/office/officeart/2005/8/layout/cycle8"/>
    <dgm:cxn modelId="{B218B658-EA98-4907-B8C8-574E69A021BB}" srcId="{62B81513-F1B2-451B-A284-1E39245A71E2}" destId="{EBDC754B-1E93-4BF0-9474-A7D0A446C5D5}" srcOrd="2" destOrd="0" parTransId="{43CC1FDA-0803-41EA-BB0B-4C370990B231}" sibTransId="{43A2D6C3-06BE-4F4D-A783-085AE91FF860}"/>
    <dgm:cxn modelId="{DAD6D9AA-E691-4B88-A831-7B0A2A495ACD}" type="presOf" srcId="{EBDC754B-1E93-4BF0-9474-A7D0A446C5D5}" destId="{D95FBD02-AF19-4463-999E-D04B703DBE7D}" srcOrd="0" destOrd="0" presId="urn:microsoft.com/office/officeart/2005/8/layout/cycle8"/>
    <dgm:cxn modelId="{B05385AC-164C-4CD2-8FCC-5CC31145CCF6}" type="presOf" srcId="{1C88EFC6-8EB4-4C59-8266-54AEAF68AD60}" destId="{466DD952-55F2-4C8F-BA01-C5740C94F484}" srcOrd="0" destOrd="0" presId="urn:microsoft.com/office/officeart/2005/8/layout/cycle8"/>
    <dgm:cxn modelId="{23FCFCBF-5E3A-402A-9842-877E3F8EA0FD}" type="presOf" srcId="{8F34FF2E-3024-49AE-AE2F-9246E57A28A1}" destId="{ADC7889E-E3D0-4E80-910C-5B90C566F4FD}" srcOrd="1" destOrd="0" presId="urn:microsoft.com/office/officeart/2005/8/layout/cycle8"/>
    <dgm:cxn modelId="{891499C6-1C24-4B8E-BA58-12F786AB8BE9}" type="presOf" srcId="{62B81513-F1B2-451B-A284-1E39245A71E2}" destId="{B55E9B71-20FE-4D69-BA62-D04D87FC8AB0}" srcOrd="0" destOrd="0" presId="urn:microsoft.com/office/officeart/2005/8/layout/cycle8"/>
    <dgm:cxn modelId="{1A66ECEE-7C37-4467-98EA-BFD1D900F665}" srcId="{62B81513-F1B2-451B-A284-1E39245A71E2}" destId="{1C88EFC6-8EB4-4C59-8266-54AEAF68AD60}" srcOrd="0" destOrd="0" parTransId="{8B2BD133-DFC9-4AF9-BDFD-07E7187B2138}" sibTransId="{5CDB7608-95B7-4C1B-829E-3CBD7BCE4F88}"/>
    <dgm:cxn modelId="{EEE909F0-B246-4167-90E0-A6080DC7FBF0}" type="presOf" srcId="{1C88EFC6-8EB4-4C59-8266-54AEAF68AD60}" destId="{08A464DF-35B2-43E2-89D5-7B30448ED962}" srcOrd="1" destOrd="0" presId="urn:microsoft.com/office/officeart/2005/8/layout/cycle8"/>
    <dgm:cxn modelId="{4FD4CBE5-695B-4444-96C2-DD8F6A48E91B}" type="presParOf" srcId="{B55E9B71-20FE-4D69-BA62-D04D87FC8AB0}" destId="{466DD952-55F2-4C8F-BA01-C5740C94F484}" srcOrd="0" destOrd="0" presId="urn:microsoft.com/office/officeart/2005/8/layout/cycle8"/>
    <dgm:cxn modelId="{C41A73FD-A7CB-4188-B0DF-11B14E34A94B}" type="presParOf" srcId="{B55E9B71-20FE-4D69-BA62-D04D87FC8AB0}" destId="{07922C5D-975C-4198-9CBC-88B5D761BAC9}" srcOrd="1" destOrd="0" presId="urn:microsoft.com/office/officeart/2005/8/layout/cycle8"/>
    <dgm:cxn modelId="{8E62CB92-5096-4D88-B5E5-EC70E0E4A0E9}" type="presParOf" srcId="{B55E9B71-20FE-4D69-BA62-D04D87FC8AB0}" destId="{6F6C720C-2FEE-4622-B434-40FF936D5345}" srcOrd="2" destOrd="0" presId="urn:microsoft.com/office/officeart/2005/8/layout/cycle8"/>
    <dgm:cxn modelId="{6A8E447C-5851-4AD5-9C94-AD835513AD3B}" type="presParOf" srcId="{B55E9B71-20FE-4D69-BA62-D04D87FC8AB0}" destId="{08A464DF-35B2-43E2-89D5-7B30448ED962}" srcOrd="3" destOrd="0" presId="urn:microsoft.com/office/officeart/2005/8/layout/cycle8"/>
    <dgm:cxn modelId="{8B752EF5-AEC6-4DF4-8081-C2D49176CA61}" type="presParOf" srcId="{B55E9B71-20FE-4D69-BA62-D04D87FC8AB0}" destId="{60577FF4-2E0A-47B7-9CBE-C759956B1B78}" srcOrd="4" destOrd="0" presId="urn:microsoft.com/office/officeart/2005/8/layout/cycle8"/>
    <dgm:cxn modelId="{83944A35-F9D7-4A47-BDBA-B9CBDBFA2A7F}" type="presParOf" srcId="{B55E9B71-20FE-4D69-BA62-D04D87FC8AB0}" destId="{58978DB5-CC8D-4A96-9E7B-F9F4F1B3610A}" srcOrd="5" destOrd="0" presId="urn:microsoft.com/office/officeart/2005/8/layout/cycle8"/>
    <dgm:cxn modelId="{B7CC322C-52A9-4A47-BA8F-A55758AB7E98}" type="presParOf" srcId="{B55E9B71-20FE-4D69-BA62-D04D87FC8AB0}" destId="{26E1E988-E30F-4F72-A27F-F95978FF95F9}" srcOrd="6" destOrd="0" presId="urn:microsoft.com/office/officeart/2005/8/layout/cycle8"/>
    <dgm:cxn modelId="{F93E87E9-6F94-4698-B9BC-A02B1FA67EC6}" type="presParOf" srcId="{B55E9B71-20FE-4D69-BA62-D04D87FC8AB0}" destId="{ADC7889E-E3D0-4E80-910C-5B90C566F4FD}" srcOrd="7" destOrd="0" presId="urn:microsoft.com/office/officeart/2005/8/layout/cycle8"/>
    <dgm:cxn modelId="{0EE24B37-C8F9-4C3F-9BB1-2D7832BE73EB}" type="presParOf" srcId="{B55E9B71-20FE-4D69-BA62-D04D87FC8AB0}" destId="{D95FBD02-AF19-4463-999E-D04B703DBE7D}" srcOrd="8" destOrd="0" presId="urn:microsoft.com/office/officeart/2005/8/layout/cycle8"/>
    <dgm:cxn modelId="{95B8FD8F-B15E-428F-9ABF-9EDE5C03C6F6}" type="presParOf" srcId="{B55E9B71-20FE-4D69-BA62-D04D87FC8AB0}" destId="{DE059F14-D16D-4E2E-B706-FDF68919A573}" srcOrd="9" destOrd="0" presId="urn:microsoft.com/office/officeart/2005/8/layout/cycle8"/>
    <dgm:cxn modelId="{B488CAE0-9BDF-4E59-B29A-A332D5774121}" type="presParOf" srcId="{B55E9B71-20FE-4D69-BA62-D04D87FC8AB0}" destId="{825BD81B-AA99-4648-B508-9EFD0588D98F}" srcOrd="10" destOrd="0" presId="urn:microsoft.com/office/officeart/2005/8/layout/cycle8"/>
    <dgm:cxn modelId="{29D916D5-DF1B-4804-A575-6220837E9333}" type="presParOf" srcId="{B55E9B71-20FE-4D69-BA62-D04D87FC8AB0}" destId="{077FF922-0AF5-4E1B-89EC-CF297EA69479}" srcOrd="11" destOrd="0" presId="urn:microsoft.com/office/officeart/2005/8/layout/cycle8"/>
    <dgm:cxn modelId="{0A34ED71-EB1F-406E-9244-1AFCC562B254}" type="presParOf" srcId="{B55E9B71-20FE-4D69-BA62-D04D87FC8AB0}" destId="{DD97577C-DD51-4673-9E61-BB4B4B2AA268}" srcOrd="12" destOrd="0" presId="urn:microsoft.com/office/officeart/2005/8/layout/cycle8"/>
    <dgm:cxn modelId="{FAAA1C1D-3C27-43AC-A8E0-9049F78AF283}" type="presParOf" srcId="{B55E9B71-20FE-4D69-BA62-D04D87FC8AB0}" destId="{B295F342-3A05-41C8-9DEB-3ADAF38C6D33}" srcOrd="13" destOrd="0" presId="urn:microsoft.com/office/officeart/2005/8/layout/cycle8"/>
    <dgm:cxn modelId="{21FDE7A7-F52E-4DF6-BAE8-E67FD1871816}" type="presParOf" srcId="{B55E9B71-20FE-4D69-BA62-D04D87FC8AB0}" destId="{8CDC2645-360D-4307-B266-BE4632079952}"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4196A8-2264-407B-916B-BFB42972F480}" type="doc">
      <dgm:prSet loTypeId="urn:microsoft.com/office/officeart/2005/8/layout/pList2" loCatId="picture" qsTypeId="urn:microsoft.com/office/officeart/2005/8/quickstyle/simple1" qsCatId="simple" csTypeId="urn:microsoft.com/office/officeart/2005/8/colors/accent1_2" csCatId="accent1" phldr="1"/>
      <dgm:spPr/>
    </dgm:pt>
    <dgm:pt modelId="{D011A13A-C44E-48E8-B8AF-D5CC1BCD2B4D}">
      <dgm:prSet phldrT="[Text]" custT="1"/>
      <dgm:spPr>
        <a:solidFill>
          <a:schemeClr val="accent3">
            <a:lumMod val="40000"/>
            <a:lumOff val="60000"/>
          </a:schemeClr>
        </a:solidFill>
        <a:ln>
          <a:solidFill>
            <a:schemeClr val="tx1"/>
          </a:solidFill>
        </a:ln>
      </dgm:spPr>
      <dgm:t>
        <a:bodyPr/>
        <a:lstStyle/>
        <a:p>
          <a:r>
            <a:rPr lang="en-US" sz="2800" dirty="0">
              <a:solidFill>
                <a:schemeClr val="tx1"/>
              </a:solidFill>
            </a:rPr>
            <a:t>Impact of the Incident</a:t>
          </a:r>
        </a:p>
      </dgm:t>
    </dgm:pt>
    <dgm:pt modelId="{11CF47F6-AB4E-40D8-A85D-28F2F6F1F5CE}" type="parTrans" cxnId="{1927DE3E-CE1C-4C70-9738-EE5B43418DB3}">
      <dgm:prSet/>
      <dgm:spPr/>
      <dgm:t>
        <a:bodyPr/>
        <a:lstStyle/>
        <a:p>
          <a:endParaRPr lang="en-US"/>
        </a:p>
      </dgm:t>
    </dgm:pt>
    <dgm:pt modelId="{B54E6321-2D71-40A3-9B30-12E510B036D3}" type="sibTrans" cxnId="{1927DE3E-CE1C-4C70-9738-EE5B43418DB3}">
      <dgm:prSet/>
      <dgm:spPr/>
      <dgm:t>
        <a:bodyPr/>
        <a:lstStyle/>
        <a:p>
          <a:endParaRPr lang="en-US"/>
        </a:p>
      </dgm:t>
    </dgm:pt>
    <dgm:pt modelId="{47AA95D6-0090-4F4A-A05F-2A6843B1BB44}">
      <dgm:prSet phldrT="[Text]" custT="1"/>
      <dgm:spPr>
        <a:solidFill>
          <a:schemeClr val="tx2">
            <a:lumMod val="40000"/>
            <a:lumOff val="60000"/>
          </a:schemeClr>
        </a:solidFill>
        <a:ln>
          <a:solidFill>
            <a:schemeClr val="tx1"/>
          </a:solidFill>
        </a:ln>
      </dgm:spPr>
      <dgm:t>
        <a:bodyPr/>
        <a:lstStyle/>
        <a:p>
          <a:r>
            <a:rPr lang="en-US" sz="2800" dirty="0">
              <a:solidFill>
                <a:schemeClr val="tx1"/>
              </a:solidFill>
            </a:rPr>
            <a:t>Tension &amp; Vulnerability</a:t>
          </a:r>
        </a:p>
      </dgm:t>
    </dgm:pt>
    <dgm:pt modelId="{FD6F87F4-A379-4053-8DA0-99E11BB54B93}" type="parTrans" cxnId="{F5CCDC54-6FE2-4A74-B55A-5F40478C0A60}">
      <dgm:prSet/>
      <dgm:spPr/>
      <dgm:t>
        <a:bodyPr/>
        <a:lstStyle/>
        <a:p>
          <a:endParaRPr lang="en-US"/>
        </a:p>
      </dgm:t>
    </dgm:pt>
    <dgm:pt modelId="{2B7EF218-4C67-4B4F-9CF1-87B85E6246D1}" type="sibTrans" cxnId="{F5CCDC54-6FE2-4A74-B55A-5F40478C0A60}">
      <dgm:prSet/>
      <dgm:spPr/>
      <dgm:t>
        <a:bodyPr/>
        <a:lstStyle/>
        <a:p>
          <a:endParaRPr lang="en-US"/>
        </a:p>
      </dgm:t>
    </dgm:pt>
    <dgm:pt modelId="{1BD7C2FC-0E48-4866-B979-DE6798E24449}" type="pres">
      <dgm:prSet presAssocID="{ED4196A8-2264-407B-916B-BFB42972F480}" presName="Name0" presStyleCnt="0">
        <dgm:presLayoutVars>
          <dgm:dir/>
          <dgm:resizeHandles val="exact"/>
        </dgm:presLayoutVars>
      </dgm:prSet>
      <dgm:spPr/>
    </dgm:pt>
    <dgm:pt modelId="{D83C9FB1-BA6B-4350-BDCD-46D7938DF6ED}" type="pres">
      <dgm:prSet presAssocID="{ED4196A8-2264-407B-916B-BFB42972F480}" presName="bkgdShp" presStyleLbl="alignAccFollowNode1" presStyleIdx="0" presStyleCnt="1" custLinFactNeighborX="4292" custLinFactNeighborY="-13957"/>
      <dgm:spPr>
        <a:solidFill>
          <a:schemeClr val="accent5">
            <a:lumMod val="75000"/>
            <a:alpha val="90000"/>
          </a:schemeClr>
        </a:solidFill>
      </dgm:spPr>
    </dgm:pt>
    <dgm:pt modelId="{02C73BFA-5C06-4B74-A3C6-D0EBF07A4BF5}" type="pres">
      <dgm:prSet presAssocID="{ED4196A8-2264-407B-916B-BFB42972F480}" presName="linComp" presStyleCnt="0"/>
      <dgm:spPr/>
    </dgm:pt>
    <dgm:pt modelId="{A0A12BB7-8452-4939-BDD2-F48312094956}" type="pres">
      <dgm:prSet presAssocID="{D011A13A-C44E-48E8-B8AF-D5CC1BCD2B4D}" presName="compNode" presStyleCnt="0"/>
      <dgm:spPr/>
    </dgm:pt>
    <dgm:pt modelId="{D47F769C-BF42-47EC-B5A5-7BC535BA688E}" type="pres">
      <dgm:prSet presAssocID="{D011A13A-C44E-48E8-B8AF-D5CC1BCD2B4D}" presName="node" presStyleLbl="node1" presStyleIdx="0" presStyleCnt="2">
        <dgm:presLayoutVars>
          <dgm:bulletEnabled val="1"/>
        </dgm:presLayoutVars>
      </dgm:prSet>
      <dgm:spPr/>
    </dgm:pt>
    <dgm:pt modelId="{3C3124BD-B951-4985-BB0C-8FB5417A9883}" type="pres">
      <dgm:prSet presAssocID="{D011A13A-C44E-48E8-B8AF-D5CC1BCD2B4D}" presName="invisiNode" presStyleLbl="node1" presStyleIdx="0" presStyleCnt="2"/>
      <dgm:spPr/>
    </dgm:pt>
    <dgm:pt modelId="{84F4F0C1-5917-4F77-A60E-7CA8FB8A0F89}" type="pres">
      <dgm:prSet presAssocID="{D011A13A-C44E-48E8-B8AF-D5CC1BCD2B4D}"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58741F22-2410-4FC5-B3FE-D9B33B738C07}" type="pres">
      <dgm:prSet presAssocID="{B54E6321-2D71-40A3-9B30-12E510B036D3}" presName="sibTrans" presStyleLbl="sibTrans2D1" presStyleIdx="0" presStyleCnt="0"/>
      <dgm:spPr/>
    </dgm:pt>
    <dgm:pt modelId="{BB563E69-9ADF-42F0-86B6-13A761C1EE2B}" type="pres">
      <dgm:prSet presAssocID="{47AA95D6-0090-4F4A-A05F-2A6843B1BB44}" presName="compNode" presStyleCnt="0"/>
      <dgm:spPr/>
    </dgm:pt>
    <dgm:pt modelId="{0C9EEC08-4962-4BB2-B18B-B4E011D22D91}" type="pres">
      <dgm:prSet presAssocID="{47AA95D6-0090-4F4A-A05F-2A6843B1BB44}" presName="node" presStyleLbl="node1" presStyleIdx="1" presStyleCnt="2">
        <dgm:presLayoutVars>
          <dgm:bulletEnabled val="1"/>
        </dgm:presLayoutVars>
      </dgm:prSet>
      <dgm:spPr/>
    </dgm:pt>
    <dgm:pt modelId="{F6063DEA-061B-4287-9BCE-363F3047A623}" type="pres">
      <dgm:prSet presAssocID="{47AA95D6-0090-4F4A-A05F-2A6843B1BB44}" presName="invisiNode" presStyleLbl="node1" presStyleIdx="1" presStyleCnt="2"/>
      <dgm:spPr/>
    </dgm:pt>
    <dgm:pt modelId="{747F74AC-5A41-41A4-992C-D8A5DDD5A8DA}" type="pres">
      <dgm:prSet presAssocID="{47AA95D6-0090-4F4A-A05F-2A6843B1BB44}"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E8F54608-AB18-4E67-9D94-B0AE0659374F}" type="presOf" srcId="{D011A13A-C44E-48E8-B8AF-D5CC1BCD2B4D}" destId="{D47F769C-BF42-47EC-B5A5-7BC535BA688E}" srcOrd="0" destOrd="0" presId="urn:microsoft.com/office/officeart/2005/8/layout/pList2"/>
    <dgm:cxn modelId="{1927DE3E-CE1C-4C70-9738-EE5B43418DB3}" srcId="{ED4196A8-2264-407B-916B-BFB42972F480}" destId="{D011A13A-C44E-48E8-B8AF-D5CC1BCD2B4D}" srcOrd="0" destOrd="0" parTransId="{11CF47F6-AB4E-40D8-A85D-28F2F6F1F5CE}" sibTransId="{B54E6321-2D71-40A3-9B30-12E510B036D3}"/>
    <dgm:cxn modelId="{03144070-9186-406C-BC41-2AB38F3F02AC}" type="presOf" srcId="{47AA95D6-0090-4F4A-A05F-2A6843B1BB44}" destId="{0C9EEC08-4962-4BB2-B18B-B4E011D22D91}" srcOrd="0" destOrd="0" presId="urn:microsoft.com/office/officeart/2005/8/layout/pList2"/>
    <dgm:cxn modelId="{1CE6BA73-E43D-4B1A-BDDB-A2EF1935C4DD}" type="presOf" srcId="{B54E6321-2D71-40A3-9B30-12E510B036D3}" destId="{58741F22-2410-4FC5-B3FE-D9B33B738C07}" srcOrd="0" destOrd="0" presId="urn:microsoft.com/office/officeart/2005/8/layout/pList2"/>
    <dgm:cxn modelId="{F5CCDC54-6FE2-4A74-B55A-5F40478C0A60}" srcId="{ED4196A8-2264-407B-916B-BFB42972F480}" destId="{47AA95D6-0090-4F4A-A05F-2A6843B1BB44}" srcOrd="1" destOrd="0" parTransId="{FD6F87F4-A379-4053-8DA0-99E11BB54B93}" sibTransId="{2B7EF218-4C67-4B4F-9CF1-87B85E6246D1}"/>
    <dgm:cxn modelId="{68573C8F-B791-4BE3-B2E7-B979B50E651C}" type="presOf" srcId="{ED4196A8-2264-407B-916B-BFB42972F480}" destId="{1BD7C2FC-0E48-4866-B979-DE6798E24449}" srcOrd="0" destOrd="0" presId="urn:microsoft.com/office/officeart/2005/8/layout/pList2"/>
    <dgm:cxn modelId="{E6B15820-2250-4D03-A3C7-8CC74A956169}" type="presParOf" srcId="{1BD7C2FC-0E48-4866-B979-DE6798E24449}" destId="{D83C9FB1-BA6B-4350-BDCD-46D7938DF6ED}" srcOrd="0" destOrd="0" presId="urn:microsoft.com/office/officeart/2005/8/layout/pList2"/>
    <dgm:cxn modelId="{9FC26E59-0C7F-4FF4-8EC3-0F92C99DF654}" type="presParOf" srcId="{1BD7C2FC-0E48-4866-B979-DE6798E24449}" destId="{02C73BFA-5C06-4B74-A3C6-D0EBF07A4BF5}" srcOrd="1" destOrd="0" presId="urn:microsoft.com/office/officeart/2005/8/layout/pList2"/>
    <dgm:cxn modelId="{889E6241-10F1-412C-A9D4-4A6AF3753547}" type="presParOf" srcId="{02C73BFA-5C06-4B74-A3C6-D0EBF07A4BF5}" destId="{A0A12BB7-8452-4939-BDD2-F48312094956}" srcOrd="0" destOrd="0" presId="urn:microsoft.com/office/officeart/2005/8/layout/pList2"/>
    <dgm:cxn modelId="{2CB06577-68B2-4F0E-8A80-9CBC8237B18E}" type="presParOf" srcId="{A0A12BB7-8452-4939-BDD2-F48312094956}" destId="{D47F769C-BF42-47EC-B5A5-7BC535BA688E}" srcOrd="0" destOrd="0" presId="urn:microsoft.com/office/officeart/2005/8/layout/pList2"/>
    <dgm:cxn modelId="{0BC54DDB-ECBC-4F1B-8167-3290619B0404}" type="presParOf" srcId="{A0A12BB7-8452-4939-BDD2-F48312094956}" destId="{3C3124BD-B951-4985-BB0C-8FB5417A9883}" srcOrd="1" destOrd="0" presId="urn:microsoft.com/office/officeart/2005/8/layout/pList2"/>
    <dgm:cxn modelId="{4CE96D27-6EF0-4170-B3E7-153D60A8237A}" type="presParOf" srcId="{A0A12BB7-8452-4939-BDD2-F48312094956}" destId="{84F4F0C1-5917-4F77-A60E-7CA8FB8A0F89}" srcOrd="2" destOrd="0" presId="urn:microsoft.com/office/officeart/2005/8/layout/pList2"/>
    <dgm:cxn modelId="{F41FA88F-270A-43D9-A865-50F5AED652CC}" type="presParOf" srcId="{02C73BFA-5C06-4B74-A3C6-D0EBF07A4BF5}" destId="{58741F22-2410-4FC5-B3FE-D9B33B738C07}" srcOrd="1" destOrd="0" presId="urn:microsoft.com/office/officeart/2005/8/layout/pList2"/>
    <dgm:cxn modelId="{C68C8FA3-8336-4F00-8221-4CFF59E019AB}" type="presParOf" srcId="{02C73BFA-5C06-4B74-A3C6-D0EBF07A4BF5}" destId="{BB563E69-9ADF-42F0-86B6-13A761C1EE2B}" srcOrd="2" destOrd="0" presId="urn:microsoft.com/office/officeart/2005/8/layout/pList2"/>
    <dgm:cxn modelId="{7E062A65-ACE8-472E-B3EB-FD02E08B9327}" type="presParOf" srcId="{BB563E69-9ADF-42F0-86B6-13A761C1EE2B}" destId="{0C9EEC08-4962-4BB2-B18B-B4E011D22D91}" srcOrd="0" destOrd="0" presId="urn:microsoft.com/office/officeart/2005/8/layout/pList2"/>
    <dgm:cxn modelId="{09BDF12F-62F4-4CBE-B097-3F7DA13653AC}" type="presParOf" srcId="{BB563E69-9ADF-42F0-86B6-13A761C1EE2B}" destId="{F6063DEA-061B-4287-9BCE-363F3047A623}" srcOrd="1" destOrd="0" presId="urn:microsoft.com/office/officeart/2005/8/layout/pList2"/>
    <dgm:cxn modelId="{ADFAB3C0-0CF8-4488-B93C-F16F07F06352}" type="presParOf" srcId="{BB563E69-9ADF-42F0-86B6-13A761C1EE2B}" destId="{747F74AC-5A41-41A4-992C-D8A5DDD5A8DA}"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9D4697-2E25-49D3-B69F-4C44C015D195}" type="doc">
      <dgm:prSet loTypeId="urn:microsoft.com/office/officeart/2005/8/layout/process2" loCatId="process" qsTypeId="urn:microsoft.com/office/officeart/2005/8/quickstyle/simple1" qsCatId="simple" csTypeId="urn:microsoft.com/office/officeart/2005/8/colors/accent1_2" csCatId="accent1" phldr="1"/>
      <dgm:spPr/>
    </dgm:pt>
    <dgm:pt modelId="{79C544B5-BE9E-4FA5-BEAE-3720FF43811A}">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A major incident is </a:t>
          </a:r>
          <a:r>
            <a:rPr lang="en-US" sz="2400" b="1" i="1" u="sng" dirty="0">
              <a:solidFill>
                <a:schemeClr val="tx1"/>
              </a:solidFill>
            </a:rPr>
            <a:t>any emergency </a:t>
          </a:r>
          <a:r>
            <a:rPr lang="en-US" sz="2400" dirty="0">
              <a:solidFill>
                <a:schemeClr val="tx1"/>
              </a:solidFill>
            </a:rPr>
            <a:t>that requires the implementation of special arrangements by </a:t>
          </a:r>
          <a:r>
            <a:rPr lang="en-US" sz="2400" b="1" i="1" u="sng" dirty="0">
              <a:solidFill>
                <a:schemeClr val="tx1"/>
              </a:solidFill>
            </a:rPr>
            <a:t>one or more of the emergency services</a:t>
          </a:r>
        </a:p>
      </dgm:t>
    </dgm:pt>
    <dgm:pt modelId="{48889C2F-C321-42C6-9D29-D75A554C27D0}" type="parTrans" cxnId="{73A86C83-A853-41A7-A9D2-2802E0E3CCC8}">
      <dgm:prSet/>
      <dgm:spPr/>
      <dgm:t>
        <a:bodyPr/>
        <a:lstStyle/>
        <a:p>
          <a:endParaRPr lang="en-US"/>
        </a:p>
      </dgm:t>
    </dgm:pt>
    <dgm:pt modelId="{A6E5E260-283D-41DD-BF41-F59F57E95EBB}" type="sibTrans" cxnId="{73A86C83-A853-41A7-A9D2-2802E0E3CCC8}">
      <dgm:prSet/>
      <dgm:spPr>
        <a:solidFill>
          <a:srgbClr val="002060"/>
        </a:solidFill>
        <a:ln>
          <a:solidFill>
            <a:schemeClr val="tx1"/>
          </a:solidFill>
        </a:ln>
      </dgm:spPr>
      <dgm:t>
        <a:bodyPr/>
        <a:lstStyle/>
        <a:p>
          <a:endParaRPr lang="en-US"/>
        </a:p>
      </dgm:t>
    </dgm:pt>
    <dgm:pt modelId="{0058CEF9-CF6C-43A3-9B0B-BD489D4FFD0E}">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and generally includes the involvement either directly or indirectly of </a:t>
          </a:r>
          <a:r>
            <a:rPr lang="en-US" sz="2400" b="1" i="1" u="sng" dirty="0">
              <a:solidFill>
                <a:schemeClr val="tx1"/>
              </a:solidFill>
            </a:rPr>
            <a:t>large numbers of people </a:t>
          </a:r>
        </a:p>
      </dgm:t>
    </dgm:pt>
    <dgm:pt modelId="{309AB21D-3F50-4046-992C-1BF326CD4ABB}" type="parTrans" cxnId="{93393906-F9A0-41F9-8AB4-09F228802D55}">
      <dgm:prSet/>
      <dgm:spPr/>
      <dgm:t>
        <a:bodyPr/>
        <a:lstStyle/>
        <a:p>
          <a:endParaRPr lang="en-US"/>
        </a:p>
      </dgm:t>
    </dgm:pt>
    <dgm:pt modelId="{66049003-1A1B-4180-A6CC-61BB0DAAC36B}" type="sibTrans" cxnId="{93393906-F9A0-41F9-8AB4-09F228802D55}">
      <dgm:prSet/>
      <dgm:spPr/>
      <dgm:t>
        <a:bodyPr/>
        <a:lstStyle/>
        <a:p>
          <a:endParaRPr lang="en-US"/>
        </a:p>
      </dgm:t>
    </dgm:pt>
    <dgm:pt modelId="{94CBB51E-AC7C-4879-BAFF-46542677E8A7}" type="pres">
      <dgm:prSet presAssocID="{439D4697-2E25-49D3-B69F-4C44C015D195}" presName="linearFlow" presStyleCnt="0">
        <dgm:presLayoutVars>
          <dgm:resizeHandles val="exact"/>
        </dgm:presLayoutVars>
      </dgm:prSet>
      <dgm:spPr/>
    </dgm:pt>
    <dgm:pt modelId="{AC371E4C-3DA5-4A4A-90C6-2D0F559A7626}" type="pres">
      <dgm:prSet presAssocID="{79C544B5-BE9E-4FA5-BEAE-3720FF43811A}" presName="node" presStyleLbl="node1" presStyleIdx="0" presStyleCnt="2" custScaleX="181685" custLinFactNeighborY="-61">
        <dgm:presLayoutVars>
          <dgm:bulletEnabled val="1"/>
        </dgm:presLayoutVars>
      </dgm:prSet>
      <dgm:spPr/>
    </dgm:pt>
    <dgm:pt modelId="{A8A5DE97-2C44-469D-BE6D-146A3EC2094C}" type="pres">
      <dgm:prSet presAssocID="{A6E5E260-283D-41DD-BF41-F59F57E95EBB}" presName="sibTrans" presStyleLbl="sibTrans2D1" presStyleIdx="0" presStyleCnt="1"/>
      <dgm:spPr/>
    </dgm:pt>
    <dgm:pt modelId="{210787F9-B491-4215-BB4C-B0678B593065}" type="pres">
      <dgm:prSet presAssocID="{A6E5E260-283D-41DD-BF41-F59F57E95EBB}" presName="connectorText" presStyleLbl="sibTrans2D1" presStyleIdx="0" presStyleCnt="1"/>
      <dgm:spPr/>
    </dgm:pt>
    <dgm:pt modelId="{4E46CC8A-49AE-4DBD-9B9B-C053AC9EAE5A}" type="pres">
      <dgm:prSet presAssocID="{0058CEF9-CF6C-43A3-9B0B-BD489D4FFD0E}" presName="node" presStyleLbl="node1" presStyleIdx="1" presStyleCnt="2" custScaleX="192286">
        <dgm:presLayoutVars>
          <dgm:bulletEnabled val="1"/>
        </dgm:presLayoutVars>
      </dgm:prSet>
      <dgm:spPr/>
    </dgm:pt>
  </dgm:ptLst>
  <dgm:cxnLst>
    <dgm:cxn modelId="{93393906-F9A0-41F9-8AB4-09F228802D55}" srcId="{439D4697-2E25-49D3-B69F-4C44C015D195}" destId="{0058CEF9-CF6C-43A3-9B0B-BD489D4FFD0E}" srcOrd="1" destOrd="0" parTransId="{309AB21D-3F50-4046-992C-1BF326CD4ABB}" sibTransId="{66049003-1A1B-4180-A6CC-61BB0DAAC36B}"/>
    <dgm:cxn modelId="{FFBE8634-D883-4B04-B84A-FEBA3EC0197A}" type="presOf" srcId="{A6E5E260-283D-41DD-BF41-F59F57E95EBB}" destId="{A8A5DE97-2C44-469D-BE6D-146A3EC2094C}" srcOrd="0" destOrd="0" presId="urn:microsoft.com/office/officeart/2005/8/layout/process2"/>
    <dgm:cxn modelId="{73A86C83-A853-41A7-A9D2-2802E0E3CCC8}" srcId="{439D4697-2E25-49D3-B69F-4C44C015D195}" destId="{79C544B5-BE9E-4FA5-BEAE-3720FF43811A}" srcOrd="0" destOrd="0" parTransId="{48889C2F-C321-42C6-9D29-D75A554C27D0}" sibTransId="{A6E5E260-283D-41DD-BF41-F59F57E95EBB}"/>
    <dgm:cxn modelId="{26FC829E-5223-4E97-9E0F-3C251F00694C}" type="presOf" srcId="{0058CEF9-CF6C-43A3-9B0B-BD489D4FFD0E}" destId="{4E46CC8A-49AE-4DBD-9B9B-C053AC9EAE5A}" srcOrd="0" destOrd="0" presId="urn:microsoft.com/office/officeart/2005/8/layout/process2"/>
    <dgm:cxn modelId="{39F872B2-7B87-4B22-B079-1D62D01F5A4F}" type="presOf" srcId="{439D4697-2E25-49D3-B69F-4C44C015D195}" destId="{94CBB51E-AC7C-4879-BAFF-46542677E8A7}" srcOrd="0" destOrd="0" presId="urn:microsoft.com/office/officeart/2005/8/layout/process2"/>
    <dgm:cxn modelId="{B71853DA-5C33-472D-9D49-CFB8F85042FE}" type="presOf" srcId="{A6E5E260-283D-41DD-BF41-F59F57E95EBB}" destId="{210787F9-B491-4215-BB4C-B0678B593065}" srcOrd="1" destOrd="0" presId="urn:microsoft.com/office/officeart/2005/8/layout/process2"/>
    <dgm:cxn modelId="{22831DED-A5FF-47FA-AFAF-4A4864EFC226}" type="presOf" srcId="{79C544B5-BE9E-4FA5-BEAE-3720FF43811A}" destId="{AC371E4C-3DA5-4A4A-90C6-2D0F559A7626}" srcOrd="0" destOrd="0" presId="urn:microsoft.com/office/officeart/2005/8/layout/process2"/>
    <dgm:cxn modelId="{DE6CC54D-128F-4791-9A4C-BABE78682B18}" type="presParOf" srcId="{94CBB51E-AC7C-4879-BAFF-46542677E8A7}" destId="{AC371E4C-3DA5-4A4A-90C6-2D0F559A7626}" srcOrd="0" destOrd="0" presId="urn:microsoft.com/office/officeart/2005/8/layout/process2"/>
    <dgm:cxn modelId="{FB977614-CAB1-4D12-9E5F-9E365244B933}" type="presParOf" srcId="{94CBB51E-AC7C-4879-BAFF-46542677E8A7}" destId="{A8A5DE97-2C44-469D-BE6D-146A3EC2094C}" srcOrd="1" destOrd="0" presId="urn:microsoft.com/office/officeart/2005/8/layout/process2"/>
    <dgm:cxn modelId="{DD1D851E-A1D3-4675-BE0A-0DDBFD49226D}" type="presParOf" srcId="{A8A5DE97-2C44-469D-BE6D-146A3EC2094C}" destId="{210787F9-B491-4215-BB4C-B0678B593065}" srcOrd="0" destOrd="0" presId="urn:microsoft.com/office/officeart/2005/8/layout/process2"/>
    <dgm:cxn modelId="{95DFF341-3B0A-4538-8443-26CCECD80CA2}" type="presParOf" srcId="{94CBB51E-AC7C-4879-BAFF-46542677E8A7}" destId="{4E46CC8A-49AE-4DBD-9B9B-C053AC9EAE5A}"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438FC5-B6C0-4F73-A10F-50305ACFA67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C41531B-392D-4558-B38C-1DBDC39C60C6}">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US" sz="2400" dirty="0">
              <a:solidFill>
                <a:schemeClr val="tx1"/>
              </a:solidFill>
            </a:rPr>
            <a:t>Initial treatment, rescue &amp; transport of a large number of casualties</a:t>
          </a:r>
        </a:p>
      </dgm:t>
    </dgm:pt>
    <dgm:pt modelId="{CA548340-A16E-48BA-9413-DDB31E121F4D}" type="parTrans" cxnId="{3B1B802C-F87F-49ED-A04E-03D350D8B64E}">
      <dgm:prSet/>
      <dgm:spPr/>
      <dgm:t>
        <a:bodyPr/>
        <a:lstStyle/>
        <a:p>
          <a:endParaRPr lang="en-US"/>
        </a:p>
      </dgm:t>
    </dgm:pt>
    <dgm:pt modelId="{66121949-F6FF-49E5-9906-6609CAFA4E35}" type="sibTrans" cxnId="{3B1B802C-F87F-49ED-A04E-03D350D8B64E}">
      <dgm:prSet/>
      <dgm:spPr/>
      <dgm:t>
        <a:bodyPr/>
        <a:lstStyle/>
        <a:p>
          <a:endParaRPr lang="en-US"/>
        </a:p>
      </dgm:t>
    </dgm:pt>
    <dgm:pt modelId="{0CC6DD59-A437-41E0-9FAC-EA5ED757E32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US" sz="2400" dirty="0">
              <a:solidFill>
                <a:schemeClr val="tx1"/>
              </a:solidFill>
            </a:rPr>
            <a:t>Handling of a large number of enquiries likely to be generated from both the public &amp; news media</a:t>
          </a:r>
        </a:p>
      </dgm:t>
    </dgm:pt>
    <dgm:pt modelId="{9ABC6C61-319A-4532-B9E2-A5E803226517}" type="parTrans" cxnId="{A7CE1E38-12DD-44AB-B3DD-D318AFD5D75A}">
      <dgm:prSet/>
      <dgm:spPr/>
      <dgm:t>
        <a:bodyPr/>
        <a:lstStyle/>
        <a:p>
          <a:endParaRPr lang="en-US"/>
        </a:p>
      </dgm:t>
    </dgm:pt>
    <dgm:pt modelId="{FA9F74EB-7303-4D30-BAF7-ED6B876C1F1B}" type="sibTrans" cxnId="{A7CE1E38-12DD-44AB-B3DD-D318AFD5D75A}">
      <dgm:prSet/>
      <dgm:spPr/>
      <dgm:t>
        <a:bodyPr/>
        <a:lstStyle/>
        <a:p>
          <a:endParaRPr lang="en-US"/>
        </a:p>
      </dgm:t>
    </dgm:pt>
    <dgm:pt modelId="{5CEDA6D2-A3E7-48E8-BAE6-7B9877C4D3B6}">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US" sz="2400" dirty="0">
              <a:solidFill>
                <a:schemeClr val="tx1"/>
              </a:solidFill>
            </a:rPr>
            <a:t>Large-scale combined resources of two or more of the emergency services</a:t>
          </a:r>
        </a:p>
      </dgm:t>
    </dgm:pt>
    <dgm:pt modelId="{7C367121-73D5-406D-8ACA-AD2EB1440700}" type="parTrans" cxnId="{EB8E9EB0-2486-4564-990D-B4846160D714}">
      <dgm:prSet/>
      <dgm:spPr/>
      <dgm:t>
        <a:bodyPr/>
        <a:lstStyle/>
        <a:p>
          <a:endParaRPr lang="en-US"/>
        </a:p>
      </dgm:t>
    </dgm:pt>
    <dgm:pt modelId="{3CF601D6-AF98-4DA4-A294-C85AF65B2D58}" type="sibTrans" cxnId="{EB8E9EB0-2486-4564-990D-B4846160D714}">
      <dgm:prSet/>
      <dgm:spPr/>
      <dgm:t>
        <a:bodyPr/>
        <a:lstStyle/>
        <a:p>
          <a:endParaRPr lang="en-US"/>
        </a:p>
      </dgm:t>
    </dgm:pt>
    <dgm:pt modelId="{F6FF6C78-B9D0-40AF-BD75-60C6E0045A16}">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US" sz="2400" dirty="0" err="1">
              <a:solidFill>
                <a:schemeClr val="tx1"/>
              </a:solidFill>
            </a:rPr>
            <a:t>Mobilisation</a:t>
          </a:r>
          <a:r>
            <a:rPr lang="en-US" sz="2400" dirty="0">
              <a:solidFill>
                <a:schemeClr val="tx1"/>
              </a:solidFill>
            </a:rPr>
            <a:t> &amp; organization of the emergency services &amp; partner </a:t>
          </a:r>
          <a:r>
            <a:rPr lang="en-US" sz="2400" dirty="0" err="1">
              <a:solidFill>
                <a:schemeClr val="tx1"/>
              </a:solidFill>
            </a:rPr>
            <a:t>organisations</a:t>
          </a:r>
          <a:r>
            <a:rPr lang="en-US" sz="2400" dirty="0">
              <a:solidFill>
                <a:schemeClr val="tx1"/>
              </a:solidFill>
            </a:rPr>
            <a:t>, e.g. local authority to cater for threat of death, serious injury or homelessness to a large number of people</a:t>
          </a:r>
        </a:p>
      </dgm:t>
    </dgm:pt>
    <dgm:pt modelId="{0D23CF6E-7364-4E0A-87AA-6B225C85F736}" type="parTrans" cxnId="{B93347C6-E280-4E39-A4C8-B58910C45FB8}">
      <dgm:prSet/>
      <dgm:spPr/>
      <dgm:t>
        <a:bodyPr/>
        <a:lstStyle/>
        <a:p>
          <a:endParaRPr lang="en-US"/>
        </a:p>
      </dgm:t>
    </dgm:pt>
    <dgm:pt modelId="{0A965F33-FD03-4D4B-A0CA-CD67DDC34D56}" type="sibTrans" cxnId="{B93347C6-E280-4E39-A4C8-B58910C45FB8}">
      <dgm:prSet/>
      <dgm:spPr/>
      <dgm:t>
        <a:bodyPr/>
        <a:lstStyle/>
        <a:p>
          <a:endParaRPr lang="en-US"/>
        </a:p>
      </dgm:t>
    </dgm:pt>
    <dgm:pt modelId="{37E4DDA6-F277-4F14-971B-81986EC484DF}" type="pres">
      <dgm:prSet presAssocID="{E1438FC5-B6C0-4F73-A10F-50305ACFA671}" presName="diagram" presStyleCnt="0">
        <dgm:presLayoutVars>
          <dgm:dir/>
          <dgm:resizeHandles val="exact"/>
        </dgm:presLayoutVars>
      </dgm:prSet>
      <dgm:spPr/>
    </dgm:pt>
    <dgm:pt modelId="{DE6312B3-01E9-4DAC-80C3-C38DCE2CBC33}" type="pres">
      <dgm:prSet presAssocID="{2C41531B-392D-4558-B38C-1DBDC39C60C6}" presName="node" presStyleLbl="node1" presStyleIdx="0" presStyleCnt="4">
        <dgm:presLayoutVars>
          <dgm:bulletEnabled val="1"/>
        </dgm:presLayoutVars>
      </dgm:prSet>
      <dgm:spPr/>
    </dgm:pt>
    <dgm:pt modelId="{1CB8CE11-C0A1-4CBF-982B-AC649D2EA655}" type="pres">
      <dgm:prSet presAssocID="{66121949-F6FF-49E5-9906-6609CAFA4E35}" presName="sibTrans" presStyleCnt="0"/>
      <dgm:spPr/>
    </dgm:pt>
    <dgm:pt modelId="{114756B3-C3AF-4E35-B020-F5A0D4A84D67}" type="pres">
      <dgm:prSet presAssocID="{0CC6DD59-A437-41E0-9FAC-EA5ED757E321}" presName="node" presStyleLbl="node1" presStyleIdx="1" presStyleCnt="4">
        <dgm:presLayoutVars>
          <dgm:bulletEnabled val="1"/>
        </dgm:presLayoutVars>
      </dgm:prSet>
      <dgm:spPr/>
    </dgm:pt>
    <dgm:pt modelId="{438B4DBC-DCC8-4DE1-B7DC-F47C085BA16C}" type="pres">
      <dgm:prSet presAssocID="{FA9F74EB-7303-4D30-BAF7-ED6B876C1F1B}" presName="sibTrans" presStyleCnt="0"/>
      <dgm:spPr/>
    </dgm:pt>
    <dgm:pt modelId="{0E86A8E1-A47E-4681-9714-8ED99EF8ADCD}" type="pres">
      <dgm:prSet presAssocID="{5CEDA6D2-A3E7-48E8-BAE6-7B9877C4D3B6}" presName="node" presStyleLbl="node1" presStyleIdx="2" presStyleCnt="4">
        <dgm:presLayoutVars>
          <dgm:bulletEnabled val="1"/>
        </dgm:presLayoutVars>
      </dgm:prSet>
      <dgm:spPr/>
    </dgm:pt>
    <dgm:pt modelId="{A9DEE623-83A0-45DD-85AB-5B0A2F392123}" type="pres">
      <dgm:prSet presAssocID="{3CF601D6-AF98-4DA4-A294-C85AF65B2D58}" presName="sibTrans" presStyleCnt="0"/>
      <dgm:spPr/>
    </dgm:pt>
    <dgm:pt modelId="{22D6E6AA-1D93-44A9-9674-39DB3847B53E}" type="pres">
      <dgm:prSet presAssocID="{F6FF6C78-B9D0-40AF-BD75-60C6E0045A16}" presName="node" presStyleLbl="node1" presStyleIdx="3" presStyleCnt="4" custScaleX="184794">
        <dgm:presLayoutVars>
          <dgm:bulletEnabled val="1"/>
        </dgm:presLayoutVars>
      </dgm:prSet>
      <dgm:spPr/>
    </dgm:pt>
  </dgm:ptLst>
  <dgm:cxnLst>
    <dgm:cxn modelId="{94953518-224A-466A-96FF-CA522285B030}" type="presOf" srcId="{2C41531B-392D-4558-B38C-1DBDC39C60C6}" destId="{DE6312B3-01E9-4DAC-80C3-C38DCE2CBC33}" srcOrd="0" destOrd="0" presId="urn:microsoft.com/office/officeart/2005/8/layout/default"/>
    <dgm:cxn modelId="{3B1B802C-F87F-49ED-A04E-03D350D8B64E}" srcId="{E1438FC5-B6C0-4F73-A10F-50305ACFA671}" destId="{2C41531B-392D-4558-B38C-1DBDC39C60C6}" srcOrd="0" destOrd="0" parTransId="{CA548340-A16E-48BA-9413-DDB31E121F4D}" sibTransId="{66121949-F6FF-49E5-9906-6609CAFA4E35}"/>
    <dgm:cxn modelId="{A7CE1E38-12DD-44AB-B3DD-D318AFD5D75A}" srcId="{E1438FC5-B6C0-4F73-A10F-50305ACFA671}" destId="{0CC6DD59-A437-41E0-9FAC-EA5ED757E321}" srcOrd="1" destOrd="0" parTransId="{9ABC6C61-319A-4532-B9E2-A5E803226517}" sibTransId="{FA9F74EB-7303-4D30-BAF7-ED6B876C1F1B}"/>
    <dgm:cxn modelId="{57A59A42-F281-44F9-AF5C-1B84EB2005FF}" type="presOf" srcId="{5CEDA6D2-A3E7-48E8-BAE6-7B9877C4D3B6}" destId="{0E86A8E1-A47E-4681-9714-8ED99EF8ADCD}" srcOrd="0" destOrd="0" presId="urn:microsoft.com/office/officeart/2005/8/layout/default"/>
    <dgm:cxn modelId="{EB8E9EB0-2486-4564-990D-B4846160D714}" srcId="{E1438FC5-B6C0-4F73-A10F-50305ACFA671}" destId="{5CEDA6D2-A3E7-48E8-BAE6-7B9877C4D3B6}" srcOrd="2" destOrd="0" parTransId="{7C367121-73D5-406D-8ACA-AD2EB1440700}" sibTransId="{3CF601D6-AF98-4DA4-A294-C85AF65B2D58}"/>
    <dgm:cxn modelId="{A4A5C1B4-4FE0-40C4-9063-B0C11F0F9478}" type="presOf" srcId="{E1438FC5-B6C0-4F73-A10F-50305ACFA671}" destId="{37E4DDA6-F277-4F14-971B-81986EC484DF}" srcOrd="0" destOrd="0" presId="urn:microsoft.com/office/officeart/2005/8/layout/default"/>
    <dgm:cxn modelId="{B93347C6-E280-4E39-A4C8-B58910C45FB8}" srcId="{E1438FC5-B6C0-4F73-A10F-50305ACFA671}" destId="{F6FF6C78-B9D0-40AF-BD75-60C6E0045A16}" srcOrd="3" destOrd="0" parTransId="{0D23CF6E-7364-4E0A-87AA-6B225C85F736}" sibTransId="{0A965F33-FD03-4D4B-A0CA-CD67DDC34D56}"/>
    <dgm:cxn modelId="{F54044D1-E6FD-4E71-ACAC-C8EA0C8EB008}" type="presOf" srcId="{F6FF6C78-B9D0-40AF-BD75-60C6E0045A16}" destId="{22D6E6AA-1D93-44A9-9674-39DB3847B53E}" srcOrd="0" destOrd="0" presId="urn:microsoft.com/office/officeart/2005/8/layout/default"/>
    <dgm:cxn modelId="{84309EF6-C720-484B-BB37-850516ECE560}" type="presOf" srcId="{0CC6DD59-A437-41E0-9FAC-EA5ED757E321}" destId="{114756B3-C3AF-4E35-B020-F5A0D4A84D67}" srcOrd="0" destOrd="0" presId="urn:microsoft.com/office/officeart/2005/8/layout/default"/>
    <dgm:cxn modelId="{A8726938-28FD-4141-9AF8-A8AFAA5586B7}" type="presParOf" srcId="{37E4DDA6-F277-4F14-971B-81986EC484DF}" destId="{DE6312B3-01E9-4DAC-80C3-C38DCE2CBC33}" srcOrd="0" destOrd="0" presId="urn:microsoft.com/office/officeart/2005/8/layout/default"/>
    <dgm:cxn modelId="{F8AD0A74-539C-487A-893C-4DC4F73800A7}" type="presParOf" srcId="{37E4DDA6-F277-4F14-971B-81986EC484DF}" destId="{1CB8CE11-C0A1-4CBF-982B-AC649D2EA655}" srcOrd="1" destOrd="0" presId="urn:microsoft.com/office/officeart/2005/8/layout/default"/>
    <dgm:cxn modelId="{31E287E6-F9BA-46FB-B617-598E98E055D8}" type="presParOf" srcId="{37E4DDA6-F277-4F14-971B-81986EC484DF}" destId="{114756B3-C3AF-4E35-B020-F5A0D4A84D67}" srcOrd="2" destOrd="0" presId="urn:microsoft.com/office/officeart/2005/8/layout/default"/>
    <dgm:cxn modelId="{3C938853-9246-4D8D-AC81-CD191092ACA4}" type="presParOf" srcId="{37E4DDA6-F277-4F14-971B-81986EC484DF}" destId="{438B4DBC-DCC8-4DE1-B7DC-F47C085BA16C}" srcOrd="3" destOrd="0" presId="urn:microsoft.com/office/officeart/2005/8/layout/default"/>
    <dgm:cxn modelId="{F49D12E4-1DD4-4985-910D-55BFECE0385D}" type="presParOf" srcId="{37E4DDA6-F277-4F14-971B-81986EC484DF}" destId="{0E86A8E1-A47E-4681-9714-8ED99EF8ADCD}" srcOrd="4" destOrd="0" presId="urn:microsoft.com/office/officeart/2005/8/layout/default"/>
    <dgm:cxn modelId="{C9F1983D-1B09-4BC9-AB51-8B4FEDA54AAD}" type="presParOf" srcId="{37E4DDA6-F277-4F14-971B-81986EC484DF}" destId="{A9DEE623-83A0-45DD-85AB-5B0A2F392123}" srcOrd="5" destOrd="0" presId="urn:microsoft.com/office/officeart/2005/8/layout/default"/>
    <dgm:cxn modelId="{9216243E-9721-4FA1-B37D-E399E98855E8}" type="presParOf" srcId="{37E4DDA6-F277-4F14-971B-81986EC484DF}" destId="{22D6E6AA-1D93-44A9-9674-39DB3847B53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21B542-D5E1-48CD-AF31-5ACC73D6452C}" type="doc">
      <dgm:prSet loTypeId="urn:microsoft.com/office/officeart/2005/8/layout/pList2" loCatId="picture" qsTypeId="urn:microsoft.com/office/officeart/2005/8/quickstyle/simple1" qsCatId="simple" csTypeId="urn:microsoft.com/office/officeart/2005/8/colors/accent1_2" csCatId="accent1" phldr="1"/>
      <dgm:spPr/>
    </dgm:pt>
    <dgm:pt modelId="{E610A115-41E8-43EE-8C01-94903EAFC3DA}">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2011 Chevron Oil Refinery explosion, 4 dead</a:t>
          </a:r>
        </a:p>
      </dgm:t>
    </dgm:pt>
    <dgm:pt modelId="{D972531A-35E0-4A46-A222-4020CF03E70C}" type="parTrans" cxnId="{44275989-54C7-4266-B04C-3546BFE27CC9}">
      <dgm:prSet/>
      <dgm:spPr/>
      <dgm:t>
        <a:bodyPr/>
        <a:lstStyle/>
        <a:p>
          <a:endParaRPr lang="en-US"/>
        </a:p>
      </dgm:t>
    </dgm:pt>
    <dgm:pt modelId="{5C527BEB-2E89-4032-8F4F-419E1686DF25}" type="sibTrans" cxnId="{44275989-54C7-4266-B04C-3546BFE27CC9}">
      <dgm:prSet/>
      <dgm:spPr/>
      <dgm:t>
        <a:bodyPr/>
        <a:lstStyle/>
        <a:p>
          <a:endParaRPr lang="en-US"/>
        </a:p>
      </dgm:t>
    </dgm:pt>
    <dgm:pt modelId="{3791031C-96E8-487C-A5A8-B17497DEB2FD}">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February 2020, RCT floods, 0 dead</a:t>
          </a:r>
        </a:p>
      </dgm:t>
    </dgm:pt>
    <dgm:pt modelId="{E324E01D-040F-4B14-BCF3-1159B8A47260}" type="parTrans" cxnId="{317FFB8A-2CB5-481C-8A66-9F4EFA15027D}">
      <dgm:prSet/>
      <dgm:spPr/>
      <dgm:t>
        <a:bodyPr/>
        <a:lstStyle/>
        <a:p>
          <a:endParaRPr lang="en-US"/>
        </a:p>
      </dgm:t>
    </dgm:pt>
    <dgm:pt modelId="{B74E7E57-9328-4D1B-B44A-AD0D5A05E78A}" type="sibTrans" cxnId="{317FFB8A-2CB5-481C-8A66-9F4EFA15027D}">
      <dgm:prSet/>
      <dgm:spPr/>
      <dgm:t>
        <a:bodyPr/>
        <a:lstStyle/>
        <a:p>
          <a:endParaRPr lang="en-US"/>
        </a:p>
      </dgm:t>
    </dgm:pt>
    <dgm:pt modelId="{E55C4A07-52F6-4400-8F3C-04DED84945BB}" type="pres">
      <dgm:prSet presAssocID="{3A21B542-D5E1-48CD-AF31-5ACC73D6452C}" presName="Name0" presStyleCnt="0">
        <dgm:presLayoutVars>
          <dgm:dir/>
          <dgm:resizeHandles val="exact"/>
        </dgm:presLayoutVars>
      </dgm:prSet>
      <dgm:spPr/>
    </dgm:pt>
    <dgm:pt modelId="{D45D28A1-AE58-4BA0-96A0-79FA9DB91794}" type="pres">
      <dgm:prSet presAssocID="{3A21B542-D5E1-48CD-AF31-5ACC73D6452C}" presName="bkgdShp" presStyleLbl="alignAccFollowNode1" presStyleIdx="0" presStyleCnt="1" custLinFactNeighborX="2762" custLinFactNeighborY="-5148"/>
      <dgm:spPr>
        <a:solidFill>
          <a:schemeClr val="accent5">
            <a:lumMod val="75000"/>
            <a:alpha val="90000"/>
          </a:schemeClr>
        </a:solidFill>
        <a:ln>
          <a:solidFill>
            <a:schemeClr val="tx1">
              <a:alpha val="90000"/>
            </a:schemeClr>
          </a:solidFill>
        </a:ln>
      </dgm:spPr>
    </dgm:pt>
    <dgm:pt modelId="{FABBC703-EA0C-4FD0-9256-D62AAC8F38F3}" type="pres">
      <dgm:prSet presAssocID="{3A21B542-D5E1-48CD-AF31-5ACC73D6452C}" presName="linComp" presStyleCnt="0"/>
      <dgm:spPr/>
    </dgm:pt>
    <dgm:pt modelId="{6A7A3B6B-54BD-4402-A293-69ED36274F06}" type="pres">
      <dgm:prSet presAssocID="{E610A115-41E8-43EE-8C01-94903EAFC3DA}" presName="compNode" presStyleCnt="0"/>
      <dgm:spPr/>
    </dgm:pt>
    <dgm:pt modelId="{228CB956-CB70-4F3D-B207-86A9DF17BD28}" type="pres">
      <dgm:prSet presAssocID="{E610A115-41E8-43EE-8C01-94903EAFC3DA}" presName="node" presStyleLbl="node1" presStyleIdx="0" presStyleCnt="2">
        <dgm:presLayoutVars>
          <dgm:bulletEnabled val="1"/>
        </dgm:presLayoutVars>
      </dgm:prSet>
      <dgm:spPr/>
    </dgm:pt>
    <dgm:pt modelId="{35ABA263-A4CD-4430-A28B-657F9848341F}" type="pres">
      <dgm:prSet presAssocID="{E610A115-41E8-43EE-8C01-94903EAFC3DA}" presName="invisiNode" presStyleLbl="node1" presStyleIdx="0" presStyleCnt="2"/>
      <dgm:spPr/>
    </dgm:pt>
    <dgm:pt modelId="{C4A642B0-2571-4A47-9109-3252895CCE4C}" type="pres">
      <dgm:prSet presAssocID="{E610A115-41E8-43EE-8C01-94903EAFC3DA}"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F1EAD49D-B51F-46AA-A8BB-B7C5DF58785D}" type="pres">
      <dgm:prSet presAssocID="{5C527BEB-2E89-4032-8F4F-419E1686DF25}" presName="sibTrans" presStyleLbl="sibTrans2D1" presStyleIdx="0" presStyleCnt="0"/>
      <dgm:spPr/>
    </dgm:pt>
    <dgm:pt modelId="{B9608890-577D-4415-A84C-3BBF18914BBE}" type="pres">
      <dgm:prSet presAssocID="{3791031C-96E8-487C-A5A8-B17497DEB2FD}" presName="compNode" presStyleCnt="0"/>
      <dgm:spPr/>
    </dgm:pt>
    <dgm:pt modelId="{537E40E0-98A1-4498-A477-FCB3D06CA5FC}" type="pres">
      <dgm:prSet presAssocID="{3791031C-96E8-487C-A5A8-B17497DEB2FD}" presName="node" presStyleLbl="node1" presStyleIdx="1" presStyleCnt="2">
        <dgm:presLayoutVars>
          <dgm:bulletEnabled val="1"/>
        </dgm:presLayoutVars>
      </dgm:prSet>
      <dgm:spPr/>
    </dgm:pt>
    <dgm:pt modelId="{C0846B21-831C-4598-8E77-E879DA793C76}" type="pres">
      <dgm:prSet presAssocID="{3791031C-96E8-487C-A5A8-B17497DEB2FD}" presName="invisiNode" presStyleLbl="node1" presStyleIdx="1" presStyleCnt="2"/>
      <dgm:spPr/>
    </dgm:pt>
    <dgm:pt modelId="{F802B597-FC21-41F1-B441-FE6551414C5C}" type="pres">
      <dgm:prSet presAssocID="{3791031C-96E8-487C-A5A8-B17497DEB2FD}"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8F0EBF25-70EA-4301-A5BC-D8E0DBCF5B5D}" type="presOf" srcId="{5C527BEB-2E89-4032-8F4F-419E1686DF25}" destId="{F1EAD49D-B51F-46AA-A8BB-B7C5DF58785D}" srcOrd="0" destOrd="0" presId="urn:microsoft.com/office/officeart/2005/8/layout/pList2"/>
    <dgm:cxn modelId="{95A31655-2FB5-4CC8-8DBD-FEBC27687B90}" type="presOf" srcId="{3A21B542-D5E1-48CD-AF31-5ACC73D6452C}" destId="{E55C4A07-52F6-4400-8F3C-04DED84945BB}" srcOrd="0" destOrd="0" presId="urn:microsoft.com/office/officeart/2005/8/layout/pList2"/>
    <dgm:cxn modelId="{829C2485-F82D-447A-A338-8A1DF90CFBA0}" type="presOf" srcId="{3791031C-96E8-487C-A5A8-B17497DEB2FD}" destId="{537E40E0-98A1-4498-A477-FCB3D06CA5FC}" srcOrd="0" destOrd="0" presId="urn:microsoft.com/office/officeart/2005/8/layout/pList2"/>
    <dgm:cxn modelId="{44275989-54C7-4266-B04C-3546BFE27CC9}" srcId="{3A21B542-D5E1-48CD-AF31-5ACC73D6452C}" destId="{E610A115-41E8-43EE-8C01-94903EAFC3DA}" srcOrd="0" destOrd="0" parTransId="{D972531A-35E0-4A46-A222-4020CF03E70C}" sibTransId="{5C527BEB-2E89-4032-8F4F-419E1686DF25}"/>
    <dgm:cxn modelId="{317FFB8A-2CB5-481C-8A66-9F4EFA15027D}" srcId="{3A21B542-D5E1-48CD-AF31-5ACC73D6452C}" destId="{3791031C-96E8-487C-A5A8-B17497DEB2FD}" srcOrd="1" destOrd="0" parTransId="{E324E01D-040F-4B14-BCF3-1159B8A47260}" sibTransId="{B74E7E57-9328-4D1B-B44A-AD0D5A05E78A}"/>
    <dgm:cxn modelId="{132964D3-850B-447A-BE66-0AA9260DE74D}" type="presOf" srcId="{E610A115-41E8-43EE-8C01-94903EAFC3DA}" destId="{228CB956-CB70-4F3D-B207-86A9DF17BD28}" srcOrd="0" destOrd="0" presId="urn:microsoft.com/office/officeart/2005/8/layout/pList2"/>
    <dgm:cxn modelId="{AF7E9232-0875-465F-AD84-00C2D78748DF}" type="presParOf" srcId="{E55C4A07-52F6-4400-8F3C-04DED84945BB}" destId="{D45D28A1-AE58-4BA0-96A0-79FA9DB91794}" srcOrd="0" destOrd="0" presId="urn:microsoft.com/office/officeart/2005/8/layout/pList2"/>
    <dgm:cxn modelId="{9E49EA91-3A17-47FB-BB53-B8B9DB1CD9F9}" type="presParOf" srcId="{E55C4A07-52F6-4400-8F3C-04DED84945BB}" destId="{FABBC703-EA0C-4FD0-9256-D62AAC8F38F3}" srcOrd="1" destOrd="0" presId="urn:microsoft.com/office/officeart/2005/8/layout/pList2"/>
    <dgm:cxn modelId="{BC212D6A-DCB2-4540-AC87-2D2DD11BCE42}" type="presParOf" srcId="{FABBC703-EA0C-4FD0-9256-D62AAC8F38F3}" destId="{6A7A3B6B-54BD-4402-A293-69ED36274F06}" srcOrd="0" destOrd="0" presId="urn:microsoft.com/office/officeart/2005/8/layout/pList2"/>
    <dgm:cxn modelId="{9E0F5130-CDA4-49E6-8A1B-1854D0F2AA39}" type="presParOf" srcId="{6A7A3B6B-54BD-4402-A293-69ED36274F06}" destId="{228CB956-CB70-4F3D-B207-86A9DF17BD28}" srcOrd="0" destOrd="0" presId="urn:microsoft.com/office/officeart/2005/8/layout/pList2"/>
    <dgm:cxn modelId="{32FDA5D2-2600-4BB9-A82D-465357D389D1}" type="presParOf" srcId="{6A7A3B6B-54BD-4402-A293-69ED36274F06}" destId="{35ABA263-A4CD-4430-A28B-657F9848341F}" srcOrd="1" destOrd="0" presId="urn:microsoft.com/office/officeart/2005/8/layout/pList2"/>
    <dgm:cxn modelId="{80203A4E-0733-446D-B2F5-769450BFE1D7}" type="presParOf" srcId="{6A7A3B6B-54BD-4402-A293-69ED36274F06}" destId="{C4A642B0-2571-4A47-9109-3252895CCE4C}" srcOrd="2" destOrd="0" presId="urn:microsoft.com/office/officeart/2005/8/layout/pList2"/>
    <dgm:cxn modelId="{ED068097-DB88-4F3E-8BB3-BD50C07F62AD}" type="presParOf" srcId="{FABBC703-EA0C-4FD0-9256-D62AAC8F38F3}" destId="{F1EAD49D-B51F-46AA-A8BB-B7C5DF58785D}" srcOrd="1" destOrd="0" presId="urn:microsoft.com/office/officeart/2005/8/layout/pList2"/>
    <dgm:cxn modelId="{B52357C2-BC84-40B9-A43B-3C212EDAD3AA}" type="presParOf" srcId="{FABBC703-EA0C-4FD0-9256-D62AAC8F38F3}" destId="{B9608890-577D-4415-A84C-3BBF18914BBE}" srcOrd="2" destOrd="0" presId="urn:microsoft.com/office/officeart/2005/8/layout/pList2"/>
    <dgm:cxn modelId="{6280C090-C815-469D-ABDB-3A7C54AEF8FE}" type="presParOf" srcId="{B9608890-577D-4415-A84C-3BBF18914BBE}" destId="{537E40E0-98A1-4498-A477-FCB3D06CA5FC}" srcOrd="0" destOrd="0" presId="urn:microsoft.com/office/officeart/2005/8/layout/pList2"/>
    <dgm:cxn modelId="{33556535-B46A-4F9D-8C49-FD7E879D9C44}" type="presParOf" srcId="{B9608890-577D-4415-A84C-3BBF18914BBE}" destId="{C0846B21-831C-4598-8E77-E879DA793C76}" srcOrd="1" destOrd="0" presId="urn:microsoft.com/office/officeart/2005/8/layout/pList2"/>
    <dgm:cxn modelId="{37486687-71FA-4FDE-88C5-FF1B82A2A0B3}" type="presParOf" srcId="{B9608890-577D-4415-A84C-3BBF18914BBE}" destId="{F802B597-FC21-41F1-B441-FE6551414C5C}" srcOrd="2" destOrd="0" presId="urn:microsoft.com/office/officeart/2005/8/layout/p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D4BEA18-4E02-469F-B6A2-C1F1ADAB509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88E56168-23A7-48CA-B1AB-1F463023E8D8}">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The initial responder’s role is to :-</a:t>
          </a:r>
        </a:p>
      </dgm:t>
    </dgm:pt>
    <dgm:pt modelId="{56173BC3-4234-45A6-B92A-91A73CA1D449}" type="parTrans" cxnId="{CDF19C6E-B66F-41E0-8D0E-0C5586C8D556}">
      <dgm:prSet/>
      <dgm:spPr/>
      <dgm:t>
        <a:bodyPr/>
        <a:lstStyle/>
        <a:p>
          <a:endParaRPr lang="en-US"/>
        </a:p>
      </dgm:t>
    </dgm:pt>
    <dgm:pt modelId="{3B1CAF83-2217-4124-9477-A448D2025133}" type="sibTrans" cxnId="{CDF19C6E-B66F-41E0-8D0E-0C5586C8D556}">
      <dgm:prSet/>
      <dgm:spPr>
        <a:solidFill>
          <a:srgbClr val="002060"/>
        </a:solidFill>
        <a:ln>
          <a:solidFill>
            <a:schemeClr val="tx1"/>
          </a:solidFill>
        </a:ln>
      </dgm:spPr>
      <dgm:t>
        <a:bodyPr/>
        <a:lstStyle/>
        <a:p>
          <a:endParaRPr lang="en-US"/>
        </a:p>
      </dgm:t>
    </dgm:pt>
    <dgm:pt modelId="{6DD02C64-B902-4EB6-ADBA-A2989F49A92A}">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Take interim charge of scene until relieved by Supervisor</a:t>
          </a:r>
        </a:p>
      </dgm:t>
    </dgm:pt>
    <dgm:pt modelId="{169623AA-684E-4BCB-90CF-B886C32FD1CF}" type="parTrans" cxnId="{C9433836-AB66-4077-8339-A2974A0FF93A}">
      <dgm:prSet/>
      <dgm:spPr/>
      <dgm:t>
        <a:bodyPr/>
        <a:lstStyle/>
        <a:p>
          <a:endParaRPr lang="en-US"/>
        </a:p>
      </dgm:t>
    </dgm:pt>
    <dgm:pt modelId="{3B80A9D0-A8A0-4801-AF4F-46ED5990688F}" type="sibTrans" cxnId="{C9433836-AB66-4077-8339-A2974A0FF93A}">
      <dgm:prSet/>
      <dgm:spPr>
        <a:solidFill>
          <a:srgbClr val="002060"/>
        </a:solidFill>
        <a:ln>
          <a:solidFill>
            <a:schemeClr val="tx1"/>
          </a:solidFill>
        </a:ln>
      </dgm:spPr>
      <dgm:t>
        <a:bodyPr/>
        <a:lstStyle/>
        <a:p>
          <a:endParaRPr lang="en-US"/>
        </a:p>
      </dgm:t>
    </dgm:pt>
    <dgm:pt modelId="{6FA1894E-F1A5-41EF-ACF3-9FCE753E3DF1}">
      <dgm:prSet phldrT="[Text]" custT="1"/>
      <dgm:spPr>
        <a:solidFill>
          <a:schemeClr val="bg2">
            <a:lumMod val="75000"/>
          </a:schemeClr>
        </a:solidFill>
        <a:ln>
          <a:solidFill>
            <a:schemeClr val="tx1"/>
          </a:solidFill>
        </a:ln>
      </dgm:spPr>
      <dgm:t>
        <a:bodyPr/>
        <a:lstStyle/>
        <a:p>
          <a:r>
            <a:rPr lang="en-US" sz="2400" dirty="0">
              <a:solidFill>
                <a:schemeClr val="tx1"/>
              </a:solidFill>
            </a:rPr>
            <a:t>Identify safe &amp; suitable RV points</a:t>
          </a:r>
        </a:p>
      </dgm:t>
    </dgm:pt>
    <dgm:pt modelId="{BFA4B80E-C835-46FD-943D-E2A53C453E16}" type="parTrans" cxnId="{480CE476-D2A0-49CE-A81C-1DD35E25C0EB}">
      <dgm:prSet/>
      <dgm:spPr/>
      <dgm:t>
        <a:bodyPr/>
        <a:lstStyle/>
        <a:p>
          <a:endParaRPr lang="en-US"/>
        </a:p>
      </dgm:t>
    </dgm:pt>
    <dgm:pt modelId="{021A17CE-6629-47B0-9014-1E2F207DA1BC}" type="sibTrans" cxnId="{480CE476-D2A0-49CE-A81C-1DD35E25C0EB}">
      <dgm:prSet/>
      <dgm:spPr>
        <a:solidFill>
          <a:srgbClr val="002060"/>
        </a:solidFill>
        <a:ln>
          <a:solidFill>
            <a:schemeClr val="tx1"/>
          </a:solidFill>
        </a:ln>
      </dgm:spPr>
      <dgm:t>
        <a:bodyPr/>
        <a:lstStyle/>
        <a:p>
          <a:endParaRPr lang="en-US"/>
        </a:p>
      </dgm:t>
    </dgm:pt>
    <dgm:pt modelId="{E06E3C0B-4272-475B-8F14-4E691B78BD4F}">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Establish forward command post</a:t>
          </a:r>
        </a:p>
      </dgm:t>
    </dgm:pt>
    <dgm:pt modelId="{1AF0C600-A8F8-401C-B91B-0B31E8AA4849}" type="parTrans" cxnId="{86D55B1C-5CD0-4C60-A4D7-B24674FF23C3}">
      <dgm:prSet/>
      <dgm:spPr/>
      <dgm:t>
        <a:bodyPr/>
        <a:lstStyle/>
        <a:p>
          <a:endParaRPr lang="en-US"/>
        </a:p>
      </dgm:t>
    </dgm:pt>
    <dgm:pt modelId="{DFB62F17-F315-4029-931F-D7BC81E006A5}" type="sibTrans" cxnId="{86D55B1C-5CD0-4C60-A4D7-B24674FF23C3}">
      <dgm:prSet/>
      <dgm:spPr>
        <a:solidFill>
          <a:srgbClr val="002060"/>
        </a:solidFill>
        <a:ln>
          <a:solidFill>
            <a:schemeClr val="tx1"/>
          </a:solidFill>
        </a:ln>
      </dgm:spPr>
      <dgm:t>
        <a:bodyPr/>
        <a:lstStyle/>
        <a:p>
          <a:endParaRPr lang="en-US"/>
        </a:p>
      </dgm:t>
    </dgm:pt>
    <dgm:pt modelId="{3A46AC19-38DF-43B5-B06B-A9F70FE9CBDC}">
      <dgm:prSet phldrT="[Text]" custT="1"/>
      <dgm:spPr>
        <a:solidFill>
          <a:schemeClr val="accent1">
            <a:lumMod val="20000"/>
            <a:lumOff val="80000"/>
          </a:schemeClr>
        </a:solidFill>
        <a:ln>
          <a:solidFill>
            <a:schemeClr val="tx1"/>
          </a:solidFill>
        </a:ln>
      </dgm:spPr>
      <dgm:t>
        <a:bodyPr/>
        <a:lstStyle/>
        <a:p>
          <a:r>
            <a:rPr lang="en-US" sz="2400" dirty="0">
              <a:solidFill>
                <a:schemeClr val="tx1"/>
              </a:solidFill>
            </a:rPr>
            <a:t>Not to get personally involved in any rescue work</a:t>
          </a:r>
        </a:p>
      </dgm:t>
    </dgm:pt>
    <dgm:pt modelId="{B9120662-0C99-4F37-A96F-D8130726DB4E}" type="parTrans" cxnId="{5BCA1386-1DEA-4895-B338-B52628AA9A09}">
      <dgm:prSet/>
      <dgm:spPr/>
      <dgm:t>
        <a:bodyPr/>
        <a:lstStyle/>
        <a:p>
          <a:endParaRPr lang="en-US"/>
        </a:p>
      </dgm:t>
    </dgm:pt>
    <dgm:pt modelId="{0E8B8898-329B-40DA-86A0-B7AD92BC3E2B}" type="sibTrans" cxnId="{5BCA1386-1DEA-4895-B338-B52628AA9A09}">
      <dgm:prSet/>
      <dgm:spPr/>
      <dgm:t>
        <a:bodyPr/>
        <a:lstStyle/>
        <a:p>
          <a:endParaRPr lang="en-US"/>
        </a:p>
      </dgm:t>
    </dgm:pt>
    <dgm:pt modelId="{3699A6C2-FF71-401B-90F6-771DC93FCBA9}" type="pres">
      <dgm:prSet presAssocID="{3D4BEA18-4E02-469F-B6A2-C1F1ADAB5093}" presName="diagram" presStyleCnt="0">
        <dgm:presLayoutVars>
          <dgm:dir/>
          <dgm:resizeHandles val="exact"/>
        </dgm:presLayoutVars>
      </dgm:prSet>
      <dgm:spPr/>
    </dgm:pt>
    <dgm:pt modelId="{E2BE9AE7-2A4F-4749-8741-C20ACBCDEDE8}" type="pres">
      <dgm:prSet presAssocID="{88E56168-23A7-48CA-B1AB-1F463023E8D8}" presName="node" presStyleLbl="node1" presStyleIdx="0" presStyleCnt="5">
        <dgm:presLayoutVars>
          <dgm:bulletEnabled val="1"/>
        </dgm:presLayoutVars>
      </dgm:prSet>
      <dgm:spPr/>
    </dgm:pt>
    <dgm:pt modelId="{02D677EE-94A9-4D32-9019-1A159FD542A5}" type="pres">
      <dgm:prSet presAssocID="{3B1CAF83-2217-4124-9477-A448D2025133}" presName="sibTrans" presStyleLbl="sibTrans2D1" presStyleIdx="0" presStyleCnt="4"/>
      <dgm:spPr/>
    </dgm:pt>
    <dgm:pt modelId="{C74E9654-20E2-4823-B7A8-1C5326DC560E}" type="pres">
      <dgm:prSet presAssocID="{3B1CAF83-2217-4124-9477-A448D2025133}" presName="connectorText" presStyleLbl="sibTrans2D1" presStyleIdx="0" presStyleCnt="4"/>
      <dgm:spPr/>
    </dgm:pt>
    <dgm:pt modelId="{77418BE3-F244-4AB4-8FB1-E6C772923649}" type="pres">
      <dgm:prSet presAssocID="{6DD02C64-B902-4EB6-ADBA-A2989F49A92A}" presName="node" presStyleLbl="node1" presStyleIdx="1" presStyleCnt="5">
        <dgm:presLayoutVars>
          <dgm:bulletEnabled val="1"/>
        </dgm:presLayoutVars>
      </dgm:prSet>
      <dgm:spPr/>
    </dgm:pt>
    <dgm:pt modelId="{7F1F9720-35DD-4C97-85E2-148E852845BE}" type="pres">
      <dgm:prSet presAssocID="{3B80A9D0-A8A0-4801-AF4F-46ED5990688F}" presName="sibTrans" presStyleLbl="sibTrans2D1" presStyleIdx="1" presStyleCnt="4"/>
      <dgm:spPr/>
    </dgm:pt>
    <dgm:pt modelId="{F7032B9D-1431-4BA0-AC8A-24E01086BA3A}" type="pres">
      <dgm:prSet presAssocID="{3B80A9D0-A8A0-4801-AF4F-46ED5990688F}" presName="connectorText" presStyleLbl="sibTrans2D1" presStyleIdx="1" presStyleCnt="4"/>
      <dgm:spPr/>
    </dgm:pt>
    <dgm:pt modelId="{1A481492-EF4A-4C01-A89D-C4B3BFF2EC9F}" type="pres">
      <dgm:prSet presAssocID="{6FA1894E-F1A5-41EF-ACF3-9FCE753E3DF1}" presName="node" presStyleLbl="node1" presStyleIdx="2" presStyleCnt="5">
        <dgm:presLayoutVars>
          <dgm:bulletEnabled val="1"/>
        </dgm:presLayoutVars>
      </dgm:prSet>
      <dgm:spPr/>
    </dgm:pt>
    <dgm:pt modelId="{1D4A7176-C26E-4948-A728-3C9DAA158729}" type="pres">
      <dgm:prSet presAssocID="{021A17CE-6629-47B0-9014-1E2F207DA1BC}" presName="sibTrans" presStyleLbl="sibTrans2D1" presStyleIdx="2" presStyleCnt="4"/>
      <dgm:spPr/>
    </dgm:pt>
    <dgm:pt modelId="{7EA64A2F-1967-49B8-B426-F04249B2BB60}" type="pres">
      <dgm:prSet presAssocID="{021A17CE-6629-47B0-9014-1E2F207DA1BC}" presName="connectorText" presStyleLbl="sibTrans2D1" presStyleIdx="2" presStyleCnt="4"/>
      <dgm:spPr/>
    </dgm:pt>
    <dgm:pt modelId="{AF070C23-C0B6-45C2-A2BB-0B55DDCE7FC1}" type="pres">
      <dgm:prSet presAssocID="{E06E3C0B-4272-475B-8F14-4E691B78BD4F}" presName="node" presStyleLbl="node1" presStyleIdx="3" presStyleCnt="5">
        <dgm:presLayoutVars>
          <dgm:bulletEnabled val="1"/>
        </dgm:presLayoutVars>
      </dgm:prSet>
      <dgm:spPr/>
    </dgm:pt>
    <dgm:pt modelId="{129B43C3-3E35-43BE-92D9-000A8EB2F797}" type="pres">
      <dgm:prSet presAssocID="{DFB62F17-F315-4029-931F-D7BC81E006A5}" presName="sibTrans" presStyleLbl="sibTrans2D1" presStyleIdx="3" presStyleCnt="4"/>
      <dgm:spPr/>
    </dgm:pt>
    <dgm:pt modelId="{9804608E-96C5-4D16-9DCF-5D0D1E6ED40C}" type="pres">
      <dgm:prSet presAssocID="{DFB62F17-F315-4029-931F-D7BC81E006A5}" presName="connectorText" presStyleLbl="sibTrans2D1" presStyleIdx="3" presStyleCnt="4"/>
      <dgm:spPr/>
    </dgm:pt>
    <dgm:pt modelId="{7363839C-EBB4-421F-AE28-7638A88E23DB}" type="pres">
      <dgm:prSet presAssocID="{3A46AC19-38DF-43B5-B06B-A9F70FE9CBDC}" presName="node" presStyleLbl="node1" presStyleIdx="4" presStyleCnt="5">
        <dgm:presLayoutVars>
          <dgm:bulletEnabled val="1"/>
        </dgm:presLayoutVars>
      </dgm:prSet>
      <dgm:spPr/>
    </dgm:pt>
  </dgm:ptLst>
  <dgm:cxnLst>
    <dgm:cxn modelId="{21F4C805-30FD-4648-B09C-ACFB2476BB93}" type="presOf" srcId="{E06E3C0B-4272-475B-8F14-4E691B78BD4F}" destId="{AF070C23-C0B6-45C2-A2BB-0B55DDCE7FC1}" srcOrd="0" destOrd="0" presId="urn:microsoft.com/office/officeart/2005/8/layout/process5"/>
    <dgm:cxn modelId="{122C890C-E371-43C7-8D1C-3ED3244778E2}" type="presOf" srcId="{021A17CE-6629-47B0-9014-1E2F207DA1BC}" destId="{1D4A7176-C26E-4948-A728-3C9DAA158729}" srcOrd="0" destOrd="0" presId="urn:microsoft.com/office/officeart/2005/8/layout/process5"/>
    <dgm:cxn modelId="{86D55B1C-5CD0-4C60-A4D7-B24674FF23C3}" srcId="{3D4BEA18-4E02-469F-B6A2-C1F1ADAB5093}" destId="{E06E3C0B-4272-475B-8F14-4E691B78BD4F}" srcOrd="3" destOrd="0" parTransId="{1AF0C600-A8F8-401C-B91B-0B31E8AA4849}" sibTransId="{DFB62F17-F315-4029-931F-D7BC81E006A5}"/>
    <dgm:cxn modelId="{0F1CCB22-39C3-49B8-8F23-809F41A0BE2F}" type="presOf" srcId="{3B1CAF83-2217-4124-9477-A448D2025133}" destId="{C74E9654-20E2-4823-B7A8-1C5326DC560E}" srcOrd="1" destOrd="0" presId="urn:microsoft.com/office/officeart/2005/8/layout/process5"/>
    <dgm:cxn modelId="{7B7B4A24-DE4B-4272-8DEA-8E0555C9DDB4}" type="presOf" srcId="{021A17CE-6629-47B0-9014-1E2F207DA1BC}" destId="{7EA64A2F-1967-49B8-B426-F04249B2BB60}" srcOrd="1" destOrd="0" presId="urn:microsoft.com/office/officeart/2005/8/layout/process5"/>
    <dgm:cxn modelId="{C9433836-AB66-4077-8339-A2974A0FF93A}" srcId="{3D4BEA18-4E02-469F-B6A2-C1F1ADAB5093}" destId="{6DD02C64-B902-4EB6-ADBA-A2989F49A92A}" srcOrd="1" destOrd="0" parTransId="{169623AA-684E-4BCB-90CF-B886C32FD1CF}" sibTransId="{3B80A9D0-A8A0-4801-AF4F-46ED5990688F}"/>
    <dgm:cxn modelId="{19C51D5F-5902-4E93-9A48-CB9AFAA0B30D}" type="presOf" srcId="{DFB62F17-F315-4029-931F-D7BC81E006A5}" destId="{129B43C3-3E35-43BE-92D9-000A8EB2F797}" srcOrd="0" destOrd="0" presId="urn:microsoft.com/office/officeart/2005/8/layout/process5"/>
    <dgm:cxn modelId="{5A87DB41-590B-432A-BAF9-011412E10C1A}" type="presOf" srcId="{3B80A9D0-A8A0-4801-AF4F-46ED5990688F}" destId="{7F1F9720-35DD-4C97-85E2-148E852845BE}" srcOrd="0" destOrd="0" presId="urn:microsoft.com/office/officeart/2005/8/layout/process5"/>
    <dgm:cxn modelId="{CDF19C6E-B66F-41E0-8D0E-0C5586C8D556}" srcId="{3D4BEA18-4E02-469F-B6A2-C1F1ADAB5093}" destId="{88E56168-23A7-48CA-B1AB-1F463023E8D8}" srcOrd="0" destOrd="0" parTransId="{56173BC3-4234-45A6-B92A-91A73CA1D449}" sibTransId="{3B1CAF83-2217-4124-9477-A448D2025133}"/>
    <dgm:cxn modelId="{F97F8F54-1AA7-4852-9DDA-FA17C4396074}" type="presOf" srcId="{3A46AC19-38DF-43B5-B06B-A9F70FE9CBDC}" destId="{7363839C-EBB4-421F-AE28-7638A88E23DB}" srcOrd="0" destOrd="0" presId="urn:microsoft.com/office/officeart/2005/8/layout/process5"/>
    <dgm:cxn modelId="{480CE476-D2A0-49CE-A81C-1DD35E25C0EB}" srcId="{3D4BEA18-4E02-469F-B6A2-C1F1ADAB5093}" destId="{6FA1894E-F1A5-41EF-ACF3-9FCE753E3DF1}" srcOrd="2" destOrd="0" parTransId="{BFA4B80E-C835-46FD-943D-E2A53C453E16}" sibTransId="{021A17CE-6629-47B0-9014-1E2F207DA1BC}"/>
    <dgm:cxn modelId="{5BCA1386-1DEA-4895-B338-B52628AA9A09}" srcId="{3D4BEA18-4E02-469F-B6A2-C1F1ADAB5093}" destId="{3A46AC19-38DF-43B5-B06B-A9F70FE9CBDC}" srcOrd="4" destOrd="0" parTransId="{B9120662-0C99-4F37-A96F-D8130726DB4E}" sibTransId="{0E8B8898-329B-40DA-86A0-B7AD92BC3E2B}"/>
    <dgm:cxn modelId="{213F40AA-6BF0-4448-8D92-07A15F0DB9A7}" type="presOf" srcId="{3B80A9D0-A8A0-4801-AF4F-46ED5990688F}" destId="{F7032B9D-1431-4BA0-AC8A-24E01086BA3A}" srcOrd="1" destOrd="0" presId="urn:microsoft.com/office/officeart/2005/8/layout/process5"/>
    <dgm:cxn modelId="{A99627BA-F990-42DA-9541-E62F948FF704}" type="presOf" srcId="{3D4BEA18-4E02-469F-B6A2-C1F1ADAB5093}" destId="{3699A6C2-FF71-401B-90F6-771DC93FCBA9}" srcOrd="0" destOrd="0" presId="urn:microsoft.com/office/officeart/2005/8/layout/process5"/>
    <dgm:cxn modelId="{D7263BBB-A012-4D7A-8516-674979A96F17}" type="presOf" srcId="{6DD02C64-B902-4EB6-ADBA-A2989F49A92A}" destId="{77418BE3-F244-4AB4-8FB1-E6C772923649}" srcOrd="0" destOrd="0" presId="urn:microsoft.com/office/officeart/2005/8/layout/process5"/>
    <dgm:cxn modelId="{1A25C8CF-DF4C-499C-B537-0E6822E23784}" type="presOf" srcId="{6FA1894E-F1A5-41EF-ACF3-9FCE753E3DF1}" destId="{1A481492-EF4A-4C01-A89D-C4B3BFF2EC9F}" srcOrd="0" destOrd="0" presId="urn:microsoft.com/office/officeart/2005/8/layout/process5"/>
    <dgm:cxn modelId="{A9941FD4-362F-4F3F-B217-BA0EE82E1F73}" type="presOf" srcId="{88E56168-23A7-48CA-B1AB-1F463023E8D8}" destId="{E2BE9AE7-2A4F-4749-8741-C20ACBCDEDE8}" srcOrd="0" destOrd="0" presId="urn:microsoft.com/office/officeart/2005/8/layout/process5"/>
    <dgm:cxn modelId="{11ABC2E8-3585-4BAF-9737-341BBF571659}" type="presOf" srcId="{3B1CAF83-2217-4124-9477-A448D2025133}" destId="{02D677EE-94A9-4D32-9019-1A159FD542A5}" srcOrd="0" destOrd="0" presId="urn:microsoft.com/office/officeart/2005/8/layout/process5"/>
    <dgm:cxn modelId="{DE95F2EE-08F9-4405-BD00-2BF35F6A918C}" type="presOf" srcId="{DFB62F17-F315-4029-931F-D7BC81E006A5}" destId="{9804608E-96C5-4D16-9DCF-5D0D1E6ED40C}" srcOrd="1" destOrd="0" presId="urn:microsoft.com/office/officeart/2005/8/layout/process5"/>
    <dgm:cxn modelId="{3E4B7F4B-70BF-4118-AFE9-43319109B3DB}" type="presParOf" srcId="{3699A6C2-FF71-401B-90F6-771DC93FCBA9}" destId="{E2BE9AE7-2A4F-4749-8741-C20ACBCDEDE8}" srcOrd="0" destOrd="0" presId="urn:microsoft.com/office/officeart/2005/8/layout/process5"/>
    <dgm:cxn modelId="{1C6D43B8-BFF7-4537-91ED-D3787D1A640B}" type="presParOf" srcId="{3699A6C2-FF71-401B-90F6-771DC93FCBA9}" destId="{02D677EE-94A9-4D32-9019-1A159FD542A5}" srcOrd="1" destOrd="0" presId="urn:microsoft.com/office/officeart/2005/8/layout/process5"/>
    <dgm:cxn modelId="{17D1E492-95E2-479A-90B9-B82722A49B1F}" type="presParOf" srcId="{02D677EE-94A9-4D32-9019-1A159FD542A5}" destId="{C74E9654-20E2-4823-B7A8-1C5326DC560E}" srcOrd="0" destOrd="0" presId="urn:microsoft.com/office/officeart/2005/8/layout/process5"/>
    <dgm:cxn modelId="{258E66FD-77E6-4006-9C59-B42DCF06128A}" type="presParOf" srcId="{3699A6C2-FF71-401B-90F6-771DC93FCBA9}" destId="{77418BE3-F244-4AB4-8FB1-E6C772923649}" srcOrd="2" destOrd="0" presId="urn:microsoft.com/office/officeart/2005/8/layout/process5"/>
    <dgm:cxn modelId="{DFED3EEA-CB54-47C2-8F3C-F95046413FF1}" type="presParOf" srcId="{3699A6C2-FF71-401B-90F6-771DC93FCBA9}" destId="{7F1F9720-35DD-4C97-85E2-148E852845BE}" srcOrd="3" destOrd="0" presId="urn:microsoft.com/office/officeart/2005/8/layout/process5"/>
    <dgm:cxn modelId="{6C87D4BE-098B-46FC-AEEE-2656CD77E6A4}" type="presParOf" srcId="{7F1F9720-35DD-4C97-85E2-148E852845BE}" destId="{F7032B9D-1431-4BA0-AC8A-24E01086BA3A}" srcOrd="0" destOrd="0" presId="urn:microsoft.com/office/officeart/2005/8/layout/process5"/>
    <dgm:cxn modelId="{F862D4C6-1B80-4FEC-810D-3891D428C717}" type="presParOf" srcId="{3699A6C2-FF71-401B-90F6-771DC93FCBA9}" destId="{1A481492-EF4A-4C01-A89D-C4B3BFF2EC9F}" srcOrd="4" destOrd="0" presId="urn:microsoft.com/office/officeart/2005/8/layout/process5"/>
    <dgm:cxn modelId="{B69A096F-6BEE-4E4C-8903-428FBA6435FD}" type="presParOf" srcId="{3699A6C2-FF71-401B-90F6-771DC93FCBA9}" destId="{1D4A7176-C26E-4948-A728-3C9DAA158729}" srcOrd="5" destOrd="0" presId="urn:microsoft.com/office/officeart/2005/8/layout/process5"/>
    <dgm:cxn modelId="{ADD395AD-EE45-472C-ABF0-1314E5D13C91}" type="presParOf" srcId="{1D4A7176-C26E-4948-A728-3C9DAA158729}" destId="{7EA64A2F-1967-49B8-B426-F04249B2BB60}" srcOrd="0" destOrd="0" presId="urn:microsoft.com/office/officeart/2005/8/layout/process5"/>
    <dgm:cxn modelId="{DDCD7650-CC9E-4280-8495-2A741E2E4202}" type="presParOf" srcId="{3699A6C2-FF71-401B-90F6-771DC93FCBA9}" destId="{AF070C23-C0B6-45C2-A2BB-0B55DDCE7FC1}" srcOrd="6" destOrd="0" presId="urn:microsoft.com/office/officeart/2005/8/layout/process5"/>
    <dgm:cxn modelId="{2330E512-3938-404A-8D36-D93DEDE07BE3}" type="presParOf" srcId="{3699A6C2-FF71-401B-90F6-771DC93FCBA9}" destId="{129B43C3-3E35-43BE-92D9-000A8EB2F797}" srcOrd="7" destOrd="0" presId="urn:microsoft.com/office/officeart/2005/8/layout/process5"/>
    <dgm:cxn modelId="{E0459054-F8E2-4C4A-B2C8-6813A832947A}" type="presParOf" srcId="{129B43C3-3E35-43BE-92D9-000A8EB2F797}" destId="{9804608E-96C5-4D16-9DCF-5D0D1E6ED40C}" srcOrd="0" destOrd="0" presId="urn:microsoft.com/office/officeart/2005/8/layout/process5"/>
    <dgm:cxn modelId="{210AAF31-D360-486D-8B6E-78813D367E38}" type="presParOf" srcId="{3699A6C2-FF71-401B-90F6-771DC93FCBA9}" destId="{7363839C-EBB4-421F-AE28-7638A88E23DB}"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3238D48-C399-41FB-9C50-45F24B9ED8E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1ACE105-414A-48EF-9C22-7726EA5583A1}">
      <dgm:prSet phldrT="[Text]"/>
      <dgm:spPr>
        <a:solidFill>
          <a:schemeClr val="tx2">
            <a:lumMod val="40000"/>
            <a:lumOff val="60000"/>
          </a:schemeClr>
        </a:solidFill>
        <a:ln>
          <a:solidFill>
            <a:schemeClr val="tx1"/>
          </a:solidFill>
        </a:ln>
      </dgm:spPr>
      <dgm:t>
        <a:bodyPr/>
        <a:lstStyle/>
        <a:p>
          <a:r>
            <a:rPr lang="en-GB" b="1" dirty="0">
              <a:solidFill>
                <a:schemeClr val="tx1"/>
              </a:solidFill>
            </a:rPr>
            <a:t>C</a:t>
          </a:r>
        </a:p>
      </dgm:t>
    </dgm:pt>
    <dgm:pt modelId="{DD7E0579-64EF-4C4D-875B-DF6173B13AF4}" type="parTrans" cxnId="{065F172B-B550-4BAB-9707-DFFECF5445EC}">
      <dgm:prSet/>
      <dgm:spPr/>
      <dgm:t>
        <a:bodyPr/>
        <a:lstStyle/>
        <a:p>
          <a:endParaRPr lang="en-GB"/>
        </a:p>
      </dgm:t>
    </dgm:pt>
    <dgm:pt modelId="{68405AC8-4A0C-4554-8BD8-2ED370C078C7}" type="sibTrans" cxnId="{065F172B-B550-4BAB-9707-DFFECF5445EC}">
      <dgm:prSet/>
      <dgm:spPr/>
      <dgm:t>
        <a:bodyPr/>
        <a:lstStyle/>
        <a:p>
          <a:endParaRPr lang="en-GB"/>
        </a:p>
      </dgm:t>
    </dgm:pt>
    <dgm:pt modelId="{9A918FEB-33A7-4696-8434-D9BA1CFF0548}">
      <dgm:prSet phldrT="[Text]" custT="1"/>
      <dgm:spPr>
        <a:solidFill>
          <a:schemeClr val="accent1">
            <a:lumMod val="20000"/>
            <a:lumOff val="80000"/>
            <a:alpha val="90000"/>
          </a:schemeClr>
        </a:solidFill>
        <a:ln>
          <a:solidFill>
            <a:schemeClr val="tx1">
              <a:alpha val="90000"/>
            </a:schemeClr>
          </a:solidFill>
        </a:ln>
      </dgm:spPr>
      <dgm:t>
        <a:bodyPr/>
        <a:lstStyle/>
        <a:p>
          <a:r>
            <a:rPr lang="en-GB" sz="2200" dirty="0"/>
            <a:t>Consciousness</a:t>
          </a:r>
        </a:p>
      </dgm:t>
    </dgm:pt>
    <dgm:pt modelId="{1C0C8367-5043-4FAC-95B7-A41B5DE26E9A}" type="parTrans" cxnId="{9C9E65B3-BF60-408F-B6D3-52B5E722B231}">
      <dgm:prSet/>
      <dgm:spPr/>
      <dgm:t>
        <a:bodyPr/>
        <a:lstStyle/>
        <a:p>
          <a:endParaRPr lang="en-GB"/>
        </a:p>
      </dgm:t>
    </dgm:pt>
    <dgm:pt modelId="{96881669-3BBC-4703-9ABD-5CF913468B86}" type="sibTrans" cxnId="{9C9E65B3-BF60-408F-B6D3-52B5E722B231}">
      <dgm:prSet/>
      <dgm:spPr/>
      <dgm:t>
        <a:bodyPr/>
        <a:lstStyle/>
        <a:p>
          <a:endParaRPr lang="en-GB"/>
        </a:p>
      </dgm:t>
    </dgm:pt>
    <dgm:pt modelId="{D710A14E-BA9C-4444-97DA-174EABB27730}">
      <dgm:prSet phldrT="[Text]"/>
      <dgm:spPr>
        <a:solidFill>
          <a:schemeClr val="tx2">
            <a:lumMod val="40000"/>
            <a:lumOff val="60000"/>
          </a:schemeClr>
        </a:solidFill>
        <a:ln>
          <a:solidFill>
            <a:schemeClr val="tx1"/>
          </a:solidFill>
        </a:ln>
      </dgm:spPr>
      <dgm:t>
        <a:bodyPr/>
        <a:lstStyle/>
        <a:p>
          <a:r>
            <a:rPr lang="en-GB" b="1" dirty="0">
              <a:solidFill>
                <a:schemeClr val="tx1"/>
              </a:solidFill>
            </a:rPr>
            <a:t>R</a:t>
          </a:r>
        </a:p>
      </dgm:t>
    </dgm:pt>
    <dgm:pt modelId="{DF35980B-4052-407A-B71A-3E405C7A5475}" type="parTrans" cxnId="{270F70B9-897C-4736-809B-3C9EF24CA78C}">
      <dgm:prSet/>
      <dgm:spPr/>
      <dgm:t>
        <a:bodyPr/>
        <a:lstStyle/>
        <a:p>
          <a:endParaRPr lang="en-GB"/>
        </a:p>
      </dgm:t>
    </dgm:pt>
    <dgm:pt modelId="{32EAA290-3486-4CC2-8184-B5F43E19E47C}" type="sibTrans" cxnId="{270F70B9-897C-4736-809B-3C9EF24CA78C}">
      <dgm:prSet/>
      <dgm:spPr/>
      <dgm:t>
        <a:bodyPr/>
        <a:lstStyle/>
        <a:p>
          <a:endParaRPr lang="en-GB"/>
        </a:p>
      </dgm:t>
    </dgm:pt>
    <dgm:pt modelId="{8C20F970-2B76-494E-A004-D2AFC89A9E45}">
      <dgm:prSet phldrT="[Text]" custT="1"/>
      <dgm:spPr>
        <a:solidFill>
          <a:schemeClr val="accent3">
            <a:lumMod val="20000"/>
            <a:lumOff val="80000"/>
            <a:alpha val="90000"/>
          </a:schemeClr>
        </a:solidFill>
        <a:ln>
          <a:solidFill>
            <a:schemeClr val="tx1">
              <a:alpha val="90000"/>
            </a:schemeClr>
          </a:solidFill>
        </a:ln>
      </dgm:spPr>
      <dgm:t>
        <a:bodyPr/>
        <a:lstStyle/>
        <a:p>
          <a:r>
            <a:rPr lang="en-GB" sz="2200" dirty="0"/>
            <a:t>Respiration</a:t>
          </a:r>
        </a:p>
      </dgm:t>
    </dgm:pt>
    <dgm:pt modelId="{BA469E7A-DC54-4189-980D-B1ABB451238C}" type="parTrans" cxnId="{21BCE495-D673-40AB-80A4-2ECF9DE6E24B}">
      <dgm:prSet/>
      <dgm:spPr/>
      <dgm:t>
        <a:bodyPr/>
        <a:lstStyle/>
        <a:p>
          <a:endParaRPr lang="en-GB"/>
        </a:p>
      </dgm:t>
    </dgm:pt>
    <dgm:pt modelId="{C7C04361-FCE2-4706-B5CF-82F11466F9D4}" type="sibTrans" cxnId="{21BCE495-D673-40AB-80A4-2ECF9DE6E24B}">
      <dgm:prSet/>
      <dgm:spPr/>
      <dgm:t>
        <a:bodyPr/>
        <a:lstStyle/>
        <a:p>
          <a:endParaRPr lang="en-GB"/>
        </a:p>
      </dgm:t>
    </dgm:pt>
    <dgm:pt modelId="{95A20F5A-1EBD-4F83-9EEA-1E2104256E50}">
      <dgm:prSet phldrT="[Text]"/>
      <dgm:spPr>
        <a:solidFill>
          <a:schemeClr val="tx2">
            <a:lumMod val="40000"/>
            <a:lumOff val="60000"/>
          </a:schemeClr>
        </a:solidFill>
      </dgm:spPr>
      <dgm:t>
        <a:bodyPr/>
        <a:lstStyle/>
        <a:p>
          <a:r>
            <a:rPr lang="en-GB" b="1" dirty="0">
              <a:solidFill>
                <a:schemeClr val="tx1"/>
              </a:solidFill>
            </a:rPr>
            <a:t>E</a:t>
          </a:r>
        </a:p>
      </dgm:t>
    </dgm:pt>
    <dgm:pt modelId="{11BC49D5-185D-4182-8A62-7748156E7EB4}" type="parTrans" cxnId="{738B03A6-9D0C-4187-9A8B-2E81C183EB68}">
      <dgm:prSet/>
      <dgm:spPr/>
      <dgm:t>
        <a:bodyPr/>
        <a:lstStyle/>
        <a:p>
          <a:endParaRPr lang="en-GB"/>
        </a:p>
      </dgm:t>
    </dgm:pt>
    <dgm:pt modelId="{26B8A8BC-6A32-417E-84B2-FE28FCBE487A}" type="sibTrans" cxnId="{738B03A6-9D0C-4187-9A8B-2E81C183EB68}">
      <dgm:prSet/>
      <dgm:spPr/>
      <dgm:t>
        <a:bodyPr/>
        <a:lstStyle/>
        <a:p>
          <a:endParaRPr lang="en-GB"/>
        </a:p>
      </dgm:t>
    </dgm:pt>
    <dgm:pt modelId="{7555005B-3432-4CB2-8535-A4D5E18A9A1B}">
      <dgm:prSet phldrT="[Text]" custT="1"/>
      <dgm:spPr>
        <a:solidFill>
          <a:schemeClr val="bg2">
            <a:lumMod val="90000"/>
            <a:alpha val="90000"/>
          </a:schemeClr>
        </a:solidFill>
        <a:ln>
          <a:solidFill>
            <a:schemeClr val="tx1">
              <a:alpha val="90000"/>
            </a:schemeClr>
          </a:solidFill>
        </a:ln>
      </dgm:spPr>
      <dgm:t>
        <a:bodyPr/>
        <a:lstStyle/>
        <a:p>
          <a:r>
            <a:rPr lang="en-GB" sz="2200" dirty="0"/>
            <a:t>Eyes</a:t>
          </a:r>
        </a:p>
      </dgm:t>
    </dgm:pt>
    <dgm:pt modelId="{8E590536-ED8F-4C5C-ADFF-BE62A0DDA479}" type="parTrans" cxnId="{F27A92C8-FDE9-47F3-8BFF-64A5AF112C03}">
      <dgm:prSet/>
      <dgm:spPr/>
      <dgm:t>
        <a:bodyPr/>
        <a:lstStyle/>
        <a:p>
          <a:endParaRPr lang="en-GB"/>
        </a:p>
      </dgm:t>
    </dgm:pt>
    <dgm:pt modelId="{31A28767-C234-4D30-BFE0-FFCBC0D707C0}" type="sibTrans" cxnId="{F27A92C8-FDE9-47F3-8BFF-64A5AF112C03}">
      <dgm:prSet/>
      <dgm:spPr/>
      <dgm:t>
        <a:bodyPr/>
        <a:lstStyle/>
        <a:p>
          <a:endParaRPr lang="en-GB"/>
        </a:p>
      </dgm:t>
    </dgm:pt>
    <dgm:pt modelId="{AC2A3DBE-8FF3-4645-9F09-FB95350EC7F3}">
      <dgm:prSet phldrT="[Text]"/>
      <dgm:spPr>
        <a:solidFill>
          <a:schemeClr val="tx2">
            <a:lumMod val="40000"/>
            <a:lumOff val="60000"/>
          </a:schemeClr>
        </a:solidFill>
        <a:ln>
          <a:solidFill>
            <a:schemeClr val="tx1"/>
          </a:solidFill>
        </a:ln>
      </dgm:spPr>
      <dgm:t>
        <a:bodyPr/>
        <a:lstStyle/>
        <a:p>
          <a:r>
            <a:rPr lang="en-GB" b="1" dirty="0">
              <a:solidFill>
                <a:schemeClr val="tx1"/>
              </a:solidFill>
            </a:rPr>
            <a:t>S</a:t>
          </a:r>
        </a:p>
      </dgm:t>
    </dgm:pt>
    <dgm:pt modelId="{76332BDE-2270-40AF-8E84-8E07CE95CFBF}" type="parTrans" cxnId="{E51FA624-B9B0-41FB-A90F-E3870BFDEAF3}">
      <dgm:prSet/>
      <dgm:spPr/>
      <dgm:t>
        <a:bodyPr/>
        <a:lstStyle/>
        <a:p>
          <a:endParaRPr lang="en-GB"/>
        </a:p>
      </dgm:t>
    </dgm:pt>
    <dgm:pt modelId="{7CE8A515-75F9-4838-A996-E976BCF132A5}" type="sibTrans" cxnId="{E51FA624-B9B0-41FB-A90F-E3870BFDEAF3}">
      <dgm:prSet/>
      <dgm:spPr/>
      <dgm:t>
        <a:bodyPr/>
        <a:lstStyle/>
        <a:p>
          <a:endParaRPr lang="en-GB"/>
        </a:p>
      </dgm:t>
    </dgm:pt>
    <dgm:pt modelId="{A9B05F44-CD12-4F6A-9DC2-7A54DCEAE5B2}">
      <dgm:prSet phldrT="[Text]"/>
      <dgm:spPr>
        <a:solidFill>
          <a:schemeClr val="tx2">
            <a:lumMod val="40000"/>
            <a:lumOff val="60000"/>
          </a:schemeClr>
        </a:solidFill>
        <a:ln>
          <a:solidFill>
            <a:schemeClr val="tx1"/>
          </a:solidFill>
        </a:ln>
      </dgm:spPr>
      <dgm:t>
        <a:bodyPr/>
        <a:lstStyle/>
        <a:p>
          <a:r>
            <a:rPr lang="en-GB" b="1" dirty="0">
              <a:solidFill>
                <a:schemeClr val="tx1"/>
              </a:solidFill>
            </a:rPr>
            <a:t>S</a:t>
          </a:r>
        </a:p>
      </dgm:t>
    </dgm:pt>
    <dgm:pt modelId="{C3851FC0-19AA-4437-BF5A-63B020214EC8}" type="parTrans" cxnId="{547503C4-E755-4F36-A1D4-B1C0040651DA}">
      <dgm:prSet/>
      <dgm:spPr/>
      <dgm:t>
        <a:bodyPr/>
        <a:lstStyle/>
        <a:p>
          <a:endParaRPr lang="en-GB"/>
        </a:p>
      </dgm:t>
    </dgm:pt>
    <dgm:pt modelId="{9FC5B681-A7BF-446B-897E-EFD59157F1F9}" type="sibTrans" cxnId="{547503C4-E755-4F36-A1D4-B1C0040651DA}">
      <dgm:prSet/>
      <dgm:spPr/>
      <dgm:t>
        <a:bodyPr/>
        <a:lstStyle/>
        <a:p>
          <a:endParaRPr lang="en-GB"/>
        </a:p>
      </dgm:t>
    </dgm:pt>
    <dgm:pt modelId="{DA2D9451-3669-4213-953F-B32FF6B99375}">
      <dgm:prSet custT="1"/>
      <dgm:spPr>
        <a:solidFill>
          <a:schemeClr val="accent5">
            <a:lumMod val="20000"/>
            <a:lumOff val="80000"/>
            <a:alpha val="90000"/>
          </a:schemeClr>
        </a:solidFill>
        <a:ln>
          <a:solidFill>
            <a:schemeClr val="tx1">
              <a:alpha val="90000"/>
            </a:schemeClr>
          </a:solidFill>
        </a:ln>
      </dgm:spPr>
      <dgm:t>
        <a:bodyPr/>
        <a:lstStyle/>
        <a:p>
          <a:r>
            <a:rPr lang="en-GB" sz="2200" dirty="0"/>
            <a:t>Secretions</a:t>
          </a:r>
        </a:p>
      </dgm:t>
    </dgm:pt>
    <dgm:pt modelId="{37577B94-4231-4F7C-A513-83DB24A7B88C}" type="parTrans" cxnId="{9EEAB81D-9401-464A-8430-DC61BEEE67C5}">
      <dgm:prSet/>
      <dgm:spPr/>
      <dgm:t>
        <a:bodyPr/>
        <a:lstStyle/>
        <a:p>
          <a:endParaRPr lang="en-GB"/>
        </a:p>
      </dgm:t>
    </dgm:pt>
    <dgm:pt modelId="{64011BC3-FB1B-41C7-852C-A2875A6D666D}" type="sibTrans" cxnId="{9EEAB81D-9401-464A-8430-DC61BEEE67C5}">
      <dgm:prSet/>
      <dgm:spPr/>
      <dgm:t>
        <a:bodyPr/>
        <a:lstStyle/>
        <a:p>
          <a:endParaRPr lang="en-GB"/>
        </a:p>
      </dgm:t>
    </dgm:pt>
    <dgm:pt modelId="{C83CCE69-A983-468B-9D84-D7C3575D9043}">
      <dgm:prSet custT="1"/>
      <dgm:spPr>
        <a:solidFill>
          <a:schemeClr val="bg1">
            <a:lumMod val="95000"/>
            <a:alpha val="90000"/>
          </a:schemeClr>
        </a:solidFill>
        <a:ln>
          <a:solidFill>
            <a:schemeClr val="tx1">
              <a:alpha val="90000"/>
            </a:schemeClr>
          </a:solidFill>
        </a:ln>
      </dgm:spPr>
      <dgm:t>
        <a:bodyPr/>
        <a:lstStyle/>
        <a:p>
          <a:r>
            <a:rPr lang="en-GB" sz="2200" dirty="0"/>
            <a:t>Skin</a:t>
          </a:r>
        </a:p>
      </dgm:t>
    </dgm:pt>
    <dgm:pt modelId="{330FEB94-7F65-4EBB-BCE9-4B19CD6BE3A4}" type="parTrans" cxnId="{76E9FEAA-C78E-4BDC-95CF-7ABFAEF512BC}">
      <dgm:prSet/>
      <dgm:spPr/>
      <dgm:t>
        <a:bodyPr/>
        <a:lstStyle/>
        <a:p>
          <a:endParaRPr lang="en-GB"/>
        </a:p>
      </dgm:t>
    </dgm:pt>
    <dgm:pt modelId="{D12FC276-0238-44EE-8A9D-6FE6A5A61C78}" type="sibTrans" cxnId="{76E9FEAA-C78E-4BDC-95CF-7ABFAEF512BC}">
      <dgm:prSet/>
      <dgm:spPr/>
      <dgm:t>
        <a:bodyPr/>
        <a:lstStyle/>
        <a:p>
          <a:endParaRPr lang="en-GB"/>
        </a:p>
      </dgm:t>
    </dgm:pt>
    <dgm:pt modelId="{71D92DD9-5F3F-455D-9840-AE68FE44C2A6}" type="pres">
      <dgm:prSet presAssocID="{43238D48-C399-41FB-9C50-45F24B9ED8E6}" presName="Name0" presStyleCnt="0">
        <dgm:presLayoutVars>
          <dgm:dir/>
          <dgm:animLvl val="lvl"/>
          <dgm:resizeHandles val="exact"/>
        </dgm:presLayoutVars>
      </dgm:prSet>
      <dgm:spPr/>
    </dgm:pt>
    <dgm:pt modelId="{393EADCD-876F-4184-8D6F-D9F17746881C}" type="pres">
      <dgm:prSet presAssocID="{C1ACE105-414A-48EF-9C22-7726EA5583A1}" presName="composite" presStyleCnt="0"/>
      <dgm:spPr/>
    </dgm:pt>
    <dgm:pt modelId="{91064770-C67D-488D-B766-F30C4C67F7AE}" type="pres">
      <dgm:prSet presAssocID="{C1ACE105-414A-48EF-9C22-7726EA5583A1}" presName="parTx" presStyleLbl="alignNode1" presStyleIdx="0" presStyleCnt="5">
        <dgm:presLayoutVars>
          <dgm:chMax val="0"/>
          <dgm:chPref val="0"/>
          <dgm:bulletEnabled val="1"/>
        </dgm:presLayoutVars>
      </dgm:prSet>
      <dgm:spPr/>
    </dgm:pt>
    <dgm:pt modelId="{02B97236-F794-44C9-A782-E03250C001AB}" type="pres">
      <dgm:prSet presAssocID="{C1ACE105-414A-48EF-9C22-7726EA5583A1}" presName="desTx" presStyleLbl="alignAccFollowNode1" presStyleIdx="0" presStyleCnt="5">
        <dgm:presLayoutVars>
          <dgm:bulletEnabled val="1"/>
        </dgm:presLayoutVars>
      </dgm:prSet>
      <dgm:spPr/>
    </dgm:pt>
    <dgm:pt modelId="{3347E1DF-B9E7-4FCD-95C1-AA8EBB06EBC0}" type="pres">
      <dgm:prSet presAssocID="{68405AC8-4A0C-4554-8BD8-2ED370C078C7}" presName="space" presStyleCnt="0"/>
      <dgm:spPr/>
    </dgm:pt>
    <dgm:pt modelId="{BE4E5066-6B77-423F-BDA7-ECCE7EDB7D35}" type="pres">
      <dgm:prSet presAssocID="{D710A14E-BA9C-4444-97DA-174EABB27730}" presName="composite" presStyleCnt="0"/>
      <dgm:spPr/>
    </dgm:pt>
    <dgm:pt modelId="{DC2293EC-5018-4F1F-8C93-F9A44802AFB7}" type="pres">
      <dgm:prSet presAssocID="{D710A14E-BA9C-4444-97DA-174EABB27730}" presName="parTx" presStyleLbl="alignNode1" presStyleIdx="1" presStyleCnt="5">
        <dgm:presLayoutVars>
          <dgm:chMax val="0"/>
          <dgm:chPref val="0"/>
          <dgm:bulletEnabled val="1"/>
        </dgm:presLayoutVars>
      </dgm:prSet>
      <dgm:spPr/>
    </dgm:pt>
    <dgm:pt modelId="{643D6E13-0EF4-47E9-821F-647B48DB27B0}" type="pres">
      <dgm:prSet presAssocID="{D710A14E-BA9C-4444-97DA-174EABB27730}" presName="desTx" presStyleLbl="alignAccFollowNode1" presStyleIdx="1" presStyleCnt="5">
        <dgm:presLayoutVars>
          <dgm:bulletEnabled val="1"/>
        </dgm:presLayoutVars>
      </dgm:prSet>
      <dgm:spPr/>
    </dgm:pt>
    <dgm:pt modelId="{EC2BFA2C-8052-4AF2-AFE0-89555DC45D8A}" type="pres">
      <dgm:prSet presAssocID="{32EAA290-3486-4CC2-8184-B5F43E19E47C}" presName="space" presStyleCnt="0"/>
      <dgm:spPr/>
    </dgm:pt>
    <dgm:pt modelId="{3589C7F8-3221-4ECB-8A09-15AC766A5989}" type="pres">
      <dgm:prSet presAssocID="{95A20F5A-1EBD-4F83-9EEA-1E2104256E50}" presName="composite" presStyleCnt="0"/>
      <dgm:spPr/>
    </dgm:pt>
    <dgm:pt modelId="{8C424F4F-BAA6-4C30-BDE3-1E65318B89A7}" type="pres">
      <dgm:prSet presAssocID="{95A20F5A-1EBD-4F83-9EEA-1E2104256E50}" presName="parTx" presStyleLbl="alignNode1" presStyleIdx="2" presStyleCnt="5" custScaleX="78782">
        <dgm:presLayoutVars>
          <dgm:chMax val="0"/>
          <dgm:chPref val="0"/>
          <dgm:bulletEnabled val="1"/>
        </dgm:presLayoutVars>
      </dgm:prSet>
      <dgm:spPr/>
    </dgm:pt>
    <dgm:pt modelId="{7943DE66-49CF-4A24-A87E-7C1099DD9FB3}" type="pres">
      <dgm:prSet presAssocID="{95A20F5A-1EBD-4F83-9EEA-1E2104256E50}" presName="desTx" presStyleLbl="alignAccFollowNode1" presStyleIdx="2" presStyleCnt="5" custScaleX="75791">
        <dgm:presLayoutVars>
          <dgm:bulletEnabled val="1"/>
        </dgm:presLayoutVars>
      </dgm:prSet>
      <dgm:spPr/>
    </dgm:pt>
    <dgm:pt modelId="{C77F55D5-72CF-4014-A81B-2CECE130D60C}" type="pres">
      <dgm:prSet presAssocID="{26B8A8BC-6A32-417E-84B2-FE28FCBE487A}" presName="space" presStyleCnt="0"/>
      <dgm:spPr/>
    </dgm:pt>
    <dgm:pt modelId="{6A9B4FE4-573C-443C-ADAE-404D4EE43518}" type="pres">
      <dgm:prSet presAssocID="{AC2A3DBE-8FF3-4645-9F09-FB95350EC7F3}" presName="composite" presStyleCnt="0"/>
      <dgm:spPr/>
    </dgm:pt>
    <dgm:pt modelId="{1CDCDD1C-C216-43DD-8A94-78F557217DC7}" type="pres">
      <dgm:prSet presAssocID="{AC2A3DBE-8FF3-4645-9F09-FB95350EC7F3}" presName="parTx" presStyleLbl="alignNode1" presStyleIdx="3" presStyleCnt="5">
        <dgm:presLayoutVars>
          <dgm:chMax val="0"/>
          <dgm:chPref val="0"/>
          <dgm:bulletEnabled val="1"/>
        </dgm:presLayoutVars>
      </dgm:prSet>
      <dgm:spPr/>
    </dgm:pt>
    <dgm:pt modelId="{876BC675-CF2D-4815-AEB0-CC0F377615D8}" type="pres">
      <dgm:prSet presAssocID="{AC2A3DBE-8FF3-4645-9F09-FB95350EC7F3}" presName="desTx" presStyleLbl="alignAccFollowNode1" presStyleIdx="3" presStyleCnt="5">
        <dgm:presLayoutVars>
          <dgm:bulletEnabled val="1"/>
        </dgm:presLayoutVars>
      </dgm:prSet>
      <dgm:spPr/>
    </dgm:pt>
    <dgm:pt modelId="{7AC5E069-3432-411A-8F36-CC3FB6BC9C7B}" type="pres">
      <dgm:prSet presAssocID="{7CE8A515-75F9-4838-A996-E976BCF132A5}" presName="space" presStyleCnt="0"/>
      <dgm:spPr/>
    </dgm:pt>
    <dgm:pt modelId="{3B048050-9C82-4D21-A81D-A197A22F0E01}" type="pres">
      <dgm:prSet presAssocID="{A9B05F44-CD12-4F6A-9DC2-7A54DCEAE5B2}" presName="composite" presStyleCnt="0"/>
      <dgm:spPr/>
    </dgm:pt>
    <dgm:pt modelId="{25DF52BA-1691-4E68-91E4-D29D6D471CCF}" type="pres">
      <dgm:prSet presAssocID="{A9B05F44-CD12-4F6A-9DC2-7A54DCEAE5B2}" presName="parTx" presStyleLbl="alignNode1" presStyleIdx="4" presStyleCnt="5">
        <dgm:presLayoutVars>
          <dgm:chMax val="0"/>
          <dgm:chPref val="0"/>
          <dgm:bulletEnabled val="1"/>
        </dgm:presLayoutVars>
      </dgm:prSet>
      <dgm:spPr/>
    </dgm:pt>
    <dgm:pt modelId="{793A3447-E9BB-4CE2-9DE0-1E86F6E2D807}" type="pres">
      <dgm:prSet presAssocID="{A9B05F44-CD12-4F6A-9DC2-7A54DCEAE5B2}" presName="desTx" presStyleLbl="alignAccFollowNode1" presStyleIdx="4" presStyleCnt="5">
        <dgm:presLayoutVars>
          <dgm:bulletEnabled val="1"/>
        </dgm:presLayoutVars>
      </dgm:prSet>
      <dgm:spPr/>
    </dgm:pt>
  </dgm:ptLst>
  <dgm:cxnLst>
    <dgm:cxn modelId="{9304170D-8640-4318-AFD4-1A4EFEA0A691}" type="presOf" srcId="{7555005B-3432-4CB2-8535-A4D5E18A9A1B}" destId="{7943DE66-49CF-4A24-A87E-7C1099DD9FB3}" srcOrd="0" destOrd="0" presId="urn:microsoft.com/office/officeart/2005/8/layout/hList1"/>
    <dgm:cxn modelId="{9EEAB81D-9401-464A-8430-DC61BEEE67C5}" srcId="{AC2A3DBE-8FF3-4645-9F09-FB95350EC7F3}" destId="{DA2D9451-3669-4213-953F-B32FF6B99375}" srcOrd="0" destOrd="0" parTransId="{37577B94-4231-4F7C-A513-83DB24A7B88C}" sibTransId="{64011BC3-FB1B-41C7-852C-A2875A6D666D}"/>
    <dgm:cxn modelId="{E51FA624-B9B0-41FB-A90F-E3870BFDEAF3}" srcId="{43238D48-C399-41FB-9C50-45F24B9ED8E6}" destId="{AC2A3DBE-8FF3-4645-9F09-FB95350EC7F3}" srcOrd="3" destOrd="0" parTransId="{76332BDE-2270-40AF-8E84-8E07CE95CFBF}" sibTransId="{7CE8A515-75F9-4838-A996-E976BCF132A5}"/>
    <dgm:cxn modelId="{065F172B-B550-4BAB-9707-DFFECF5445EC}" srcId="{43238D48-C399-41FB-9C50-45F24B9ED8E6}" destId="{C1ACE105-414A-48EF-9C22-7726EA5583A1}" srcOrd="0" destOrd="0" parTransId="{DD7E0579-64EF-4C4D-875B-DF6173B13AF4}" sibTransId="{68405AC8-4A0C-4554-8BD8-2ED370C078C7}"/>
    <dgm:cxn modelId="{91558C5A-7C0A-4C76-93E6-288170630F56}" type="presOf" srcId="{95A20F5A-1EBD-4F83-9EEA-1E2104256E50}" destId="{8C424F4F-BAA6-4C30-BDE3-1E65318B89A7}" srcOrd="0" destOrd="0" presId="urn:microsoft.com/office/officeart/2005/8/layout/hList1"/>
    <dgm:cxn modelId="{7803537C-96F6-4D4B-8FA0-F7BA80BC2452}" type="presOf" srcId="{43238D48-C399-41FB-9C50-45F24B9ED8E6}" destId="{71D92DD9-5F3F-455D-9840-AE68FE44C2A6}" srcOrd="0" destOrd="0" presId="urn:microsoft.com/office/officeart/2005/8/layout/hList1"/>
    <dgm:cxn modelId="{8474DA81-BE2A-4319-B22D-D82DE7A7CF25}" type="presOf" srcId="{C1ACE105-414A-48EF-9C22-7726EA5583A1}" destId="{91064770-C67D-488D-B766-F30C4C67F7AE}" srcOrd="0" destOrd="0" presId="urn:microsoft.com/office/officeart/2005/8/layout/hList1"/>
    <dgm:cxn modelId="{4C68C692-D6FE-42AA-A9FD-0B1F03EFCA42}" type="presOf" srcId="{D710A14E-BA9C-4444-97DA-174EABB27730}" destId="{DC2293EC-5018-4F1F-8C93-F9A44802AFB7}" srcOrd="0" destOrd="0" presId="urn:microsoft.com/office/officeart/2005/8/layout/hList1"/>
    <dgm:cxn modelId="{21BCE495-D673-40AB-80A4-2ECF9DE6E24B}" srcId="{D710A14E-BA9C-4444-97DA-174EABB27730}" destId="{8C20F970-2B76-494E-A004-D2AFC89A9E45}" srcOrd="0" destOrd="0" parTransId="{BA469E7A-DC54-4189-980D-B1ABB451238C}" sibTransId="{C7C04361-FCE2-4706-B5CF-82F11466F9D4}"/>
    <dgm:cxn modelId="{738B03A6-9D0C-4187-9A8B-2E81C183EB68}" srcId="{43238D48-C399-41FB-9C50-45F24B9ED8E6}" destId="{95A20F5A-1EBD-4F83-9EEA-1E2104256E50}" srcOrd="2" destOrd="0" parTransId="{11BC49D5-185D-4182-8A62-7748156E7EB4}" sibTransId="{26B8A8BC-6A32-417E-84B2-FE28FCBE487A}"/>
    <dgm:cxn modelId="{49D345A9-531B-4C0E-A52C-08570D83FF90}" type="presOf" srcId="{AC2A3DBE-8FF3-4645-9F09-FB95350EC7F3}" destId="{1CDCDD1C-C216-43DD-8A94-78F557217DC7}" srcOrd="0" destOrd="0" presId="urn:microsoft.com/office/officeart/2005/8/layout/hList1"/>
    <dgm:cxn modelId="{76E9FEAA-C78E-4BDC-95CF-7ABFAEF512BC}" srcId="{A9B05F44-CD12-4F6A-9DC2-7A54DCEAE5B2}" destId="{C83CCE69-A983-468B-9D84-D7C3575D9043}" srcOrd="0" destOrd="0" parTransId="{330FEB94-7F65-4EBB-BCE9-4B19CD6BE3A4}" sibTransId="{D12FC276-0238-44EE-8A9D-6FE6A5A61C78}"/>
    <dgm:cxn modelId="{9C9E65B3-BF60-408F-B6D3-52B5E722B231}" srcId="{C1ACE105-414A-48EF-9C22-7726EA5583A1}" destId="{9A918FEB-33A7-4696-8434-D9BA1CFF0548}" srcOrd="0" destOrd="0" parTransId="{1C0C8367-5043-4FAC-95B7-A41B5DE26E9A}" sibTransId="{96881669-3BBC-4703-9ABD-5CF913468B86}"/>
    <dgm:cxn modelId="{270F70B9-897C-4736-809B-3C9EF24CA78C}" srcId="{43238D48-C399-41FB-9C50-45F24B9ED8E6}" destId="{D710A14E-BA9C-4444-97DA-174EABB27730}" srcOrd="1" destOrd="0" parTransId="{DF35980B-4052-407A-B71A-3E405C7A5475}" sibTransId="{32EAA290-3486-4CC2-8184-B5F43E19E47C}"/>
    <dgm:cxn modelId="{547503C4-E755-4F36-A1D4-B1C0040651DA}" srcId="{43238D48-C399-41FB-9C50-45F24B9ED8E6}" destId="{A9B05F44-CD12-4F6A-9DC2-7A54DCEAE5B2}" srcOrd="4" destOrd="0" parTransId="{C3851FC0-19AA-4437-BF5A-63B020214EC8}" sibTransId="{9FC5B681-A7BF-446B-897E-EFD59157F1F9}"/>
    <dgm:cxn modelId="{904482C4-6759-4F94-AE8F-DDFF1998A926}" type="presOf" srcId="{A9B05F44-CD12-4F6A-9DC2-7A54DCEAE5B2}" destId="{25DF52BA-1691-4E68-91E4-D29D6D471CCF}" srcOrd="0" destOrd="0" presId="urn:microsoft.com/office/officeart/2005/8/layout/hList1"/>
    <dgm:cxn modelId="{F27A92C8-FDE9-47F3-8BFF-64A5AF112C03}" srcId="{95A20F5A-1EBD-4F83-9EEA-1E2104256E50}" destId="{7555005B-3432-4CB2-8535-A4D5E18A9A1B}" srcOrd="0" destOrd="0" parTransId="{8E590536-ED8F-4C5C-ADFF-BE62A0DDA479}" sibTransId="{31A28767-C234-4D30-BFE0-FFCBC0D707C0}"/>
    <dgm:cxn modelId="{8BF9CCDA-698A-4847-A77D-1F92C591E8C7}" type="presOf" srcId="{9A918FEB-33A7-4696-8434-D9BA1CFF0548}" destId="{02B97236-F794-44C9-A782-E03250C001AB}" srcOrd="0" destOrd="0" presId="urn:microsoft.com/office/officeart/2005/8/layout/hList1"/>
    <dgm:cxn modelId="{60A7E4DD-6C02-4CC2-BCD0-90501AFE4B61}" type="presOf" srcId="{8C20F970-2B76-494E-A004-D2AFC89A9E45}" destId="{643D6E13-0EF4-47E9-821F-647B48DB27B0}" srcOrd="0" destOrd="0" presId="urn:microsoft.com/office/officeart/2005/8/layout/hList1"/>
    <dgm:cxn modelId="{65FCE7E5-B286-4B91-9504-9DCE5538BB29}" type="presOf" srcId="{DA2D9451-3669-4213-953F-B32FF6B99375}" destId="{876BC675-CF2D-4815-AEB0-CC0F377615D8}" srcOrd="0" destOrd="0" presId="urn:microsoft.com/office/officeart/2005/8/layout/hList1"/>
    <dgm:cxn modelId="{CBEB81FE-6EE1-4905-BCD6-1C07194EF00E}" type="presOf" srcId="{C83CCE69-A983-468B-9D84-D7C3575D9043}" destId="{793A3447-E9BB-4CE2-9DE0-1E86F6E2D807}" srcOrd="0" destOrd="0" presId="urn:microsoft.com/office/officeart/2005/8/layout/hList1"/>
    <dgm:cxn modelId="{B8C7280D-80F9-4AFB-ACEF-289670A3FAA7}" type="presParOf" srcId="{71D92DD9-5F3F-455D-9840-AE68FE44C2A6}" destId="{393EADCD-876F-4184-8D6F-D9F17746881C}" srcOrd="0" destOrd="0" presId="urn:microsoft.com/office/officeart/2005/8/layout/hList1"/>
    <dgm:cxn modelId="{A3E5F401-C7F4-4958-A4B3-C11C2D8B99F2}" type="presParOf" srcId="{393EADCD-876F-4184-8D6F-D9F17746881C}" destId="{91064770-C67D-488D-B766-F30C4C67F7AE}" srcOrd="0" destOrd="0" presId="urn:microsoft.com/office/officeart/2005/8/layout/hList1"/>
    <dgm:cxn modelId="{1F9365E9-10AB-46D2-A196-821FF4BDA6B0}" type="presParOf" srcId="{393EADCD-876F-4184-8D6F-D9F17746881C}" destId="{02B97236-F794-44C9-A782-E03250C001AB}" srcOrd="1" destOrd="0" presId="urn:microsoft.com/office/officeart/2005/8/layout/hList1"/>
    <dgm:cxn modelId="{58F8B405-99A6-444D-96D4-F9D0CC12056A}" type="presParOf" srcId="{71D92DD9-5F3F-455D-9840-AE68FE44C2A6}" destId="{3347E1DF-B9E7-4FCD-95C1-AA8EBB06EBC0}" srcOrd="1" destOrd="0" presId="urn:microsoft.com/office/officeart/2005/8/layout/hList1"/>
    <dgm:cxn modelId="{3AC42CF2-3248-46FC-8729-12A39EA68F74}" type="presParOf" srcId="{71D92DD9-5F3F-455D-9840-AE68FE44C2A6}" destId="{BE4E5066-6B77-423F-BDA7-ECCE7EDB7D35}" srcOrd="2" destOrd="0" presId="urn:microsoft.com/office/officeart/2005/8/layout/hList1"/>
    <dgm:cxn modelId="{1D2D524E-5931-41EE-AAA4-F5B0C4161D16}" type="presParOf" srcId="{BE4E5066-6B77-423F-BDA7-ECCE7EDB7D35}" destId="{DC2293EC-5018-4F1F-8C93-F9A44802AFB7}" srcOrd="0" destOrd="0" presId="urn:microsoft.com/office/officeart/2005/8/layout/hList1"/>
    <dgm:cxn modelId="{91A67AE6-02B5-43AF-85FC-305D94B48A0F}" type="presParOf" srcId="{BE4E5066-6B77-423F-BDA7-ECCE7EDB7D35}" destId="{643D6E13-0EF4-47E9-821F-647B48DB27B0}" srcOrd="1" destOrd="0" presId="urn:microsoft.com/office/officeart/2005/8/layout/hList1"/>
    <dgm:cxn modelId="{37C8DE57-9EC9-4994-91E2-28AE423257D5}" type="presParOf" srcId="{71D92DD9-5F3F-455D-9840-AE68FE44C2A6}" destId="{EC2BFA2C-8052-4AF2-AFE0-89555DC45D8A}" srcOrd="3" destOrd="0" presId="urn:microsoft.com/office/officeart/2005/8/layout/hList1"/>
    <dgm:cxn modelId="{698F7E3F-1558-4AC8-AAA7-DED0A5FBBA03}" type="presParOf" srcId="{71D92DD9-5F3F-455D-9840-AE68FE44C2A6}" destId="{3589C7F8-3221-4ECB-8A09-15AC766A5989}" srcOrd="4" destOrd="0" presId="urn:microsoft.com/office/officeart/2005/8/layout/hList1"/>
    <dgm:cxn modelId="{F145802C-5695-4635-98E3-CA162BF281CE}" type="presParOf" srcId="{3589C7F8-3221-4ECB-8A09-15AC766A5989}" destId="{8C424F4F-BAA6-4C30-BDE3-1E65318B89A7}" srcOrd="0" destOrd="0" presId="urn:microsoft.com/office/officeart/2005/8/layout/hList1"/>
    <dgm:cxn modelId="{30A193C0-F56B-48B8-A4E0-4527DBF1024D}" type="presParOf" srcId="{3589C7F8-3221-4ECB-8A09-15AC766A5989}" destId="{7943DE66-49CF-4A24-A87E-7C1099DD9FB3}" srcOrd="1" destOrd="0" presId="urn:microsoft.com/office/officeart/2005/8/layout/hList1"/>
    <dgm:cxn modelId="{B9BE6620-E671-40CD-BBBB-529EB383F591}" type="presParOf" srcId="{71D92DD9-5F3F-455D-9840-AE68FE44C2A6}" destId="{C77F55D5-72CF-4014-A81B-2CECE130D60C}" srcOrd="5" destOrd="0" presId="urn:microsoft.com/office/officeart/2005/8/layout/hList1"/>
    <dgm:cxn modelId="{B4B44E65-FEB5-4EB8-9316-A05A7995E99C}" type="presParOf" srcId="{71D92DD9-5F3F-455D-9840-AE68FE44C2A6}" destId="{6A9B4FE4-573C-443C-ADAE-404D4EE43518}" srcOrd="6" destOrd="0" presId="urn:microsoft.com/office/officeart/2005/8/layout/hList1"/>
    <dgm:cxn modelId="{A59D4A14-010D-4D5A-A364-B396287C4A77}" type="presParOf" srcId="{6A9B4FE4-573C-443C-ADAE-404D4EE43518}" destId="{1CDCDD1C-C216-43DD-8A94-78F557217DC7}" srcOrd="0" destOrd="0" presId="urn:microsoft.com/office/officeart/2005/8/layout/hList1"/>
    <dgm:cxn modelId="{D5C4D38D-0835-485E-9B1A-4C6023ECC0D3}" type="presParOf" srcId="{6A9B4FE4-573C-443C-ADAE-404D4EE43518}" destId="{876BC675-CF2D-4815-AEB0-CC0F377615D8}" srcOrd="1" destOrd="0" presId="urn:microsoft.com/office/officeart/2005/8/layout/hList1"/>
    <dgm:cxn modelId="{A066044C-D73C-417F-976E-64A9C8BEB090}" type="presParOf" srcId="{71D92DD9-5F3F-455D-9840-AE68FE44C2A6}" destId="{7AC5E069-3432-411A-8F36-CC3FB6BC9C7B}" srcOrd="7" destOrd="0" presId="urn:microsoft.com/office/officeart/2005/8/layout/hList1"/>
    <dgm:cxn modelId="{610B28B9-50BC-4C9F-A7E2-7D0BF0E0EBDE}" type="presParOf" srcId="{71D92DD9-5F3F-455D-9840-AE68FE44C2A6}" destId="{3B048050-9C82-4D21-A81D-A197A22F0E01}" srcOrd="8" destOrd="0" presId="urn:microsoft.com/office/officeart/2005/8/layout/hList1"/>
    <dgm:cxn modelId="{41B99D43-242A-47B5-85C6-A0B153515DA7}" type="presParOf" srcId="{3B048050-9C82-4D21-A81D-A197A22F0E01}" destId="{25DF52BA-1691-4E68-91E4-D29D6D471CCF}" srcOrd="0" destOrd="0" presId="urn:microsoft.com/office/officeart/2005/8/layout/hList1"/>
    <dgm:cxn modelId="{DBFE2666-DBB1-43D1-8A79-9A6658470AFA}" type="presParOf" srcId="{3B048050-9C82-4D21-A81D-A197A22F0E01}" destId="{793A3447-E9BB-4CE2-9DE0-1E86F6E2D80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7B2A4DD-DC6D-4297-94C5-F3B5CAA40FD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EAF2222-1916-4773-8D9B-B963A8E8ED17}">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Safety</a:t>
          </a:r>
        </a:p>
      </dgm:t>
    </dgm:pt>
    <dgm:pt modelId="{5E2611FF-7B15-4C56-8B27-622FDEBD0ACA}" type="parTrans" cxnId="{9C4A91C7-2AE3-4EBE-979A-7253907A4838}">
      <dgm:prSet/>
      <dgm:spPr/>
      <dgm:t>
        <a:bodyPr/>
        <a:lstStyle/>
        <a:p>
          <a:endParaRPr lang="en-GB"/>
        </a:p>
      </dgm:t>
    </dgm:pt>
    <dgm:pt modelId="{4C1A6903-77D0-490D-BD2D-E4F147791186}" type="sibTrans" cxnId="{9C4A91C7-2AE3-4EBE-979A-7253907A4838}">
      <dgm:prSet/>
      <dgm:spPr/>
      <dgm:t>
        <a:bodyPr/>
        <a:lstStyle/>
        <a:p>
          <a:endParaRPr lang="en-GB"/>
        </a:p>
      </dgm:t>
    </dgm:pt>
    <dgm:pt modelId="{D7633CA2-524A-4073-9F83-A9537DE13591}">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Simple to use</a:t>
          </a:r>
        </a:p>
      </dgm:t>
    </dgm:pt>
    <dgm:pt modelId="{4563D79A-EBD4-420D-9137-82C63FC32374}" type="parTrans" cxnId="{DCA78EA7-C586-4B45-8B06-A709A32490F1}">
      <dgm:prSet/>
      <dgm:spPr/>
      <dgm:t>
        <a:bodyPr/>
        <a:lstStyle/>
        <a:p>
          <a:endParaRPr lang="en-GB"/>
        </a:p>
      </dgm:t>
    </dgm:pt>
    <dgm:pt modelId="{AF60B67E-0BC4-4087-B91F-1626EABB49DA}" type="sibTrans" cxnId="{DCA78EA7-C586-4B45-8B06-A709A32490F1}">
      <dgm:prSet/>
      <dgm:spPr/>
      <dgm:t>
        <a:bodyPr/>
        <a:lstStyle/>
        <a:p>
          <a:endParaRPr lang="en-GB"/>
        </a:p>
      </dgm:t>
    </dgm:pt>
    <dgm:pt modelId="{81AB8FC1-E1B5-465E-92F5-A87A65B7C83A}">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Early recognition</a:t>
          </a:r>
        </a:p>
      </dgm:t>
    </dgm:pt>
    <dgm:pt modelId="{0EFE1448-069A-48BA-A8C4-F3979BAFA044}" type="parTrans" cxnId="{25312EB9-DE58-4681-9F48-55E67A90FAB7}">
      <dgm:prSet/>
      <dgm:spPr/>
      <dgm:t>
        <a:bodyPr/>
        <a:lstStyle/>
        <a:p>
          <a:endParaRPr lang="en-GB"/>
        </a:p>
      </dgm:t>
    </dgm:pt>
    <dgm:pt modelId="{6C5AE64C-5D61-45F3-862A-DF230C0D06E3}" type="sibTrans" cxnId="{25312EB9-DE58-4681-9F48-55E67A90FAB7}">
      <dgm:prSet/>
      <dgm:spPr/>
      <dgm:t>
        <a:bodyPr/>
        <a:lstStyle/>
        <a:p>
          <a:endParaRPr lang="en-GB"/>
        </a:p>
      </dgm:t>
    </dgm:pt>
    <dgm:pt modelId="{2BE8AD8E-B408-462A-ABF6-7B558D45FB0D}">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Scene assessment</a:t>
          </a:r>
        </a:p>
      </dgm:t>
    </dgm:pt>
    <dgm:pt modelId="{3823CC18-AE65-42DE-A397-442DF547A02D}" type="parTrans" cxnId="{84F28F7A-70E0-4075-A48F-669159B8EE84}">
      <dgm:prSet/>
      <dgm:spPr/>
      <dgm:t>
        <a:bodyPr/>
        <a:lstStyle/>
        <a:p>
          <a:endParaRPr lang="en-GB"/>
        </a:p>
      </dgm:t>
    </dgm:pt>
    <dgm:pt modelId="{B94D6734-7E9E-45E9-AF6B-A69038235815}" type="sibTrans" cxnId="{84F28F7A-70E0-4075-A48F-669159B8EE84}">
      <dgm:prSet/>
      <dgm:spPr/>
      <dgm:t>
        <a:bodyPr/>
        <a:lstStyle/>
        <a:p>
          <a:endParaRPr lang="en-GB"/>
        </a:p>
      </dgm:t>
    </dgm:pt>
    <dgm:pt modelId="{E46D8D4B-4AB5-436D-AF77-97C645CAF58D}">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Shared situational awareness</a:t>
          </a:r>
        </a:p>
      </dgm:t>
    </dgm:pt>
    <dgm:pt modelId="{55382FF4-7033-4A83-B8D8-D1384B7A5B87}" type="parTrans" cxnId="{EA53897C-7CF3-4529-8B95-0A4F75F0C329}">
      <dgm:prSet/>
      <dgm:spPr/>
      <dgm:t>
        <a:bodyPr/>
        <a:lstStyle/>
        <a:p>
          <a:endParaRPr lang="en-GB"/>
        </a:p>
      </dgm:t>
    </dgm:pt>
    <dgm:pt modelId="{BB501589-91A4-4475-A7B3-4F3B1866BCD3}" type="sibTrans" cxnId="{EA53897C-7CF3-4529-8B95-0A4F75F0C329}">
      <dgm:prSet/>
      <dgm:spPr/>
      <dgm:t>
        <a:bodyPr/>
        <a:lstStyle/>
        <a:p>
          <a:endParaRPr lang="en-GB"/>
        </a:p>
      </dgm:t>
    </dgm:pt>
    <dgm:pt modelId="{E84D93D7-AB34-41A5-8C5C-07596A0E592F}">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Generic tool</a:t>
          </a:r>
        </a:p>
      </dgm:t>
    </dgm:pt>
    <dgm:pt modelId="{73B71507-FE4D-495B-BC0F-6E3E38A38B64}" type="parTrans" cxnId="{54337648-A7A0-4C2E-9F83-ED9FC8C3C1D6}">
      <dgm:prSet/>
      <dgm:spPr/>
      <dgm:t>
        <a:bodyPr/>
        <a:lstStyle/>
        <a:p>
          <a:endParaRPr lang="en-GB"/>
        </a:p>
      </dgm:t>
    </dgm:pt>
    <dgm:pt modelId="{D8FE4326-C124-492B-8BD4-E3B7E333736C}" type="sibTrans" cxnId="{54337648-A7A0-4C2E-9F83-ED9FC8C3C1D6}">
      <dgm:prSet/>
      <dgm:spPr/>
      <dgm:t>
        <a:bodyPr/>
        <a:lstStyle/>
        <a:p>
          <a:endParaRPr lang="en-GB"/>
        </a:p>
      </dgm:t>
    </dgm:pt>
    <dgm:pt modelId="{CAE7C18F-C6A5-4FD0-87DD-DA818C2518D7}">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More specific</a:t>
          </a:r>
        </a:p>
      </dgm:t>
    </dgm:pt>
    <dgm:pt modelId="{DFE7230B-B114-4542-A1F6-6CAAE4512E9D}" type="parTrans" cxnId="{1A02966C-5E4B-4769-B9DE-23FA072C3D25}">
      <dgm:prSet/>
      <dgm:spPr/>
      <dgm:t>
        <a:bodyPr/>
        <a:lstStyle/>
        <a:p>
          <a:endParaRPr lang="en-GB"/>
        </a:p>
      </dgm:t>
    </dgm:pt>
    <dgm:pt modelId="{127222DD-31C0-4751-9B61-11879DFDDAC2}" type="sibTrans" cxnId="{1A02966C-5E4B-4769-B9DE-23FA072C3D25}">
      <dgm:prSet/>
      <dgm:spPr/>
      <dgm:t>
        <a:bodyPr/>
        <a:lstStyle/>
        <a:p>
          <a:endParaRPr lang="en-GB"/>
        </a:p>
      </dgm:t>
    </dgm:pt>
    <dgm:pt modelId="{96B29EFB-F846-427D-9232-E514224919AE}" type="pres">
      <dgm:prSet presAssocID="{27B2A4DD-DC6D-4297-94C5-F3B5CAA40FDB}" presName="diagram" presStyleCnt="0">
        <dgm:presLayoutVars>
          <dgm:dir/>
          <dgm:resizeHandles val="exact"/>
        </dgm:presLayoutVars>
      </dgm:prSet>
      <dgm:spPr/>
    </dgm:pt>
    <dgm:pt modelId="{632EB28F-2373-4D3C-9F3C-F54302026C60}" type="pres">
      <dgm:prSet presAssocID="{AEAF2222-1916-4773-8D9B-B963A8E8ED17}" presName="node" presStyleLbl="node1" presStyleIdx="0" presStyleCnt="7">
        <dgm:presLayoutVars>
          <dgm:bulletEnabled val="1"/>
        </dgm:presLayoutVars>
      </dgm:prSet>
      <dgm:spPr/>
    </dgm:pt>
    <dgm:pt modelId="{3B3E52D3-2268-4C2E-A2E9-D1775EF7B4F0}" type="pres">
      <dgm:prSet presAssocID="{4C1A6903-77D0-490D-BD2D-E4F147791186}" presName="sibTrans" presStyleCnt="0"/>
      <dgm:spPr/>
    </dgm:pt>
    <dgm:pt modelId="{CCF38FC6-A022-4734-8372-BE74B4FD1A09}" type="pres">
      <dgm:prSet presAssocID="{D7633CA2-524A-4073-9F83-A9537DE13591}" presName="node" presStyleLbl="node1" presStyleIdx="1" presStyleCnt="7">
        <dgm:presLayoutVars>
          <dgm:bulletEnabled val="1"/>
        </dgm:presLayoutVars>
      </dgm:prSet>
      <dgm:spPr/>
    </dgm:pt>
    <dgm:pt modelId="{38A42A52-0D72-401E-9D46-8EC10146E52D}" type="pres">
      <dgm:prSet presAssocID="{AF60B67E-0BC4-4087-B91F-1626EABB49DA}" presName="sibTrans" presStyleCnt="0"/>
      <dgm:spPr/>
    </dgm:pt>
    <dgm:pt modelId="{4AA41EF2-23F5-48ED-823A-17EABC8AC759}" type="pres">
      <dgm:prSet presAssocID="{81AB8FC1-E1B5-465E-92F5-A87A65B7C83A}" presName="node" presStyleLbl="node1" presStyleIdx="2" presStyleCnt="7">
        <dgm:presLayoutVars>
          <dgm:bulletEnabled val="1"/>
        </dgm:presLayoutVars>
      </dgm:prSet>
      <dgm:spPr/>
    </dgm:pt>
    <dgm:pt modelId="{C998858F-DBAF-4CA8-91B4-5772F161097F}" type="pres">
      <dgm:prSet presAssocID="{6C5AE64C-5D61-45F3-862A-DF230C0D06E3}" presName="sibTrans" presStyleCnt="0"/>
      <dgm:spPr/>
    </dgm:pt>
    <dgm:pt modelId="{800D1DB6-F25D-447C-933E-C921CD3ABF25}" type="pres">
      <dgm:prSet presAssocID="{2BE8AD8E-B408-462A-ABF6-7B558D45FB0D}" presName="node" presStyleLbl="node1" presStyleIdx="3" presStyleCnt="7">
        <dgm:presLayoutVars>
          <dgm:bulletEnabled val="1"/>
        </dgm:presLayoutVars>
      </dgm:prSet>
      <dgm:spPr/>
    </dgm:pt>
    <dgm:pt modelId="{883F4F9F-E156-4153-B515-4ED188592AA0}" type="pres">
      <dgm:prSet presAssocID="{B94D6734-7E9E-45E9-AF6B-A69038235815}" presName="sibTrans" presStyleCnt="0"/>
      <dgm:spPr/>
    </dgm:pt>
    <dgm:pt modelId="{301F8088-9ED1-4DD8-B553-4C1C996C8870}" type="pres">
      <dgm:prSet presAssocID="{E46D8D4B-4AB5-436D-AF77-97C645CAF58D}" presName="node" presStyleLbl="node1" presStyleIdx="4" presStyleCnt="7">
        <dgm:presLayoutVars>
          <dgm:bulletEnabled val="1"/>
        </dgm:presLayoutVars>
      </dgm:prSet>
      <dgm:spPr/>
    </dgm:pt>
    <dgm:pt modelId="{B0A4744E-672A-4823-BC47-A458084B06CC}" type="pres">
      <dgm:prSet presAssocID="{BB501589-91A4-4475-A7B3-4F3B1866BCD3}" presName="sibTrans" presStyleCnt="0"/>
      <dgm:spPr/>
    </dgm:pt>
    <dgm:pt modelId="{796D17F6-6B79-47DB-8288-D3052F913D0D}" type="pres">
      <dgm:prSet presAssocID="{E84D93D7-AB34-41A5-8C5C-07596A0E592F}" presName="node" presStyleLbl="node1" presStyleIdx="5" presStyleCnt="7">
        <dgm:presLayoutVars>
          <dgm:bulletEnabled val="1"/>
        </dgm:presLayoutVars>
      </dgm:prSet>
      <dgm:spPr/>
    </dgm:pt>
    <dgm:pt modelId="{D2A3A438-1832-4518-9EA2-E659211D2A2E}" type="pres">
      <dgm:prSet presAssocID="{D8FE4326-C124-492B-8BD4-E3B7E333736C}" presName="sibTrans" presStyleCnt="0"/>
      <dgm:spPr/>
    </dgm:pt>
    <dgm:pt modelId="{1F1F7F75-EA6F-4E2D-9B50-E3C40A4CDEB6}" type="pres">
      <dgm:prSet presAssocID="{CAE7C18F-C6A5-4FD0-87DD-DA818C2518D7}" presName="node" presStyleLbl="node1" presStyleIdx="6" presStyleCnt="7">
        <dgm:presLayoutVars>
          <dgm:bulletEnabled val="1"/>
        </dgm:presLayoutVars>
      </dgm:prSet>
      <dgm:spPr/>
    </dgm:pt>
  </dgm:ptLst>
  <dgm:cxnLst>
    <dgm:cxn modelId="{F3012A66-3A41-46B0-9D3C-47BDCB66A956}" type="presOf" srcId="{2BE8AD8E-B408-462A-ABF6-7B558D45FB0D}" destId="{800D1DB6-F25D-447C-933E-C921CD3ABF25}" srcOrd="0" destOrd="0" presId="urn:microsoft.com/office/officeart/2005/8/layout/default"/>
    <dgm:cxn modelId="{54337648-A7A0-4C2E-9F83-ED9FC8C3C1D6}" srcId="{27B2A4DD-DC6D-4297-94C5-F3B5CAA40FDB}" destId="{E84D93D7-AB34-41A5-8C5C-07596A0E592F}" srcOrd="5" destOrd="0" parTransId="{73B71507-FE4D-495B-BC0F-6E3E38A38B64}" sibTransId="{D8FE4326-C124-492B-8BD4-E3B7E333736C}"/>
    <dgm:cxn modelId="{4F69876B-154A-4E76-9FB1-66D093212431}" type="presOf" srcId="{27B2A4DD-DC6D-4297-94C5-F3B5CAA40FDB}" destId="{96B29EFB-F846-427D-9232-E514224919AE}" srcOrd="0" destOrd="0" presId="urn:microsoft.com/office/officeart/2005/8/layout/default"/>
    <dgm:cxn modelId="{1A02966C-5E4B-4769-B9DE-23FA072C3D25}" srcId="{27B2A4DD-DC6D-4297-94C5-F3B5CAA40FDB}" destId="{CAE7C18F-C6A5-4FD0-87DD-DA818C2518D7}" srcOrd="6" destOrd="0" parTransId="{DFE7230B-B114-4542-A1F6-6CAAE4512E9D}" sibTransId="{127222DD-31C0-4751-9B61-11879DFDDAC2}"/>
    <dgm:cxn modelId="{84F28F7A-70E0-4075-A48F-669159B8EE84}" srcId="{27B2A4DD-DC6D-4297-94C5-F3B5CAA40FDB}" destId="{2BE8AD8E-B408-462A-ABF6-7B558D45FB0D}" srcOrd="3" destOrd="0" parTransId="{3823CC18-AE65-42DE-A397-442DF547A02D}" sibTransId="{B94D6734-7E9E-45E9-AF6B-A69038235815}"/>
    <dgm:cxn modelId="{EA53897C-7CF3-4529-8B95-0A4F75F0C329}" srcId="{27B2A4DD-DC6D-4297-94C5-F3B5CAA40FDB}" destId="{E46D8D4B-4AB5-436D-AF77-97C645CAF58D}" srcOrd="4" destOrd="0" parTransId="{55382FF4-7033-4A83-B8D8-D1384B7A5B87}" sibTransId="{BB501589-91A4-4475-A7B3-4F3B1866BCD3}"/>
    <dgm:cxn modelId="{38238088-0828-4EA5-8378-879DD3FEDAD1}" type="presOf" srcId="{E46D8D4B-4AB5-436D-AF77-97C645CAF58D}" destId="{301F8088-9ED1-4DD8-B553-4C1C996C8870}" srcOrd="0" destOrd="0" presId="urn:microsoft.com/office/officeart/2005/8/layout/default"/>
    <dgm:cxn modelId="{DCA78EA7-C586-4B45-8B06-A709A32490F1}" srcId="{27B2A4DD-DC6D-4297-94C5-F3B5CAA40FDB}" destId="{D7633CA2-524A-4073-9F83-A9537DE13591}" srcOrd="1" destOrd="0" parTransId="{4563D79A-EBD4-420D-9137-82C63FC32374}" sibTransId="{AF60B67E-0BC4-4087-B91F-1626EABB49DA}"/>
    <dgm:cxn modelId="{B2EA38AE-0071-4C13-AE97-1EF4FA05492A}" type="presOf" srcId="{D7633CA2-524A-4073-9F83-A9537DE13591}" destId="{CCF38FC6-A022-4734-8372-BE74B4FD1A09}" srcOrd="0" destOrd="0" presId="urn:microsoft.com/office/officeart/2005/8/layout/default"/>
    <dgm:cxn modelId="{25312EB9-DE58-4681-9F48-55E67A90FAB7}" srcId="{27B2A4DD-DC6D-4297-94C5-F3B5CAA40FDB}" destId="{81AB8FC1-E1B5-465E-92F5-A87A65B7C83A}" srcOrd="2" destOrd="0" parTransId="{0EFE1448-069A-48BA-A8C4-F3979BAFA044}" sibTransId="{6C5AE64C-5D61-45F3-862A-DF230C0D06E3}"/>
    <dgm:cxn modelId="{773B6BC3-0F93-48F7-9ED1-C10AD145E8F7}" type="presOf" srcId="{81AB8FC1-E1B5-465E-92F5-A87A65B7C83A}" destId="{4AA41EF2-23F5-48ED-823A-17EABC8AC759}" srcOrd="0" destOrd="0" presId="urn:microsoft.com/office/officeart/2005/8/layout/default"/>
    <dgm:cxn modelId="{9C4A91C7-2AE3-4EBE-979A-7253907A4838}" srcId="{27B2A4DD-DC6D-4297-94C5-F3B5CAA40FDB}" destId="{AEAF2222-1916-4773-8D9B-B963A8E8ED17}" srcOrd="0" destOrd="0" parTransId="{5E2611FF-7B15-4C56-8B27-622FDEBD0ACA}" sibTransId="{4C1A6903-77D0-490D-BD2D-E4F147791186}"/>
    <dgm:cxn modelId="{5D1275CE-2887-4FE7-B799-5FBD1C5115A1}" type="presOf" srcId="{AEAF2222-1916-4773-8D9B-B963A8E8ED17}" destId="{632EB28F-2373-4D3C-9F3C-F54302026C60}" srcOrd="0" destOrd="0" presId="urn:microsoft.com/office/officeart/2005/8/layout/default"/>
    <dgm:cxn modelId="{D38581D9-CAF4-4BCC-9E12-E38523ED95E2}" type="presOf" srcId="{E84D93D7-AB34-41A5-8C5C-07596A0E592F}" destId="{796D17F6-6B79-47DB-8288-D3052F913D0D}" srcOrd="0" destOrd="0" presId="urn:microsoft.com/office/officeart/2005/8/layout/default"/>
    <dgm:cxn modelId="{69783CE0-607E-4437-BAB0-B5A335A58CF5}" type="presOf" srcId="{CAE7C18F-C6A5-4FD0-87DD-DA818C2518D7}" destId="{1F1F7F75-EA6F-4E2D-9B50-E3C40A4CDEB6}" srcOrd="0" destOrd="0" presId="urn:microsoft.com/office/officeart/2005/8/layout/default"/>
    <dgm:cxn modelId="{72FCD567-8C47-4629-B6F6-7B9E56239700}" type="presParOf" srcId="{96B29EFB-F846-427D-9232-E514224919AE}" destId="{632EB28F-2373-4D3C-9F3C-F54302026C60}" srcOrd="0" destOrd="0" presId="urn:microsoft.com/office/officeart/2005/8/layout/default"/>
    <dgm:cxn modelId="{A4F26F41-3815-4AA5-9CD0-1422CA155B0D}" type="presParOf" srcId="{96B29EFB-F846-427D-9232-E514224919AE}" destId="{3B3E52D3-2268-4C2E-A2E9-D1775EF7B4F0}" srcOrd="1" destOrd="0" presId="urn:microsoft.com/office/officeart/2005/8/layout/default"/>
    <dgm:cxn modelId="{CB0D417E-AEF9-4039-A194-99610E76A9AB}" type="presParOf" srcId="{96B29EFB-F846-427D-9232-E514224919AE}" destId="{CCF38FC6-A022-4734-8372-BE74B4FD1A09}" srcOrd="2" destOrd="0" presId="urn:microsoft.com/office/officeart/2005/8/layout/default"/>
    <dgm:cxn modelId="{CD79E254-5F30-4E9A-A875-F895ADB6821B}" type="presParOf" srcId="{96B29EFB-F846-427D-9232-E514224919AE}" destId="{38A42A52-0D72-401E-9D46-8EC10146E52D}" srcOrd="3" destOrd="0" presId="urn:microsoft.com/office/officeart/2005/8/layout/default"/>
    <dgm:cxn modelId="{CC78F524-9459-4609-B248-C1FD755900B4}" type="presParOf" srcId="{96B29EFB-F846-427D-9232-E514224919AE}" destId="{4AA41EF2-23F5-48ED-823A-17EABC8AC759}" srcOrd="4" destOrd="0" presId="urn:microsoft.com/office/officeart/2005/8/layout/default"/>
    <dgm:cxn modelId="{E1608C9F-B855-49AF-82E3-816CCDAB9BBA}" type="presParOf" srcId="{96B29EFB-F846-427D-9232-E514224919AE}" destId="{C998858F-DBAF-4CA8-91B4-5772F161097F}" srcOrd="5" destOrd="0" presId="urn:microsoft.com/office/officeart/2005/8/layout/default"/>
    <dgm:cxn modelId="{46981CCA-5421-440E-9D6E-DA4D4688B393}" type="presParOf" srcId="{96B29EFB-F846-427D-9232-E514224919AE}" destId="{800D1DB6-F25D-447C-933E-C921CD3ABF25}" srcOrd="6" destOrd="0" presId="urn:microsoft.com/office/officeart/2005/8/layout/default"/>
    <dgm:cxn modelId="{466934BC-526E-4D54-A70C-4A676DD3DC07}" type="presParOf" srcId="{96B29EFB-F846-427D-9232-E514224919AE}" destId="{883F4F9F-E156-4153-B515-4ED188592AA0}" srcOrd="7" destOrd="0" presId="urn:microsoft.com/office/officeart/2005/8/layout/default"/>
    <dgm:cxn modelId="{89163F18-4A3A-442C-B16E-949BCA8A0CED}" type="presParOf" srcId="{96B29EFB-F846-427D-9232-E514224919AE}" destId="{301F8088-9ED1-4DD8-B553-4C1C996C8870}" srcOrd="8" destOrd="0" presId="urn:microsoft.com/office/officeart/2005/8/layout/default"/>
    <dgm:cxn modelId="{370D0DFB-8F60-4B2C-AB8E-DF648AE596E1}" type="presParOf" srcId="{96B29EFB-F846-427D-9232-E514224919AE}" destId="{B0A4744E-672A-4823-BC47-A458084B06CC}" srcOrd="9" destOrd="0" presId="urn:microsoft.com/office/officeart/2005/8/layout/default"/>
    <dgm:cxn modelId="{235002D6-3A7C-4870-A581-6B23D4B2DD25}" type="presParOf" srcId="{96B29EFB-F846-427D-9232-E514224919AE}" destId="{796D17F6-6B79-47DB-8288-D3052F913D0D}" srcOrd="10" destOrd="0" presId="urn:microsoft.com/office/officeart/2005/8/layout/default"/>
    <dgm:cxn modelId="{1DDC109C-6D96-428E-A299-3C0356EA2746}" type="presParOf" srcId="{96B29EFB-F846-427D-9232-E514224919AE}" destId="{D2A3A438-1832-4518-9EA2-E659211D2A2E}" srcOrd="11" destOrd="0" presId="urn:microsoft.com/office/officeart/2005/8/layout/default"/>
    <dgm:cxn modelId="{682A74C1-AA24-4BC8-8E55-1CA5119C6306}" type="presParOf" srcId="{96B29EFB-F846-427D-9232-E514224919AE}" destId="{1F1F7F75-EA6F-4E2D-9B50-E3C40A4CDEB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3F38AA7-3725-422F-A046-4035327156D3}"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3C07C1CC-10F9-41F1-A4B4-6FE8BCBD0F58}">
      <dgm:prSet phldrT="[Text]" custT="1"/>
      <dgm:spPr>
        <a:solidFill>
          <a:schemeClr val="accent1">
            <a:lumMod val="20000"/>
            <a:lumOff val="80000"/>
          </a:schemeClr>
        </a:solidFill>
        <a:ln>
          <a:solidFill>
            <a:schemeClr val="tx1"/>
          </a:solidFill>
        </a:ln>
      </dgm:spPr>
      <dgm:t>
        <a:bodyPr/>
        <a:lstStyle/>
        <a:p>
          <a:r>
            <a:rPr lang="en-US" sz="3200" b="1" i="1" u="sng" dirty="0">
              <a:solidFill>
                <a:schemeClr val="tx1"/>
              </a:solidFill>
            </a:rPr>
            <a:t>M</a:t>
          </a:r>
          <a:r>
            <a:rPr lang="en-US" sz="2400" dirty="0">
              <a:solidFill>
                <a:schemeClr val="tx1"/>
              </a:solidFill>
            </a:rPr>
            <a:t>ajor Incident declared</a:t>
          </a:r>
        </a:p>
      </dgm:t>
    </dgm:pt>
    <dgm:pt modelId="{BD9E417B-FCEF-4AAF-A168-3DA4CF67CADA}" type="parTrans" cxnId="{38DC59D0-C481-4A00-AE9D-BB8E377A6E85}">
      <dgm:prSet/>
      <dgm:spPr/>
      <dgm:t>
        <a:bodyPr/>
        <a:lstStyle/>
        <a:p>
          <a:endParaRPr lang="en-US"/>
        </a:p>
      </dgm:t>
    </dgm:pt>
    <dgm:pt modelId="{A86DC367-585F-40CC-B42F-0DF4B3FE2C5C}" type="sibTrans" cxnId="{38DC59D0-C481-4A00-AE9D-BB8E377A6E85}">
      <dgm:prSet/>
      <dgm:spPr>
        <a:solidFill>
          <a:srgbClr val="002060"/>
        </a:solidFill>
        <a:ln>
          <a:solidFill>
            <a:schemeClr val="tx1"/>
          </a:solidFill>
        </a:ln>
      </dgm:spPr>
      <dgm:t>
        <a:bodyPr/>
        <a:lstStyle/>
        <a:p>
          <a:endParaRPr lang="en-US"/>
        </a:p>
      </dgm:t>
    </dgm:pt>
    <dgm:pt modelId="{2308D95A-7226-4ED0-BB34-41CE2497DB37}">
      <dgm:prSet phldrT="[Text]" custT="1"/>
      <dgm:spPr>
        <a:solidFill>
          <a:schemeClr val="accent3">
            <a:lumMod val="20000"/>
            <a:lumOff val="80000"/>
          </a:schemeClr>
        </a:solidFill>
        <a:ln>
          <a:solidFill>
            <a:schemeClr val="tx1"/>
          </a:solidFill>
        </a:ln>
      </dgm:spPr>
      <dgm:t>
        <a:bodyPr/>
        <a:lstStyle/>
        <a:p>
          <a:r>
            <a:rPr lang="en-US" sz="3200" b="1" i="1" u="sng" dirty="0">
              <a:solidFill>
                <a:schemeClr val="tx1"/>
              </a:solidFill>
            </a:rPr>
            <a:t>E</a:t>
          </a:r>
          <a:r>
            <a:rPr lang="en-US" sz="2400" dirty="0">
              <a:solidFill>
                <a:schemeClr val="tx1"/>
              </a:solidFill>
            </a:rPr>
            <a:t>xact location</a:t>
          </a:r>
        </a:p>
      </dgm:t>
    </dgm:pt>
    <dgm:pt modelId="{EB7CFB76-F863-43CB-88C9-ACC7695E64A3}" type="parTrans" cxnId="{C05104F5-87C8-4168-A6A3-D06FEAFFD647}">
      <dgm:prSet/>
      <dgm:spPr/>
      <dgm:t>
        <a:bodyPr/>
        <a:lstStyle/>
        <a:p>
          <a:endParaRPr lang="en-US"/>
        </a:p>
      </dgm:t>
    </dgm:pt>
    <dgm:pt modelId="{76D09C98-AB8F-49B9-8671-EFF89C6C7A6E}" type="sibTrans" cxnId="{C05104F5-87C8-4168-A6A3-D06FEAFFD647}">
      <dgm:prSet/>
      <dgm:spPr>
        <a:solidFill>
          <a:srgbClr val="002060"/>
        </a:solidFill>
        <a:ln>
          <a:solidFill>
            <a:schemeClr val="tx1"/>
          </a:solidFill>
        </a:ln>
      </dgm:spPr>
      <dgm:t>
        <a:bodyPr/>
        <a:lstStyle/>
        <a:p>
          <a:endParaRPr lang="en-US"/>
        </a:p>
      </dgm:t>
    </dgm:pt>
    <dgm:pt modelId="{6F7A8DDD-FDAB-403B-82DB-CEFD08B8E09E}">
      <dgm:prSet phldrT="[Text]" custT="1"/>
      <dgm:spPr>
        <a:solidFill>
          <a:schemeClr val="tx2">
            <a:lumMod val="20000"/>
            <a:lumOff val="80000"/>
          </a:schemeClr>
        </a:solidFill>
        <a:ln>
          <a:solidFill>
            <a:schemeClr val="tx1"/>
          </a:solidFill>
        </a:ln>
      </dgm:spPr>
      <dgm:t>
        <a:bodyPr/>
        <a:lstStyle/>
        <a:p>
          <a:r>
            <a:rPr lang="en-US" sz="3200" b="1" i="1" u="sng" dirty="0">
              <a:solidFill>
                <a:schemeClr val="tx1"/>
              </a:solidFill>
            </a:rPr>
            <a:t>T</a:t>
          </a:r>
          <a:r>
            <a:rPr lang="en-US" sz="2400" dirty="0">
              <a:solidFill>
                <a:schemeClr val="tx1"/>
              </a:solidFill>
            </a:rPr>
            <a:t>ype of incident</a:t>
          </a:r>
        </a:p>
      </dgm:t>
    </dgm:pt>
    <dgm:pt modelId="{0E9CEF9B-FC9F-4FE2-9A68-074599F17EB0}" type="parTrans" cxnId="{E631E426-9279-4A3E-AF52-0793D3103915}">
      <dgm:prSet/>
      <dgm:spPr/>
      <dgm:t>
        <a:bodyPr/>
        <a:lstStyle/>
        <a:p>
          <a:endParaRPr lang="en-US"/>
        </a:p>
      </dgm:t>
    </dgm:pt>
    <dgm:pt modelId="{D620C83E-9E55-4A65-A402-225753F01474}" type="sibTrans" cxnId="{E631E426-9279-4A3E-AF52-0793D3103915}">
      <dgm:prSet/>
      <dgm:spPr>
        <a:solidFill>
          <a:srgbClr val="002060"/>
        </a:solidFill>
        <a:ln>
          <a:solidFill>
            <a:schemeClr val="tx1"/>
          </a:solidFill>
        </a:ln>
      </dgm:spPr>
      <dgm:t>
        <a:bodyPr/>
        <a:lstStyle/>
        <a:p>
          <a:endParaRPr lang="en-US"/>
        </a:p>
      </dgm:t>
    </dgm:pt>
    <dgm:pt modelId="{3586D369-52AB-4BCD-969C-20993D8E2EC5}">
      <dgm:prSet phldrT="[Text]" custT="1"/>
      <dgm:spPr>
        <a:solidFill>
          <a:schemeClr val="bg2">
            <a:lumMod val="90000"/>
          </a:schemeClr>
        </a:solidFill>
        <a:ln>
          <a:solidFill>
            <a:schemeClr val="tx1"/>
          </a:solidFill>
        </a:ln>
      </dgm:spPr>
      <dgm:t>
        <a:bodyPr/>
        <a:lstStyle/>
        <a:p>
          <a:r>
            <a:rPr lang="en-US" sz="3200" b="1" i="1" u="sng" dirty="0">
              <a:solidFill>
                <a:schemeClr val="tx1"/>
              </a:solidFill>
            </a:rPr>
            <a:t>H</a:t>
          </a:r>
          <a:r>
            <a:rPr lang="en-US" sz="2400" dirty="0">
              <a:solidFill>
                <a:schemeClr val="tx1"/>
              </a:solidFill>
            </a:rPr>
            <a:t>azards present or suspected</a:t>
          </a:r>
        </a:p>
      </dgm:t>
    </dgm:pt>
    <dgm:pt modelId="{DB8ABBF0-E369-4AEE-8E0A-1A74F76C7D0A}" type="parTrans" cxnId="{B770359F-61AF-4824-B6DD-96A491FB6B54}">
      <dgm:prSet/>
      <dgm:spPr/>
      <dgm:t>
        <a:bodyPr/>
        <a:lstStyle/>
        <a:p>
          <a:endParaRPr lang="en-US"/>
        </a:p>
      </dgm:t>
    </dgm:pt>
    <dgm:pt modelId="{96547E4F-DF85-401B-935B-9BF1B44B09EA}" type="sibTrans" cxnId="{B770359F-61AF-4824-B6DD-96A491FB6B54}">
      <dgm:prSet/>
      <dgm:spPr>
        <a:solidFill>
          <a:srgbClr val="002060"/>
        </a:solidFill>
        <a:ln>
          <a:solidFill>
            <a:schemeClr val="tx1"/>
          </a:solidFill>
        </a:ln>
      </dgm:spPr>
      <dgm:t>
        <a:bodyPr/>
        <a:lstStyle/>
        <a:p>
          <a:endParaRPr lang="en-US"/>
        </a:p>
      </dgm:t>
    </dgm:pt>
    <dgm:pt modelId="{714F124F-80E7-457E-A64E-947DC3773A75}">
      <dgm:prSet phldrT="[Text]" custT="1"/>
      <dgm:spPr>
        <a:solidFill>
          <a:schemeClr val="accent5">
            <a:lumMod val="20000"/>
            <a:lumOff val="80000"/>
          </a:schemeClr>
        </a:solidFill>
        <a:ln>
          <a:solidFill>
            <a:schemeClr val="tx1"/>
          </a:solidFill>
        </a:ln>
      </dgm:spPr>
      <dgm:t>
        <a:bodyPr/>
        <a:lstStyle/>
        <a:p>
          <a:r>
            <a:rPr lang="en-US" sz="3200" b="1" i="1" u="sng" dirty="0">
              <a:solidFill>
                <a:schemeClr val="tx1"/>
              </a:solidFill>
            </a:rPr>
            <a:t>A</a:t>
          </a:r>
          <a:r>
            <a:rPr lang="en-US" sz="2400" dirty="0">
              <a:solidFill>
                <a:schemeClr val="tx1"/>
              </a:solidFill>
            </a:rPr>
            <a:t>ccess routes that are safe to use</a:t>
          </a:r>
        </a:p>
      </dgm:t>
    </dgm:pt>
    <dgm:pt modelId="{71963924-C4BC-4F7E-9206-EBDDD41D1E5A}" type="parTrans" cxnId="{D2F89D77-F4F3-4627-B2AF-70D7BA49D54A}">
      <dgm:prSet/>
      <dgm:spPr/>
      <dgm:t>
        <a:bodyPr/>
        <a:lstStyle/>
        <a:p>
          <a:endParaRPr lang="en-US"/>
        </a:p>
      </dgm:t>
    </dgm:pt>
    <dgm:pt modelId="{E6952D92-6E15-46C8-8F04-0E0CE1C1DCF6}" type="sibTrans" cxnId="{D2F89D77-F4F3-4627-B2AF-70D7BA49D54A}">
      <dgm:prSet/>
      <dgm:spPr>
        <a:solidFill>
          <a:srgbClr val="002060"/>
        </a:solidFill>
        <a:ln>
          <a:solidFill>
            <a:schemeClr val="tx1"/>
          </a:solidFill>
        </a:ln>
      </dgm:spPr>
      <dgm:t>
        <a:bodyPr/>
        <a:lstStyle/>
        <a:p>
          <a:endParaRPr lang="en-US"/>
        </a:p>
      </dgm:t>
    </dgm:pt>
    <dgm:pt modelId="{49089062-E81B-4C62-878D-2B84BEA79488}">
      <dgm:prSet phldrT="[Text]" custT="1"/>
      <dgm:spPr>
        <a:solidFill>
          <a:schemeClr val="tx2">
            <a:lumMod val="40000"/>
            <a:lumOff val="60000"/>
          </a:schemeClr>
        </a:solidFill>
        <a:ln>
          <a:solidFill>
            <a:schemeClr val="tx1"/>
          </a:solidFill>
        </a:ln>
      </dgm:spPr>
      <dgm:t>
        <a:bodyPr/>
        <a:lstStyle/>
        <a:p>
          <a:r>
            <a:rPr lang="en-US" sz="3200" b="1" i="1" u="sng" dirty="0">
              <a:solidFill>
                <a:schemeClr val="tx1"/>
              </a:solidFill>
            </a:rPr>
            <a:t>N</a:t>
          </a:r>
          <a:r>
            <a:rPr lang="en-US" sz="2400" dirty="0">
              <a:solidFill>
                <a:schemeClr val="tx1"/>
              </a:solidFill>
            </a:rPr>
            <a:t>umber, type, severity of casualties</a:t>
          </a:r>
        </a:p>
      </dgm:t>
    </dgm:pt>
    <dgm:pt modelId="{5CBAA495-7D67-4B60-9FC5-94BA7D4A5ECD}" type="parTrans" cxnId="{18503744-AB52-490B-9713-8036E5FCF1B6}">
      <dgm:prSet/>
      <dgm:spPr/>
      <dgm:t>
        <a:bodyPr/>
        <a:lstStyle/>
        <a:p>
          <a:endParaRPr lang="en-US"/>
        </a:p>
      </dgm:t>
    </dgm:pt>
    <dgm:pt modelId="{E6594855-C249-44AD-96ED-203E271ED338}" type="sibTrans" cxnId="{18503744-AB52-490B-9713-8036E5FCF1B6}">
      <dgm:prSet/>
      <dgm:spPr>
        <a:solidFill>
          <a:srgbClr val="002060"/>
        </a:solidFill>
        <a:ln>
          <a:solidFill>
            <a:schemeClr val="tx1"/>
          </a:solidFill>
        </a:ln>
      </dgm:spPr>
      <dgm:t>
        <a:bodyPr/>
        <a:lstStyle/>
        <a:p>
          <a:endParaRPr lang="en-US"/>
        </a:p>
      </dgm:t>
    </dgm:pt>
    <dgm:pt modelId="{44B9F4CC-FF6E-4675-9539-45821826AB87}">
      <dgm:prSet phldrT="[Text]" custT="1"/>
      <dgm:spPr>
        <a:solidFill>
          <a:schemeClr val="accent5">
            <a:lumMod val="40000"/>
            <a:lumOff val="60000"/>
          </a:schemeClr>
        </a:solidFill>
        <a:ln>
          <a:solidFill>
            <a:schemeClr val="tx1"/>
          </a:solidFill>
        </a:ln>
      </dgm:spPr>
      <dgm:t>
        <a:bodyPr/>
        <a:lstStyle/>
        <a:p>
          <a:r>
            <a:rPr lang="en-US" sz="3200" b="1" i="1" u="sng" dirty="0">
              <a:solidFill>
                <a:schemeClr val="tx1"/>
              </a:solidFill>
            </a:rPr>
            <a:t>E</a:t>
          </a:r>
          <a:r>
            <a:rPr lang="en-US" sz="2400" dirty="0">
              <a:solidFill>
                <a:schemeClr val="tx1"/>
              </a:solidFill>
            </a:rPr>
            <a:t>mergency services present &amp; those required</a:t>
          </a:r>
        </a:p>
      </dgm:t>
    </dgm:pt>
    <dgm:pt modelId="{213A7916-B099-4490-8D20-06A73D44EA22}" type="parTrans" cxnId="{CD7E8EB1-33FF-4820-9509-73AF1C8CE55D}">
      <dgm:prSet/>
      <dgm:spPr/>
      <dgm:t>
        <a:bodyPr/>
        <a:lstStyle/>
        <a:p>
          <a:endParaRPr lang="en-US"/>
        </a:p>
      </dgm:t>
    </dgm:pt>
    <dgm:pt modelId="{F6043E56-503D-494D-8CC5-708CAEF2C955}" type="sibTrans" cxnId="{CD7E8EB1-33FF-4820-9509-73AF1C8CE55D}">
      <dgm:prSet/>
      <dgm:spPr/>
      <dgm:t>
        <a:bodyPr/>
        <a:lstStyle/>
        <a:p>
          <a:endParaRPr lang="en-US"/>
        </a:p>
      </dgm:t>
    </dgm:pt>
    <dgm:pt modelId="{B99B4440-CB91-493D-AC15-DE881674D78E}" type="pres">
      <dgm:prSet presAssocID="{53F38AA7-3725-422F-A046-4035327156D3}" presName="Name0" presStyleCnt="0">
        <dgm:presLayoutVars>
          <dgm:dir/>
          <dgm:resizeHandles/>
        </dgm:presLayoutVars>
      </dgm:prSet>
      <dgm:spPr/>
    </dgm:pt>
    <dgm:pt modelId="{FA211F75-F6D7-48DB-9D39-14B47AEA5A7D}" type="pres">
      <dgm:prSet presAssocID="{3C07C1CC-10F9-41F1-A4B4-6FE8BCBD0F58}" presName="compNode" presStyleCnt="0"/>
      <dgm:spPr/>
    </dgm:pt>
    <dgm:pt modelId="{DCEB4E1A-3268-4A7B-A8D1-6606316994B3}" type="pres">
      <dgm:prSet presAssocID="{3C07C1CC-10F9-41F1-A4B4-6FE8BCBD0F58}" presName="dummyConnPt" presStyleCnt="0"/>
      <dgm:spPr/>
    </dgm:pt>
    <dgm:pt modelId="{2D1E4804-5051-4FA6-854B-26CE6E1C9A7E}" type="pres">
      <dgm:prSet presAssocID="{3C07C1CC-10F9-41F1-A4B4-6FE8BCBD0F58}" presName="node" presStyleLbl="node1" presStyleIdx="0" presStyleCnt="7">
        <dgm:presLayoutVars>
          <dgm:bulletEnabled val="1"/>
        </dgm:presLayoutVars>
      </dgm:prSet>
      <dgm:spPr/>
    </dgm:pt>
    <dgm:pt modelId="{39CC17B3-21B0-472D-AD2E-AE88E0DECE2B}" type="pres">
      <dgm:prSet presAssocID="{A86DC367-585F-40CC-B42F-0DF4B3FE2C5C}" presName="sibTrans" presStyleLbl="bgSibTrans2D1" presStyleIdx="0" presStyleCnt="6"/>
      <dgm:spPr/>
    </dgm:pt>
    <dgm:pt modelId="{F4C96391-1C2F-4ED7-9AA6-2885F55CCCDC}" type="pres">
      <dgm:prSet presAssocID="{2308D95A-7226-4ED0-BB34-41CE2497DB37}" presName="compNode" presStyleCnt="0"/>
      <dgm:spPr/>
    </dgm:pt>
    <dgm:pt modelId="{B723C0C4-19AB-4E87-AFF2-AEF13A69EA1D}" type="pres">
      <dgm:prSet presAssocID="{2308D95A-7226-4ED0-BB34-41CE2497DB37}" presName="dummyConnPt" presStyleCnt="0"/>
      <dgm:spPr/>
    </dgm:pt>
    <dgm:pt modelId="{0F5018C6-64D6-4E43-A82E-7ADCB39DC7AD}" type="pres">
      <dgm:prSet presAssocID="{2308D95A-7226-4ED0-BB34-41CE2497DB37}" presName="node" presStyleLbl="node1" presStyleIdx="1" presStyleCnt="7">
        <dgm:presLayoutVars>
          <dgm:bulletEnabled val="1"/>
        </dgm:presLayoutVars>
      </dgm:prSet>
      <dgm:spPr/>
    </dgm:pt>
    <dgm:pt modelId="{4510B89B-3D43-4028-9FB2-982396F13E92}" type="pres">
      <dgm:prSet presAssocID="{76D09C98-AB8F-49B9-8671-EFF89C6C7A6E}" presName="sibTrans" presStyleLbl="bgSibTrans2D1" presStyleIdx="1" presStyleCnt="6"/>
      <dgm:spPr/>
    </dgm:pt>
    <dgm:pt modelId="{C5AF5A7C-1670-4C22-B8A6-A279E1400BF0}" type="pres">
      <dgm:prSet presAssocID="{6F7A8DDD-FDAB-403B-82DB-CEFD08B8E09E}" presName="compNode" presStyleCnt="0"/>
      <dgm:spPr/>
    </dgm:pt>
    <dgm:pt modelId="{6B9CE6E5-CA04-47C3-821F-68FA1A4699B5}" type="pres">
      <dgm:prSet presAssocID="{6F7A8DDD-FDAB-403B-82DB-CEFD08B8E09E}" presName="dummyConnPt" presStyleCnt="0"/>
      <dgm:spPr/>
    </dgm:pt>
    <dgm:pt modelId="{4BCB3250-5B02-495B-AFFF-862E6786C2CD}" type="pres">
      <dgm:prSet presAssocID="{6F7A8DDD-FDAB-403B-82DB-CEFD08B8E09E}" presName="node" presStyleLbl="node1" presStyleIdx="2" presStyleCnt="7">
        <dgm:presLayoutVars>
          <dgm:bulletEnabled val="1"/>
        </dgm:presLayoutVars>
      </dgm:prSet>
      <dgm:spPr/>
    </dgm:pt>
    <dgm:pt modelId="{BB916F82-31A8-4A4B-AFD1-575EA543F76E}" type="pres">
      <dgm:prSet presAssocID="{D620C83E-9E55-4A65-A402-225753F01474}" presName="sibTrans" presStyleLbl="bgSibTrans2D1" presStyleIdx="2" presStyleCnt="6"/>
      <dgm:spPr/>
    </dgm:pt>
    <dgm:pt modelId="{84206BA2-AC46-4FB9-8714-ED05AFA4B1A3}" type="pres">
      <dgm:prSet presAssocID="{3586D369-52AB-4BCD-969C-20993D8E2EC5}" presName="compNode" presStyleCnt="0"/>
      <dgm:spPr/>
    </dgm:pt>
    <dgm:pt modelId="{D8C94CC1-B666-4C73-B489-99FD785C0F1B}" type="pres">
      <dgm:prSet presAssocID="{3586D369-52AB-4BCD-969C-20993D8E2EC5}" presName="dummyConnPt" presStyleCnt="0"/>
      <dgm:spPr/>
    </dgm:pt>
    <dgm:pt modelId="{CED66C8B-1FEC-4237-9A86-C48037BA763E}" type="pres">
      <dgm:prSet presAssocID="{3586D369-52AB-4BCD-969C-20993D8E2EC5}" presName="node" presStyleLbl="node1" presStyleIdx="3" presStyleCnt="7">
        <dgm:presLayoutVars>
          <dgm:bulletEnabled val="1"/>
        </dgm:presLayoutVars>
      </dgm:prSet>
      <dgm:spPr/>
    </dgm:pt>
    <dgm:pt modelId="{49DD8305-9C97-4413-A49A-889C827D8912}" type="pres">
      <dgm:prSet presAssocID="{96547E4F-DF85-401B-935B-9BF1B44B09EA}" presName="sibTrans" presStyleLbl="bgSibTrans2D1" presStyleIdx="3" presStyleCnt="6"/>
      <dgm:spPr/>
    </dgm:pt>
    <dgm:pt modelId="{B13E3DBD-5526-4A2E-9CB6-632E72FDF76F}" type="pres">
      <dgm:prSet presAssocID="{714F124F-80E7-457E-A64E-947DC3773A75}" presName="compNode" presStyleCnt="0"/>
      <dgm:spPr/>
    </dgm:pt>
    <dgm:pt modelId="{EF14E48F-7B55-487C-91AE-E8068E804544}" type="pres">
      <dgm:prSet presAssocID="{714F124F-80E7-457E-A64E-947DC3773A75}" presName="dummyConnPt" presStyleCnt="0"/>
      <dgm:spPr/>
    </dgm:pt>
    <dgm:pt modelId="{A5E234FF-4D1D-4C10-8C1F-031FFF52610C}" type="pres">
      <dgm:prSet presAssocID="{714F124F-80E7-457E-A64E-947DC3773A75}" presName="node" presStyleLbl="node1" presStyleIdx="4" presStyleCnt="7">
        <dgm:presLayoutVars>
          <dgm:bulletEnabled val="1"/>
        </dgm:presLayoutVars>
      </dgm:prSet>
      <dgm:spPr/>
    </dgm:pt>
    <dgm:pt modelId="{DB928993-C936-4659-9BE9-62DA9DE4C255}" type="pres">
      <dgm:prSet presAssocID="{E6952D92-6E15-46C8-8F04-0E0CE1C1DCF6}" presName="sibTrans" presStyleLbl="bgSibTrans2D1" presStyleIdx="4" presStyleCnt="6"/>
      <dgm:spPr/>
    </dgm:pt>
    <dgm:pt modelId="{DF9F208D-0B27-44C4-98DA-917D2830BB99}" type="pres">
      <dgm:prSet presAssocID="{49089062-E81B-4C62-878D-2B84BEA79488}" presName="compNode" presStyleCnt="0"/>
      <dgm:spPr/>
    </dgm:pt>
    <dgm:pt modelId="{133EDF7A-A9FA-4D28-928B-9082CA9A9907}" type="pres">
      <dgm:prSet presAssocID="{49089062-E81B-4C62-878D-2B84BEA79488}" presName="dummyConnPt" presStyleCnt="0"/>
      <dgm:spPr/>
    </dgm:pt>
    <dgm:pt modelId="{E2ECCCE8-0F42-4136-AB51-335898493EDE}" type="pres">
      <dgm:prSet presAssocID="{49089062-E81B-4C62-878D-2B84BEA79488}" presName="node" presStyleLbl="node1" presStyleIdx="5" presStyleCnt="7">
        <dgm:presLayoutVars>
          <dgm:bulletEnabled val="1"/>
        </dgm:presLayoutVars>
      </dgm:prSet>
      <dgm:spPr/>
    </dgm:pt>
    <dgm:pt modelId="{C5D2A22E-89DE-4902-BEBF-88F419FD912F}" type="pres">
      <dgm:prSet presAssocID="{E6594855-C249-44AD-96ED-203E271ED338}" presName="sibTrans" presStyleLbl="bgSibTrans2D1" presStyleIdx="5" presStyleCnt="6"/>
      <dgm:spPr/>
    </dgm:pt>
    <dgm:pt modelId="{6DA82F85-1837-4179-9D0B-DEE650C44EFC}" type="pres">
      <dgm:prSet presAssocID="{44B9F4CC-FF6E-4675-9539-45821826AB87}" presName="compNode" presStyleCnt="0"/>
      <dgm:spPr/>
    </dgm:pt>
    <dgm:pt modelId="{365BE138-91AB-4000-8FE4-97A9E3F014F9}" type="pres">
      <dgm:prSet presAssocID="{44B9F4CC-FF6E-4675-9539-45821826AB87}" presName="dummyConnPt" presStyleCnt="0"/>
      <dgm:spPr/>
    </dgm:pt>
    <dgm:pt modelId="{F83AAA8B-F6BC-4801-8EB8-7419711C5B8A}" type="pres">
      <dgm:prSet presAssocID="{44B9F4CC-FF6E-4675-9539-45821826AB87}" presName="node" presStyleLbl="node1" presStyleIdx="6" presStyleCnt="7" custScaleX="109954">
        <dgm:presLayoutVars>
          <dgm:bulletEnabled val="1"/>
        </dgm:presLayoutVars>
      </dgm:prSet>
      <dgm:spPr/>
    </dgm:pt>
  </dgm:ptLst>
  <dgm:cxnLst>
    <dgm:cxn modelId="{CBCDC417-F951-4852-92BB-C25395A63834}" type="presOf" srcId="{96547E4F-DF85-401B-935B-9BF1B44B09EA}" destId="{49DD8305-9C97-4413-A49A-889C827D8912}" srcOrd="0" destOrd="0" presId="urn:microsoft.com/office/officeart/2005/8/layout/bProcess4"/>
    <dgm:cxn modelId="{47185922-1F41-496A-A8D7-94005A36437F}" type="presOf" srcId="{E6952D92-6E15-46C8-8F04-0E0CE1C1DCF6}" destId="{DB928993-C936-4659-9BE9-62DA9DE4C255}" srcOrd="0" destOrd="0" presId="urn:microsoft.com/office/officeart/2005/8/layout/bProcess4"/>
    <dgm:cxn modelId="{E631E426-9279-4A3E-AF52-0793D3103915}" srcId="{53F38AA7-3725-422F-A046-4035327156D3}" destId="{6F7A8DDD-FDAB-403B-82DB-CEFD08B8E09E}" srcOrd="2" destOrd="0" parTransId="{0E9CEF9B-FC9F-4FE2-9A68-074599F17EB0}" sibTransId="{D620C83E-9E55-4A65-A402-225753F01474}"/>
    <dgm:cxn modelId="{485C0139-8640-4604-89CC-DFE758001FCF}" type="presOf" srcId="{6F7A8DDD-FDAB-403B-82DB-CEFD08B8E09E}" destId="{4BCB3250-5B02-495B-AFFF-862E6786C2CD}" srcOrd="0" destOrd="0" presId="urn:microsoft.com/office/officeart/2005/8/layout/bProcess4"/>
    <dgm:cxn modelId="{2F9A005D-CE5A-4BA6-AB5A-AF69D8322104}" type="presOf" srcId="{2308D95A-7226-4ED0-BB34-41CE2497DB37}" destId="{0F5018C6-64D6-4E43-A82E-7ADCB39DC7AD}" srcOrd="0" destOrd="0" presId="urn:microsoft.com/office/officeart/2005/8/layout/bProcess4"/>
    <dgm:cxn modelId="{F373EB5F-EDBA-426C-9EB2-D4417203E71E}" type="presOf" srcId="{D620C83E-9E55-4A65-A402-225753F01474}" destId="{BB916F82-31A8-4A4B-AFD1-575EA543F76E}" srcOrd="0" destOrd="0" presId="urn:microsoft.com/office/officeart/2005/8/layout/bProcess4"/>
    <dgm:cxn modelId="{18503744-AB52-490B-9713-8036E5FCF1B6}" srcId="{53F38AA7-3725-422F-A046-4035327156D3}" destId="{49089062-E81B-4C62-878D-2B84BEA79488}" srcOrd="5" destOrd="0" parTransId="{5CBAA495-7D67-4B60-9FC5-94BA7D4A5ECD}" sibTransId="{E6594855-C249-44AD-96ED-203E271ED338}"/>
    <dgm:cxn modelId="{76674070-5560-45A7-B49B-FF2A61F8DED2}" type="presOf" srcId="{53F38AA7-3725-422F-A046-4035327156D3}" destId="{B99B4440-CB91-493D-AC15-DE881674D78E}" srcOrd="0" destOrd="0" presId="urn:microsoft.com/office/officeart/2005/8/layout/bProcess4"/>
    <dgm:cxn modelId="{9F1BA755-F96C-4542-86E7-BE0174D773D3}" type="presOf" srcId="{3586D369-52AB-4BCD-969C-20993D8E2EC5}" destId="{CED66C8B-1FEC-4237-9A86-C48037BA763E}" srcOrd="0" destOrd="0" presId="urn:microsoft.com/office/officeart/2005/8/layout/bProcess4"/>
    <dgm:cxn modelId="{D2F89D77-F4F3-4627-B2AF-70D7BA49D54A}" srcId="{53F38AA7-3725-422F-A046-4035327156D3}" destId="{714F124F-80E7-457E-A64E-947DC3773A75}" srcOrd="4" destOrd="0" parTransId="{71963924-C4BC-4F7E-9206-EBDDD41D1E5A}" sibTransId="{E6952D92-6E15-46C8-8F04-0E0CE1C1DCF6}"/>
    <dgm:cxn modelId="{63703B92-F8A3-4192-A9FA-456CE5727E8D}" type="presOf" srcId="{49089062-E81B-4C62-878D-2B84BEA79488}" destId="{E2ECCCE8-0F42-4136-AB51-335898493EDE}" srcOrd="0" destOrd="0" presId="urn:microsoft.com/office/officeart/2005/8/layout/bProcess4"/>
    <dgm:cxn modelId="{B770359F-61AF-4824-B6DD-96A491FB6B54}" srcId="{53F38AA7-3725-422F-A046-4035327156D3}" destId="{3586D369-52AB-4BCD-969C-20993D8E2EC5}" srcOrd="3" destOrd="0" parTransId="{DB8ABBF0-E369-4AEE-8E0A-1A74F76C7D0A}" sibTransId="{96547E4F-DF85-401B-935B-9BF1B44B09EA}"/>
    <dgm:cxn modelId="{7E28859F-74D2-4365-A646-ED7A592EF11E}" type="presOf" srcId="{76D09C98-AB8F-49B9-8671-EFF89C6C7A6E}" destId="{4510B89B-3D43-4028-9FB2-982396F13E92}" srcOrd="0" destOrd="0" presId="urn:microsoft.com/office/officeart/2005/8/layout/bProcess4"/>
    <dgm:cxn modelId="{F91424AA-CDB5-4A6C-A960-6F5D7A962A51}" type="presOf" srcId="{3C07C1CC-10F9-41F1-A4B4-6FE8BCBD0F58}" destId="{2D1E4804-5051-4FA6-854B-26CE6E1C9A7E}" srcOrd="0" destOrd="0" presId="urn:microsoft.com/office/officeart/2005/8/layout/bProcess4"/>
    <dgm:cxn modelId="{CD7E8EB1-33FF-4820-9509-73AF1C8CE55D}" srcId="{53F38AA7-3725-422F-A046-4035327156D3}" destId="{44B9F4CC-FF6E-4675-9539-45821826AB87}" srcOrd="6" destOrd="0" parTransId="{213A7916-B099-4490-8D20-06A73D44EA22}" sibTransId="{F6043E56-503D-494D-8CC5-708CAEF2C955}"/>
    <dgm:cxn modelId="{38DC59D0-C481-4A00-AE9D-BB8E377A6E85}" srcId="{53F38AA7-3725-422F-A046-4035327156D3}" destId="{3C07C1CC-10F9-41F1-A4B4-6FE8BCBD0F58}" srcOrd="0" destOrd="0" parTransId="{BD9E417B-FCEF-4AAF-A168-3DA4CF67CADA}" sibTransId="{A86DC367-585F-40CC-B42F-0DF4B3FE2C5C}"/>
    <dgm:cxn modelId="{431EC9D0-8695-4707-9359-040E117D1357}" type="presOf" srcId="{714F124F-80E7-457E-A64E-947DC3773A75}" destId="{A5E234FF-4D1D-4C10-8C1F-031FFF52610C}" srcOrd="0" destOrd="0" presId="urn:microsoft.com/office/officeart/2005/8/layout/bProcess4"/>
    <dgm:cxn modelId="{663076D3-7C1A-4732-9733-2CAD45BB3F46}" type="presOf" srcId="{A86DC367-585F-40CC-B42F-0DF4B3FE2C5C}" destId="{39CC17B3-21B0-472D-AD2E-AE88E0DECE2B}" srcOrd="0" destOrd="0" presId="urn:microsoft.com/office/officeart/2005/8/layout/bProcess4"/>
    <dgm:cxn modelId="{21CEE9EC-9F3F-4927-BB25-5E8E84EB5210}" type="presOf" srcId="{E6594855-C249-44AD-96ED-203E271ED338}" destId="{C5D2A22E-89DE-4902-BEBF-88F419FD912F}" srcOrd="0" destOrd="0" presId="urn:microsoft.com/office/officeart/2005/8/layout/bProcess4"/>
    <dgm:cxn modelId="{C05104F5-87C8-4168-A6A3-D06FEAFFD647}" srcId="{53F38AA7-3725-422F-A046-4035327156D3}" destId="{2308D95A-7226-4ED0-BB34-41CE2497DB37}" srcOrd="1" destOrd="0" parTransId="{EB7CFB76-F863-43CB-88C9-ACC7695E64A3}" sibTransId="{76D09C98-AB8F-49B9-8671-EFF89C6C7A6E}"/>
    <dgm:cxn modelId="{E177F7F5-17E7-4D14-ACFE-547B1B671AC3}" type="presOf" srcId="{44B9F4CC-FF6E-4675-9539-45821826AB87}" destId="{F83AAA8B-F6BC-4801-8EB8-7419711C5B8A}" srcOrd="0" destOrd="0" presId="urn:microsoft.com/office/officeart/2005/8/layout/bProcess4"/>
    <dgm:cxn modelId="{1D0A434C-5B35-4517-B205-28CAD5D6AD7A}" type="presParOf" srcId="{B99B4440-CB91-493D-AC15-DE881674D78E}" destId="{FA211F75-F6D7-48DB-9D39-14B47AEA5A7D}" srcOrd="0" destOrd="0" presId="urn:microsoft.com/office/officeart/2005/8/layout/bProcess4"/>
    <dgm:cxn modelId="{ED6D4A74-0455-4828-BAFD-8F339863CA6C}" type="presParOf" srcId="{FA211F75-F6D7-48DB-9D39-14B47AEA5A7D}" destId="{DCEB4E1A-3268-4A7B-A8D1-6606316994B3}" srcOrd="0" destOrd="0" presId="urn:microsoft.com/office/officeart/2005/8/layout/bProcess4"/>
    <dgm:cxn modelId="{D0F01CCC-FCA8-498D-AE30-5791747766BC}" type="presParOf" srcId="{FA211F75-F6D7-48DB-9D39-14B47AEA5A7D}" destId="{2D1E4804-5051-4FA6-854B-26CE6E1C9A7E}" srcOrd="1" destOrd="0" presId="urn:microsoft.com/office/officeart/2005/8/layout/bProcess4"/>
    <dgm:cxn modelId="{BA40290F-0D70-41AE-B967-B42B2DBA9251}" type="presParOf" srcId="{B99B4440-CB91-493D-AC15-DE881674D78E}" destId="{39CC17B3-21B0-472D-AD2E-AE88E0DECE2B}" srcOrd="1" destOrd="0" presId="urn:microsoft.com/office/officeart/2005/8/layout/bProcess4"/>
    <dgm:cxn modelId="{756856C8-330B-4B76-90E9-B6D4DE724652}" type="presParOf" srcId="{B99B4440-CB91-493D-AC15-DE881674D78E}" destId="{F4C96391-1C2F-4ED7-9AA6-2885F55CCCDC}" srcOrd="2" destOrd="0" presId="urn:microsoft.com/office/officeart/2005/8/layout/bProcess4"/>
    <dgm:cxn modelId="{04F0A256-D52F-4344-BC26-3319E2EBA1D7}" type="presParOf" srcId="{F4C96391-1C2F-4ED7-9AA6-2885F55CCCDC}" destId="{B723C0C4-19AB-4E87-AFF2-AEF13A69EA1D}" srcOrd="0" destOrd="0" presId="urn:microsoft.com/office/officeart/2005/8/layout/bProcess4"/>
    <dgm:cxn modelId="{30C81292-167F-4957-AB74-8809EFEBF396}" type="presParOf" srcId="{F4C96391-1C2F-4ED7-9AA6-2885F55CCCDC}" destId="{0F5018C6-64D6-4E43-A82E-7ADCB39DC7AD}" srcOrd="1" destOrd="0" presId="urn:microsoft.com/office/officeart/2005/8/layout/bProcess4"/>
    <dgm:cxn modelId="{9FA915F9-E7DA-487D-8EE7-0A5AE3BAEA4D}" type="presParOf" srcId="{B99B4440-CB91-493D-AC15-DE881674D78E}" destId="{4510B89B-3D43-4028-9FB2-982396F13E92}" srcOrd="3" destOrd="0" presId="urn:microsoft.com/office/officeart/2005/8/layout/bProcess4"/>
    <dgm:cxn modelId="{12654701-C0D6-48FF-929E-CD7ECA1E92C1}" type="presParOf" srcId="{B99B4440-CB91-493D-AC15-DE881674D78E}" destId="{C5AF5A7C-1670-4C22-B8A6-A279E1400BF0}" srcOrd="4" destOrd="0" presId="urn:microsoft.com/office/officeart/2005/8/layout/bProcess4"/>
    <dgm:cxn modelId="{5D6BE337-43B1-42D5-BB5C-52B66B53858F}" type="presParOf" srcId="{C5AF5A7C-1670-4C22-B8A6-A279E1400BF0}" destId="{6B9CE6E5-CA04-47C3-821F-68FA1A4699B5}" srcOrd="0" destOrd="0" presId="urn:microsoft.com/office/officeart/2005/8/layout/bProcess4"/>
    <dgm:cxn modelId="{7961F127-0064-4C5A-94C3-CB43FEF38498}" type="presParOf" srcId="{C5AF5A7C-1670-4C22-B8A6-A279E1400BF0}" destId="{4BCB3250-5B02-495B-AFFF-862E6786C2CD}" srcOrd="1" destOrd="0" presId="urn:microsoft.com/office/officeart/2005/8/layout/bProcess4"/>
    <dgm:cxn modelId="{7CAFDDDA-9A37-4304-9700-3072995B407B}" type="presParOf" srcId="{B99B4440-CB91-493D-AC15-DE881674D78E}" destId="{BB916F82-31A8-4A4B-AFD1-575EA543F76E}" srcOrd="5" destOrd="0" presId="urn:microsoft.com/office/officeart/2005/8/layout/bProcess4"/>
    <dgm:cxn modelId="{6F8E7B32-9F80-4E68-98C9-771398612E80}" type="presParOf" srcId="{B99B4440-CB91-493D-AC15-DE881674D78E}" destId="{84206BA2-AC46-4FB9-8714-ED05AFA4B1A3}" srcOrd="6" destOrd="0" presId="urn:microsoft.com/office/officeart/2005/8/layout/bProcess4"/>
    <dgm:cxn modelId="{860A1E39-301A-404C-BA29-72CAE765F690}" type="presParOf" srcId="{84206BA2-AC46-4FB9-8714-ED05AFA4B1A3}" destId="{D8C94CC1-B666-4C73-B489-99FD785C0F1B}" srcOrd="0" destOrd="0" presId="urn:microsoft.com/office/officeart/2005/8/layout/bProcess4"/>
    <dgm:cxn modelId="{047CE4BD-44E8-48BC-8909-E92569E99B40}" type="presParOf" srcId="{84206BA2-AC46-4FB9-8714-ED05AFA4B1A3}" destId="{CED66C8B-1FEC-4237-9A86-C48037BA763E}" srcOrd="1" destOrd="0" presId="urn:microsoft.com/office/officeart/2005/8/layout/bProcess4"/>
    <dgm:cxn modelId="{249117DC-5463-4369-84E5-B1DDB8AD16C2}" type="presParOf" srcId="{B99B4440-CB91-493D-AC15-DE881674D78E}" destId="{49DD8305-9C97-4413-A49A-889C827D8912}" srcOrd="7" destOrd="0" presId="urn:microsoft.com/office/officeart/2005/8/layout/bProcess4"/>
    <dgm:cxn modelId="{0C33BB06-6939-45E3-A382-29FEC1A439EF}" type="presParOf" srcId="{B99B4440-CB91-493D-AC15-DE881674D78E}" destId="{B13E3DBD-5526-4A2E-9CB6-632E72FDF76F}" srcOrd="8" destOrd="0" presId="urn:microsoft.com/office/officeart/2005/8/layout/bProcess4"/>
    <dgm:cxn modelId="{A4FA8476-C1FC-4BD5-AE50-C09E544D1E38}" type="presParOf" srcId="{B13E3DBD-5526-4A2E-9CB6-632E72FDF76F}" destId="{EF14E48F-7B55-487C-91AE-E8068E804544}" srcOrd="0" destOrd="0" presId="urn:microsoft.com/office/officeart/2005/8/layout/bProcess4"/>
    <dgm:cxn modelId="{8F3074AC-81CB-4201-A25C-3D346B3532E5}" type="presParOf" srcId="{B13E3DBD-5526-4A2E-9CB6-632E72FDF76F}" destId="{A5E234FF-4D1D-4C10-8C1F-031FFF52610C}" srcOrd="1" destOrd="0" presId="urn:microsoft.com/office/officeart/2005/8/layout/bProcess4"/>
    <dgm:cxn modelId="{77988761-DE54-42C4-B44D-B6727E7D591D}" type="presParOf" srcId="{B99B4440-CB91-493D-AC15-DE881674D78E}" destId="{DB928993-C936-4659-9BE9-62DA9DE4C255}" srcOrd="9" destOrd="0" presId="urn:microsoft.com/office/officeart/2005/8/layout/bProcess4"/>
    <dgm:cxn modelId="{5D711AD1-0D3E-4AA6-9DCD-6DCDDD0E0915}" type="presParOf" srcId="{B99B4440-CB91-493D-AC15-DE881674D78E}" destId="{DF9F208D-0B27-44C4-98DA-917D2830BB99}" srcOrd="10" destOrd="0" presId="urn:microsoft.com/office/officeart/2005/8/layout/bProcess4"/>
    <dgm:cxn modelId="{544E6BD5-98B9-424F-A1F5-71DF9451D2DF}" type="presParOf" srcId="{DF9F208D-0B27-44C4-98DA-917D2830BB99}" destId="{133EDF7A-A9FA-4D28-928B-9082CA9A9907}" srcOrd="0" destOrd="0" presId="urn:microsoft.com/office/officeart/2005/8/layout/bProcess4"/>
    <dgm:cxn modelId="{6DEA0FEE-0336-449E-9F8B-74D024EC61BE}" type="presParOf" srcId="{DF9F208D-0B27-44C4-98DA-917D2830BB99}" destId="{E2ECCCE8-0F42-4136-AB51-335898493EDE}" srcOrd="1" destOrd="0" presId="urn:microsoft.com/office/officeart/2005/8/layout/bProcess4"/>
    <dgm:cxn modelId="{48278A91-2DE7-4770-9E80-71ABFA317644}" type="presParOf" srcId="{B99B4440-CB91-493D-AC15-DE881674D78E}" destId="{C5D2A22E-89DE-4902-BEBF-88F419FD912F}" srcOrd="11" destOrd="0" presId="urn:microsoft.com/office/officeart/2005/8/layout/bProcess4"/>
    <dgm:cxn modelId="{CB8BCA45-A813-4473-ABF2-556F9937016E}" type="presParOf" srcId="{B99B4440-CB91-493D-AC15-DE881674D78E}" destId="{6DA82F85-1837-4179-9D0B-DEE650C44EFC}" srcOrd="12" destOrd="0" presId="urn:microsoft.com/office/officeart/2005/8/layout/bProcess4"/>
    <dgm:cxn modelId="{487FA2E5-76B5-4E86-B0A8-16F283CF22A2}" type="presParOf" srcId="{6DA82F85-1837-4179-9D0B-DEE650C44EFC}" destId="{365BE138-91AB-4000-8FE4-97A9E3F014F9}" srcOrd="0" destOrd="0" presId="urn:microsoft.com/office/officeart/2005/8/layout/bProcess4"/>
    <dgm:cxn modelId="{0A85A08B-28F7-412E-8ABC-23998DEC7414}" type="presParOf" srcId="{6DA82F85-1837-4179-9D0B-DEE650C44EFC}" destId="{F83AAA8B-F6BC-4801-8EB8-7419711C5B8A}"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28C0B9F-0ED6-45A3-A77E-DA259662D7B6}"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34AE4AE9-DE1D-44C5-BBD3-594ABD37BCE1}">
      <dgm:prSet phldrT="[Text]" custT="1"/>
      <dgm:spPr>
        <a:solidFill>
          <a:schemeClr val="accent4">
            <a:lumMod val="75000"/>
          </a:schemeClr>
        </a:solidFill>
        <a:ln w="38100">
          <a:solidFill>
            <a:schemeClr val="tx1"/>
          </a:solidFill>
        </a:ln>
      </dgm:spPr>
      <dgm:t>
        <a:bodyPr/>
        <a:lstStyle/>
        <a:p>
          <a:r>
            <a:rPr lang="en-US" sz="2800" dirty="0">
              <a:solidFill>
                <a:schemeClr val="tx1"/>
              </a:solidFill>
            </a:rPr>
            <a:t>Gold</a:t>
          </a:r>
        </a:p>
      </dgm:t>
    </dgm:pt>
    <dgm:pt modelId="{DC1A12FC-1A0F-45B6-8543-7AEF7E7D124B}" type="parTrans" cxnId="{DAF085D5-A6D1-459E-8348-9409BAA0E91D}">
      <dgm:prSet/>
      <dgm:spPr/>
      <dgm:t>
        <a:bodyPr/>
        <a:lstStyle/>
        <a:p>
          <a:endParaRPr lang="en-US"/>
        </a:p>
      </dgm:t>
    </dgm:pt>
    <dgm:pt modelId="{4A3A7792-9575-4BE2-85FC-8705BF81335F}" type="sibTrans" cxnId="{DAF085D5-A6D1-459E-8348-9409BAA0E91D}">
      <dgm:prSet/>
      <dgm:spPr/>
      <dgm:t>
        <a:bodyPr/>
        <a:lstStyle/>
        <a:p>
          <a:endParaRPr lang="en-US"/>
        </a:p>
      </dgm:t>
    </dgm:pt>
    <dgm:pt modelId="{FFBF008E-5C8F-4BF5-9044-1DF6FF35B5C8}">
      <dgm:prSet phldrT="[Text]" custT="1"/>
      <dgm:spPr>
        <a:solidFill>
          <a:schemeClr val="accent4">
            <a:lumMod val="60000"/>
            <a:lumOff val="40000"/>
          </a:schemeClr>
        </a:solidFill>
        <a:ln>
          <a:solidFill>
            <a:schemeClr val="tx1"/>
          </a:solidFill>
        </a:ln>
      </dgm:spPr>
      <dgm:t>
        <a:bodyPr/>
        <a:lstStyle/>
        <a:p>
          <a:r>
            <a:rPr lang="en-US" sz="2400" dirty="0"/>
            <a:t>Strategic</a:t>
          </a:r>
        </a:p>
      </dgm:t>
    </dgm:pt>
    <dgm:pt modelId="{8A7C7A05-DE0D-47BF-83A2-8645408B4E9D}" type="parTrans" cxnId="{7D37DFB7-7D8C-4C9D-A964-D14326B74F18}">
      <dgm:prSet/>
      <dgm:spPr/>
      <dgm:t>
        <a:bodyPr/>
        <a:lstStyle/>
        <a:p>
          <a:endParaRPr lang="en-US"/>
        </a:p>
      </dgm:t>
    </dgm:pt>
    <dgm:pt modelId="{49DC1C00-5F02-4FF4-B7F9-2D4A40F9BB8F}" type="sibTrans" cxnId="{7D37DFB7-7D8C-4C9D-A964-D14326B74F18}">
      <dgm:prSet/>
      <dgm:spPr/>
      <dgm:t>
        <a:bodyPr/>
        <a:lstStyle/>
        <a:p>
          <a:endParaRPr lang="en-US"/>
        </a:p>
      </dgm:t>
    </dgm:pt>
    <dgm:pt modelId="{EA2A674E-C3A3-45DB-BD5E-83560C12C402}">
      <dgm:prSet phldrT="[Text]" custT="1"/>
      <dgm:spPr>
        <a:solidFill>
          <a:schemeClr val="accent3">
            <a:lumMod val="60000"/>
            <a:lumOff val="40000"/>
          </a:schemeClr>
        </a:solidFill>
        <a:ln w="38100">
          <a:solidFill>
            <a:schemeClr val="tx1"/>
          </a:solidFill>
        </a:ln>
      </dgm:spPr>
      <dgm:t>
        <a:bodyPr/>
        <a:lstStyle/>
        <a:p>
          <a:r>
            <a:rPr lang="en-US" sz="2800" dirty="0">
              <a:solidFill>
                <a:schemeClr val="tx1"/>
              </a:solidFill>
            </a:rPr>
            <a:t>Silver</a:t>
          </a:r>
        </a:p>
      </dgm:t>
    </dgm:pt>
    <dgm:pt modelId="{A5965ECB-E587-4277-B3B6-1ED565BEBA8D}" type="parTrans" cxnId="{CE3080C9-2660-4561-8512-615BF600C6B8}">
      <dgm:prSet/>
      <dgm:spPr/>
      <dgm:t>
        <a:bodyPr/>
        <a:lstStyle/>
        <a:p>
          <a:endParaRPr lang="en-US"/>
        </a:p>
      </dgm:t>
    </dgm:pt>
    <dgm:pt modelId="{48C5EFA4-B734-4522-B19C-69BB263DCEE8}" type="sibTrans" cxnId="{CE3080C9-2660-4561-8512-615BF600C6B8}">
      <dgm:prSet/>
      <dgm:spPr/>
      <dgm:t>
        <a:bodyPr/>
        <a:lstStyle/>
        <a:p>
          <a:endParaRPr lang="en-US"/>
        </a:p>
      </dgm:t>
    </dgm:pt>
    <dgm:pt modelId="{54D0C421-F5C2-4CC0-AFF9-24CC3B31166E}">
      <dgm:prSet phldrT="[Text]" custT="1"/>
      <dgm:spPr>
        <a:solidFill>
          <a:schemeClr val="accent3">
            <a:lumMod val="20000"/>
            <a:lumOff val="80000"/>
          </a:schemeClr>
        </a:solidFill>
        <a:ln>
          <a:solidFill>
            <a:schemeClr val="tx1"/>
          </a:solidFill>
        </a:ln>
      </dgm:spPr>
      <dgm:t>
        <a:bodyPr/>
        <a:lstStyle/>
        <a:p>
          <a:r>
            <a:rPr lang="en-US" sz="2400" dirty="0"/>
            <a:t>Tactical</a:t>
          </a:r>
        </a:p>
      </dgm:t>
    </dgm:pt>
    <dgm:pt modelId="{5F0035FD-478C-43FC-BC12-8FF42BB82D4A}" type="parTrans" cxnId="{89AA87B8-B7CA-4A89-BD22-6914096295E0}">
      <dgm:prSet/>
      <dgm:spPr/>
      <dgm:t>
        <a:bodyPr/>
        <a:lstStyle/>
        <a:p>
          <a:endParaRPr lang="en-US"/>
        </a:p>
      </dgm:t>
    </dgm:pt>
    <dgm:pt modelId="{875BC659-4705-43DF-A345-3426F78024FD}" type="sibTrans" cxnId="{89AA87B8-B7CA-4A89-BD22-6914096295E0}">
      <dgm:prSet/>
      <dgm:spPr/>
      <dgm:t>
        <a:bodyPr/>
        <a:lstStyle/>
        <a:p>
          <a:endParaRPr lang="en-US"/>
        </a:p>
      </dgm:t>
    </dgm:pt>
    <dgm:pt modelId="{BD8EE997-086A-4B0E-ABA4-CD99A8C7C3F4}">
      <dgm:prSet phldrT="[Text]" custT="1"/>
      <dgm:spPr>
        <a:solidFill>
          <a:schemeClr val="accent2"/>
        </a:solidFill>
        <a:ln w="38100">
          <a:solidFill>
            <a:schemeClr val="tx1"/>
          </a:solidFill>
        </a:ln>
      </dgm:spPr>
      <dgm:t>
        <a:bodyPr/>
        <a:lstStyle/>
        <a:p>
          <a:r>
            <a:rPr lang="en-US" sz="2800" dirty="0">
              <a:solidFill>
                <a:schemeClr val="tx1"/>
              </a:solidFill>
            </a:rPr>
            <a:t>Bronze</a:t>
          </a:r>
        </a:p>
      </dgm:t>
    </dgm:pt>
    <dgm:pt modelId="{2C0A35B8-EB8B-4AB2-8D73-95B9FE276192}" type="parTrans" cxnId="{4CF2D52C-1046-4FF2-95A7-488E006D7C1C}">
      <dgm:prSet/>
      <dgm:spPr/>
      <dgm:t>
        <a:bodyPr/>
        <a:lstStyle/>
        <a:p>
          <a:endParaRPr lang="en-US"/>
        </a:p>
      </dgm:t>
    </dgm:pt>
    <dgm:pt modelId="{C284A269-F74A-4DAF-B4AA-FAB1E2D43780}" type="sibTrans" cxnId="{4CF2D52C-1046-4FF2-95A7-488E006D7C1C}">
      <dgm:prSet/>
      <dgm:spPr/>
      <dgm:t>
        <a:bodyPr/>
        <a:lstStyle/>
        <a:p>
          <a:endParaRPr lang="en-US"/>
        </a:p>
      </dgm:t>
    </dgm:pt>
    <dgm:pt modelId="{2BA24C9D-ABE4-4322-A45E-6274BF92F505}">
      <dgm:prSet phldrT="[Text]" custT="1"/>
      <dgm:spPr>
        <a:solidFill>
          <a:schemeClr val="accent2">
            <a:lumMod val="20000"/>
            <a:lumOff val="80000"/>
          </a:schemeClr>
        </a:solidFill>
        <a:ln>
          <a:solidFill>
            <a:schemeClr val="tx1"/>
          </a:solidFill>
        </a:ln>
      </dgm:spPr>
      <dgm:t>
        <a:bodyPr/>
        <a:lstStyle/>
        <a:p>
          <a:r>
            <a:rPr lang="en-US" sz="2400" dirty="0"/>
            <a:t>Operational</a:t>
          </a:r>
        </a:p>
      </dgm:t>
    </dgm:pt>
    <dgm:pt modelId="{E92AA74A-37E1-4BFA-B43E-CA0E62268DC1}" type="parTrans" cxnId="{4745B65F-5F25-498F-9491-1116F9482356}">
      <dgm:prSet/>
      <dgm:spPr/>
      <dgm:t>
        <a:bodyPr/>
        <a:lstStyle/>
        <a:p>
          <a:endParaRPr lang="en-US"/>
        </a:p>
      </dgm:t>
    </dgm:pt>
    <dgm:pt modelId="{7D353716-1BAA-4489-8E01-5521D6E75561}" type="sibTrans" cxnId="{4745B65F-5F25-498F-9491-1116F9482356}">
      <dgm:prSet/>
      <dgm:spPr/>
      <dgm:t>
        <a:bodyPr/>
        <a:lstStyle/>
        <a:p>
          <a:endParaRPr lang="en-US"/>
        </a:p>
      </dgm:t>
    </dgm:pt>
    <dgm:pt modelId="{F9CECE34-0855-431F-B12C-535A6B8C27EE}" type="pres">
      <dgm:prSet presAssocID="{228C0B9F-0ED6-45A3-A77E-DA259662D7B6}" presName="Name0" presStyleCnt="0">
        <dgm:presLayoutVars>
          <dgm:chMax val="5"/>
          <dgm:chPref val="5"/>
          <dgm:dir/>
          <dgm:animLvl val="lvl"/>
        </dgm:presLayoutVars>
      </dgm:prSet>
      <dgm:spPr/>
    </dgm:pt>
    <dgm:pt modelId="{375EA67A-4B65-4FB1-82CE-5BDAEC299060}" type="pres">
      <dgm:prSet presAssocID="{34AE4AE9-DE1D-44C5-BBD3-594ABD37BCE1}" presName="parentText1" presStyleLbl="node1" presStyleIdx="0" presStyleCnt="3">
        <dgm:presLayoutVars>
          <dgm:chMax/>
          <dgm:chPref val="3"/>
          <dgm:bulletEnabled val="1"/>
        </dgm:presLayoutVars>
      </dgm:prSet>
      <dgm:spPr/>
    </dgm:pt>
    <dgm:pt modelId="{F8966210-CA42-4A49-BDE2-50F23016913B}" type="pres">
      <dgm:prSet presAssocID="{34AE4AE9-DE1D-44C5-BBD3-594ABD37BCE1}" presName="childText1" presStyleLbl="solidAlignAcc1" presStyleIdx="0" presStyleCnt="3">
        <dgm:presLayoutVars>
          <dgm:chMax val="0"/>
          <dgm:chPref val="0"/>
          <dgm:bulletEnabled val="1"/>
        </dgm:presLayoutVars>
      </dgm:prSet>
      <dgm:spPr/>
    </dgm:pt>
    <dgm:pt modelId="{3CB34761-0BC1-415B-AED4-3811BDD29978}" type="pres">
      <dgm:prSet presAssocID="{EA2A674E-C3A3-45DB-BD5E-83560C12C402}" presName="parentText2" presStyleLbl="node1" presStyleIdx="1" presStyleCnt="3">
        <dgm:presLayoutVars>
          <dgm:chMax/>
          <dgm:chPref val="3"/>
          <dgm:bulletEnabled val="1"/>
        </dgm:presLayoutVars>
      </dgm:prSet>
      <dgm:spPr/>
    </dgm:pt>
    <dgm:pt modelId="{FF5D2C91-7FF2-4789-B263-705653C97A5E}" type="pres">
      <dgm:prSet presAssocID="{EA2A674E-C3A3-45DB-BD5E-83560C12C402}" presName="childText2" presStyleLbl="solidAlignAcc1" presStyleIdx="1" presStyleCnt="3">
        <dgm:presLayoutVars>
          <dgm:chMax val="0"/>
          <dgm:chPref val="0"/>
          <dgm:bulletEnabled val="1"/>
        </dgm:presLayoutVars>
      </dgm:prSet>
      <dgm:spPr/>
    </dgm:pt>
    <dgm:pt modelId="{F0D09610-C1DE-457B-80F3-AEB4E39873DB}" type="pres">
      <dgm:prSet presAssocID="{BD8EE997-086A-4B0E-ABA4-CD99A8C7C3F4}" presName="parentText3" presStyleLbl="node1" presStyleIdx="2" presStyleCnt="3">
        <dgm:presLayoutVars>
          <dgm:chMax/>
          <dgm:chPref val="3"/>
          <dgm:bulletEnabled val="1"/>
        </dgm:presLayoutVars>
      </dgm:prSet>
      <dgm:spPr/>
    </dgm:pt>
    <dgm:pt modelId="{F7CD584C-180A-4050-B69D-D07110E69942}" type="pres">
      <dgm:prSet presAssocID="{BD8EE997-086A-4B0E-ABA4-CD99A8C7C3F4}" presName="childText3" presStyleLbl="solidAlignAcc1" presStyleIdx="2" presStyleCnt="3">
        <dgm:presLayoutVars>
          <dgm:chMax val="0"/>
          <dgm:chPref val="0"/>
          <dgm:bulletEnabled val="1"/>
        </dgm:presLayoutVars>
      </dgm:prSet>
      <dgm:spPr/>
    </dgm:pt>
  </dgm:ptLst>
  <dgm:cxnLst>
    <dgm:cxn modelId="{9D045F15-3FBE-405B-9039-25C7B3DC6570}" type="presOf" srcId="{2BA24C9D-ABE4-4322-A45E-6274BF92F505}" destId="{F7CD584C-180A-4050-B69D-D07110E69942}" srcOrd="0" destOrd="0" presId="urn:microsoft.com/office/officeart/2009/3/layout/IncreasingArrowsProcess"/>
    <dgm:cxn modelId="{4CF2D52C-1046-4FF2-95A7-488E006D7C1C}" srcId="{228C0B9F-0ED6-45A3-A77E-DA259662D7B6}" destId="{BD8EE997-086A-4B0E-ABA4-CD99A8C7C3F4}" srcOrd="2" destOrd="0" parTransId="{2C0A35B8-EB8B-4AB2-8D73-95B9FE276192}" sibTransId="{C284A269-F74A-4DAF-B4AA-FAB1E2D43780}"/>
    <dgm:cxn modelId="{881C1A35-7E3F-4B79-8FBF-651A09768501}" type="presOf" srcId="{EA2A674E-C3A3-45DB-BD5E-83560C12C402}" destId="{3CB34761-0BC1-415B-AED4-3811BDD29978}" srcOrd="0" destOrd="0" presId="urn:microsoft.com/office/officeart/2009/3/layout/IncreasingArrowsProcess"/>
    <dgm:cxn modelId="{4745B65F-5F25-498F-9491-1116F9482356}" srcId="{BD8EE997-086A-4B0E-ABA4-CD99A8C7C3F4}" destId="{2BA24C9D-ABE4-4322-A45E-6274BF92F505}" srcOrd="0" destOrd="0" parTransId="{E92AA74A-37E1-4BFA-B43E-CA0E62268DC1}" sibTransId="{7D353716-1BAA-4489-8E01-5521D6E75561}"/>
    <dgm:cxn modelId="{192B576F-9A8E-47D8-9216-F44E333A1D73}" type="presOf" srcId="{BD8EE997-086A-4B0E-ABA4-CD99A8C7C3F4}" destId="{F0D09610-C1DE-457B-80F3-AEB4E39873DB}" srcOrd="0" destOrd="0" presId="urn:microsoft.com/office/officeart/2009/3/layout/IncreasingArrowsProcess"/>
    <dgm:cxn modelId="{F94904A0-A3ED-410C-AB06-A855DA55BDF2}" type="presOf" srcId="{FFBF008E-5C8F-4BF5-9044-1DF6FF35B5C8}" destId="{F8966210-CA42-4A49-BDE2-50F23016913B}" srcOrd="0" destOrd="0" presId="urn:microsoft.com/office/officeart/2009/3/layout/IncreasingArrowsProcess"/>
    <dgm:cxn modelId="{2C4C48A9-955E-4527-8B31-6082BA608F9D}" type="presOf" srcId="{54D0C421-F5C2-4CC0-AFF9-24CC3B31166E}" destId="{FF5D2C91-7FF2-4789-B263-705653C97A5E}" srcOrd="0" destOrd="0" presId="urn:microsoft.com/office/officeart/2009/3/layout/IncreasingArrowsProcess"/>
    <dgm:cxn modelId="{71836DAE-F427-4882-8604-722782F9E683}" type="presOf" srcId="{228C0B9F-0ED6-45A3-A77E-DA259662D7B6}" destId="{F9CECE34-0855-431F-B12C-535A6B8C27EE}" srcOrd="0" destOrd="0" presId="urn:microsoft.com/office/officeart/2009/3/layout/IncreasingArrowsProcess"/>
    <dgm:cxn modelId="{102421B1-973E-4C58-8AA3-4F6F81B62030}" type="presOf" srcId="{34AE4AE9-DE1D-44C5-BBD3-594ABD37BCE1}" destId="{375EA67A-4B65-4FB1-82CE-5BDAEC299060}" srcOrd="0" destOrd="0" presId="urn:microsoft.com/office/officeart/2009/3/layout/IncreasingArrowsProcess"/>
    <dgm:cxn modelId="{7D37DFB7-7D8C-4C9D-A964-D14326B74F18}" srcId="{34AE4AE9-DE1D-44C5-BBD3-594ABD37BCE1}" destId="{FFBF008E-5C8F-4BF5-9044-1DF6FF35B5C8}" srcOrd="0" destOrd="0" parTransId="{8A7C7A05-DE0D-47BF-83A2-8645408B4E9D}" sibTransId="{49DC1C00-5F02-4FF4-B7F9-2D4A40F9BB8F}"/>
    <dgm:cxn modelId="{89AA87B8-B7CA-4A89-BD22-6914096295E0}" srcId="{EA2A674E-C3A3-45DB-BD5E-83560C12C402}" destId="{54D0C421-F5C2-4CC0-AFF9-24CC3B31166E}" srcOrd="0" destOrd="0" parTransId="{5F0035FD-478C-43FC-BC12-8FF42BB82D4A}" sibTransId="{875BC659-4705-43DF-A345-3426F78024FD}"/>
    <dgm:cxn modelId="{CE3080C9-2660-4561-8512-615BF600C6B8}" srcId="{228C0B9F-0ED6-45A3-A77E-DA259662D7B6}" destId="{EA2A674E-C3A3-45DB-BD5E-83560C12C402}" srcOrd="1" destOrd="0" parTransId="{A5965ECB-E587-4277-B3B6-1ED565BEBA8D}" sibTransId="{48C5EFA4-B734-4522-B19C-69BB263DCEE8}"/>
    <dgm:cxn modelId="{DAF085D5-A6D1-459E-8348-9409BAA0E91D}" srcId="{228C0B9F-0ED6-45A3-A77E-DA259662D7B6}" destId="{34AE4AE9-DE1D-44C5-BBD3-594ABD37BCE1}" srcOrd="0" destOrd="0" parTransId="{DC1A12FC-1A0F-45B6-8543-7AEF7E7D124B}" sibTransId="{4A3A7792-9575-4BE2-85FC-8705BF81335F}"/>
    <dgm:cxn modelId="{9B9E1E16-1283-4736-8721-8FF1777108DA}" type="presParOf" srcId="{F9CECE34-0855-431F-B12C-535A6B8C27EE}" destId="{375EA67A-4B65-4FB1-82CE-5BDAEC299060}" srcOrd="0" destOrd="0" presId="urn:microsoft.com/office/officeart/2009/3/layout/IncreasingArrowsProcess"/>
    <dgm:cxn modelId="{5E738017-064B-41DA-82AA-93F865B4FEC8}" type="presParOf" srcId="{F9CECE34-0855-431F-B12C-535A6B8C27EE}" destId="{F8966210-CA42-4A49-BDE2-50F23016913B}" srcOrd="1" destOrd="0" presId="urn:microsoft.com/office/officeart/2009/3/layout/IncreasingArrowsProcess"/>
    <dgm:cxn modelId="{053ABC2F-7A88-42BA-9330-F5E529B8E7A9}" type="presParOf" srcId="{F9CECE34-0855-431F-B12C-535A6B8C27EE}" destId="{3CB34761-0BC1-415B-AED4-3811BDD29978}" srcOrd="2" destOrd="0" presId="urn:microsoft.com/office/officeart/2009/3/layout/IncreasingArrowsProcess"/>
    <dgm:cxn modelId="{D4DA81C0-085E-4418-AE13-352B8D88A9C4}" type="presParOf" srcId="{F9CECE34-0855-431F-B12C-535A6B8C27EE}" destId="{FF5D2C91-7FF2-4789-B263-705653C97A5E}" srcOrd="3" destOrd="0" presId="urn:microsoft.com/office/officeart/2009/3/layout/IncreasingArrowsProcess"/>
    <dgm:cxn modelId="{E89DFDD0-BE95-4813-9AC3-8B4A75B3250C}" type="presParOf" srcId="{F9CECE34-0855-431F-B12C-535A6B8C27EE}" destId="{F0D09610-C1DE-457B-80F3-AEB4E39873DB}" srcOrd="4" destOrd="0" presId="urn:microsoft.com/office/officeart/2009/3/layout/IncreasingArrowsProcess"/>
    <dgm:cxn modelId="{0A007EF6-DDF6-4076-910F-106B51FA9835}" type="presParOf" srcId="{F9CECE34-0855-431F-B12C-535A6B8C27EE}" destId="{F7CD584C-180A-4050-B69D-D07110E69942}"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64CAE1D-4C43-4547-A26B-A00B0A9097C3}"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US"/>
        </a:p>
      </dgm:t>
    </dgm:pt>
    <dgm:pt modelId="{0F3F7809-B181-4752-8AA8-26ED42CDB343}">
      <dgm:prSet phldrT="[Text]" custT="1"/>
      <dgm:spPr>
        <a:solidFill>
          <a:schemeClr val="tx2">
            <a:lumMod val="40000"/>
            <a:lumOff val="60000"/>
          </a:schemeClr>
        </a:solidFill>
        <a:ln>
          <a:solidFill>
            <a:schemeClr val="tx1"/>
          </a:solidFill>
        </a:ln>
      </dgm:spPr>
      <dgm:t>
        <a:bodyPr/>
        <a:lstStyle/>
        <a:p>
          <a:r>
            <a:rPr lang="en-US" sz="2800" dirty="0">
              <a:solidFill>
                <a:schemeClr val="tx1"/>
              </a:solidFill>
            </a:rPr>
            <a:t>Stage 1</a:t>
          </a:r>
        </a:p>
      </dgm:t>
    </dgm:pt>
    <dgm:pt modelId="{40B5F565-4D44-4977-B51B-C37C0707601B}" type="parTrans" cxnId="{A8F94D7E-9A7F-4D1D-B61B-1A8DB0F85FB3}">
      <dgm:prSet/>
      <dgm:spPr/>
      <dgm:t>
        <a:bodyPr/>
        <a:lstStyle/>
        <a:p>
          <a:endParaRPr lang="en-US"/>
        </a:p>
      </dgm:t>
    </dgm:pt>
    <dgm:pt modelId="{3D2A5E58-E904-4406-A003-CC9C6BF46AB7}" type="sibTrans" cxnId="{A8F94D7E-9A7F-4D1D-B61B-1A8DB0F85FB3}">
      <dgm:prSet/>
      <dgm:spPr>
        <a:solidFill>
          <a:srgbClr val="002060"/>
        </a:solidFill>
        <a:ln>
          <a:solidFill>
            <a:schemeClr val="tx1"/>
          </a:solidFill>
        </a:ln>
      </dgm:spPr>
      <dgm:t>
        <a:bodyPr/>
        <a:lstStyle/>
        <a:p>
          <a:endParaRPr lang="en-US"/>
        </a:p>
      </dgm:t>
    </dgm:pt>
    <dgm:pt modelId="{03C0CB04-0371-4592-B0AE-732AC1BD99D2}">
      <dgm:prSet phldrT="[Text]" custT="1"/>
      <dgm:spPr>
        <a:solidFill>
          <a:schemeClr val="accent1">
            <a:lumMod val="20000"/>
            <a:lumOff val="80000"/>
            <a:alpha val="90000"/>
          </a:schemeClr>
        </a:solidFill>
        <a:ln>
          <a:solidFill>
            <a:schemeClr val="tx1"/>
          </a:solidFill>
        </a:ln>
      </dgm:spPr>
      <dgm:t>
        <a:bodyPr/>
        <a:lstStyle/>
        <a:p>
          <a:r>
            <a:rPr lang="en-US" sz="2100" dirty="0"/>
            <a:t>The initial response</a:t>
          </a:r>
        </a:p>
      </dgm:t>
    </dgm:pt>
    <dgm:pt modelId="{315DEBE3-F567-4BF6-A46C-8B6BBB3BD7EC}" type="parTrans" cxnId="{79D20868-9819-4407-8FB7-59885021C036}">
      <dgm:prSet/>
      <dgm:spPr/>
      <dgm:t>
        <a:bodyPr/>
        <a:lstStyle/>
        <a:p>
          <a:endParaRPr lang="en-US"/>
        </a:p>
      </dgm:t>
    </dgm:pt>
    <dgm:pt modelId="{4A71C1DF-52DE-4FEE-ABAC-CF8977614E84}" type="sibTrans" cxnId="{79D20868-9819-4407-8FB7-59885021C036}">
      <dgm:prSet/>
      <dgm:spPr/>
      <dgm:t>
        <a:bodyPr/>
        <a:lstStyle/>
        <a:p>
          <a:endParaRPr lang="en-US"/>
        </a:p>
      </dgm:t>
    </dgm:pt>
    <dgm:pt modelId="{6138C080-8E5F-4661-816B-4145FF0D2A1F}">
      <dgm:prSet phldrT="[Text]" custT="1"/>
      <dgm:spPr>
        <a:solidFill>
          <a:schemeClr val="tx2">
            <a:lumMod val="40000"/>
            <a:lumOff val="60000"/>
          </a:schemeClr>
        </a:solidFill>
        <a:ln>
          <a:solidFill>
            <a:schemeClr val="tx1"/>
          </a:solidFill>
        </a:ln>
      </dgm:spPr>
      <dgm:t>
        <a:bodyPr/>
        <a:lstStyle/>
        <a:p>
          <a:r>
            <a:rPr lang="en-US" sz="2800" dirty="0">
              <a:solidFill>
                <a:schemeClr val="tx1"/>
              </a:solidFill>
            </a:rPr>
            <a:t>Stage 2</a:t>
          </a:r>
        </a:p>
      </dgm:t>
    </dgm:pt>
    <dgm:pt modelId="{BF1C570F-0F72-4344-9DD3-0FD433CA7752}" type="parTrans" cxnId="{2AF88EF2-EFF1-4DDA-A788-47CE968D5B73}">
      <dgm:prSet/>
      <dgm:spPr/>
      <dgm:t>
        <a:bodyPr/>
        <a:lstStyle/>
        <a:p>
          <a:endParaRPr lang="en-US"/>
        </a:p>
      </dgm:t>
    </dgm:pt>
    <dgm:pt modelId="{97D8B533-6283-44A8-ABE4-8F63DA7A844F}" type="sibTrans" cxnId="{2AF88EF2-EFF1-4DDA-A788-47CE968D5B73}">
      <dgm:prSet/>
      <dgm:spPr>
        <a:solidFill>
          <a:srgbClr val="002060"/>
        </a:solidFill>
        <a:ln>
          <a:solidFill>
            <a:schemeClr val="tx1"/>
          </a:solidFill>
        </a:ln>
      </dgm:spPr>
      <dgm:t>
        <a:bodyPr/>
        <a:lstStyle/>
        <a:p>
          <a:endParaRPr lang="en-US"/>
        </a:p>
      </dgm:t>
    </dgm:pt>
    <dgm:pt modelId="{F4DB7260-5EA8-4480-A047-DF321930C561}">
      <dgm:prSet phldrT="[Text]" custT="1"/>
      <dgm:spPr>
        <a:solidFill>
          <a:schemeClr val="tx2">
            <a:lumMod val="20000"/>
            <a:lumOff val="80000"/>
            <a:alpha val="90000"/>
          </a:schemeClr>
        </a:solidFill>
        <a:ln>
          <a:solidFill>
            <a:schemeClr val="tx1"/>
          </a:solidFill>
        </a:ln>
      </dgm:spPr>
      <dgm:t>
        <a:bodyPr/>
        <a:lstStyle/>
        <a:p>
          <a:r>
            <a:rPr lang="en-US" sz="2000" dirty="0"/>
            <a:t>The consolidation phase</a:t>
          </a:r>
        </a:p>
      </dgm:t>
    </dgm:pt>
    <dgm:pt modelId="{98F3444B-8FDA-4111-85FB-247A8AB177BF}" type="parTrans" cxnId="{9168F74C-DDC7-49E1-8ABA-AB5460C3E690}">
      <dgm:prSet/>
      <dgm:spPr/>
      <dgm:t>
        <a:bodyPr/>
        <a:lstStyle/>
        <a:p>
          <a:endParaRPr lang="en-US"/>
        </a:p>
      </dgm:t>
    </dgm:pt>
    <dgm:pt modelId="{96764481-64FF-4F60-AC0A-210123A8B9D8}" type="sibTrans" cxnId="{9168F74C-DDC7-49E1-8ABA-AB5460C3E690}">
      <dgm:prSet/>
      <dgm:spPr/>
      <dgm:t>
        <a:bodyPr/>
        <a:lstStyle/>
        <a:p>
          <a:endParaRPr lang="en-US"/>
        </a:p>
      </dgm:t>
    </dgm:pt>
    <dgm:pt modelId="{8CE28D06-CFE4-4F46-9597-77F2D2F7C0D6}">
      <dgm:prSet phldrT="[Text]" custT="1"/>
      <dgm:spPr>
        <a:solidFill>
          <a:schemeClr val="tx2">
            <a:lumMod val="40000"/>
            <a:lumOff val="60000"/>
          </a:schemeClr>
        </a:solidFill>
        <a:ln>
          <a:solidFill>
            <a:schemeClr val="tx1"/>
          </a:solidFill>
        </a:ln>
      </dgm:spPr>
      <dgm:t>
        <a:bodyPr/>
        <a:lstStyle/>
        <a:p>
          <a:r>
            <a:rPr lang="en-US" sz="2800" dirty="0">
              <a:solidFill>
                <a:schemeClr val="tx1"/>
              </a:solidFill>
            </a:rPr>
            <a:t>Stage 3</a:t>
          </a:r>
        </a:p>
      </dgm:t>
    </dgm:pt>
    <dgm:pt modelId="{390E6648-F6FF-42DD-8D8B-E85DE5C72999}" type="parTrans" cxnId="{27438096-5FA7-4458-98D3-89A1B8542AA2}">
      <dgm:prSet/>
      <dgm:spPr/>
      <dgm:t>
        <a:bodyPr/>
        <a:lstStyle/>
        <a:p>
          <a:endParaRPr lang="en-US"/>
        </a:p>
      </dgm:t>
    </dgm:pt>
    <dgm:pt modelId="{92BD7122-346C-46AC-97E5-10D792C953AF}" type="sibTrans" cxnId="{27438096-5FA7-4458-98D3-89A1B8542AA2}">
      <dgm:prSet/>
      <dgm:spPr>
        <a:solidFill>
          <a:srgbClr val="002060"/>
        </a:solidFill>
        <a:ln>
          <a:solidFill>
            <a:schemeClr val="tx1"/>
          </a:solidFill>
        </a:ln>
      </dgm:spPr>
      <dgm:t>
        <a:bodyPr/>
        <a:lstStyle/>
        <a:p>
          <a:endParaRPr lang="en-US"/>
        </a:p>
      </dgm:t>
    </dgm:pt>
    <dgm:pt modelId="{2A6D0023-EDB7-49B4-A380-88759D7D5872}">
      <dgm:prSet phldrT="[Text]" custT="1"/>
      <dgm:spPr>
        <a:solidFill>
          <a:schemeClr val="accent5">
            <a:lumMod val="20000"/>
            <a:lumOff val="80000"/>
            <a:alpha val="90000"/>
          </a:schemeClr>
        </a:solidFill>
        <a:ln>
          <a:solidFill>
            <a:schemeClr val="tx1"/>
          </a:solidFill>
        </a:ln>
      </dgm:spPr>
      <dgm:t>
        <a:bodyPr/>
        <a:lstStyle/>
        <a:p>
          <a:r>
            <a:rPr lang="en-US" sz="2000" dirty="0"/>
            <a:t>The recovery phase</a:t>
          </a:r>
        </a:p>
      </dgm:t>
    </dgm:pt>
    <dgm:pt modelId="{02B38C2A-6B69-473C-85AA-A74E8AB9186F}" type="parTrans" cxnId="{00F945D1-B217-456C-8F12-76D48A908DC7}">
      <dgm:prSet/>
      <dgm:spPr/>
      <dgm:t>
        <a:bodyPr/>
        <a:lstStyle/>
        <a:p>
          <a:endParaRPr lang="en-US"/>
        </a:p>
      </dgm:t>
    </dgm:pt>
    <dgm:pt modelId="{263781CA-C65C-44FD-B090-109AC8314BF2}" type="sibTrans" cxnId="{00F945D1-B217-456C-8F12-76D48A908DC7}">
      <dgm:prSet/>
      <dgm:spPr/>
      <dgm:t>
        <a:bodyPr/>
        <a:lstStyle/>
        <a:p>
          <a:endParaRPr lang="en-US"/>
        </a:p>
      </dgm:t>
    </dgm:pt>
    <dgm:pt modelId="{D232A777-1FEF-44A6-AF49-C66CC3A2992D}">
      <dgm:prSet phldrT="[Text]" custT="1"/>
      <dgm:spPr>
        <a:solidFill>
          <a:schemeClr val="tx2">
            <a:lumMod val="40000"/>
            <a:lumOff val="60000"/>
          </a:schemeClr>
        </a:solidFill>
        <a:ln>
          <a:solidFill>
            <a:schemeClr val="tx1"/>
          </a:solidFill>
        </a:ln>
      </dgm:spPr>
      <dgm:t>
        <a:bodyPr/>
        <a:lstStyle/>
        <a:p>
          <a:r>
            <a:rPr lang="en-US" sz="2800" dirty="0">
              <a:solidFill>
                <a:schemeClr val="tx1"/>
              </a:solidFill>
            </a:rPr>
            <a:t>Stage 4</a:t>
          </a:r>
        </a:p>
      </dgm:t>
    </dgm:pt>
    <dgm:pt modelId="{05B50CAD-D267-4B92-88E5-5E3E716AD944}" type="parTrans" cxnId="{7A3AA965-3B73-4910-B900-3799D44BE824}">
      <dgm:prSet/>
      <dgm:spPr/>
      <dgm:t>
        <a:bodyPr/>
        <a:lstStyle/>
        <a:p>
          <a:endParaRPr lang="en-US"/>
        </a:p>
      </dgm:t>
    </dgm:pt>
    <dgm:pt modelId="{40EEF9DE-A478-4789-88EF-294DA6A406DA}" type="sibTrans" cxnId="{7A3AA965-3B73-4910-B900-3799D44BE824}">
      <dgm:prSet/>
      <dgm:spPr/>
      <dgm:t>
        <a:bodyPr/>
        <a:lstStyle/>
        <a:p>
          <a:endParaRPr lang="en-US"/>
        </a:p>
      </dgm:t>
    </dgm:pt>
    <dgm:pt modelId="{A28B8005-64D8-439B-8EE3-863F065C13B4}">
      <dgm:prSet custT="1"/>
      <dgm:spPr>
        <a:solidFill>
          <a:schemeClr val="accent3">
            <a:lumMod val="20000"/>
            <a:lumOff val="80000"/>
            <a:alpha val="90000"/>
          </a:schemeClr>
        </a:solidFill>
        <a:ln>
          <a:solidFill>
            <a:schemeClr val="tx1"/>
          </a:solidFill>
        </a:ln>
      </dgm:spPr>
      <dgm:t>
        <a:bodyPr/>
        <a:lstStyle/>
        <a:p>
          <a:r>
            <a:rPr lang="en-US" sz="2000" dirty="0"/>
            <a:t>The restoration of normality phase</a:t>
          </a:r>
        </a:p>
      </dgm:t>
    </dgm:pt>
    <dgm:pt modelId="{7C7968D7-5EA9-4912-891A-D59A31939847}" type="parTrans" cxnId="{7BF4E59F-A418-441F-B7E4-A28DE72413A3}">
      <dgm:prSet/>
      <dgm:spPr/>
      <dgm:t>
        <a:bodyPr/>
        <a:lstStyle/>
        <a:p>
          <a:endParaRPr lang="en-US"/>
        </a:p>
      </dgm:t>
    </dgm:pt>
    <dgm:pt modelId="{EBF5A49E-2A2C-4937-B2A5-4A36426E7C6C}" type="sibTrans" cxnId="{7BF4E59F-A418-441F-B7E4-A28DE72413A3}">
      <dgm:prSet/>
      <dgm:spPr/>
      <dgm:t>
        <a:bodyPr/>
        <a:lstStyle/>
        <a:p>
          <a:endParaRPr lang="en-US"/>
        </a:p>
      </dgm:t>
    </dgm:pt>
    <dgm:pt modelId="{7BFF223F-4CE5-4EE0-B6BC-90D4BFA93B2B}" type="pres">
      <dgm:prSet presAssocID="{564CAE1D-4C43-4547-A26B-A00B0A9097C3}" presName="linearFlow" presStyleCnt="0">
        <dgm:presLayoutVars>
          <dgm:dir/>
          <dgm:animLvl val="lvl"/>
          <dgm:resizeHandles val="exact"/>
        </dgm:presLayoutVars>
      </dgm:prSet>
      <dgm:spPr/>
    </dgm:pt>
    <dgm:pt modelId="{8D555E65-1D5E-4EEF-9CD6-DAEC6F493455}" type="pres">
      <dgm:prSet presAssocID="{0F3F7809-B181-4752-8AA8-26ED42CDB343}" presName="composite" presStyleCnt="0"/>
      <dgm:spPr/>
    </dgm:pt>
    <dgm:pt modelId="{897485C5-8729-4DEC-BEB6-D9F380B07865}" type="pres">
      <dgm:prSet presAssocID="{0F3F7809-B181-4752-8AA8-26ED42CDB343}" presName="parTx" presStyleLbl="node1" presStyleIdx="0" presStyleCnt="4">
        <dgm:presLayoutVars>
          <dgm:chMax val="0"/>
          <dgm:chPref val="0"/>
          <dgm:bulletEnabled val="1"/>
        </dgm:presLayoutVars>
      </dgm:prSet>
      <dgm:spPr/>
    </dgm:pt>
    <dgm:pt modelId="{D3DD16F9-5198-48F6-831F-B9ABC46BA66B}" type="pres">
      <dgm:prSet presAssocID="{0F3F7809-B181-4752-8AA8-26ED42CDB343}" presName="parSh" presStyleLbl="node1" presStyleIdx="0" presStyleCnt="4"/>
      <dgm:spPr/>
    </dgm:pt>
    <dgm:pt modelId="{903B960E-AD82-402F-8E38-84457C433E44}" type="pres">
      <dgm:prSet presAssocID="{0F3F7809-B181-4752-8AA8-26ED42CDB343}" presName="desTx" presStyleLbl="fgAcc1" presStyleIdx="0" presStyleCnt="4" custScaleX="122118">
        <dgm:presLayoutVars>
          <dgm:bulletEnabled val="1"/>
        </dgm:presLayoutVars>
      </dgm:prSet>
      <dgm:spPr/>
    </dgm:pt>
    <dgm:pt modelId="{7FEE0F47-F321-49B8-A343-105228416745}" type="pres">
      <dgm:prSet presAssocID="{3D2A5E58-E904-4406-A003-CC9C6BF46AB7}" presName="sibTrans" presStyleLbl="sibTrans2D1" presStyleIdx="0" presStyleCnt="3"/>
      <dgm:spPr/>
    </dgm:pt>
    <dgm:pt modelId="{C3A8BED3-0DA5-49C4-A73D-6093D7CF2A61}" type="pres">
      <dgm:prSet presAssocID="{3D2A5E58-E904-4406-A003-CC9C6BF46AB7}" presName="connTx" presStyleLbl="sibTrans2D1" presStyleIdx="0" presStyleCnt="3"/>
      <dgm:spPr/>
    </dgm:pt>
    <dgm:pt modelId="{6171DCB1-6401-4712-A59E-F96C2D969B96}" type="pres">
      <dgm:prSet presAssocID="{6138C080-8E5F-4661-816B-4145FF0D2A1F}" presName="composite" presStyleCnt="0"/>
      <dgm:spPr/>
    </dgm:pt>
    <dgm:pt modelId="{DAA2B12B-2C81-4B52-9BB8-D32B9E176EA8}" type="pres">
      <dgm:prSet presAssocID="{6138C080-8E5F-4661-816B-4145FF0D2A1F}" presName="parTx" presStyleLbl="node1" presStyleIdx="0" presStyleCnt="4">
        <dgm:presLayoutVars>
          <dgm:chMax val="0"/>
          <dgm:chPref val="0"/>
          <dgm:bulletEnabled val="1"/>
        </dgm:presLayoutVars>
      </dgm:prSet>
      <dgm:spPr/>
    </dgm:pt>
    <dgm:pt modelId="{EE8049F4-C860-45BD-9371-9A46513B33A4}" type="pres">
      <dgm:prSet presAssocID="{6138C080-8E5F-4661-816B-4145FF0D2A1F}" presName="parSh" presStyleLbl="node1" presStyleIdx="1" presStyleCnt="4"/>
      <dgm:spPr/>
    </dgm:pt>
    <dgm:pt modelId="{B370FB4D-6DDD-48D9-98C1-BF07F3DC287A}" type="pres">
      <dgm:prSet presAssocID="{6138C080-8E5F-4661-816B-4145FF0D2A1F}" presName="desTx" presStyleLbl="fgAcc1" presStyleIdx="1" presStyleCnt="4" custScaleX="132390">
        <dgm:presLayoutVars>
          <dgm:bulletEnabled val="1"/>
        </dgm:presLayoutVars>
      </dgm:prSet>
      <dgm:spPr/>
    </dgm:pt>
    <dgm:pt modelId="{46EB3DEA-4B93-4523-A65C-A8761C1CA5A9}" type="pres">
      <dgm:prSet presAssocID="{97D8B533-6283-44A8-ABE4-8F63DA7A844F}" presName="sibTrans" presStyleLbl="sibTrans2D1" presStyleIdx="1" presStyleCnt="3"/>
      <dgm:spPr/>
    </dgm:pt>
    <dgm:pt modelId="{D1FC3805-96C0-4A83-BFD7-05C0D94031A4}" type="pres">
      <dgm:prSet presAssocID="{97D8B533-6283-44A8-ABE4-8F63DA7A844F}" presName="connTx" presStyleLbl="sibTrans2D1" presStyleIdx="1" presStyleCnt="3"/>
      <dgm:spPr/>
    </dgm:pt>
    <dgm:pt modelId="{F418B479-85B7-47FE-9B16-AEBFDFB66FF3}" type="pres">
      <dgm:prSet presAssocID="{8CE28D06-CFE4-4F46-9597-77F2D2F7C0D6}" presName="composite" presStyleCnt="0"/>
      <dgm:spPr/>
    </dgm:pt>
    <dgm:pt modelId="{BDA847A1-699D-4BD2-BBE5-B548079668A5}" type="pres">
      <dgm:prSet presAssocID="{8CE28D06-CFE4-4F46-9597-77F2D2F7C0D6}" presName="parTx" presStyleLbl="node1" presStyleIdx="1" presStyleCnt="4">
        <dgm:presLayoutVars>
          <dgm:chMax val="0"/>
          <dgm:chPref val="0"/>
          <dgm:bulletEnabled val="1"/>
        </dgm:presLayoutVars>
      </dgm:prSet>
      <dgm:spPr/>
    </dgm:pt>
    <dgm:pt modelId="{C96D65D5-7927-4E6E-A2F1-77F303AFCAAF}" type="pres">
      <dgm:prSet presAssocID="{8CE28D06-CFE4-4F46-9597-77F2D2F7C0D6}" presName="parSh" presStyleLbl="node1" presStyleIdx="2" presStyleCnt="4"/>
      <dgm:spPr/>
    </dgm:pt>
    <dgm:pt modelId="{EDF15941-D302-4F6E-8E07-92F9E4F4C3E2}" type="pres">
      <dgm:prSet presAssocID="{8CE28D06-CFE4-4F46-9597-77F2D2F7C0D6}" presName="desTx" presStyleLbl="fgAcc1" presStyleIdx="2" presStyleCnt="4" custScaleX="126735">
        <dgm:presLayoutVars>
          <dgm:bulletEnabled val="1"/>
        </dgm:presLayoutVars>
      </dgm:prSet>
      <dgm:spPr/>
    </dgm:pt>
    <dgm:pt modelId="{D0FABF70-A010-4431-ADC5-077D0E2BEEDB}" type="pres">
      <dgm:prSet presAssocID="{92BD7122-346C-46AC-97E5-10D792C953AF}" presName="sibTrans" presStyleLbl="sibTrans2D1" presStyleIdx="2" presStyleCnt="3"/>
      <dgm:spPr/>
    </dgm:pt>
    <dgm:pt modelId="{0FE13C93-FF9E-4C06-BB36-B33126A6DE15}" type="pres">
      <dgm:prSet presAssocID="{92BD7122-346C-46AC-97E5-10D792C953AF}" presName="connTx" presStyleLbl="sibTrans2D1" presStyleIdx="2" presStyleCnt="3"/>
      <dgm:spPr/>
    </dgm:pt>
    <dgm:pt modelId="{A466280E-2673-406B-9F9B-7729DA183B4A}" type="pres">
      <dgm:prSet presAssocID="{D232A777-1FEF-44A6-AF49-C66CC3A2992D}" presName="composite" presStyleCnt="0"/>
      <dgm:spPr/>
    </dgm:pt>
    <dgm:pt modelId="{86177EB3-C772-4AA0-A6B9-C1D9E8D70227}" type="pres">
      <dgm:prSet presAssocID="{D232A777-1FEF-44A6-AF49-C66CC3A2992D}" presName="parTx" presStyleLbl="node1" presStyleIdx="2" presStyleCnt="4">
        <dgm:presLayoutVars>
          <dgm:chMax val="0"/>
          <dgm:chPref val="0"/>
          <dgm:bulletEnabled val="1"/>
        </dgm:presLayoutVars>
      </dgm:prSet>
      <dgm:spPr/>
    </dgm:pt>
    <dgm:pt modelId="{BB8DE90C-9DA7-4A1A-955B-CE9AC0A4632C}" type="pres">
      <dgm:prSet presAssocID="{D232A777-1FEF-44A6-AF49-C66CC3A2992D}" presName="parSh" presStyleLbl="node1" presStyleIdx="3" presStyleCnt="4"/>
      <dgm:spPr/>
    </dgm:pt>
    <dgm:pt modelId="{73797E7B-449B-4648-AAE6-3137E7153A3C}" type="pres">
      <dgm:prSet presAssocID="{D232A777-1FEF-44A6-AF49-C66CC3A2992D}" presName="desTx" presStyleLbl="fgAcc1" presStyleIdx="3" presStyleCnt="4" custScaleX="118151">
        <dgm:presLayoutVars>
          <dgm:bulletEnabled val="1"/>
        </dgm:presLayoutVars>
      </dgm:prSet>
      <dgm:spPr/>
    </dgm:pt>
  </dgm:ptLst>
  <dgm:cxnLst>
    <dgm:cxn modelId="{1634E101-6C93-453C-9F71-8C93921D38BA}" type="presOf" srcId="{0F3F7809-B181-4752-8AA8-26ED42CDB343}" destId="{D3DD16F9-5198-48F6-831F-B9ABC46BA66B}" srcOrd="1" destOrd="0" presId="urn:microsoft.com/office/officeart/2005/8/layout/process3"/>
    <dgm:cxn modelId="{3E103602-6120-4F02-9775-5CD17A93BC72}" type="presOf" srcId="{564CAE1D-4C43-4547-A26B-A00B0A9097C3}" destId="{7BFF223F-4CE5-4EE0-B6BC-90D4BFA93B2B}" srcOrd="0" destOrd="0" presId="urn:microsoft.com/office/officeart/2005/8/layout/process3"/>
    <dgm:cxn modelId="{89114A2D-9D29-4426-85E1-65F7BB39145C}" type="presOf" srcId="{3D2A5E58-E904-4406-A003-CC9C6BF46AB7}" destId="{C3A8BED3-0DA5-49C4-A73D-6093D7CF2A61}" srcOrd="1" destOrd="0" presId="urn:microsoft.com/office/officeart/2005/8/layout/process3"/>
    <dgm:cxn modelId="{5183CE34-DFE7-4913-813C-972309EC21C8}" type="presOf" srcId="{6138C080-8E5F-4661-816B-4145FF0D2A1F}" destId="{DAA2B12B-2C81-4B52-9BB8-D32B9E176EA8}" srcOrd="0" destOrd="0" presId="urn:microsoft.com/office/officeart/2005/8/layout/process3"/>
    <dgm:cxn modelId="{E80E933A-90AD-47F6-9859-37EF0182DC0A}" type="presOf" srcId="{6138C080-8E5F-4661-816B-4145FF0D2A1F}" destId="{EE8049F4-C860-45BD-9371-9A46513B33A4}" srcOrd="1" destOrd="0" presId="urn:microsoft.com/office/officeart/2005/8/layout/process3"/>
    <dgm:cxn modelId="{AF454E3F-8BCB-4023-B875-57DE2AEC30B8}" type="presOf" srcId="{D232A777-1FEF-44A6-AF49-C66CC3A2992D}" destId="{86177EB3-C772-4AA0-A6B9-C1D9E8D70227}" srcOrd="0" destOrd="0" presId="urn:microsoft.com/office/officeart/2005/8/layout/process3"/>
    <dgm:cxn modelId="{FA520043-027F-42C7-9C55-321DA2BFFFD8}" type="presOf" srcId="{A28B8005-64D8-439B-8EE3-863F065C13B4}" destId="{73797E7B-449B-4648-AAE6-3137E7153A3C}" srcOrd="0" destOrd="0" presId="urn:microsoft.com/office/officeart/2005/8/layout/process3"/>
    <dgm:cxn modelId="{7A3AA965-3B73-4910-B900-3799D44BE824}" srcId="{564CAE1D-4C43-4547-A26B-A00B0A9097C3}" destId="{D232A777-1FEF-44A6-AF49-C66CC3A2992D}" srcOrd="3" destOrd="0" parTransId="{05B50CAD-D267-4B92-88E5-5E3E716AD944}" sibTransId="{40EEF9DE-A478-4789-88EF-294DA6A406DA}"/>
    <dgm:cxn modelId="{79D20868-9819-4407-8FB7-59885021C036}" srcId="{0F3F7809-B181-4752-8AA8-26ED42CDB343}" destId="{03C0CB04-0371-4592-B0AE-732AC1BD99D2}" srcOrd="0" destOrd="0" parTransId="{315DEBE3-F567-4BF6-A46C-8B6BBB3BD7EC}" sibTransId="{4A71C1DF-52DE-4FEE-ABAC-CF8977614E84}"/>
    <dgm:cxn modelId="{9168F74C-DDC7-49E1-8ABA-AB5460C3E690}" srcId="{6138C080-8E5F-4661-816B-4145FF0D2A1F}" destId="{F4DB7260-5EA8-4480-A047-DF321930C561}" srcOrd="0" destOrd="0" parTransId="{98F3444B-8FDA-4111-85FB-247A8AB177BF}" sibTransId="{96764481-64FF-4F60-AC0A-210123A8B9D8}"/>
    <dgm:cxn modelId="{DCD0BD54-FA05-4C09-989E-6C17792050D4}" type="presOf" srcId="{3D2A5E58-E904-4406-A003-CC9C6BF46AB7}" destId="{7FEE0F47-F321-49B8-A343-105228416745}" srcOrd="0" destOrd="0" presId="urn:microsoft.com/office/officeart/2005/8/layout/process3"/>
    <dgm:cxn modelId="{208CEE78-10BB-4B88-B33A-5F850C37B130}" type="presOf" srcId="{8CE28D06-CFE4-4F46-9597-77F2D2F7C0D6}" destId="{C96D65D5-7927-4E6E-A2F1-77F303AFCAAF}" srcOrd="1" destOrd="0" presId="urn:microsoft.com/office/officeart/2005/8/layout/process3"/>
    <dgm:cxn modelId="{A8F94D7E-9A7F-4D1D-B61B-1A8DB0F85FB3}" srcId="{564CAE1D-4C43-4547-A26B-A00B0A9097C3}" destId="{0F3F7809-B181-4752-8AA8-26ED42CDB343}" srcOrd="0" destOrd="0" parTransId="{40B5F565-4D44-4977-B51B-C37C0707601B}" sibTransId="{3D2A5E58-E904-4406-A003-CC9C6BF46AB7}"/>
    <dgm:cxn modelId="{27438096-5FA7-4458-98D3-89A1B8542AA2}" srcId="{564CAE1D-4C43-4547-A26B-A00B0A9097C3}" destId="{8CE28D06-CFE4-4F46-9597-77F2D2F7C0D6}" srcOrd="2" destOrd="0" parTransId="{390E6648-F6FF-42DD-8D8B-E85DE5C72999}" sibTransId="{92BD7122-346C-46AC-97E5-10D792C953AF}"/>
    <dgm:cxn modelId="{7423B096-181E-4AAD-B30F-76225CF52525}" type="presOf" srcId="{2A6D0023-EDB7-49B4-A380-88759D7D5872}" destId="{EDF15941-D302-4F6E-8E07-92F9E4F4C3E2}" srcOrd="0" destOrd="0" presId="urn:microsoft.com/office/officeart/2005/8/layout/process3"/>
    <dgm:cxn modelId="{7BF4E59F-A418-441F-B7E4-A28DE72413A3}" srcId="{D232A777-1FEF-44A6-AF49-C66CC3A2992D}" destId="{A28B8005-64D8-439B-8EE3-863F065C13B4}" srcOrd="0" destOrd="0" parTransId="{7C7968D7-5EA9-4912-891A-D59A31939847}" sibTransId="{EBF5A49E-2A2C-4937-B2A5-4A36426E7C6C}"/>
    <dgm:cxn modelId="{1AA3D2A1-0A92-40BE-85B3-838ED9687AE8}" type="presOf" srcId="{03C0CB04-0371-4592-B0AE-732AC1BD99D2}" destId="{903B960E-AD82-402F-8E38-84457C433E44}" srcOrd="0" destOrd="0" presId="urn:microsoft.com/office/officeart/2005/8/layout/process3"/>
    <dgm:cxn modelId="{CC9FF2BB-3DDD-4FF0-AEC5-B58BCF343897}" type="presOf" srcId="{D232A777-1FEF-44A6-AF49-C66CC3A2992D}" destId="{BB8DE90C-9DA7-4A1A-955B-CE9AC0A4632C}" srcOrd="1" destOrd="0" presId="urn:microsoft.com/office/officeart/2005/8/layout/process3"/>
    <dgm:cxn modelId="{418BC1BE-FEAC-4C49-9996-836423099055}" type="presOf" srcId="{0F3F7809-B181-4752-8AA8-26ED42CDB343}" destId="{897485C5-8729-4DEC-BEB6-D9F380B07865}" srcOrd="0" destOrd="0" presId="urn:microsoft.com/office/officeart/2005/8/layout/process3"/>
    <dgm:cxn modelId="{51BE23C2-D51A-4B48-AC73-4B3A7A0B4FAC}" type="presOf" srcId="{F4DB7260-5EA8-4480-A047-DF321930C561}" destId="{B370FB4D-6DDD-48D9-98C1-BF07F3DC287A}" srcOrd="0" destOrd="0" presId="urn:microsoft.com/office/officeart/2005/8/layout/process3"/>
    <dgm:cxn modelId="{00F945D1-B217-456C-8F12-76D48A908DC7}" srcId="{8CE28D06-CFE4-4F46-9597-77F2D2F7C0D6}" destId="{2A6D0023-EDB7-49B4-A380-88759D7D5872}" srcOrd="0" destOrd="0" parTransId="{02B38C2A-6B69-473C-85AA-A74E8AB9186F}" sibTransId="{263781CA-C65C-44FD-B090-109AC8314BF2}"/>
    <dgm:cxn modelId="{3915BED3-94E6-4670-AD53-832F9C49075B}" type="presOf" srcId="{92BD7122-346C-46AC-97E5-10D792C953AF}" destId="{D0FABF70-A010-4431-ADC5-077D0E2BEEDB}" srcOrd="0" destOrd="0" presId="urn:microsoft.com/office/officeart/2005/8/layout/process3"/>
    <dgm:cxn modelId="{DCE02CE1-DDB7-4D23-B7EB-D1BEB22E634C}" type="presOf" srcId="{92BD7122-346C-46AC-97E5-10D792C953AF}" destId="{0FE13C93-FF9E-4C06-BB36-B33126A6DE15}" srcOrd="1" destOrd="0" presId="urn:microsoft.com/office/officeart/2005/8/layout/process3"/>
    <dgm:cxn modelId="{2A769BE4-4497-46C0-BE6D-C46CB42F7A39}" type="presOf" srcId="{97D8B533-6283-44A8-ABE4-8F63DA7A844F}" destId="{46EB3DEA-4B93-4523-A65C-A8761C1CA5A9}" srcOrd="0" destOrd="0" presId="urn:microsoft.com/office/officeart/2005/8/layout/process3"/>
    <dgm:cxn modelId="{42CAD0E8-3EB9-40F8-98A7-DB224E512DA9}" type="presOf" srcId="{97D8B533-6283-44A8-ABE4-8F63DA7A844F}" destId="{D1FC3805-96C0-4A83-BFD7-05C0D94031A4}" srcOrd="1" destOrd="0" presId="urn:microsoft.com/office/officeart/2005/8/layout/process3"/>
    <dgm:cxn modelId="{2AF88EF2-EFF1-4DDA-A788-47CE968D5B73}" srcId="{564CAE1D-4C43-4547-A26B-A00B0A9097C3}" destId="{6138C080-8E5F-4661-816B-4145FF0D2A1F}" srcOrd="1" destOrd="0" parTransId="{BF1C570F-0F72-4344-9DD3-0FD433CA7752}" sibTransId="{97D8B533-6283-44A8-ABE4-8F63DA7A844F}"/>
    <dgm:cxn modelId="{9625E3FE-74D0-4286-B189-87DD4C6AB38D}" type="presOf" srcId="{8CE28D06-CFE4-4F46-9597-77F2D2F7C0D6}" destId="{BDA847A1-699D-4BD2-BBE5-B548079668A5}" srcOrd="0" destOrd="0" presId="urn:microsoft.com/office/officeart/2005/8/layout/process3"/>
    <dgm:cxn modelId="{AEFEE024-6215-4B93-9400-8ED2E6D60C99}" type="presParOf" srcId="{7BFF223F-4CE5-4EE0-B6BC-90D4BFA93B2B}" destId="{8D555E65-1D5E-4EEF-9CD6-DAEC6F493455}" srcOrd="0" destOrd="0" presId="urn:microsoft.com/office/officeart/2005/8/layout/process3"/>
    <dgm:cxn modelId="{CE0AD0A4-E58D-4613-89A1-BEDADD290D6E}" type="presParOf" srcId="{8D555E65-1D5E-4EEF-9CD6-DAEC6F493455}" destId="{897485C5-8729-4DEC-BEB6-D9F380B07865}" srcOrd="0" destOrd="0" presId="urn:microsoft.com/office/officeart/2005/8/layout/process3"/>
    <dgm:cxn modelId="{CC2D1D60-A43D-4C1D-A539-CA6C981E6670}" type="presParOf" srcId="{8D555E65-1D5E-4EEF-9CD6-DAEC6F493455}" destId="{D3DD16F9-5198-48F6-831F-B9ABC46BA66B}" srcOrd="1" destOrd="0" presId="urn:microsoft.com/office/officeart/2005/8/layout/process3"/>
    <dgm:cxn modelId="{D0CFFF7F-CF8F-42EF-8E7D-BE1C93DADDF0}" type="presParOf" srcId="{8D555E65-1D5E-4EEF-9CD6-DAEC6F493455}" destId="{903B960E-AD82-402F-8E38-84457C433E44}" srcOrd="2" destOrd="0" presId="urn:microsoft.com/office/officeart/2005/8/layout/process3"/>
    <dgm:cxn modelId="{F55DE408-5268-4C36-AF3C-BE2B9843A237}" type="presParOf" srcId="{7BFF223F-4CE5-4EE0-B6BC-90D4BFA93B2B}" destId="{7FEE0F47-F321-49B8-A343-105228416745}" srcOrd="1" destOrd="0" presId="urn:microsoft.com/office/officeart/2005/8/layout/process3"/>
    <dgm:cxn modelId="{895DB12E-66EE-4649-BC3B-04DF5A72E7FE}" type="presParOf" srcId="{7FEE0F47-F321-49B8-A343-105228416745}" destId="{C3A8BED3-0DA5-49C4-A73D-6093D7CF2A61}" srcOrd="0" destOrd="0" presId="urn:microsoft.com/office/officeart/2005/8/layout/process3"/>
    <dgm:cxn modelId="{0AD26CD9-FEE4-4046-8CDD-B4B92EA0EF22}" type="presParOf" srcId="{7BFF223F-4CE5-4EE0-B6BC-90D4BFA93B2B}" destId="{6171DCB1-6401-4712-A59E-F96C2D969B96}" srcOrd="2" destOrd="0" presId="urn:microsoft.com/office/officeart/2005/8/layout/process3"/>
    <dgm:cxn modelId="{0A9A7B44-1289-4371-8EF3-A2479D91960A}" type="presParOf" srcId="{6171DCB1-6401-4712-A59E-F96C2D969B96}" destId="{DAA2B12B-2C81-4B52-9BB8-D32B9E176EA8}" srcOrd="0" destOrd="0" presId="urn:microsoft.com/office/officeart/2005/8/layout/process3"/>
    <dgm:cxn modelId="{35BBEE20-4CDA-4245-89BF-0DB3EB5945DB}" type="presParOf" srcId="{6171DCB1-6401-4712-A59E-F96C2D969B96}" destId="{EE8049F4-C860-45BD-9371-9A46513B33A4}" srcOrd="1" destOrd="0" presId="urn:microsoft.com/office/officeart/2005/8/layout/process3"/>
    <dgm:cxn modelId="{C8DA6C22-BC7F-47FE-9EFD-77C7C6837620}" type="presParOf" srcId="{6171DCB1-6401-4712-A59E-F96C2D969B96}" destId="{B370FB4D-6DDD-48D9-98C1-BF07F3DC287A}" srcOrd="2" destOrd="0" presId="urn:microsoft.com/office/officeart/2005/8/layout/process3"/>
    <dgm:cxn modelId="{908641B4-6BEA-45ED-9E00-FBAB1E2B29FC}" type="presParOf" srcId="{7BFF223F-4CE5-4EE0-B6BC-90D4BFA93B2B}" destId="{46EB3DEA-4B93-4523-A65C-A8761C1CA5A9}" srcOrd="3" destOrd="0" presId="urn:microsoft.com/office/officeart/2005/8/layout/process3"/>
    <dgm:cxn modelId="{0F7D2552-70A8-4805-9746-3BBFDEFF5138}" type="presParOf" srcId="{46EB3DEA-4B93-4523-A65C-A8761C1CA5A9}" destId="{D1FC3805-96C0-4A83-BFD7-05C0D94031A4}" srcOrd="0" destOrd="0" presId="urn:microsoft.com/office/officeart/2005/8/layout/process3"/>
    <dgm:cxn modelId="{0EB63E3F-6E5A-45D8-8B9D-F90676AE1F23}" type="presParOf" srcId="{7BFF223F-4CE5-4EE0-B6BC-90D4BFA93B2B}" destId="{F418B479-85B7-47FE-9B16-AEBFDFB66FF3}" srcOrd="4" destOrd="0" presId="urn:microsoft.com/office/officeart/2005/8/layout/process3"/>
    <dgm:cxn modelId="{35147E71-0033-4117-84E3-550DBF133221}" type="presParOf" srcId="{F418B479-85B7-47FE-9B16-AEBFDFB66FF3}" destId="{BDA847A1-699D-4BD2-BBE5-B548079668A5}" srcOrd="0" destOrd="0" presId="urn:microsoft.com/office/officeart/2005/8/layout/process3"/>
    <dgm:cxn modelId="{D501EAC8-96A6-490D-8ECC-27CC5CDE3807}" type="presParOf" srcId="{F418B479-85B7-47FE-9B16-AEBFDFB66FF3}" destId="{C96D65D5-7927-4E6E-A2F1-77F303AFCAAF}" srcOrd="1" destOrd="0" presId="urn:microsoft.com/office/officeart/2005/8/layout/process3"/>
    <dgm:cxn modelId="{C1F68758-83EB-4947-A8BD-D70D5AABD744}" type="presParOf" srcId="{F418B479-85B7-47FE-9B16-AEBFDFB66FF3}" destId="{EDF15941-D302-4F6E-8E07-92F9E4F4C3E2}" srcOrd="2" destOrd="0" presId="urn:microsoft.com/office/officeart/2005/8/layout/process3"/>
    <dgm:cxn modelId="{D661E882-2931-40EA-8179-2470FCA108C3}" type="presParOf" srcId="{7BFF223F-4CE5-4EE0-B6BC-90D4BFA93B2B}" destId="{D0FABF70-A010-4431-ADC5-077D0E2BEEDB}" srcOrd="5" destOrd="0" presId="urn:microsoft.com/office/officeart/2005/8/layout/process3"/>
    <dgm:cxn modelId="{F1C5405E-154C-4CC8-93DB-06DC907ABA36}" type="presParOf" srcId="{D0FABF70-A010-4431-ADC5-077D0E2BEEDB}" destId="{0FE13C93-FF9E-4C06-BB36-B33126A6DE15}" srcOrd="0" destOrd="0" presId="urn:microsoft.com/office/officeart/2005/8/layout/process3"/>
    <dgm:cxn modelId="{82C46617-2834-49FD-BB17-09E5C03A193C}" type="presParOf" srcId="{7BFF223F-4CE5-4EE0-B6BC-90D4BFA93B2B}" destId="{A466280E-2673-406B-9F9B-7729DA183B4A}" srcOrd="6" destOrd="0" presId="urn:microsoft.com/office/officeart/2005/8/layout/process3"/>
    <dgm:cxn modelId="{CC5E2C17-892F-4204-A81D-6F436764F2DA}" type="presParOf" srcId="{A466280E-2673-406B-9F9B-7729DA183B4A}" destId="{86177EB3-C772-4AA0-A6B9-C1D9E8D70227}" srcOrd="0" destOrd="0" presId="urn:microsoft.com/office/officeart/2005/8/layout/process3"/>
    <dgm:cxn modelId="{0792B96A-E718-46E3-B408-1C069908E826}" type="presParOf" srcId="{A466280E-2673-406B-9F9B-7729DA183B4A}" destId="{BB8DE90C-9DA7-4A1A-955B-CE9AC0A4632C}" srcOrd="1" destOrd="0" presId="urn:microsoft.com/office/officeart/2005/8/layout/process3"/>
    <dgm:cxn modelId="{EA86AFF3-D7A0-4052-B1CE-C28D3AE6B9A8}" type="presParOf" srcId="{A466280E-2673-406B-9F9B-7729DA183B4A}" destId="{73797E7B-449B-4648-AAE6-3137E7153A3C}"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576036-36A3-4EB0-994C-8E816AB294F3}">
      <dsp:nvSpPr>
        <dsp:cNvPr id="0" name=""/>
        <dsp:cNvSpPr/>
      </dsp:nvSpPr>
      <dsp:spPr>
        <a:xfrm>
          <a:off x="7143" y="2068777"/>
          <a:ext cx="2135187" cy="1281112"/>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am I dealing with?</a:t>
          </a:r>
        </a:p>
      </dsp:txBody>
      <dsp:txXfrm>
        <a:off x="44665" y="2106299"/>
        <a:ext cx="2060143" cy="1206068"/>
      </dsp:txXfrm>
    </dsp:sp>
    <dsp:sp modelId="{F83E2DBF-B24C-4CA2-9A6D-C54BF3CD62A5}">
      <dsp:nvSpPr>
        <dsp:cNvPr id="0" name=""/>
        <dsp:cNvSpPr/>
      </dsp:nvSpPr>
      <dsp:spPr>
        <a:xfrm>
          <a:off x="2355850" y="2444570"/>
          <a:ext cx="452659" cy="52952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355850" y="2550475"/>
        <a:ext cx="316861" cy="317716"/>
      </dsp:txXfrm>
    </dsp:sp>
    <dsp:sp modelId="{A0848405-37A8-4921-8767-18CCA5E79E66}">
      <dsp:nvSpPr>
        <dsp:cNvPr id="0" name=""/>
        <dsp:cNvSpPr/>
      </dsp:nvSpPr>
      <dsp:spPr>
        <a:xfrm>
          <a:off x="2996406" y="2068777"/>
          <a:ext cx="2135187" cy="1281112"/>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might it develop into?</a:t>
          </a:r>
        </a:p>
      </dsp:txBody>
      <dsp:txXfrm>
        <a:off x="3033928" y="2106299"/>
        <a:ext cx="2060143" cy="1206068"/>
      </dsp:txXfrm>
    </dsp:sp>
    <dsp:sp modelId="{69A46F76-EB77-4E39-9504-FD7279EED388}">
      <dsp:nvSpPr>
        <dsp:cNvPr id="0" name=""/>
        <dsp:cNvSpPr/>
      </dsp:nvSpPr>
      <dsp:spPr>
        <a:xfrm>
          <a:off x="5345112" y="2444570"/>
          <a:ext cx="452659" cy="52952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345112" y="2550475"/>
        <a:ext cx="316861" cy="317716"/>
      </dsp:txXfrm>
    </dsp:sp>
    <dsp:sp modelId="{4A2F49EC-8039-42A1-90AD-88AAB46F6B34}">
      <dsp:nvSpPr>
        <dsp:cNvPr id="0" name=""/>
        <dsp:cNvSpPr/>
      </dsp:nvSpPr>
      <dsp:spPr>
        <a:xfrm>
          <a:off x="5985668" y="2068777"/>
          <a:ext cx="2135187" cy="128111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impact might this incident have?</a:t>
          </a:r>
        </a:p>
      </dsp:txBody>
      <dsp:txXfrm>
        <a:off x="6023190" y="2106299"/>
        <a:ext cx="2060143" cy="12060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CBD7E-3499-4E26-8BA2-95562ABFCD61}">
      <dsp:nvSpPr>
        <dsp:cNvPr id="0" name=""/>
        <dsp:cNvSpPr/>
      </dsp:nvSpPr>
      <dsp:spPr>
        <a:xfrm>
          <a:off x="0" y="566"/>
          <a:ext cx="7550150" cy="185639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Anyone</a:t>
          </a:r>
          <a:r>
            <a:rPr lang="en-US" sz="2400" kern="1200" dirty="0">
              <a:solidFill>
                <a:schemeClr val="tx1"/>
              </a:solidFill>
            </a:rPr>
            <a:t> can bring a potential critical incident to the attention of a senior officer, but only a </a:t>
          </a:r>
          <a:r>
            <a:rPr lang="en-US" sz="2400" b="1" i="1" u="sng" kern="1200" dirty="0">
              <a:solidFill>
                <a:schemeClr val="tx1"/>
              </a:solidFill>
            </a:rPr>
            <a:t>designated senior officer</a:t>
          </a:r>
          <a:r>
            <a:rPr lang="en-US" sz="2400" kern="1200" dirty="0">
              <a:solidFill>
                <a:schemeClr val="tx1"/>
              </a:solidFill>
            </a:rPr>
            <a:t>. E.g. the duty Inspector can declare an incident as critical</a:t>
          </a:r>
        </a:p>
      </dsp:txBody>
      <dsp:txXfrm>
        <a:off x="54372" y="54938"/>
        <a:ext cx="7441406" cy="1747648"/>
      </dsp:txXfrm>
    </dsp:sp>
    <dsp:sp modelId="{F1F38AA3-E418-4232-909A-C90D4777A4E3}">
      <dsp:nvSpPr>
        <dsp:cNvPr id="0" name=""/>
        <dsp:cNvSpPr/>
      </dsp:nvSpPr>
      <dsp:spPr>
        <a:xfrm rot="5400000">
          <a:off x="3427001" y="1903369"/>
          <a:ext cx="696147" cy="83537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524462" y="1972983"/>
        <a:ext cx="501226" cy="487303"/>
      </dsp:txXfrm>
    </dsp:sp>
    <dsp:sp modelId="{FCBB0BF4-0AFA-4115-8A9A-B74D36D0E5FD}">
      <dsp:nvSpPr>
        <dsp:cNvPr id="0" name=""/>
        <dsp:cNvSpPr/>
      </dsp:nvSpPr>
      <dsp:spPr>
        <a:xfrm>
          <a:off x="1820009" y="2785155"/>
          <a:ext cx="3910130" cy="185639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acts as a </a:t>
          </a:r>
          <a:r>
            <a:rPr lang="en-US" sz="2400" b="1" i="1" u="sng" kern="1200" dirty="0">
              <a:solidFill>
                <a:schemeClr val="tx1"/>
              </a:solidFill>
            </a:rPr>
            <a:t>quality assurance</a:t>
          </a:r>
          <a:r>
            <a:rPr lang="en-US" sz="2400" kern="1200" dirty="0">
              <a:solidFill>
                <a:schemeClr val="tx1"/>
              </a:solidFill>
            </a:rPr>
            <a:t> mechanism to avoid inappropriate mechanisms</a:t>
          </a:r>
        </a:p>
      </dsp:txBody>
      <dsp:txXfrm>
        <a:off x="1874381" y="2839527"/>
        <a:ext cx="3801386" cy="1747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DD952-55F2-4C8F-BA01-C5740C94F484}">
      <dsp:nvSpPr>
        <dsp:cNvPr id="0" name=""/>
        <dsp:cNvSpPr/>
      </dsp:nvSpPr>
      <dsp:spPr>
        <a:xfrm>
          <a:off x="2068828" y="316933"/>
          <a:ext cx="4095756" cy="4095756"/>
        </a:xfrm>
        <a:prstGeom prst="pie">
          <a:avLst>
            <a:gd name="adj1" fmla="val 16200000"/>
            <a:gd name="adj2" fmla="val 180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1. Preparing for critical incidents</a:t>
          </a:r>
        </a:p>
      </dsp:txBody>
      <dsp:txXfrm>
        <a:off x="4227390" y="1184843"/>
        <a:ext cx="1462770" cy="1218975"/>
      </dsp:txXfrm>
    </dsp:sp>
    <dsp:sp modelId="{60577FF4-2E0A-47B7-9CBE-C759956B1B78}">
      <dsp:nvSpPr>
        <dsp:cNvPr id="0" name=""/>
        <dsp:cNvSpPr/>
      </dsp:nvSpPr>
      <dsp:spPr>
        <a:xfrm>
          <a:off x="1984475" y="463210"/>
          <a:ext cx="4095756" cy="4095756"/>
        </a:xfrm>
        <a:prstGeom prst="pie">
          <a:avLst>
            <a:gd name="adj1" fmla="val 1800000"/>
            <a:gd name="adj2" fmla="val 900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2. Managing critical incidents</a:t>
          </a:r>
        </a:p>
      </dsp:txBody>
      <dsp:txXfrm>
        <a:off x="2959655" y="3120576"/>
        <a:ext cx="2194155" cy="1072698"/>
      </dsp:txXfrm>
    </dsp:sp>
    <dsp:sp modelId="{D95FBD02-AF19-4463-999E-D04B703DBE7D}">
      <dsp:nvSpPr>
        <dsp:cNvPr id="0" name=""/>
        <dsp:cNvSpPr/>
      </dsp:nvSpPr>
      <dsp:spPr>
        <a:xfrm>
          <a:off x="1900122" y="316933"/>
          <a:ext cx="4095756" cy="4095756"/>
        </a:xfrm>
        <a:prstGeom prst="pie">
          <a:avLst>
            <a:gd name="adj1" fmla="val 9000000"/>
            <a:gd name="adj2" fmla="val 1620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3. Restoring public confidence</a:t>
          </a:r>
        </a:p>
      </dsp:txBody>
      <dsp:txXfrm>
        <a:off x="2374547" y="1184843"/>
        <a:ext cx="1462770" cy="1218975"/>
      </dsp:txXfrm>
    </dsp:sp>
    <dsp:sp modelId="{DD97577C-DD51-4673-9E61-BB4B4B2AA268}">
      <dsp:nvSpPr>
        <dsp:cNvPr id="0" name=""/>
        <dsp:cNvSpPr/>
      </dsp:nvSpPr>
      <dsp:spPr>
        <a:xfrm>
          <a:off x="1815619" y="63386"/>
          <a:ext cx="4602850" cy="4602850"/>
        </a:xfrm>
        <a:prstGeom prst="circularArrow">
          <a:avLst>
            <a:gd name="adj1" fmla="val 5085"/>
            <a:gd name="adj2" fmla="val 327528"/>
            <a:gd name="adj3" fmla="val 1472472"/>
            <a:gd name="adj4" fmla="val 16199432"/>
            <a:gd name="adj5" fmla="val 5932"/>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295F342-3A05-41C8-9DEB-3ADAF38C6D33}">
      <dsp:nvSpPr>
        <dsp:cNvPr id="0" name=""/>
        <dsp:cNvSpPr/>
      </dsp:nvSpPr>
      <dsp:spPr>
        <a:xfrm>
          <a:off x="1730928" y="209404"/>
          <a:ext cx="4602850" cy="4602850"/>
        </a:xfrm>
        <a:prstGeom prst="circularArrow">
          <a:avLst>
            <a:gd name="adj1" fmla="val 5085"/>
            <a:gd name="adj2" fmla="val 327528"/>
            <a:gd name="adj3" fmla="val 8671970"/>
            <a:gd name="adj4" fmla="val 1800502"/>
            <a:gd name="adj5" fmla="val 5932"/>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CDC2645-360D-4307-B266-BE4632079952}">
      <dsp:nvSpPr>
        <dsp:cNvPr id="0" name=""/>
        <dsp:cNvSpPr/>
      </dsp:nvSpPr>
      <dsp:spPr>
        <a:xfrm>
          <a:off x="1646237" y="63386"/>
          <a:ext cx="4602850" cy="4602850"/>
        </a:xfrm>
        <a:prstGeom prst="circularArrow">
          <a:avLst>
            <a:gd name="adj1" fmla="val 5085"/>
            <a:gd name="adj2" fmla="val 327528"/>
            <a:gd name="adj3" fmla="val 15873039"/>
            <a:gd name="adj4" fmla="val 9000000"/>
            <a:gd name="adj5" fmla="val 5932"/>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3C9FB1-BA6B-4350-BDCD-46D7938DF6ED}">
      <dsp:nvSpPr>
        <dsp:cNvPr id="0" name=""/>
        <dsp:cNvSpPr/>
      </dsp:nvSpPr>
      <dsp:spPr>
        <a:xfrm>
          <a:off x="0" y="0"/>
          <a:ext cx="7029242" cy="2040574"/>
        </a:xfrm>
        <a:prstGeom prst="roundRect">
          <a:avLst>
            <a:gd name="adj" fmla="val 10000"/>
          </a:avLst>
        </a:prstGeom>
        <a:solidFill>
          <a:schemeClr val="accent5">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F4F0C1-5917-4F77-A60E-7CA8FB8A0F89}">
      <dsp:nvSpPr>
        <dsp:cNvPr id="0" name=""/>
        <dsp:cNvSpPr/>
      </dsp:nvSpPr>
      <dsp:spPr>
        <a:xfrm>
          <a:off x="211683" y="272076"/>
          <a:ext cx="3145654" cy="1496420"/>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47F769C-BF42-47EC-B5A5-7BC535BA688E}">
      <dsp:nvSpPr>
        <dsp:cNvPr id="0" name=""/>
        <dsp:cNvSpPr/>
      </dsp:nvSpPr>
      <dsp:spPr>
        <a:xfrm rot="10800000">
          <a:off x="211683" y="2040574"/>
          <a:ext cx="3145654" cy="2494034"/>
        </a:xfrm>
        <a:prstGeom prst="round2SameRect">
          <a:avLst>
            <a:gd name="adj1" fmla="val 10500"/>
            <a:gd name="adj2" fmla="val 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Impact of the Incident</a:t>
          </a:r>
        </a:p>
      </dsp:txBody>
      <dsp:txXfrm rot="10800000">
        <a:off x="288383" y="2040574"/>
        <a:ext cx="2992254" cy="2417334"/>
      </dsp:txXfrm>
    </dsp:sp>
    <dsp:sp modelId="{747F74AC-5A41-41A4-992C-D8A5DDD5A8DA}">
      <dsp:nvSpPr>
        <dsp:cNvPr id="0" name=""/>
        <dsp:cNvSpPr/>
      </dsp:nvSpPr>
      <dsp:spPr>
        <a:xfrm>
          <a:off x="3671903" y="272076"/>
          <a:ext cx="3145654" cy="1496420"/>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C9EEC08-4962-4BB2-B18B-B4E011D22D91}">
      <dsp:nvSpPr>
        <dsp:cNvPr id="0" name=""/>
        <dsp:cNvSpPr/>
      </dsp:nvSpPr>
      <dsp:spPr>
        <a:xfrm rot="10800000">
          <a:off x="3671903" y="2040574"/>
          <a:ext cx="3145654" cy="2494034"/>
        </a:xfrm>
        <a:prstGeom prst="round2SameRect">
          <a:avLst>
            <a:gd name="adj1" fmla="val 10500"/>
            <a:gd name="adj2" fmla="val 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Tension &amp; Vulnerability</a:t>
          </a:r>
        </a:p>
      </dsp:txBody>
      <dsp:txXfrm rot="10800000">
        <a:off x="3748603" y="2040574"/>
        <a:ext cx="2992254" cy="24173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71E4C-3DA5-4A4A-90C6-2D0F559A7626}">
      <dsp:nvSpPr>
        <dsp:cNvPr id="0" name=""/>
        <dsp:cNvSpPr/>
      </dsp:nvSpPr>
      <dsp:spPr>
        <a:xfrm>
          <a:off x="180216" y="2028"/>
          <a:ext cx="6177270" cy="165913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major incident is </a:t>
          </a:r>
          <a:r>
            <a:rPr lang="en-US" sz="2400" b="1" i="1" u="sng" kern="1200" dirty="0">
              <a:solidFill>
                <a:schemeClr val="tx1"/>
              </a:solidFill>
            </a:rPr>
            <a:t>any emergency </a:t>
          </a:r>
          <a:r>
            <a:rPr lang="en-US" sz="2400" kern="1200" dirty="0">
              <a:solidFill>
                <a:schemeClr val="tx1"/>
              </a:solidFill>
            </a:rPr>
            <a:t>that requires the implementation of special arrangements by </a:t>
          </a:r>
          <a:r>
            <a:rPr lang="en-US" sz="2400" b="1" i="1" u="sng" kern="1200" dirty="0">
              <a:solidFill>
                <a:schemeClr val="tx1"/>
              </a:solidFill>
            </a:rPr>
            <a:t>one or more of the emergency services</a:t>
          </a:r>
        </a:p>
      </dsp:txBody>
      <dsp:txXfrm>
        <a:off x="228810" y="50622"/>
        <a:ext cx="6080082" cy="1561944"/>
      </dsp:txXfrm>
    </dsp:sp>
    <dsp:sp modelId="{A8A5DE97-2C44-469D-BE6D-146A3EC2094C}">
      <dsp:nvSpPr>
        <dsp:cNvPr id="0" name=""/>
        <dsp:cNvSpPr/>
      </dsp:nvSpPr>
      <dsp:spPr>
        <a:xfrm rot="5400000">
          <a:off x="2957574" y="1702891"/>
          <a:ext cx="622554" cy="74660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5400000">
        <a:off x="3044869" y="1764918"/>
        <a:ext cx="447965" cy="435788"/>
      </dsp:txXfrm>
    </dsp:sp>
    <dsp:sp modelId="{4E46CC8A-49AE-4DBD-9B9B-C053AC9EAE5A}">
      <dsp:nvSpPr>
        <dsp:cNvPr id="0" name=""/>
        <dsp:cNvSpPr/>
      </dsp:nvSpPr>
      <dsp:spPr>
        <a:xfrm>
          <a:off x="0" y="2491232"/>
          <a:ext cx="6537703" cy="165913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and generally includes the involvement either directly or indirectly of </a:t>
          </a:r>
          <a:r>
            <a:rPr lang="en-US" sz="2400" b="1" i="1" u="sng" kern="1200" dirty="0">
              <a:solidFill>
                <a:schemeClr val="tx1"/>
              </a:solidFill>
            </a:rPr>
            <a:t>large numbers of people </a:t>
          </a:r>
        </a:p>
      </dsp:txBody>
      <dsp:txXfrm>
        <a:off x="48594" y="2539826"/>
        <a:ext cx="6440515" cy="15619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312B3-01E9-4DAC-80C3-C38DCE2CBC33}">
      <dsp:nvSpPr>
        <dsp:cNvPr id="0" name=""/>
        <dsp:cNvSpPr/>
      </dsp:nvSpPr>
      <dsp:spPr>
        <a:xfrm>
          <a:off x="322299" y="165"/>
          <a:ext cx="3379670" cy="202780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Initial treatment, rescue &amp; transport of a large number of casualties</a:t>
          </a:r>
        </a:p>
      </dsp:txBody>
      <dsp:txXfrm>
        <a:off x="322299" y="165"/>
        <a:ext cx="3379670" cy="2027802"/>
      </dsp:txXfrm>
    </dsp:sp>
    <dsp:sp modelId="{114756B3-C3AF-4E35-B020-F5A0D4A84D67}">
      <dsp:nvSpPr>
        <dsp:cNvPr id="0" name=""/>
        <dsp:cNvSpPr/>
      </dsp:nvSpPr>
      <dsp:spPr>
        <a:xfrm>
          <a:off x="4039937" y="165"/>
          <a:ext cx="3379670" cy="202780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Handling of a large number of enquiries likely to be generated from both the public &amp; news media</a:t>
          </a:r>
        </a:p>
      </dsp:txBody>
      <dsp:txXfrm>
        <a:off x="4039937" y="165"/>
        <a:ext cx="3379670" cy="2027802"/>
      </dsp:txXfrm>
    </dsp:sp>
    <dsp:sp modelId="{0E86A8E1-A47E-4681-9714-8ED99EF8ADCD}">
      <dsp:nvSpPr>
        <dsp:cNvPr id="0" name=""/>
        <dsp:cNvSpPr/>
      </dsp:nvSpPr>
      <dsp:spPr>
        <a:xfrm>
          <a:off x="7757574" y="165"/>
          <a:ext cx="3379670" cy="202780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Large-scale combined resources of two or more of the emergency services</a:t>
          </a:r>
        </a:p>
      </dsp:txBody>
      <dsp:txXfrm>
        <a:off x="7757574" y="165"/>
        <a:ext cx="3379670" cy="2027802"/>
      </dsp:txXfrm>
    </dsp:sp>
    <dsp:sp modelId="{22D6E6AA-1D93-44A9-9674-39DB3847B53E}">
      <dsp:nvSpPr>
        <dsp:cNvPr id="0" name=""/>
        <dsp:cNvSpPr/>
      </dsp:nvSpPr>
      <dsp:spPr>
        <a:xfrm>
          <a:off x="2607058" y="2365934"/>
          <a:ext cx="6245428" cy="2027802"/>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Mobilisation</a:t>
          </a:r>
          <a:r>
            <a:rPr lang="en-US" sz="2400" kern="1200" dirty="0">
              <a:solidFill>
                <a:schemeClr val="tx1"/>
              </a:solidFill>
            </a:rPr>
            <a:t> &amp; organization of the emergency services &amp; partner </a:t>
          </a:r>
          <a:r>
            <a:rPr lang="en-US" sz="2400" kern="1200" dirty="0" err="1">
              <a:solidFill>
                <a:schemeClr val="tx1"/>
              </a:solidFill>
            </a:rPr>
            <a:t>organisations</a:t>
          </a:r>
          <a:r>
            <a:rPr lang="en-US" sz="2400" kern="1200" dirty="0">
              <a:solidFill>
                <a:schemeClr val="tx1"/>
              </a:solidFill>
            </a:rPr>
            <a:t>, e.g. local authority to cater for threat of death, serious injury or homelessness to a large number of people</a:t>
          </a:r>
        </a:p>
      </dsp:txBody>
      <dsp:txXfrm>
        <a:off x="2607058" y="2365934"/>
        <a:ext cx="6245428" cy="20278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5D28A1-AE58-4BA0-96A0-79FA9DB91794}">
      <dsp:nvSpPr>
        <dsp:cNvPr id="0" name=""/>
        <dsp:cNvSpPr/>
      </dsp:nvSpPr>
      <dsp:spPr>
        <a:xfrm>
          <a:off x="0" y="0"/>
          <a:ext cx="6513018" cy="2038225"/>
        </a:xfrm>
        <a:prstGeom prst="roundRect">
          <a:avLst>
            <a:gd name="adj" fmla="val 10000"/>
          </a:avLst>
        </a:prstGeom>
        <a:solidFill>
          <a:schemeClr val="accent5">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C4A642B0-2571-4A47-9109-3252895CCE4C}">
      <dsp:nvSpPr>
        <dsp:cNvPr id="0" name=""/>
        <dsp:cNvSpPr/>
      </dsp:nvSpPr>
      <dsp:spPr>
        <a:xfrm>
          <a:off x="196137" y="271763"/>
          <a:ext cx="2914639" cy="1494698"/>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28CB956-CB70-4F3D-B207-86A9DF17BD28}">
      <dsp:nvSpPr>
        <dsp:cNvPr id="0" name=""/>
        <dsp:cNvSpPr/>
      </dsp:nvSpPr>
      <dsp:spPr>
        <a:xfrm rot="10800000">
          <a:off x="196137" y="2038225"/>
          <a:ext cx="2914639" cy="2491163"/>
        </a:xfrm>
        <a:prstGeom prst="round2SameRect">
          <a:avLst>
            <a:gd name="adj1" fmla="val 10500"/>
            <a:gd name="adj2" fmla="val 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2011 Chevron Oil Refinery explosion, 4 dead</a:t>
          </a:r>
        </a:p>
      </dsp:txBody>
      <dsp:txXfrm rot="10800000">
        <a:off x="272749" y="2038225"/>
        <a:ext cx="2761415" cy="2414551"/>
      </dsp:txXfrm>
    </dsp:sp>
    <dsp:sp modelId="{F802B597-FC21-41F1-B441-FE6551414C5C}">
      <dsp:nvSpPr>
        <dsp:cNvPr id="0" name=""/>
        <dsp:cNvSpPr/>
      </dsp:nvSpPr>
      <dsp:spPr>
        <a:xfrm>
          <a:off x="3402240" y="271763"/>
          <a:ext cx="2914639" cy="1494698"/>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37E40E0-98A1-4498-A477-FCB3D06CA5FC}">
      <dsp:nvSpPr>
        <dsp:cNvPr id="0" name=""/>
        <dsp:cNvSpPr/>
      </dsp:nvSpPr>
      <dsp:spPr>
        <a:xfrm rot="10800000">
          <a:off x="3402240" y="2038225"/>
          <a:ext cx="2914639" cy="2491163"/>
        </a:xfrm>
        <a:prstGeom prst="round2SameRect">
          <a:avLst>
            <a:gd name="adj1" fmla="val 10500"/>
            <a:gd name="adj2" fmla="val 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February 2020, RCT floods, 0 dead</a:t>
          </a:r>
        </a:p>
      </dsp:txBody>
      <dsp:txXfrm rot="10800000">
        <a:off x="3478852" y="2038225"/>
        <a:ext cx="2761415" cy="241455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E9AE7-2A4F-4749-8741-C20ACBCDEDE8}">
      <dsp:nvSpPr>
        <dsp:cNvPr id="0" name=""/>
        <dsp:cNvSpPr/>
      </dsp:nvSpPr>
      <dsp:spPr>
        <a:xfrm>
          <a:off x="7844" y="833518"/>
          <a:ext cx="2344768" cy="140686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initial responder’s role is to :-</a:t>
          </a:r>
        </a:p>
      </dsp:txBody>
      <dsp:txXfrm>
        <a:off x="49050" y="874724"/>
        <a:ext cx="2262356" cy="1324448"/>
      </dsp:txXfrm>
    </dsp:sp>
    <dsp:sp modelId="{02D677EE-94A9-4D32-9019-1A159FD542A5}">
      <dsp:nvSpPr>
        <dsp:cNvPr id="0" name=""/>
        <dsp:cNvSpPr/>
      </dsp:nvSpPr>
      <dsp:spPr>
        <a:xfrm>
          <a:off x="2558952" y="1246198"/>
          <a:ext cx="497090" cy="58150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2558952" y="1362498"/>
        <a:ext cx="347963" cy="348902"/>
      </dsp:txXfrm>
    </dsp:sp>
    <dsp:sp modelId="{77418BE3-F244-4AB4-8FB1-E6C772923649}">
      <dsp:nvSpPr>
        <dsp:cNvPr id="0" name=""/>
        <dsp:cNvSpPr/>
      </dsp:nvSpPr>
      <dsp:spPr>
        <a:xfrm>
          <a:off x="3290520" y="833518"/>
          <a:ext cx="2344768" cy="1406860"/>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Take interim charge of scene until relieved by Supervisor</a:t>
          </a:r>
        </a:p>
      </dsp:txBody>
      <dsp:txXfrm>
        <a:off x="3331726" y="874724"/>
        <a:ext cx="2262356" cy="1324448"/>
      </dsp:txXfrm>
    </dsp:sp>
    <dsp:sp modelId="{7F1F9720-35DD-4C97-85E2-148E852845BE}">
      <dsp:nvSpPr>
        <dsp:cNvPr id="0" name=""/>
        <dsp:cNvSpPr/>
      </dsp:nvSpPr>
      <dsp:spPr>
        <a:xfrm>
          <a:off x="5841628" y="1246198"/>
          <a:ext cx="497090" cy="58150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5841628" y="1362498"/>
        <a:ext cx="347963" cy="348902"/>
      </dsp:txXfrm>
    </dsp:sp>
    <dsp:sp modelId="{1A481492-EF4A-4C01-A89D-C4B3BFF2EC9F}">
      <dsp:nvSpPr>
        <dsp:cNvPr id="0" name=""/>
        <dsp:cNvSpPr/>
      </dsp:nvSpPr>
      <dsp:spPr>
        <a:xfrm>
          <a:off x="6573195" y="833518"/>
          <a:ext cx="2344768" cy="1406860"/>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safe &amp; suitable RV points</a:t>
          </a:r>
        </a:p>
      </dsp:txBody>
      <dsp:txXfrm>
        <a:off x="6614401" y="874724"/>
        <a:ext cx="2262356" cy="1324448"/>
      </dsp:txXfrm>
    </dsp:sp>
    <dsp:sp modelId="{1D4A7176-C26E-4948-A728-3C9DAA158729}">
      <dsp:nvSpPr>
        <dsp:cNvPr id="0" name=""/>
        <dsp:cNvSpPr/>
      </dsp:nvSpPr>
      <dsp:spPr>
        <a:xfrm rot="5400000">
          <a:off x="7497034" y="2404513"/>
          <a:ext cx="497090" cy="58150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7571129" y="2446719"/>
        <a:ext cx="348902" cy="347963"/>
      </dsp:txXfrm>
    </dsp:sp>
    <dsp:sp modelId="{AF070C23-C0B6-45C2-A2BB-0B55DDCE7FC1}">
      <dsp:nvSpPr>
        <dsp:cNvPr id="0" name=""/>
        <dsp:cNvSpPr/>
      </dsp:nvSpPr>
      <dsp:spPr>
        <a:xfrm>
          <a:off x="6573195" y="3178287"/>
          <a:ext cx="2344768" cy="1406860"/>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Establish forward command post</a:t>
          </a:r>
        </a:p>
      </dsp:txBody>
      <dsp:txXfrm>
        <a:off x="6614401" y="3219493"/>
        <a:ext cx="2262356" cy="1324448"/>
      </dsp:txXfrm>
    </dsp:sp>
    <dsp:sp modelId="{129B43C3-3E35-43BE-92D9-000A8EB2F797}">
      <dsp:nvSpPr>
        <dsp:cNvPr id="0" name=""/>
        <dsp:cNvSpPr/>
      </dsp:nvSpPr>
      <dsp:spPr>
        <a:xfrm rot="10800000">
          <a:off x="5869765" y="3590966"/>
          <a:ext cx="497090" cy="58150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10800000">
        <a:off x="6018892" y="3707266"/>
        <a:ext cx="347963" cy="348902"/>
      </dsp:txXfrm>
    </dsp:sp>
    <dsp:sp modelId="{7363839C-EBB4-421F-AE28-7638A88E23DB}">
      <dsp:nvSpPr>
        <dsp:cNvPr id="0" name=""/>
        <dsp:cNvSpPr/>
      </dsp:nvSpPr>
      <dsp:spPr>
        <a:xfrm>
          <a:off x="3290520" y="3178287"/>
          <a:ext cx="2344768" cy="1406860"/>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to get personally involved in any rescue work</a:t>
          </a:r>
        </a:p>
      </dsp:txBody>
      <dsp:txXfrm>
        <a:off x="3331726" y="3219493"/>
        <a:ext cx="2262356" cy="13244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64770-C67D-488D-B766-F30C4C67F7AE}">
      <dsp:nvSpPr>
        <dsp:cNvPr id="0" name=""/>
        <dsp:cNvSpPr/>
      </dsp:nvSpPr>
      <dsp:spPr>
        <a:xfrm>
          <a:off x="6937" y="1466222"/>
          <a:ext cx="2158550" cy="86342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368" tIns="158496" rIns="277368" bIns="158496" numCol="1" spcCol="1270" anchor="ctr" anchorCtr="0">
          <a:noAutofit/>
        </a:bodyPr>
        <a:lstStyle/>
        <a:p>
          <a:pPr marL="0" lvl="0" indent="0" algn="ctr" defTabSz="1733550">
            <a:lnSpc>
              <a:spcPct val="90000"/>
            </a:lnSpc>
            <a:spcBef>
              <a:spcPct val="0"/>
            </a:spcBef>
            <a:spcAft>
              <a:spcPct val="35000"/>
            </a:spcAft>
            <a:buNone/>
          </a:pPr>
          <a:r>
            <a:rPr lang="en-GB" sz="3900" b="1" kern="1200" dirty="0">
              <a:solidFill>
                <a:schemeClr val="tx1"/>
              </a:solidFill>
            </a:rPr>
            <a:t>C</a:t>
          </a:r>
        </a:p>
      </dsp:txBody>
      <dsp:txXfrm>
        <a:off x="6937" y="1466222"/>
        <a:ext cx="2158550" cy="863420"/>
      </dsp:txXfrm>
    </dsp:sp>
    <dsp:sp modelId="{02B97236-F794-44C9-A782-E03250C001AB}">
      <dsp:nvSpPr>
        <dsp:cNvPr id="0" name=""/>
        <dsp:cNvSpPr/>
      </dsp:nvSpPr>
      <dsp:spPr>
        <a:xfrm>
          <a:off x="6937" y="2329643"/>
          <a:ext cx="2158550" cy="171288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Consciousness</a:t>
          </a:r>
        </a:p>
      </dsp:txBody>
      <dsp:txXfrm>
        <a:off x="6937" y="2329643"/>
        <a:ext cx="2158550" cy="1712880"/>
      </dsp:txXfrm>
    </dsp:sp>
    <dsp:sp modelId="{DC2293EC-5018-4F1F-8C93-F9A44802AFB7}">
      <dsp:nvSpPr>
        <dsp:cNvPr id="0" name=""/>
        <dsp:cNvSpPr/>
      </dsp:nvSpPr>
      <dsp:spPr>
        <a:xfrm>
          <a:off x="2467685" y="1466222"/>
          <a:ext cx="2158550" cy="86342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368" tIns="158496" rIns="277368" bIns="158496" numCol="1" spcCol="1270" anchor="ctr" anchorCtr="0">
          <a:noAutofit/>
        </a:bodyPr>
        <a:lstStyle/>
        <a:p>
          <a:pPr marL="0" lvl="0" indent="0" algn="ctr" defTabSz="1733550">
            <a:lnSpc>
              <a:spcPct val="90000"/>
            </a:lnSpc>
            <a:spcBef>
              <a:spcPct val="0"/>
            </a:spcBef>
            <a:spcAft>
              <a:spcPct val="35000"/>
            </a:spcAft>
            <a:buNone/>
          </a:pPr>
          <a:r>
            <a:rPr lang="en-GB" sz="3900" b="1" kern="1200" dirty="0">
              <a:solidFill>
                <a:schemeClr val="tx1"/>
              </a:solidFill>
            </a:rPr>
            <a:t>R</a:t>
          </a:r>
        </a:p>
      </dsp:txBody>
      <dsp:txXfrm>
        <a:off x="2467685" y="1466222"/>
        <a:ext cx="2158550" cy="863420"/>
      </dsp:txXfrm>
    </dsp:sp>
    <dsp:sp modelId="{643D6E13-0EF4-47E9-821F-647B48DB27B0}">
      <dsp:nvSpPr>
        <dsp:cNvPr id="0" name=""/>
        <dsp:cNvSpPr/>
      </dsp:nvSpPr>
      <dsp:spPr>
        <a:xfrm>
          <a:off x="2467685" y="2329643"/>
          <a:ext cx="2158550" cy="1712880"/>
        </a:xfrm>
        <a:prstGeom prst="rect">
          <a:avLst/>
        </a:prstGeom>
        <a:solidFill>
          <a:schemeClr val="accent3">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Respiration</a:t>
          </a:r>
        </a:p>
      </dsp:txBody>
      <dsp:txXfrm>
        <a:off x="2467685" y="2329643"/>
        <a:ext cx="2158550" cy="1712880"/>
      </dsp:txXfrm>
    </dsp:sp>
    <dsp:sp modelId="{8C424F4F-BAA6-4C30-BDE3-1E65318B89A7}">
      <dsp:nvSpPr>
        <dsp:cNvPr id="0" name=""/>
        <dsp:cNvSpPr/>
      </dsp:nvSpPr>
      <dsp:spPr>
        <a:xfrm>
          <a:off x="4928433" y="1466222"/>
          <a:ext cx="1700549" cy="863420"/>
        </a:xfrm>
        <a:prstGeom prst="rect">
          <a:avLst/>
        </a:prstGeom>
        <a:solidFill>
          <a:schemeClr val="tx2">
            <a:lumMod val="40000"/>
            <a:lumOff val="6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368" tIns="158496" rIns="277368" bIns="158496" numCol="1" spcCol="1270" anchor="ctr" anchorCtr="0">
          <a:noAutofit/>
        </a:bodyPr>
        <a:lstStyle/>
        <a:p>
          <a:pPr marL="0" lvl="0" indent="0" algn="ctr" defTabSz="1733550">
            <a:lnSpc>
              <a:spcPct val="90000"/>
            </a:lnSpc>
            <a:spcBef>
              <a:spcPct val="0"/>
            </a:spcBef>
            <a:spcAft>
              <a:spcPct val="35000"/>
            </a:spcAft>
            <a:buNone/>
          </a:pPr>
          <a:r>
            <a:rPr lang="en-GB" sz="3900" b="1" kern="1200" dirty="0">
              <a:solidFill>
                <a:schemeClr val="tx1"/>
              </a:solidFill>
            </a:rPr>
            <a:t>E</a:t>
          </a:r>
        </a:p>
      </dsp:txBody>
      <dsp:txXfrm>
        <a:off x="4928433" y="1466222"/>
        <a:ext cx="1700549" cy="863420"/>
      </dsp:txXfrm>
    </dsp:sp>
    <dsp:sp modelId="{7943DE66-49CF-4A24-A87E-7C1099DD9FB3}">
      <dsp:nvSpPr>
        <dsp:cNvPr id="0" name=""/>
        <dsp:cNvSpPr/>
      </dsp:nvSpPr>
      <dsp:spPr>
        <a:xfrm>
          <a:off x="4960714" y="2329643"/>
          <a:ext cx="1635987" cy="1712880"/>
        </a:xfrm>
        <a:prstGeom prst="rect">
          <a:avLst/>
        </a:prstGeom>
        <a:solidFill>
          <a:schemeClr val="bg2">
            <a:lumMod val="9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Eyes</a:t>
          </a:r>
        </a:p>
      </dsp:txBody>
      <dsp:txXfrm>
        <a:off x="4960714" y="2329643"/>
        <a:ext cx="1635987" cy="1712880"/>
      </dsp:txXfrm>
    </dsp:sp>
    <dsp:sp modelId="{1CDCDD1C-C216-43DD-8A94-78F557217DC7}">
      <dsp:nvSpPr>
        <dsp:cNvPr id="0" name=""/>
        <dsp:cNvSpPr/>
      </dsp:nvSpPr>
      <dsp:spPr>
        <a:xfrm>
          <a:off x="6931179" y="1466222"/>
          <a:ext cx="2158550" cy="86342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368" tIns="158496" rIns="277368" bIns="158496" numCol="1" spcCol="1270" anchor="ctr" anchorCtr="0">
          <a:noAutofit/>
        </a:bodyPr>
        <a:lstStyle/>
        <a:p>
          <a:pPr marL="0" lvl="0" indent="0" algn="ctr" defTabSz="1733550">
            <a:lnSpc>
              <a:spcPct val="90000"/>
            </a:lnSpc>
            <a:spcBef>
              <a:spcPct val="0"/>
            </a:spcBef>
            <a:spcAft>
              <a:spcPct val="35000"/>
            </a:spcAft>
            <a:buNone/>
          </a:pPr>
          <a:r>
            <a:rPr lang="en-GB" sz="3900" b="1" kern="1200" dirty="0">
              <a:solidFill>
                <a:schemeClr val="tx1"/>
              </a:solidFill>
            </a:rPr>
            <a:t>S</a:t>
          </a:r>
        </a:p>
      </dsp:txBody>
      <dsp:txXfrm>
        <a:off x="6931179" y="1466222"/>
        <a:ext cx="2158550" cy="863420"/>
      </dsp:txXfrm>
    </dsp:sp>
    <dsp:sp modelId="{876BC675-CF2D-4815-AEB0-CC0F377615D8}">
      <dsp:nvSpPr>
        <dsp:cNvPr id="0" name=""/>
        <dsp:cNvSpPr/>
      </dsp:nvSpPr>
      <dsp:spPr>
        <a:xfrm>
          <a:off x="6931179" y="2329643"/>
          <a:ext cx="2158550" cy="1712880"/>
        </a:xfrm>
        <a:prstGeom prst="rect">
          <a:avLst/>
        </a:prstGeom>
        <a:solidFill>
          <a:schemeClr val="accent5">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Secretions</a:t>
          </a:r>
        </a:p>
      </dsp:txBody>
      <dsp:txXfrm>
        <a:off x="6931179" y="2329643"/>
        <a:ext cx="2158550" cy="1712880"/>
      </dsp:txXfrm>
    </dsp:sp>
    <dsp:sp modelId="{25DF52BA-1691-4E68-91E4-D29D6D471CCF}">
      <dsp:nvSpPr>
        <dsp:cNvPr id="0" name=""/>
        <dsp:cNvSpPr/>
      </dsp:nvSpPr>
      <dsp:spPr>
        <a:xfrm>
          <a:off x="9391927" y="1466222"/>
          <a:ext cx="2158550" cy="86342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7368" tIns="158496" rIns="277368" bIns="158496" numCol="1" spcCol="1270" anchor="ctr" anchorCtr="0">
          <a:noAutofit/>
        </a:bodyPr>
        <a:lstStyle/>
        <a:p>
          <a:pPr marL="0" lvl="0" indent="0" algn="ctr" defTabSz="1733550">
            <a:lnSpc>
              <a:spcPct val="90000"/>
            </a:lnSpc>
            <a:spcBef>
              <a:spcPct val="0"/>
            </a:spcBef>
            <a:spcAft>
              <a:spcPct val="35000"/>
            </a:spcAft>
            <a:buNone/>
          </a:pPr>
          <a:r>
            <a:rPr lang="en-GB" sz="3900" b="1" kern="1200" dirty="0">
              <a:solidFill>
                <a:schemeClr val="tx1"/>
              </a:solidFill>
            </a:rPr>
            <a:t>S</a:t>
          </a:r>
        </a:p>
      </dsp:txBody>
      <dsp:txXfrm>
        <a:off x="9391927" y="1466222"/>
        <a:ext cx="2158550" cy="863420"/>
      </dsp:txXfrm>
    </dsp:sp>
    <dsp:sp modelId="{793A3447-E9BB-4CE2-9DE0-1E86F6E2D807}">
      <dsp:nvSpPr>
        <dsp:cNvPr id="0" name=""/>
        <dsp:cNvSpPr/>
      </dsp:nvSpPr>
      <dsp:spPr>
        <a:xfrm>
          <a:off x="9391927" y="2329643"/>
          <a:ext cx="2158550" cy="1712880"/>
        </a:xfrm>
        <a:prstGeom prst="rect">
          <a:avLst/>
        </a:prstGeom>
        <a:solidFill>
          <a:schemeClr val="bg1">
            <a:lumMod val="9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Skin</a:t>
          </a:r>
        </a:p>
      </dsp:txBody>
      <dsp:txXfrm>
        <a:off x="9391927" y="2329643"/>
        <a:ext cx="2158550" cy="17128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EB28F-2373-4D3C-9F3C-F54302026C60}">
      <dsp:nvSpPr>
        <dsp:cNvPr id="0" name=""/>
        <dsp:cNvSpPr/>
      </dsp:nvSpPr>
      <dsp:spPr>
        <a:xfrm>
          <a:off x="2691" y="737072"/>
          <a:ext cx="2134943" cy="1280966"/>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Safety</a:t>
          </a:r>
        </a:p>
      </dsp:txBody>
      <dsp:txXfrm>
        <a:off x="2691" y="737072"/>
        <a:ext cx="2134943" cy="1280966"/>
      </dsp:txXfrm>
    </dsp:sp>
    <dsp:sp modelId="{CCF38FC6-A022-4734-8372-BE74B4FD1A09}">
      <dsp:nvSpPr>
        <dsp:cNvPr id="0" name=""/>
        <dsp:cNvSpPr/>
      </dsp:nvSpPr>
      <dsp:spPr>
        <a:xfrm>
          <a:off x="2351128" y="737072"/>
          <a:ext cx="2134943" cy="1280966"/>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Simple to use</a:t>
          </a:r>
        </a:p>
      </dsp:txBody>
      <dsp:txXfrm>
        <a:off x="2351128" y="737072"/>
        <a:ext cx="2134943" cy="1280966"/>
      </dsp:txXfrm>
    </dsp:sp>
    <dsp:sp modelId="{4AA41EF2-23F5-48ED-823A-17EABC8AC759}">
      <dsp:nvSpPr>
        <dsp:cNvPr id="0" name=""/>
        <dsp:cNvSpPr/>
      </dsp:nvSpPr>
      <dsp:spPr>
        <a:xfrm>
          <a:off x="4699566" y="737072"/>
          <a:ext cx="2134943" cy="1280966"/>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Early recognition</a:t>
          </a:r>
        </a:p>
      </dsp:txBody>
      <dsp:txXfrm>
        <a:off x="4699566" y="737072"/>
        <a:ext cx="2134943" cy="1280966"/>
      </dsp:txXfrm>
    </dsp:sp>
    <dsp:sp modelId="{800D1DB6-F25D-447C-933E-C921CD3ABF25}">
      <dsp:nvSpPr>
        <dsp:cNvPr id="0" name=""/>
        <dsp:cNvSpPr/>
      </dsp:nvSpPr>
      <dsp:spPr>
        <a:xfrm>
          <a:off x="7048004" y="737072"/>
          <a:ext cx="2134943" cy="1280966"/>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Scene assessment</a:t>
          </a:r>
        </a:p>
      </dsp:txBody>
      <dsp:txXfrm>
        <a:off x="7048004" y="737072"/>
        <a:ext cx="2134943" cy="1280966"/>
      </dsp:txXfrm>
    </dsp:sp>
    <dsp:sp modelId="{301F8088-9ED1-4DD8-B553-4C1C996C8870}">
      <dsp:nvSpPr>
        <dsp:cNvPr id="0" name=""/>
        <dsp:cNvSpPr/>
      </dsp:nvSpPr>
      <dsp:spPr>
        <a:xfrm>
          <a:off x="1176909" y="2231533"/>
          <a:ext cx="2134943" cy="1280966"/>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Shared situational awareness</a:t>
          </a:r>
        </a:p>
      </dsp:txBody>
      <dsp:txXfrm>
        <a:off x="1176909" y="2231533"/>
        <a:ext cx="2134943" cy="1280966"/>
      </dsp:txXfrm>
    </dsp:sp>
    <dsp:sp modelId="{796D17F6-6B79-47DB-8288-D3052F913D0D}">
      <dsp:nvSpPr>
        <dsp:cNvPr id="0" name=""/>
        <dsp:cNvSpPr/>
      </dsp:nvSpPr>
      <dsp:spPr>
        <a:xfrm>
          <a:off x="3525347" y="2231533"/>
          <a:ext cx="2134943" cy="1280966"/>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Generic tool</a:t>
          </a:r>
        </a:p>
      </dsp:txBody>
      <dsp:txXfrm>
        <a:off x="3525347" y="2231533"/>
        <a:ext cx="2134943" cy="1280966"/>
      </dsp:txXfrm>
    </dsp:sp>
    <dsp:sp modelId="{1F1F7F75-EA6F-4E2D-9B50-E3C40A4CDEB6}">
      <dsp:nvSpPr>
        <dsp:cNvPr id="0" name=""/>
        <dsp:cNvSpPr/>
      </dsp:nvSpPr>
      <dsp:spPr>
        <a:xfrm>
          <a:off x="5873785" y="2231533"/>
          <a:ext cx="2134943" cy="1280966"/>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More specific</a:t>
          </a:r>
        </a:p>
      </dsp:txBody>
      <dsp:txXfrm>
        <a:off x="5873785" y="2231533"/>
        <a:ext cx="2134943" cy="12809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C17B3-21B0-472D-AD2E-AE88E0DECE2B}">
      <dsp:nvSpPr>
        <dsp:cNvPr id="0" name=""/>
        <dsp:cNvSpPr/>
      </dsp:nvSpPr>
      <dsp:spPr>
        <a:xfrm rot="5400000">
          <a:off x="-105476" y="1075219"/>
          <a:ext cx="1678997" cy="20255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D1E4804-5051-4FA6-854B-26CE6E1C9A7E}">
      <dsp:nvSpPr>
        <dsp:cNvPr id="0" name=""/>
        <dsp:cNvSpPr/>
      </dsp:nvSpPr>
      <dsp:spPr>
        <a:xfrm>
          <a:off x="279403" y="1674"/>
          <a:ext cx="2250639" cy="1350383"/>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M</a:t>
          </a:r>
          <a:r>
            <a:rPr lang="en-US" sz="2400" kern="1200" dirty="0">
              <a:solidFill>
                <a:schemeClr val="tx1"/>
              </a:solidFill>
            </a:rPr>
            <a:t>ajor Incident declared</a:t>
          </a:r>
        </a:p>
      </dsp:txBody>
      <dsp:txXfrm>
        <a:off x="318954" y="41225"/>
        <a:ext cx="2171537" cy="1271281"/>
      </dsp:txXfrm>
    </dsp:sp>
    <dsp:sp modelId="{4510B89B-3D43-4028-9FB2-982396F13E92}">
      <dsp:nvSpPr>
        <dsp:cNvPr id="0" name=""/>
        <dsp:cNvSpPr/>
      </dsp:nvSpPr>
      <dsp:spPr>
        <a:xfrm rot="5400000">
          <a:off x="-105476" y="2763198"/>
          <a:ext cx="1678997" cy="20255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F5018C6-64D6-4E43-A82E-7ADCB39DC7AD}">
      <dsp:nvSpPr>
        <dsp:cNvPr id="0" name=""/>
        <dsp:cNvSpPr/>
      </dsp:nvSpPr>
      <dsp:spPr>
        <a:xfrm>
          <a:off x="279403" y="1689653"/>
          <a:ext cx="2250639" cy="1350383"/>
        </a:xfrm>
        <a:prstGeom prst="roundRect">
          <a:avLst>
            <a:gd name="adj" fmla="val 10000"/>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E</a:t>
          </a:r>
          <a:r>
            <a:rPr lang="en-US" sz="2400" kern="1200" dirty="0">
              <a:solidFill>
                <a:schemeClr val="tx1"/>
              </a:solidFill>
            </a:rPr>
            <a:t>xact location</a:t>
          </a:r>
        </a:p>
      </dsp:txBody>
      <dsp:txXfrm>
        <a:off x="318954" y="1729204"/>
        <a:ext cx="2171537" cy="1271281"/>
      </dsp:txXfrm>
    </dsp:sp>
    <dsp:sp modelId="{BB916F82-31A8-4A4B-AFD1-575EA543F76E}">
      <dsp:nvSpPr>
        <dsp:cNvPr id="0" name=""/>
        <dsp:cNvSpPr/>
      </dsp:nvSpPr>
      <dsp:spPr>
        <a:xfrm>
          <a:off x="738513" y="3607188"/>
          <a:ext cx="2984367" cy="20255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BCB3250-5B02-495B-AFFF-862E6786C2CD}">
      <dsp:nvSpPr>
        <dsp:cNvPr id="0" name=""/>
        <dsp:cNvSpPr/>
      </dsp:nvSpPr>
      <dsp:spPr>
        <a:xfrm>
          <a:off x="279403" y="3377633"/>
          <a:ext cx="2250639" cy="1350383"/>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T</a:t>
          </a:r>
          <a:r>
            <a:rPr lang="en-US" sz="2400" kern="1200" dirty="0">
              <a:solidFill>
                <a:schemeClr val="tx1"/>
              </a:solidFill>
            </a:rPr>
            <a:t>ype of incident</a:t>
          </a:r>
        </a:p>
      </dsp:txBody>
      <dsp:txXfrm>
        <a:off x="318954" y="3417184"/>
        <a:ext cx="2171537" cy="1271281"/>
      </dsp:txXfrm>
    </dsp:sp>
    <dsp:sp modelId="{49DD8305-9C97-4413-A49A-889C827D8912}">
      <dsp:nvSpPr>
        <dsp:cNvPr id="0" name=""/>
        <dsp:cNvSpPr/>
      </dsp:nvSpPr>
      <dsp:spPr>
        <a:xfrm rot="16200000">
          <a:off x="2887874" y="2763198"/>
          <a:ext cx="1678997" cy="20255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ED66C8B-1FEC-4237-9A86-C48037BA763E}">
      <dsp:nvSpPr>
        <dsp:cNvPr id="0" name=""/>
        <dsp:cNvSpPr/>
      </dsp:nvSpPr>
      <dsp:spPr>
        <a:xfrm>
          <a:off x="3272753" y="3377633"/>
          <a:ext cx="2250639" cy="1350383"/>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H</a:t>
          </a:r>
          <a:r>
            <a:rPr lang="en-US" sz="2400" kern="1200" dirty="0">
              <a:solidFill>
                <a:schemeClr val="tx1"/>
              </a:solidFill>
            </a:rPr>
            <a:t>azards present or suspected</a:t>
          </a:r>
        </a:p>
      </dsp:txBody>
      <dsp:txXfrm>
        <a:off x="3312304" y="3417184"/>
        <a:ext cx="2171537" cy="1271281"/>
      </dsp:txXfrm>
    </dsp:sp>
    <dsp:sp modelId="{DB928993-C936-4659-9BE9-62DA9DE4C255}">
      <dsp:nvSpPr>
        <dsp:cNvPr id="0" name=""/>
        <dsp:cNvSpPr/>
      </dsp:nvSpPr>
      <dsp:spPr>
        <a:xfrm rot="16200000">
          <a:off x="2887874" y="1075219"/>
          <a:ext cx="1678997" cy="20255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5E234FF-4D1D-4C10-8C1F-031FFF52610C}">
      <dsp:nvSpPr>
        <dsp:cNvPr id="0" name=""/>
        <dsp:cNvSpPr/>
      </dsp:nvSpPr>
      <dsp:spPr>
        <a:xfrm>
          <a:off x="3272753" y="1689653"/>
          <a:ext cx="2250639" cy="1350383"/>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A</a:t>
          </a:r>
          <a:r>
            <a:rPr lang="en-US" sz="2400" kern="1200" dirty="0">
              <a:solidFill>
                <a:schemeClr val="tx1"/>
              </a:solidFill>
            </a:rPr>
            <a:t>ccess routes that are safe to use</a:t>
          </a:r>
        </a:p>
      </dsp:txBody>
      <dsp:txXfrm>
        <a:off x="3312304" y="1729204"/>
        <a:ext cx="2171537" cy="1271281"/>
      </dsp:txXfrm>
    </dsp:sp>
    <dsp:sp modelId="{C5D2A22E-89DE-4902-BEBF-88F419FD912F}">
      <dsp:nvSpPr>
        <dsp:cNvPr id="0" name=""/>
        <dsp:cNvSpPr/>
      </dsp:nvSpPr>
      <dsp:spPr>
        <a:xfrm>
          <a:off x="3731863" y="231229"/>
          <a:ext cx="3095935" cy="20255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2ECCCE8-0F42-4136-AB51-335898493EDE}">
      <dsp:nvSpPr>
        <dsp:cNvPr id="0" name=""/>
        <dsp:cNvSpPr/>
      </dsp:nvSpPr>
      <dsp:spPr>
        <a:xfrm>
          <a:off x="3272753" y="1674"/>
          <a:ext cx="2250639" cy="1350383"/>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N</a:t>
          </a:r>
          <a:r>
            <a:rPr lang="en-US" sz="2400" kern="1200" dirty="0">
              <a:solidFill>
                <a:schemeClr val="tx1"/>
              </a:solidFill>
            </a:rPr>
            <a:t>umber, type, severity of casualties</a:t>
          </a:r>
        </a:p>
      </dsp:txBody>
      <dsp:txXfrm>
        <a:off x="3312304" y="41225"/>
        <a:ext cx="2171537" cy="1271281"/>
      </dsp:txXfrm>
    </dsp:sp>
    <dsp:sp modelId="{F83AAA8B-F6BC-4801-8EB8-7419711C5B8A}">
      <dsp:nvSpPr>
        <dsp:cNvPr id="0" name=""/>
        <dsp:cNvSpPr/>
      </dsp:nvSpPr>
      <dsp:spPr>
        <a:xfrm>
          <a:off x="6266103" y="1674"/>
          <a:ext cx="2474668" cy="1350383"/>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E</a:t>
          </a:r>
          <a:r>
            <a:rPr lang="en-US" sz="2400" kern="1200" dirty="0">
              <a:solidFill>
                <a:schemeClr val="tx1"/>
              </a:solidFill>
            </a:rPr>
            <a:t>mergency services present &amp; those required</a:t>
          </a:r>
        </a:p>
      </dsp:txBody>
      <dsp:txXfrm>
        <a:off x="6305654" y="41225"/>
        <a:ext cx="2395566" cy="127128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EA67A-4B65-4FB1-82CE-5BDAEC299060}">
      <dsp:nvSpPr>
        <dsp:cNvPr id="0" name=""/>
        <dsp:cNvSpPr/>
      </dsp:nvSpPr>
      <dsp:spPr>
        <a:xfrm>
          <a:off x="23435" y="746238"/>
          <a:ext cx="8081129" cy="1176920"/>
        </a:xfrm>
        <a:prstGeom prst="rightArrow">
          <a:avLst>
            <a:gd name="adj1" fmla="val 50000"/>
            <a:gd name="adj2" fmla="val 50000"/>
          </a:avLst>
        </a:prstGeom>
        <a:solidFill>
          <a:schemeClr val="accent4">
            <a:lumMod val="75000"/>
          </a:schemeClr>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8683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Gold</a:t>
          </a:r>
        </a:p>
      </dsp:txBody>
      <dsp:txXfrm>
        <a:off x="23435" y="1040468"/>
        <a:ext cx="7786899" cy="588460"/>
      </dsp:txXfrm>
    </dsp:sp>
    <dsp:sp modelId="{F8966210-CA42-4A49-BDE2-50F23016913B}">
      <dsp:nvSpPr>
        <dsp:cNvPr id="0" name=""/>
        <dsp:cNvSpPr/>
      </dsp:nvSpPr>
      <dsp:spPr>
        <a:xfrm>
          <a:off x="23435" y="1653813"/>
          <a:ext cx="2488987" cy="2267181"/>
        </a:xfrm>
        <a:prstGeom prst="rect">
          <a:avLst/>
        </a:prstGeom>
        <a:solidFill>
          <a:schemeClr val="accent4">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Strategic</a:t>
          </a:r>
        </a:p>
      </dsp:txBody>
      <dsp:txXfrm>
        <a:off x="23435" y="1653813"/>
        <a:ext cx="2488987" cy="2267181"/>
      </dsp:txXfrm>
    </dsp:sp>
    <dsp:sp modelId="{3CB34761-0BC1-415B-AED4-3811BDD29978}">
      <dsp:nvSpPr>
        <dsp:cNvPr id="0" name=""/>
        <dsp:cNvSpPr/>
      </dsp:nvSpPr>
      <dsp:spPr>
        <a:xfrm>
          <a:off x="2512423" y="1138544"/>
          <a:ext cx="5592141" cy="1176920"/>
        </a:xfrm>
        <a:prstGeom prst="rightArrow">
          <a:avLst>
            <a:gd name="adj1" fmla="val 50000"/>
            <a:gd name="adj2" fmla="val 50000"/>
          </a:avLst>
        </a:prstGeom>
        <a:solidFill>
          <a:schemeClr val="accent3">
            <a:lumMod val="60000"/>
            <a:lumOff val="40000"/>
          </a:schemeClr>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8683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Silver</a:t>
          </a:r>
        </a:p>
      </dsp:txBody>
      <dsp:txXfrm>
        <a:off x="2512423" y="1432774"/>
        <a:ext cx="5297911" cy="588460"/>
      </dsp:txXfrm>
    </dsp:sp>
    <dsp:sp modelId="{FF5D2C91-7FF2-4789-B263-705653C97A5E}">
      <dsp:nvSpPr>
        <dsp:cNvPr id="0" name=""/>
        <dsp:cNvSpPr/>
      </dsp:nvSpPr>
      <dsp:spPr>
        <a:xfrm>
          <a:off x="2512423" y="2046120"/>
          <a:ext cx="2488987" cy="2267181"/>
        </a:xfrm>
        <a:prstGeom prst="rect">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Tactical</a:t>
          </a:r>
        </a:p>
      </dsp:txBody>
      <dsp:txXfrm>
        <a:off x="2512423" y="2046120"/>
        <a:ext cx="2488987" cy="2267181"/>
      </dsp:txXfrm>
    </dsp:sp>
    <dsp:sp modelId="{F0D09610-C1DE-457B-80F3-AEB4E39873DB}">
      <dsp:nvSpPr>
        <dsp:cNvPr id="0" name=""/>
        <dsp:cNvSpPr/>
      </dsp:nvSpPr>
      <dsp:spPr>
        <a:xfrm>
          <a:off x="5001411" y="1530851"/>
          <a:ext cx="3103153" cy="1176920"/>
        </a:xfrm>
        <a:prstGeom prst="rightArrow">
          <a:avLst>
            <a:gd name="adj1" fmla="val 50000"/>
            <a:gd name="adj2" fmla="val 50000"/>
          </a:avLst>
        </a:prstGeom>
        <a:solidFill>
          <a:schemeClr val="accent2"/>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8683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Bronze</a:t>
          </a:r>
        </a:p>
      </dsp:txBody>
      <dsp:txXfrm>
        <a:off x="5001411" y="1825081"/>
        <a:ext cx="2808923" cy="588460"/>
      </dsp:txXfrm>
    </dsp:sp>
    <dsp:sp modelId="{F7CD584C-180A-4050-B69D-D07110E69942}">
      <dsp:nvSpPr>
        <dsp:cNvPr id="0" name=""/>
        <dsp:cNvSpPr/>
      </dsp:nvSpPr>
      <dsp:spPr>
        <a:xfrm>
          <a:off x="5001411" y="2438427"/>
          <a:ext cx="2488987" cy="223400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Operational</a:t>
          </a:r>
        </a:p>
      </dsp:txBody>
      <dsp:txXfrm>
        <a:off x="5001411" y="2438427"/>
        <a:ext cx="2488987" cy="223400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D16F9-5198-48F6-831F-B9ABC46BA66B}">
      <dsp:nvSpPr>
        <dsp:cNvPr id="0" name=""/>
        <dsp:cNvSpPr/>
      </dsp:nvSpPr>
      <dsp:spPr>
        <a:xfrm>
          <a:off x="7673" y="-504000"/>
          <a:ext cx="1634064" cy="151200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0668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Stage 1</a:t>
          </a:r>
        </a:p>
      </dsp:txBody>
      <dsp:txXfrm>
        <a:off x="7673" y="-504000"/>
        <a:ext cx="1634064" cy="1008000"/>
      </dsp:txXfrm>
    </dsp:sp>
    <dsp:sp modelId="{903B960E-AD82-402F-8E38-84457C433E44}">
      <dsp:nvSpPr>
        <dsp:cNvPr id="0" name=""/>
        <dsp:cNvSpPr/>
      </dsp:nvSpPr>
      <dsp:spPr>
        <a:xfrm>
          <a:off x="161052" y="504000"/>
          <a:ext cx="1995487" cy="2705100"/>
        </a:xfrm>
        <a:prstGeom prst="roundRect">
          <a:avLst>
            <a:gd name="adj" fmla="val 10000"/>
          </a:avLst>
        </a:prstGeom>
        <a:solidFill>
          <a:schemeClr val="accent1">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49352"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dirty="0"/>
            <a:t>The initial response</a:t>
          </a:r>
        </a:p>
      </dsp:txBody>
      <dsp:txXfrm>
        <a:off x="219498" y="562446"/>
        <a:ext cx="1878595" cy="2588208"/>
      </dsp:txXfrm>
    </dsp:sp>
    <dsp:sp modelId="{7FEE0F47-F321-49B8-A343-105228416745}">
      <dsp:nvSpPr>
        <dsp:cNvPr id="0" name=""/>
        <dsp:cNvSpPr/>
      </dsp:nvSpPr>
      <dsp:spPr>
        <a:xfrm>
          <a:off x="1934325" y="-203218"/>
          <a:ext cx="620283" cy="40643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a:off x="1934325" y="-121931"/>
        <a:ext cx="498352" cy="243863"/>
      </dsp:txXfrm>
    </dsp:sp>
    <dsp:sp modelId="{EE8049F4-C860-45BD-9371-9A46513B33A4}">
      <dsp:nvSpPr>
        <dsp:cNvPr id="0" name=""/>
        <dsp:cNvSpPr/>
      </dsp:nvSpPr>
      <dsp:spPr>
        <a:xfrm>
          <a:off x="2812084" y="-504000"/>
          <a:ext cx="1634064" cy="151200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0668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Stage 2</a:t>
          </a:r>
        </a:p>
      </dsp:txBody>
      <dsp:txXfrm>
        <a:off x="2812084" y="-504000"/>
        <a:ext cx="1634064" cy="1008000"/>
      </dsp:txXfrm>
    </dsp:sp>
    <dsp:sp modelId="{B370FB4D-6DDD-48D9-98C1-BF07F3DC287A}">
      <dsp:nvSpPr>
        <dsp:cNvPr id="0" name=""/>
        <dsp:cNvSpPr/>
      </dsp:nvSpPr>
      <dsp:spPr>
        <a:xfrm>
          <a:off x="2881537" y="504000"/>
          <a:ext cx="2163338" cy="2705100"/>
        </a:xfrm>
        <a:prstGeom prst="roundRect">
          <a:avLst>
            <a:gd name="adj" fmla="val 10000"/>
          </a:avLst>
        </a:prstGeom>
        <a:solidFill>
          <a:schemeClr val="tx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The consolidation phase</a:t>
          </a:r>
        </a:p>
      </dsp:txBody>
      <dsp:txXfrm>
        <a:off x="2944899" y="567362"/>
        <a:ext cx="2036614" cy="2578376"/>
      </dsp:txXfrm>
    </dsp:sp>
    <dsp:sp modelId="{46EB3DEA-4B93-4523-A65C-A8761C1CA5A9}">
      <dsp:nvSpPr>
        <dsp:cNvPr id="0" name=""/>
        <dsp:cNvSpPr/>
      </dsp:nvSpPr>
      <dsp:spPr>
        <a:xfrm>
          <a:off x="4759717" y="-203218"/>
          <a:ext cx="664763" cy="40643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a:off x="4759717" y="-121931"/>
        <a:ext cx="542832" cy="243863"/>
      </dsp:txXfrm>
    </dsp:sp>
    <dsp:sp modelId="{C96D65D5-7927-4E6E-A2F1-77F303AFCAAF}">
      <dsp:nvSpPr>
        <dsp:cNvPr id="0" name=""/>
        <dsp:cNvSpPr/>
      </dsp:nvSpPr>
      <dsp:spPr>
        <a:xfrm>
          <a:off x="5700420" y="-504000"/>
          <a:ext cx="1634064" cy="151200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0668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Stage 3</a:t>
          </a:r>
        </a:p>
      </dsp:txBody>
      <dsp:txXfrm>
        <a:off x="5700420" y="-504000"/>
        <a:ext cx="1634064" cy="1008000"/>
      </dsp:txXfrm>
    </dsp:sp>
    <dsp:sp modelId="{EDF15941-D302-4F6E-8E07-92F9E4F4C3E2}">
      <dsp:nvSpPr>
        <dsp:cNvPr id="0" name=""/>
        <dsp:cNvSpPr/>
      </dsp:nvSpPr>
      <dsp:spPr>
        <a:xfrm>
          <a:off x="5816077" y="504000"/>
          <a:ext cx="2070932" cy="2705100"/>
        </a:xfrm>
        <a:prstGeom prst="roundRect">
          <a:avLst>
            <a:gd name="adj" fmla="val 10000"/>
          </a:avLst>
        </a:prstGeom>
        <a:solidFill>
          <a:schemeClr val="accent5">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The recovery phase</a:t>
          </a:r>
        </a:p>
      </dsp:txBody>
      <dsp:txXfrm>
        <a:off x="5876733" y="564656"/>
        <a:ext cx="1949620" cy="2583788"/>
      </dsp:txXfrm>
    </dsp:sp>
    <dsp:sp modelId="{D0FABF70-A010-4431-ADC5-077D0E2BEEDB}">
      <dsp:nvSpPr>
        <dsp:cNvPr id="0" name=""/>
        <dsp:cNvSpPr/>
      </dsp:nvSpPr>
      <dsp:spPr>
        <a:xfrm>
          <a:off x="7636502" y="-203218"/>
          <a:ext cx="640276" cy="40643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a:off x="7636502" y="-121931"/>
        <a:ext cx="518345" cy="243863"/>
      </dsp:txXfrm>
    </dsp:sp>
    <dsp:sp modelId="{BB8DE90C-9DA7-4A1A-955B-CE9AC0A4632C}">
      <dsp:nvSpPr>
        <dsp:cNvPr id="0" name=""/>
        <dsp:cNvSpPr/>
      </dsp:nvSpPr>
      <dsp:spPr>
        <a:xfrm>
          <a:off x="8542553" y="-504000"/>
          <a:ext cx="1634064" cy="151200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0668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Stage 4</a:t>
          </a:r>
        </a:p>
      </dsp:txBody>
      <dsp:txXfrm>
        <a:off x="8542553" y="-504000"/>
        <a:ext cx="1634064" cy="1008000"/>
      </dsp:txXfrm>
    </dsp:sp>
    <dsp:sp modelId="{73797E7B-449B-4648-AAE6-3137E7153A3C}">
      <dsp:nvSpPr>
        <dsp:cNvPr id="0" name=""/>
        <dsp:cNvSpPr/>
      </dsp:nvSpPr>
      <dsp:spPr>
        <a:xfrm>
          <a:off x="8728344" y="504000"/>
          <a:ext cx="1930663" cy="2705100"/>
        </a:xfrm>
        <a:prstGeom prst="roundRect">
          <a:avLst>
            <a:gd name="adj" fmla="val 10000"/>
          </a:avLst>
        </a:prstGeom>
        <a:solidFill>
          <a:schemeClr val="accent3">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The restoration of normality phase</a:t>
          </a:r>
        </a:p>
      </dsp:txBody>
      <dsp:txXfrm>
        <a:off x="8784891" y="560547"/>
        <a:ext cx="1817569" cy="259200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01/06/2023</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01/06/2023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archive.official-documents.co.uk/document/cm42/4262/4262.ht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ipcc.gov.uk/news/ipcc-publishes-findings-investigation-gmp-contact-david-askew"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3" Type="http://schemas.openxmlformats.org/officeDocument/2006/relationships/hyperlink" Target="https://en.wikipedia.org/wiki/Adrian_Fulford" TargetMode="External"/><Relationship Id="rId18" Type="http://schemas.openxmlformats.org/officeDocument/2006/relationships/hyperlink" Target="https://en.wikipedia.org/wiki/Murder_of_Sarah_Everard#cite_note-Dearden_2021_0701-68" TargetMode="External"/><Relationship Id="rId26" Type="http://schemas.openxmlformats.org/officeDocument/2006/relationships/hyperlink" Target="https://en.wikipedia.org/wiki/Emma_B" TargetMode="External"/><Relationship Id="rId3" Type="http://schemas.openxmlformats.org/officeDocument/2006/relationships/hyperlink" Target="https://www.app.college.police.uk/app-content/critical-incident-management/phase-2-managing-critical-incidents/#situation-awareness" TargetMode="External"/><Relationship Id="rId21" Type="http://schemas.openxmlformats.org/officeDocument/2006/relationships/hyperlink" Target="https://en.wikipedia.org/wiki/Murder_of_Sarah_Everard#cite_note-Dodd_Topping_2021-57" TargetMode="External"/><Relationship Id="rId34" Type="http://schemas.openxmlformats.org/officeDocument/2006/relationships/hyperlink" Target="https://en.wikipedia.org/wiki/Murder_of_Sarah_Everard#cite_note-Hamilton_Zeffman_2021-98" TargetMode="External"/><Relationship Id="rId7" Type="http://schemas.openxmlformats.org/officeDocument/2006/relationships/hyperlink" Target="https://en.wikipedia.org/wiki/Clapham_Common" TargetMode="External"/><Relationship Id="rId12" Type="http://schemas.openxmlformats.org/officeDocument/2006/relationships/hyperlink" Target="https://en.wikipedia.org/wiki/Strangle" TargetMode="External"/><Relationship Id="rId17" Type="http://schemas.openxmlformats.org/officeDocument/2006/relationships/hyperlink" Target="https://en.wikipedia.org/wiki/Murder_of_Sarah_Everard#cite_note-Larnaud_2021-67" TargetMode="External"/><Relationship Id="rId25" Type="http://schemas.openxmlformats.org/officeDocument/2006/relationships/hyperlink" Target="https://en.wikipedia.org/wiki/Murder_of_Sarah_Everard#cite_note-Kingsley_2021-72" TargetMode="External"/><Relationship Id="rId33" Type="http://schemas.openxmlformats.org/officeDocument/2006/relationships/hyperlink" Target="https://en.wikipedia.org/wiki/Public_inquiry" TargetMode="External"/><Relationship Id="rId2" Type="http://schemas.openxmlformats.org/officeDocument/2006/relationships/slide" Target="../slides/slide6.xml"/><Relationship Id="rId16" Type="http://schemas.openxmlformats.org/officeDocument/2006/relationships/hyperlink" Target="https://en.wikipedia.org/wiki/Police_brutality_in_the_United_Kingdom" TargetMode="External"/><Relationship Id="rId20" Type="http://schemas.openxmlformats.org/officeDocument/2006/relationships/hyperlink" Target="https://en.wikipedia.org/wiki/Indecent_exposure" TargetMode="External"/><Relationship Id="rId29" Type="http://schemas.openxmlformats.org/officeDocument/2006/relationships/hyperlink" Target="https://en.wikipedia.org/wiki/Murder_of_Sarah_Everard#cite_note-Hamilton_2021_1001-75" TargetMode="External"/><Relationship Id="rId1" Type="http://schemas.openxmlformats.org/officeDocument/2006/relationships/notesMaster" Target="../notesMasters/notesMaster1.xml"/><Relationship Id="rId6" Type="http://schemas.openxmlformats.org/officeDocument/2006/relationships/hyperlink" Target="https://en.wikipedia.org/wiki/Brixton_Hill" TargetMode="External"/><Relationship Id="rId11" Type="http://schemas.openxmlformats.org/officeDocument/2006/relationships/hyperlink" Target="https://en.wikipedia.org/wiki/Rape" TargetMode="External"/><Relationship Id="rId24" Type="http://schemas.openxmlformats.org/officeDocument/2006/relationships/hyperlink" Target="https://en.wikipedia.org/wiki/Drag_queen" TargetMode="External"/><Relationship Id="rId32" Type="http://schemas.openxmlformats.org/officeDocument/2006/relationships/hyperlink" Target="https://en.wikipedia.org/wiki/Boris_Johnson" TargetMode="External"/><Relationship Id="rId5" Type="http://schemas.openxmlformats.org/officeDocument/2006/relationships/hyperlink" Target="https://en.wikipedia.org/wiki/South_London" TargetMode="External"/><Relationship Id="rId15" Type="http://schemas.openxmlformats.org/officeDocument/2006/relationships/hyperlink" Target="https://en.wikipedia.org/wiki/Law_enforcement_in_the_United_Kingdom" TargetMode="External"/><Relationship Id="rId23" Type="http://schemas.openxmlformats.org/officeDocument/2006/relationships/hyperlink" Target="https://en.wikipedia.org/wiki/Murder_of_Sarah_Everard#cite_note-Hughes_2021-71" TargetMode="External"/><Relationship Id="rId28" Type="http://schemas.openxmlformats.org/officeDocument/2006/relationships/hyperlink" Target="https://en.wikipedia.org/wiki/Murder_of_Sarah_Everard#cite_note-Sky_News_12247124-74" TargetMode="External"/><Relationship Id="rId36" Type="http://schemas.openxmlformats.org/officeDocument/2006/relationships/hyperlink" Target="https://en.wikipedia.org/wiki/Baroness_Casey_of_Blackstock" TargetMode="External"/><Relationship Id="rId10" Type="http://schemas.openxmlformats.org/officeDocument/2006/relationships/hyperlink" Target="https://en.wikipedia.org/wiki/Dover" TargetMode="External"/><Relationship Id="rId19" Type="http://schemas.openxmlformats.org/officeDocument/2006/relationships/hyperlink" Target="https://en.wikipedia.org/wiki/Murder_of_Sarah_Everard#cite_note-Telegraph_View-69" TargetMode="External"/><Relationship Id="rId31" Type="http://schemas.openxmlformats.org/officeDocument/2006/relationships/hyperlink" Target="https://en.wikipedia.org/wiki/Murder_of_Sarah_Everard#cite_note-Grierson_2021_1004-97" TargetMode="External"/><Relationship Id="rId4" Type="http://schemas.openxmlformats.org/officeDocument/2006/relationships/hyperlink" Target="https://en.wikipedia.org/wiki/Marketing_management" TargetMode="External"/><Relationship Id="rId9" Type="http://schemas.openxmlformats.org/officeDocument/2006/relationships/hyperlink" Target="https://en.wikipedia.org/wiki/COVID-19" TargetMode="External"/><Relationship Id="rId14" Type="http://schemas.openxmlformats.org/officeDocument/2006/relationships/hyperlink" Target="https://en.wikipedia.org/wiki/Whole_life_order" TargetMode="External"/><Relationship Id="rId22" Type="http://schemas.openxmlformats.org/officeDocument/2006/relationships/hyperlink" Target="https://en.wikipedia.org/wiki/Murder_of_Sarah_Everard#cite_note-Sinclair_2021_0710-70" TargetMode="External"/><Relationship Id="rId27" Type="http://schemas.openxmlformats.org/officeDocument/2006/relationships/hyperlink" Target="https://en.wikipedia.org/wiki/Murder_of_Sarah_Everard#cite_note-BBC_58883628-73" TargetMode="External"/><Relationship Id="rId30" Type="http://schemas.openxmlformats.org/officeDocument/2006/relationships/hyperlink" Target="https://en.wikipedia.org/wiki/Murder_of_Sarah_Everard#cite_note-Butterworth_2021-76" TargetMode="External"/><Relationship Id="rId35" Type="http://schemas.openxmlformats.org/officeDocument/2006/relationships/hyperlink" Target="https://en.wikipedia.org/wiki/Murder_of_Sarah_Everard#cite_note-BBC_58804984-99" TargetMode="External"/><Relationship Id="rId8" Type="http://schemas.openxmlformats.org/officeDocument/2006/relationships/hyperlink" Target="https://en.wikipedia.org/wiki/Metropolitan_Police"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library.college.police.uk/docs/met-police/Damilola-Taylor-Murder-Investigation-Review-2002.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app.college.police.uk/app-content/critical-incident-management/phase-2-managing-critical-incidents/#situation-awareness"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app.college.police.uk/app-content/intelligence-management/?s="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app.college.police.uk/app-content/intelligence-management/?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homeoffice.gov.uk/publications/science-research-statistics/research-statistics/crime-research/hosb1011/"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jesip.org.uk/joint-decision-model" TargetMode="External"/><Relationship Id="rId5" Type="http://schemas.openxmlformats.org/officeDocument/2006/relationships/hyperlink" Target="https://www.app.college.police.uk/app-content/the-national-decision-model/?s=" TargetMode="External"/><Relationship Id="rId4" Type="http://schemas.openxmlformats.org/officeDocument/2006/relationships/hyperlink" Target="http://library.college.police.uk/docs/APPref/Extract-Critical-Incident-Management-2007.pdf"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ing.com/search?q=Dunblane+Primary+School%20wikipedia"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bing.com/search?q=Mass+shooting%20wikipedia" TargetMode="External"/><Relationship Id="rId5" Type="http://schemas.openxmlformats.org/officeDocument/2006/relationships/hyperlink" Target="https://www.bing.com/search?q=Stirlingshire%20wikipedia" TargetMode="External"/><Relationship Id="rId4" Type="http://schemas.openxmlformats.org/officeDocument/2006/relationships/hyperlink" Target="https://www.bing.com/search?q=Stirling%20wikipedia" TargetMode="Externa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en.wikipedia.org/wiki/Borough_Market" TargetMode="External"/><Relationship Id="rId3" Type="http://schemas.openxmlformats.org/officeDocument/2006/relationships/hyperlink" Target="https://en.wikipedia.org/wiki/Vehicle-ramming_attack" TargetMode="External"/><Relationship Id="rId7" Type="http://schemas.openxmlformats.org/officeDocument/2006/relationships/hyperlink" Target="https://en.wikipedia.org/wiki/River_Thames" TargetMode="External"/><Relationship Id="rId12" Type="http://schemas.openxmlformats.org/officeDocument/2006/relationships/hyperlink" Target="https://en.wikipedia.org/wiki/2017_London_Bridge_attack#cite_note-9"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en.wikipedia.org/wiki/London_Bridge" TargetMode="External"/><Relationship Id="rId11" Type="http://schemas.openxmlformats.org/officeDocument/2006/relationships/hyperlink" Target="https://en.wikipedia.org/wiki/Explosive_vest" TargetMode="External"/><Relationship Id="rId5" Type="http://schemas.openxmlformats.org/officeDocument/2006/relationships/hyperlink" Target="https://en.wikipedia.org/wiki/London" TargetMode="External"/><Relationship Id="rId10" Type="http://schemas.openxmlformats.org/officeDocument/2006/relationships/hyperlink" Target="https://en.wikipedia.org/wiki/City_of_London_Police" TargetMode="External"/><Relationship Id="rId4" Type="http://schemas.openxmlformats.org/officeDocument/2006/relationships/hyperlink" Target="https://en.wikipedia.org/wiki/Stabbing_as_a_terrorist_tactic" TargetMode="External"/><Relationship Id="rId9" Type="http://schemas.openxmlformats.org/officeDocument/2006/relationships/hyperlink" Target="https://en.wikipedia.org/wiki/2017_London_Bridge_attack#cite_note-8" TargetMode="External"/></Relationships>
</file>

<file path=ppt/notesSlides/_rels/notesSlide16.xml.rels><?xml version="1.0" encoding="UTF-8" standalone="yes"?>
<Relationships xmlns="http://schemas.openxmlformats.org/package/2006/relationships"><Relationship Id="rId13" Type="http://schemas.openxmlformats.org/officeDocument/2006/relationships/hyperlink" Target="https://en.wikipedia.org/wiki/London_Borough_of_Hackney" TargetMode="External"/><Relationship Id="rId18" Type="http://schemas.openxmlformats.org/officeDocument/2006/relationships/hyperlink" Target="https://en.wikipedia.org/wiki/Battersea" TargetMode="External"/><Relationship Id="rId26" Type="http://schemas.openxmlformats.org/officeDocument/2006/relationships/hyperlink" Target="https://en.wikipedia.org/wiki/Bristol" TargetMode="External"/><Relationship Id="rId3" Type="http://schemas.openxmlformats.org/officeDocument/2006/relationships/hyperlink" Target="https://en.wikipedia.org/wiki/Riot" TargetMode="External"/><Relationship Id="rId21" Type="http://schemas.openxmlformats.org/officeDocument/2006/relationships/hyperlink" Target="https://en.wikipedia.org/wiki/Barking,_London" TargetMode="External"/><Relationship Id="rId34" Type="http://schemas.openxmlformats.org/officeDocument/2006/relationships/hyperlink" Target="https://en.wikipedia.org/wiki/Wolverhampton" TargetMode="External"/><Relationship Id="rId7" Type="http://schemas.openxmlformats.org/officeDocument/2006/relationships/hyperlink" Target="https://en.wikipedia.org/wiki/Tottenham_Hale" TargetMode="External"/><Relationship Id="rId12" Type="http://schemas.openxmlformats.org/officeDocument/2006/relationships/hyperlink" Target="https://en.wikipedia.org/wiki/Wood_Green" TargetMode="External"/><Relationship Id="rId17" Type="http://schemas.openxmlformats.org/officeDocument/2006/relationships/hyperlink" Target="https://en.wikipedia.org/wiki/London_Borough_of_Enfield" TargetMode="External"/><Relationship Id="rId25" Type="http://schemas.openxmlformats.org/officeDocument/2006/relationships/hyperlink" Target="https://en.wikipedia.org/wiki/Birmingham" TargetMode="External"/><Relationship Id="rId33" Type="http://schemas.openxmlformats.org/officeDocument/2006/relationships/hyperlink" Target="https://en.wikipedia.org/wiki/West_Bromwich" TargetMode="External"/><Relationship Id="rId2" Type="http://schemas.openxmlformats.org/officeDocument/2006/relationships/slide" Target="../slides/slide16.xml"/><Relationship Id="rId16" Type="http://schemas.openxmlformats.org/officeDocument/2006/relationships/hyperlink" Target="https://en.wikipedia.org/wiki/Peckham" TargetMode="External"/><Relationship Id="rId20" Type="http://schemas.openxmlformats.org/officeDocument/2006/relationships/hyperlink" Target="https://en.wikipedia.org/wiki/Ealing" TargetMode="External"/><Relationship Id="rId29" Type="http://schemas.openxmlformats.org/officeDocument/2006/relationships/hyperlink" Target="https://en.wikipedia.org/wiki/Leicester" TargetMode="External"/><Relationship Id="rId1" Type="http://schemas.openxmlformats.org/officeDocument/2006/relationships/notesMaster" Target="../notesMasters/notesMaster1.xml"/><Relationship Id="rId6" Type="http://schemas.openxmlformats.org/officeDocument/2006/relationships/hyperlink" Target="https://en.wikipedia.org/wiki/Arson" TargetMode="External"/><Relationship Id="rId11" Type="http://schemas.openxmlformats.org/officeDocument/2006/relationships/hyperlink" Target="https://en.wikipedia.org/wiki/Double-decker_bus" TargetMode="External"/><Relationship Id="rId24" Type="http://schemas.openxmlformats.org/officeDocument/2006/relationships/hyperlink" Target="https://en.wikipedia.org/wiki/East_Ham" TargetMode="External"/><Relationship Id="rId32" Type="http://schemas.openxmlformats.org/officeDocument/2006/relationships/hyperlink" Target="https://en.wikipedia.org/wiki/Nottingham" TargetMode="External"/><Relationship Id="rId5" Type="http://schemas.openxmlformats.org/officeDocument/2006/relationships/hyperlink" Target="https://en.wikipedia.org/wiki/Looting" TargetMode="External"/><Relationship Id="rId15" Type="http://schemas.openxmlformats.org/officeDocument/2006/relationships/hyperlink" Target="https://en.wikipedia.org/wiki/Walthamstow" TargetMode="External"/><Relationship Id="rId23" Type="http://schemas.openxmlformats.org/officeDocument/2006/relationships/hyperlink" Target="https://en.wikipedia.org/wiki/Lewisham" TargetMode="External"/><Relationship Id="rId28" Type="http://schemas.openxmlformats.org/officeDocument/2006/relationships/hyperlink" Target="https://en.wikipedia.org/wiki/Derby" TargetMode="External"/><Relationship Id="rId36" Type="http://schemas.openxmlformats.org/officeDocument/2006/relationships/hyperlink" Target="https://en.wikipedia.org/wiki/Great_Recession" TargetMode="External"/><Relationship Id="rId10" Type="http://schemas.openxmlformats.org/officeDocument/2006/relationships/hyperlink" Target="https://en.wikipedia.org/wiki/2011_England_riots#cite_note-10" TargetMode="External"/><Relationship Id="rId19" Type="http://schemas.openxmlformats.org/officeDocument/2006/relationships/hyperlink" Target="https://en.wikipedia.org/wiki/Croydon" TargetMode="External"/><Relationship Id="rId31" Type="http://schemas.openxmlformats.org/officeDocument/2006/relationships/hyperlink" Target="https://en.wikipedia.org/wiki/Manchester" TargetMode="External"/><Relationship Id="rId4" Type="http://schemas.openxmlformats.org/officeDocument/2006/relationships/hyperlink" Target="https://en.wikipedia.org/wiki/England" TargetMode="External"/><Relationship Id="rId9" Type="http://schemas.openxmlformats.org/officeDocument/2006/relationships/hyperlink" Target="https://en.wikipedia.org/wiki/Shooting_of_Mark_Duggan" TargetMode="External"/><Relationship Id="rId14" Type="http://schemas.openxmlformats.org/officeDocument/2006/relationships/hyperlink" Target="https://en.wikipedia.org/wiki/Brixton" TargetMode="External"/><Relationship Id="rId22" Type="http://schemas.openxmlformats.org/officeDocument/2006/relationships/hyperlink" Target="https://en.wikipedia.org/wiki/Woolwich" TargetMode="External"/><Relationship Id="rId27" Type="http://schemas.openxmlformats.org/officeDocument/2006/relationships/hyperlink" Target="https://en.wikipedia.org/wiki/Coventry" TargetMode="External"/><Relationship Id="rId30" Type="http://schemas.openxmlformats.org/officeDocument/2006/relationships/hyperlink" Target="https://en.wikipedia.org/wiki/Liverpool" TargetMode="External"/><Relationship Id="rId35" Type="http://schemas.openxmlformats.org/officeDocument/2006/relationships/hyperlink" Target="https://en.wikipedia.org/wiki/Social_media" TargetMode="External"/><Relationship Id="rId8" Type="http://schemas.openxmlformats.org/officeDocument/2006/relationships/hyperlink" Target="https://en.wikipedia.org/wiki/London"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bbc.co.uk/news/av/uk-wales-36026894"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s://en.wikipedia.org/wiki/FA_Cup" TargetMode="External"/><Relationship Id="rId13" Type="http://schemas.openxmlformats.org/officeDocument/2006/relationships/hyperlink" Target="https://en.wikipedia.org/wiki/Football_hooliganism" TargetMode="External"/><Relationship Id="rId18" Type="http://schemas.openxmlformats.org/officeDocument/2006/relationships/hyperlink" Target="https://en.wikipedia.org/wiki/Gross_negligence" TargetMode="External"/><Relationship Id="rId3" Type="http://schemas.openxmlformats.org/officeDocument/2006/relationships/hyperlink" Target="https://en.wikipedia.org/wiki/Crowd_collapses_and_crushes" TargetMode="External"/><Relationship Id="rId21" Type="http://schemas.openxmlformats.org/officeDocument/2006/relationships/hyperlink" Target="https://en.wikipedia.org/wiki/Manslaughter" TargetMode="External"/><Relationship Id="rId7" Type="http://schemas.openxmlformats.org/officeDocument/2006/relationships/hyperlink" Target="https://en.wikipedia.org/wiki/South_Yorkshire" TargetMode="External"/><Relationship Id="rId12" Type="http://schemas.openxmlformats.org/officeDocument/2006/relationships/hyperlink" Target="https://en.wikipedia.org/wiki/South_Yorkshire_Police" TargetMode="External"/><Relationship Id="rId17" Type="http://schemas.openxmlformats.org/officeDocument/2006/relationships/hyperlink" Target="https://en.wikipedia.org/wiki/Unlawful_killing" TargetMode="External"/><Relationship Id="rId2" Type="http://schemas.openxmlformats.org/officeDocument/2006/relationships/slide" Target="../slides/slide19.xml"/><Relationship Id="rId16" Type="http://schemas.openxmlformats.org/officeDocument/2006/relationships/hyperlink" Target="https://en.wikipedia.org/wiki/Accidental_death" TargetMode="External"/><Relationship Id="rId20" Type="http://schemas.openxmlformats.org/officeDocument/2006/relationships/hyperlink" Target="https://en.wikipedia.org/wiki/Chief_constable" TargetMode="External"/><Relationship Id="rId1" Type="http://schemas.openxmlformats.org/officeDocument/2006/relationships/notesMaster" Target="../notesMasters/notesMaster1.xml"/><Relationship Id="rId6" Type="http://schemas.openxmlformats.org/officeDocument/2006/relationships/hyperlink" Target="https://en.wikipedia.org/wiki/Sheffield" TargetMode="External"/><Relationship Id="rId11" Type="http://schemas.openxmlformats.org/officeDocument/2006/relationships/hyperlink" Target="https://en.wikipedia.org/wiki/Tony_Bland" TargetMode="External"/><Relationship Id="rId24" Type="http://schemas.openxmlformats.org/officeDocument/2006/relationships/hyperlink" Target="https://assets.college.police.uk/s3fs-public/2021-09/charter-for-families-bereaved-through-public-tragedy.pdf" TargetMode="External"/><Relationship Id="rId5" Type="http://schemas.openxmlformats.org/officeDocument/2006/relationships/hyperlink" Target="https://en.wikipedia.org/wiki/Hillsborough_Stadium" TargetMode="External"/><Relationship Id="rId15" Type="http://schemas.openxmlformats.org/officeDocument/2006/relationships/hyperlink" Target="https://en.wikipedia.org/wiki/Crowd_control" TargetMode="External"/><Relationship Id="rId23" Type="http://schemas.openxmlformats.org/officeDocument/2006/relationships/hyperlink" Target="https://en.wikipedia.org/wiki/Perverting_the_course_of_justice" TargetMode="External"/><Relationship Id="rId10" Type="http://schemas.openxmlformats.org/officeDocument/2006/relationships/hyperlink" Target="https://en.wikipedia.org/wiki/Nottingham_Forest_F.C." TargetMode="External"/><Relationship Id="rId19" Type="http://schemas.openxmlformats.org/officeDocument/2006/relationships/hyperlink" Target="https://en.wikipedia.org/wiki/Duty_of_care" TargetMode="External"/><Relationship Id="rId4" Type="http://schemas.openxmlformats.org/officeDocument/2006/relationships/hyperlink" Target="https://en.wikipedia.org/wiki/Association_football" TargetMode="External"/><Relationship Id="rId9" Type="http://schemas.openxmlformats.org/officeDocument/2006/relationships/hyperlink" Target="https://en.wikipedia.org/wiki/Liverpool_F.C." TargetMode="External"/><Relationship Id="rId14" Type="http://schemas.openxmlformats.org/officeDocument/2006/relationships/hyperlink" Target="https://en.wikipedia.org/wiki/Taylor_Report" TargetMode="External"/><Relationship Id="rId22" Type="http://schemas.openxmlformats.org/officeDocument/2006/relationships/hyperlink" Target="https://en.wikipedia.org/wiki/Misconduct_in_public_office"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meant by a critical incident.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Recognise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types of critical incidents.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police response to critical &amp; major incidents which impact on communities/victims.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what is meant by ‘a major incident’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initial response to critical &amp; major incidents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meaning of METHANE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use of METHANE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548722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Arial" panose="020B0604020202020204" pitchFamily="34" charset="0"/>
                <a:ea typeface="+mn-ea"/>
                <a:cs typeface="Arial" panose="020B0604020202020204" pitchFamily="34" charset="0"/>
              </a:rPr>
              <a:t>QTS – as a first responder to the scene of any incident what should you be thinking in relation to the impact it may have?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Any incident can escalate into a critical incident whilst other incidents are often clearly significant in their early phases</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Anyone can declare a major incident including first officer on the scene.</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 major incident may be declared by one or more emergency services, if any of the criteria outlined previously has been satisfied. In certain circumstances, such as flooding, the local authority may declare a major incident.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82897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QTS – thinking back to the types of incident we go to as police, what do you think a ‘critical incident’ is?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Critical incident management (CIM) is intended to provide a response which satisfies the needs of the victim, their family and the community, but also provides an effective and proportionate outcome to an incident.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definition is deliberately broad and should ensure that incidents which are likely to escalate into a CI are not missed. It recognises the fundamental importance of community confidence and trust in the police response to CIs, and applies equally to serious, less serious and internal incidents.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Although high-profile and/or large-scale incidents are more likely to develop into or contain multiple CIs, less serious incidents and internal incidents can, and do, escalate. A CI may appear to come from nowhere, but usually there are warning signs.</a:t>
            </a:r>
          </a:p>
          <a:p>
            <a:pPr>
              <a:defRPr/>
            </a:pPr>
            <a:endParaRPr lang="en-GB" sz="1200" dirty="0">
              <a:latin typeface="Arial" panose="020B0604020202020204" pitchFamily="34" charset="0"/>
              <a:cs typeface="Arial" panose="020B0604020202020204" pitchFamily="34" charset="0"/>
            </a:endParaRPr>
          </a:p>
          <a:p>
            <a:pPr>
              <a:defRPr/>
            </a:pPr>
            <a:r>
              <a:rPr lang="en-GB" sz="1200" dirty="0">
                <a:latin typeface="Arial" panose="020B0604020202020204" pitchFamily="34" charset="0"/>
                <a:cs typeface="Arial" panose="020B0604020202020204" pitchFamily="34" charset="0"/>
              </a:rPr>
              <a:t>A wide range of incidents or operations have the capability to become a critical incident, including anti-social behaviour or hate crime, pre-planned events or internal incidents.</a:t>
            </a:r>
          </a:p>
          <a:p>
            <a:pPr>
              <a:defRPr/>
            </a:pPr>
            <a:endParaRPr lang="en-GB" sz="1200" dirty="0">
              <a:latin typeface="Arial" panose="020B0604020202020204" pitchFamily="34" charset="0"/>
              <a:cs typeface="Arial" panose="020B0604020202020204" pitchFamily="34" charset="0"/>
            </a:endParaRPr>
          </a:p>
          <a:p>
            <a:pPr>
              <a:defRPr/>
            </a:pPr>
            <a:r>
              <a:rPr lang="en-GB" sz="1200" dirty="0">
                <a:latin typeface="Arial" panose="020B0604020202020204" pitchFamily="34" charset="0"/>
                <a:cs typeface="Arial" panose="020B0604020202020204" pitchFamily="34" charset="0"/>
              </a:rPr>
              <a:t>The tradition of policing by consent is most successful when it is based on active and voluntary participation of the community. This participation helps build a safe, just and tolerant society, thereby increasing feelings of security and reducing the fear of crime.</a:t>
            </a:r>
          </a:p>
          <a:p>
            <a:pPr>
              <a:defRPr/>
            </a:pPr>
            <a:r>
              <a:rPr lang="en-GB" sz="1200" dirty="0">
                <a:latin typeface="Arial" panose="020B0604020202020204" pitchFamily="34" charset="0"/>
                <a:cs typeface="Arial" panose="020B0604020202020204" pitchFamily="34" charset="0"/>
              </a:rPr>
              <a:t> </a:t>
            </a:r>
          </a:p>
          <a:p>
            <a:pPr>
              <a:defRPr/>
            </a:pPr>
            <a:r>
              <a:rPr lang="en-GB" sz="1200" dirty="0">
                <a:latin typeface="Arial" panose="020B0604020202020204" pitchFamily="34" charset="0"/>
                <a:cs typeface="Arial" panose="020B0604020202020204" pitchFamily="34" charset="0"/>
              </a:rPr>
              <a:t>Where crimes occur and they are believed to be the result of police failure to act or discrimination against particular communities, the whole basis of policing with the consent of the community is undermined. In addition, where the failings are because of police incompetence or indifference, trust and confidence within the wider community will be lost. This situation can be illustrated by the Stephen Lawrence case.</a:t>
            </a:r>
          </a:p>
          <a:p>
            <a:pPr>
              <a:defRPr/>
            </a:pPr>
            <a:endParaRPr lang="en-GB" sz="1200" b="1" dirty="0">
              <a:latin typeface="Arial" panose="020B0604020202020204" pitchFamily="34" charset="0"/>
              <a:ea typeface="+mn-ea"/>
              <a:cs typeface="Arial" panose="020B0604020202020204" pitchFamily="34" charset="0"/>
            </a:endParaRPr>
          </a:p>
          <a:p>
            <a:r>
              <a:rPr lang="en-GB" sz="1200" dirty="0">
                <a:latin typeface="Arial" panose="020B0604020202020204" pitchFamily="34" charset="0"/>
                <a:cs typeface="Arial" panose="020B0604020202020204" pitchFamily="34" charset="0"/>
              </a:rPr>
              <a:t>The </a:t>
            </a:r>
            <a:r>
              <a:rPr lang="en-GB" sz="1200" dirty="0">
                <a:latin typeface="Arial" panose="020B0604020202020204" pitchFamily="34" charset="0"/>
                <a:cs typeface="Arial" panose="020B0604020202020204" pitchFamily="34" charset="0"/>
                <a:hlinkClick r:id="rId3" tooltip="The Stephen Lawrence Inquiry"/>
              </a:rPr>
              <a:t>public inquiry (Macpherson, W. (1999) The Stephen Lawrence Inquiry)</a:t>
            </a:r>
            <a:r>
              <a:rPr lang="en-GB" sz="1200" dirty="0">
                <a:latin typeface="Arial" panose="020B0604020202020204" pitchFamily="34" charset="0"/>
                <a:cs typeface="Arial" panose="020B0604020202020204" pitchFamily="34" charset="0"/>
              </a:rPr>
              <a:t> following the investigation into the murder of Stephen Lawrence in 1993 resulted in the Metropolitan Police Service (MPS) acknowledging that some incidents, even if managed properly, can have a significant negative impact on the confidence of the victim, their family and the community.</a:t>
            </a:r>
          </a:p>
          <a:p>
            <a:r>
              <a:rPr lang="en-GB" sz="1200" dirty="0">
                <a:latin typeface="Arial" panose="020B0604020202020204" pitchFamily="34" charset="0"/>
                <a:cs typeface="Arial" panose="020B0604020202020204" pitchFamily="34" charset="0"/>
              </a:rPr>
              <a:t>The inquiry also found that institutional racism was apparent in several aspects of the investigation. To address this and other shortcomings the MPS developed guidance to help officers deal with similar cases, which they termed ‘critical incidents’. They adopted the definition used today.</a:t>
            </a:r>
          </a:p>
          <a:p>
            <a:pPr>
              <a:defRPr/>
            </a:pPr>
            <a:endParaRPr lang="en-GB" sz="1200" dirty="0">
              <a:latin typeface="Arial" panose="020B0604020202020204" pitchFamily="34" charset="0"/>
              <a:cs typeface="Arial" panose="020B0604020202020204" pitchFamily="34" charset="0"/>
            </a:endParaRPr>
          </a:p>
          <a:p>
            <a:pPr>
              <a:defRPr/>
            </a:pPr>
            <a:r>
              <a:rPr lang="en-GB" sz="1200" dirty="0">
                <a:latin typeface="Arial" panose="020B0604020202020204" pitchFamily="34" charset="0"/>
                <a:cs typeface="Arial" panose="020B0604020202020204" pitchFamily="34" charset="0"/>
              </a:rPr>
              <a:t>Guidance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has been developed to assist police officers dealing with similar cases, </a:t>
            </a:r>
            <a:endParaRPr lang="en-GB" sz="1200" b="1" dirty="0">
              <a:latin typeface="Arial" panose="020B0604020202020204" pitchFamily="34" charset="0"/>
              <a:ea typeface="+mn-ea"/>
              <a:cs typeface="Arial" panose="020B0604020202020204" pitchFamily="34" charset="0"/>
            </a:endParaRPr>
          </a:p>
          <a:p>
            <a:pPr>
              <a:defRPr/>
            </a:pPr>
            <a:endParaRPr lang="en-GB" sz="1200" b="1" dirty="0">
              <a:latin typeface="Arial" panose="020B0604020202020204" pitchFamily="34" charset="0"/>
              <a:ea typeface="+mn-ea"/>
              <a:cs typeface="Arial" panose="020B0604020202020204" pitchFamily="34" charset="0"/>
            </a:endParaRPr>
          </a:p>
          <a:p>
            <a:pPr>
              <a:defRPr/>
            </a:pPr>
            <a:r>
              <a:rPr lang="en-GB" sz="1200" b="1" dirty="0">
                <a:latin typeface="Arial" panose="020B0604020202020204" pitchFamily="34" charset="0"/>
                <a:ea typeface="+mn-ea"/>
                <a:cs typeface="Arial" panose="020B0604020202020204" pitchFamily="34" charset="0"/>
              </a:rPr>
              <a:t>Discuss with the class the Keywords and draw out their interpretation:</a:t>
            </a:r>
            <a:endParaRPr lang="en-GB" sz="1200" i="1" dirty="0">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Effectiveness</a:t>
            </a:r>
            <a:r>
              <a:rPr lang="en-GB" sz="1200" dirty="0">
                <a:latin typeface="Arial" panose="020B0604020202020204" pitchFamily="34" charset="0"/>
                <a:cs typeface="Arial" panose="020B0604020202020204" pitchFamily="34" charset="0"/>
              </a:rPr>
              <a:t> – this is a measure of the professionalism, competence and integrity evident in the police response to an incident.</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Significant impact</a:t>
            </a:r>
            <a:r>
              <a:rPr lang="en-GB" sz="1200" dirty="0">
                <a:latin typeface="Arial" panose="020B0604020202020204" pitchFamily="34" charset="0"/>
                <a:cs typeface="Arial" panose="020B0604020202020204" pitchFamily="34" charset="0"/>
              </a:rPr>
              <a:t> – significant should be interpreted as being particular to each incident but critically relates to the impact on the individual, family or community.</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Confidence</a:t>
            </a:r>
            <a:r>
              <a:rPr lang="en-GB" sz="1200" dirty="0">
                <a:latin typeface="Arial" panose="020B0604020202020204" pitchFamily="34" charset="0"/>
                <a:cs typeface="Arial" panose="020B0604020202020204" pitchFamily="34" charset="0"/>
              </a:rPr>
              <a:t> – this is a reference to the long-term confidence of victims, families and communities in policing.</a:t>
            </a: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Likely</a:t>
            </a:r>
            <a:r>
              <a:rPr lang="en-GB" sz="1200" dirty="0">
                <a:latin typeface="Arial" panose="020B0604020202020204" pitchFamily="34" charset="0"/>
                <a:cs typeface="Arial" panose="020B0604020202020204" pitchFamily="34" charset="0"/>
              </a:rPr>
              <a:t> – all incidents that the police deal with could have a significant impact on confidence, but are they likely to?</a:t>
            </a:r>
          </a:p>
          <a:p>
            <a:pPr marL="0" indent="0">
              <a:buFont typeface="Arial" pitchFamily="34" charset="0"/>
              <a:buNone/>
              <a:defRPr/>
            </a:pPr>
            <a:endParaRPr lang="en-GB" sz="1200" dirty="0">
              <a:latin typeface="Arial" panose="020B0604020202020204" pitchFamily="34" charset="0"/>
              <a:ea typeface="+mn-ea"/>
              <a:cs typeface="Arial" panose="020B0604020202020204" pitchFamily="34" charset="0"/>
            </a:endParaRPr>
          </a:p>
          <a:p>
            <a:pPr>
              <a:defRPr/>
            </a:pPr>
            <a:endParaRPr lang="en-GB" sz="1200" dirty="0">
              <a:latin typeface="Arial" panose="020B0604020202020204" pitchFamily="34" charset="0"/>
              <a:cs typeface="Arial" panose="020B0604020202020204" pitchFamily="34" charset="0"/>
            </a:endParaRPr>
          </a:p>
          <a:p>
            <a:pPr>
              <a:defRPr/>
            </a:pPr>
            <a:r>
              <a:rPr lang="en-GB" sz="1200" b="1" dirty="0">
                <a:latin typeface="Arial" panose="020B0604020202020204" pitchFamily="34" charset="0"/>
                <a:cs typeface="Arial" panose="020B0604020202020204" pitchFamily="34" charset="0"/>
              </a:rPr>
              <a:t>Have the class identify what type of incidents have the potential of being a critical incident and further provide examples of cases that fit within the broad definition of critical incident - discuss</a:t>
            </a:r>
            <a:endParaRPr lang="en-GB" sz="1200" dirty="0">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624775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Declaring a critical incident</a:t>
            </a:r>
          </a:p>
          <a:p>
            <a:r>
              <a:rPr lang="en-GB" sz="1200" dirty="0">
                <a:latin typeface="Arial" panose="020B0604020202020204" pitchFamily="34" charset="0"/>
                <a:cs typeface="Arial" panose="020B0604020202020204" pitchFamily="34" charset="0"/>
              </a:rPr>
              <a:t>Declaring a CI needs to be done when information is sparse, but there is pressure to make the right decision quickly. To do this, declaring officers should ensure that they have access to all sources of information available at the time. This may include: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decision logs and case files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briefings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family liaison officers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current situation awareness.</a:t>
            </a:r>
          </a:p>
          <a:p>
            <a:r>
              <a:rPr lang="en-GB" sz="1200" dirty="0">
                <a:latin typeface="Arial" panose="020B0604020202020204" pitchFamily="34" charset="0"/>
                <a:cs typeface="Arial" panose="020B0604020202020204" pitchFamily="34" charset="0"/>
              </a:rPr>
              <a:t>Each incident should be assessed on its own merits. Chief officers will want to ensure that CIs are declared only when it is necessary and appropriate to do so, and that the response is proportionate to the scale of the incident.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Declaration is a means of supporting a competent and well-managed police response in line with standard policies and procedures. National and local policies and procedures are intended to ensure that there is a consistent and effective police response to a wide range of incidents. They incorporate key legislation and good practice, where this has been identified.</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However, there are times when deviating from recognised policy and procedure can be the appropriate thing to do. Officers should clearly record their decision for this and the rationale behind it where this occurs.</a:t>
            </a:r>
          </a:p>
          <a:p>
            <a:r>
              <a:rPr lang="en-GB" sz="1200" dirty="0">
                <a:latin typeface="Arial" panose="020B0604020202020204" pitchFamily="34" charset="0"/>
                <a:cs typeface="Arial" panose="020B0604020202020204" pitchFamily="34" charset="0"/>
              </a:rPr>
              <a:t>Where an incident is declared critical, the response should quickly identify the cause.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Management plans should be implemented to ensure or restore the quality of the police response and maintain or rebuild confidence. A prompt and well- coordinated response enables the police  to reassure the victim, their family and the community, and restore public confidence in the police service.</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378887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Types of critical incidents</a:t>
            </a:r>
          </a:p>
          <a:p>
            <a:r>
              <a:rPr lang="en-GB" sz="1200" dirty="0">
                <a:latin typeface="Arial" panose="020B0604020202020204" pitchFamily="34" charset="0"/>
                <a:cs typeface="Arial" panose="020B0604020202020204" pitchFamily="34" charset="0"/>
              </a:rPr>
              <a:t>The cases used in the review could suggest that critical incidents are usually high profile, serious or related to homicide. It is important to remember that this is not always the case and some involve incidents such as missing persons or bullying.</a:t>
            </a:r>
          </a:p>
          <a:p>
            <a:r>
              <a:rPr lang="en-GB" sz="1200" b="1" dirty="0">
                <a:latin typeface="Arial" panose="020B0604020202020204" pitchFamily="34" charset="0"/>
                <a:cs typeface="Arial" panose="020B0604020202020204" pitchFamily="34" charset="0"/>
              </a:rPr>
              <a:t>Anti-social behaviour</a:t>
            </a:r>
          </a:p>
          <a:p>
            <a:r>
              <a:rPr lang="en-GB" sz="1200" dirty="0">
                <a:latin typeface="Arial" panose="020B0604020202020204" pitchFamily="34" charset="0"/>
                <a:cs typeface="Arial" panose="020B0604020202020204" pitchFamily="34" charset="0"/>
              </a:rPr>
              <a:t>The deaths of Fiona Pilkington and her daughter </a:t>
            </a:r>
            <a:r>
              <a:rPr lang="en-GB" sz="1200" dirty="0" err="1">
                <a:latin typeface="Arial" panose="020B0604020202020204" pitchFamily="34" charset="0"/>
                <a:cs typeface="Arial" panose="020B0604020202020204" pitchFamily="34" charset="0"/>
              </a:rPr>
              <a:t>Francecca</a:t>
            </a:r>
            <a:r>
              <a:rPr lang="en-GB" sz="1200" dirty="0">
                <a:latin typeface="Arial" panose="020B0604020202020204" pitchFamily="34" charset="0"/>
                <a:cs typeface="Arial" panose="020B0604020202020204" pitchFamily="34" charset="0"/>
              </a:rPr>
              <a:t> in October 2007 and the death of David Askew in March 2010 demonstrate that critical incidents are still occurring and that they can have their origins in a wide range of incidents. These cases were both linked to repeated and persistent anti-social behaviour (ASB).</a:t>
            </a:r>
          </a:p>
          <a:p>
            <a:r>
              <a:rPr lang="en-GB" sz="1200" b="1" dirty="0">
                <a:latin typeface="Arial" panose="020B0604020202020204" pitchFamily="34" charset="0"/>
                <a:cs typeface="Arial" panose="020B0604020202020204" pitchFamily="34" charset="0"/>
              </a:rPr>
              <a:t>Case study – Fiona Pilkington</a:t>
            </a:r>
          </a:p>
          <a:p>
            <a:r>
              <a:rPr lang="en-GB" sz="1200" dirty="0">
                <a:latin typeface="Arial" panose="020B0604020202020204" pitchFamily="34" charset="0"/>
                <a:cs typeface="Arial" panose="020B0604020202020204" pitchFamily="34" charset="0"/>
              </a:rPr>
              <a:t>The Fiona Pilkington case had its origins in harassment and ASB. Fiona and her daughter suffered frequent and sustained local disorder, often directed at their home, over a period of several years. This was reported to the police, but ‘incidents were too often dealt with by police officers in isolation and with an unstructured approach’ (IPCC, 2011). This and other factors, such as not identifying the family as vulnerable, and not recognising the ASB and harassment as targeted hate crime, caused frustration. Fiona eventually took her own life and that of her disabled daughter, </a:t>
            </a:r>
            <a:r>
              <a:rPr lang="en-GB" sz="1200" dirty="0" err="1">
                <a:latin typeface="Arial" panose="020B0604020202020204" pitchFamily="34" charset="0"/>
                <a:cs typeface="Arial" panose="020B0604020202020204" pitchFamily="34" charset="0"/>
              </a:rPr>
              <a:t>Francecca</a:t>
            </a:r>
            <a:r>
              <a:rPr lang="en-GB" sz="12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Case study – David Askew</a:t>
            </a:r>
          </a:p>
          <a:p>
            <a:r>
              <a:rPr lang="en-GB" sz="1200" dirty="0">
                <a:latin typeface="Arial" panose="020B0604020202020204" pitchFamily="34" charset="0"/>
                <a:cs typeface="Arial" panose="020B0604020202020204" pitchFamily="34" charset="0"/>
              </a:rPr>
              <a:t>David Askew collapsed and died after an incident in which youths were reportedly causing a nuisance at his home in Hattersley. Greater Manchester Police had been in contact with Mr Askew and his relatives over a number of years in relation to repeated allegations of ASB. An </a:t>
            </a:r>
            <a:r>
              <a:rPr lang="en-GB" sz="1200" dirty="0">
                <a:latin typeface="Arial" panose="020B0604020202020204" pitchFamily="34" charset="0"/>
                <a:cs typeface="Arial" panose="020B0604020202020204" pitchFamily="34" charset="0"/>
                <a:hlinkClick r:id="rId3"/>
              </a:rPr>
              <a:t>IPCC investigation</a:t>
            </a:r>
            <a:r>
              <a:rPr lang="en-GB" sz="1200" dirty="0">
                <a:latin typeface="Arial" panose="020B0604020202020204" pitchFamily="34" charset="0"/>
                <a:cs typeface="Arial" panose="020B0604020202020204" pitchFamily="34" charset="0"/>
              </a:rPr>
              <a:t> was subsequently undertaken and the findings published 21 March 2011.</a:t>
            </a:r>
          </a:p>
          <a:p>
            <a:r>
              <a:rPr lang="en-GB" sz="1200" b="1" dirty="0">
                <a:latin typeface="Arial" panose="020B0604020202020204" pitchFamily="34" charset="0"/>
                <a:cs typeface="Arial" panose="020B0604020202020204" pitchFamily="34" charset="0"/>
              </a:rPr>
              <a:t>Hate crime</a:t>
            </a:r>
          </a:p>
          <a:p>
            <a:r>
              <a:rPr lang="en-GB" sz="1200" dirty="0">
                <a:latin typeface="Arial" panose="020B0604020202020204" pitchFamily="34" charset="0"/>
                <a:cs typeface="Arial" panose="020B0604020202020204" pitchFamily="34" charset="0"/>
              </a:rPr>
              <a:t>Other incidents, </a:t>
            </a:r>
            <a:r>
              <a:rPr lang="en-GB" sz="1200" dirty="0" err="1">
                <a:latin typeface="Arial" panose="020B0604020202020204" pitchFamily="34" charset="0"/>
                <a:cs typeface="Arial" panose="020B0604020202020204" pitchFamily="34" charset="0"/>
              </a:rPr>
              <a:t>eg</a:t>
            </a:r>
            <a:r>
              <a:rPr lang="en-GB" sz="1200" dirty="0">
                <a:latin typeface="Arial" panose="020B0604020202020204" pitchFamily="34" charset="0"/>
                <a:cs typeface="Arial" panose="020B0604020202020204" pitchFamily="34" charset="0"/>
              </a:rPr>
              <a:t>, racism on Channel Four’s </a:t>
            </a:r>
            <a:r>
              <a:rPr lang="en-GB" sz="1200" i="1" dirty="0">
                <a:latin typeface="Arial" panose="020B0604020202020204" pitchFamily="34" charset="0"/>
                <a:cs typeface="Arial" panose="020B0604020202020204" pitchFamily="34" charset="0"/>
              </a:rPr>
              <a:t>Big Brother</a:t>
            </a:r>
            <a:r>
              <a:rPr lang="en-GB" sz="1200" dirty="0">
                <a:latin typeface="Arial" panose="020B0604020202020204" pitchFamily="34" charset="0"/>
                <a:cs typeface="Arial" panose="020B0604020202020204" pitchFamily="34" charset="0"/>
              </a:rPr>
              <a:t>, which may not involve violence or threats of violence, can also develop into a critical incident if not managed appropriately.</a:t>
            </a:r>
          </a:p>
          <a:p>
            <a:r>
              <a:rPr lang="en-GB" sz="1200" b="1" dirty="0">
                <a:latin typeface="Arial" panose="020B0604020202020204" pitchFamily="34" charset="0"/>
                <a:cs typeface="Arial" panose="020B0604020202020204" pitchFamily="34" charset="0"/>
              </a:rPr>
              <a:t>Case study – </a:t>
            </a:r>
            <a:r>
              <a:rPr lang="en-GB" sz="1200" b="1" i="1" dirty="0">
                <a:latin typeface="Arial" panose="020B0604020202020204" pitchFamily="34" charset="0"/>
                <a:cs typeface="Arial" panose="020B0604020202020204" pitchFamily="34" charset="0"/>
              </a:rPr>
              <a:t>Big Brother</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During the Channel Four television show </a:t>
            </a:r>
            <a:r>
              <a:rPr lang="en-GB" sz="1200" i="1" dirty="0">
                <a:latin typeface="Arial" panose="020B0604020202020204" pitchFamily="34" charset="0"/>
                <a:cs typeface="Arial" panose="020B0604020202020204" pitchFamily="34" charset="0"/>
              </a:rPr>
              <a:t>Big Brother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Shilpa</a:t>
            </a:r>
            <a:r>
              <a:rPr lang="en-GB" sz="1200" dirty="0">
                <a:latin typeface="Arial" panose="020B0604020202020204" pitchFamily="34" charset="0"/>
                <a:cs typeface="Arial" panose="020B0604020202020204" pitchFamily="34" charset="0"/>
              </a:rPr>
              <a:t> Shetty was subjected to racist comments from other housemates. The national and international media profile of this programme meant that Hertfordshire Constabulary were under intense pressure to act quickly and effectively. A failure to react quickly enough exposed the force to criticism, and undermined public confidence that the police were taking such behaviour seriously</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417165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Internal incidents</a:t>
            </a:r>
          </a:p>
          <a:p>
            <a:r>
              <a:rPr lang="en-GB" sz="1200" dirty="0">
                <a:latin typeface="Arial" panose="020B0604020202020204" pitchFamily="34" charset="0"/>
                <a:cs typeface="Arial" panose="020B0604020202020204" pitchFamily="34" charset="0"/>
              </a:rPr>
              <a:t>Police officers and staff who work together may also be recognised as a community in their own right. A team may consider themselves to be a family (but at the same time also contain, or be part of, a number of other separate and distinct communities, </a:t>
            </a:r>
            <a:r>
              <a:rPr lang="en-GB" sz="1200" dirty="0" err="1">
                <a:latin typeface="Arial" panose="020B0604020202020204" pitchFamily="34" charset="0"/>
                <a:cs typeface="Arial" panose="020B0604020202020204" pitchFamily="34" charset="0"/>
              </a:rPr>
              <a:t>eg</a:t>
            </a:r>
            <a:r>
              <a:rPr lang="en-GB" sz="1200" dirty="0">
                <a:latin typeface="Arial" panose="020B0604020202020204" pitchFamily="34" charset="0"/>
                <a:cs typeface="Arial" panose="020B0604020202020204" pitchFamily="34" charset="0"/>
              </a:rPr>
              <a:t>, special interest groups, federation or union groups).</a:t>
            </a:r>
          </a:p>
          <a:p>
            <a:r>
              <a:rPr lang="en-GB" sz="1200" dirty="0">
                <a:latin typeface="Arial" panose="020B0604020202020204" pitchFamily="34" charset="0"/>
                <a:cs typeface="Arial" panose="020B0604020202020204" pitchFamily="34" charset="0"/>
              </a:rPr>
              <a:t>Certain incidents may have a significant impact on the confidence of these internal communities. These are known as internal critical incidents and can include bullying, discrimination, corruption or other inappropriate behaviour, as well as the death or serious injury of a colleague. Extensive organisational upheavals, such as force restructuring or a review of pay and conditions, may also be considered as critical incidents.</a:t>
            </a:r>
          </a:p>
          <a:p>
            <a:r>
              <a:rPr lang="en-GB" sz="1200" dirty="0">
                <a:latin typeface="Arial" panose="020B0604020202020204" pitchFamily="34" charset="0"/>
                <a:cs typeface="Arial" panose="020B0604020202020204" pitchFamily="34" charset="0"/>
              </a:rPr>
              <a:t>Irrespective of who the victim or the community is, the police response to the critical incident should always be the same (see </a:t>
            </a:r>
            <a:r>
              <a:rPr lang="en-GB" sz="1200" dirty="0">
                <a:latin typeface="Arial" panose="020B0604020202020204" pitchFamily="34" charset="0"/>
                <a:cs typeface="Arial" panose="020B0604020202020204" pitchFamily="34" charset="0"/>
                <a:hlinkClick r:id="rId3" tooltip="Phase 2"/>
              </a:rPr>
              <a:t>managing critical incidents</a:t>
            </a:r>
            <a:r>
              <a:rPr lang="en-GB" sz="12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Case study examples</a:t>
            </a:r>
          </a:p>
          <a:p>
            <a:r>
              <a:rPr lang="en-GB" sz="1200" dirty="0">
                <a:latin typeface="Arial" panose="020B0604020202020204" pitchFamily="34" charset="0"/>
                <a:cs typeface="Arial" panose="020B0604020202020204" pitchFamily="34" charset="0"/>
              </a:rPr>
              <a:t>The following case studies provide recent examples of internal critical incidents which have had a significant impact both internally and externally. In addition to these high-profile cases, there are many which do not come to public attention, </a:t>
            </a:r>
            <a:r>
              <a:rPr lang="en-GB" sz="1200" dirty="0" err="1">
                <a:latin typeface="Arial" panose="020B0604020202020204" pitchFamily="34" charset="0"/>
                <a:cs typeface="Arial" panose="020B0604020202020204" pitchFamily="34" charset="0"/>
              </a:rPr>
              <a:t>eg</a:t>
            </a:r>
            <a:r>
              <a:rPr lang="en-GB" sz="1200" dirty="0">
                <a:latin typeface="Arial" panose="020B0604020202020204" pitchFamily="34" charset="0"/>
                <a:cs typeface="Arial" panose="020B0604020202020204" pitchFamily="34" charset="0"/>
              </a:rPr>
              <a:t>, professional conduct or disciplinary matters, but which also have an impact on police officers and staff during their careers.</a:t>
            </a:r>
          </a:p>
          <a:p>
            <a:r>
              <a:rPr lang="en-GB" sz="1200" b="1" dirty="0">
                <a:latin typeface="Arial" panose="020B0604020202020204" pitchFamily="34" charset="0"/>
                <a:cs typeface="Arial" panose="020B0604020202020204" pitchFamily="34" charset="0"/>
              </a:rPr>
              <a:t>Case study 1</a:t>
            </a:r>
          </a:p>
          <a:p>
            <a:r>
              <a:rPr lang="en-GB" sz="1200" dirty="0">
                <a:latin typeface="Arial" panose="020B0604020202020204" pitchFamily="34" charset="0"/>
                <a:cs typeface="Arial" panose="020B0604020202020204" pitchFamily="34" charset="0"/>
              </a:rPr>
              <a:t>In July 2009 two police dogs were left in a car during a heat wave and died. This incident not only had an impact on those immediately affected within the organisation, but also on the national police community who, until this point, had a positive reputation for animal welfare issues. It also had an effect on the wider local community who, the previous year, had been involved in an appeal for puppies to be trained for police work.</a:t>
            </a:r>
          </a:p>
          <a:p>
            <a:r>
              <a:rPr lang="en-GB" sz="1200" b="1" dirty="0">
                <a:latin typeface="Arial" panose="020B0604020202020204" pitchFamily="34" charset="0"/>
                <a:cs typeface="Arial" panose="020B0604020202020204" pitchFamily="34" charset="0"/>
              </a:rPr>
              <a:t>Case study 2</a:t>
            </a:r>
          </a:p>
          <a:p>
            <a:r>
              <a:rPr lang="en-GB" sz="1200" dirty="0">
                <a:latin typeface="Arial" panose="020B0604020202020204" pitchFamily="34" charset="0"/>
                <a:cs typeface="Arial" panose="020B0604020202020204" pitchFamily="34" charset="0"/>
              </a:rPr>
              <a:t>In January 2011 an undercover officer Mark Kennedy offered to give evidence on behalf of the defence during a case against environmental activists. The publicity this case received not only raised concerns that the officer had ‘gone native’, but also that the police were carrying out unnecessary undercover operations. The officer had infiltrated the group, had been an active member of it for seven years and been involved in protests such as the G8 protest in Gleneagles in 2005. This case raised a number of questions internally and externally which undermined public and ministerial confidence in police undercover activities, their deployment, purpose and effectiveness. It also had a direct impact on officers and their families, who need to have confidence in the police service to appropriately deploy and manage such officers.</a:t>
            </a:r>
          </a:p>
          <a:p>
            <a:r>
              <a:rPr lang="en-GB" sz="1200" b="1" dirty="0">
                <a:latin typeface="Arial" panose="020B0604020202020204" pitchFamily="34" charset="0"/>
                <a:cs typeface="Arial" panose="020B0604020202020204" pitchFamily="34" charset="0"/>
              </a:rPr>
              <a:t>Case study 3</a:t>
            </a:r>
          </a:p>
          <a:p>
            <a:r>
              <a:rPr lang="en-GB" sz="1200" dirty="0">
                <a:latin typeface="Arial" panose="020B0604020202020204" pitchFamily="34" charset="0"/>
                <a:cs typeface="Arial" panose="020B0604020202020204" pitchFamily="34" charset="0"/>
              </a:rPr>
              <a:t>In January 2011 former police officer, Stephen Mitchell, was sentenced to life imprisonment after being found guilty of two counts of rape, three indecent assaults and six counts of abuse of public office. Between 1999 and 2007, the former police officer from Northumbria had committed sexual offences against vulnerable women he had come into contact with during the course of his duties. This case not only undermined the confidence of victims, their families and the local community, but also that of officers and staff in the police recruitment processes (which missed the fact that Mitchell had a history of sexual offending). Officers and staff need to have confidence in the integrity of the colleagues they work with. This case also generated widespread public concern because of the high-profile media response the case received.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Case Study 4</a:t>
            </a:r>
          </a:p>
          <a:p>
            <a:r>
              <a:rPr lang="en-GB" sz="1200" b="0" i="0" kern="1200" dirty="0">
                <a:solidFill>
                  <a:schemeClr val="tx1"/>
                </a:solidFill>
                <a:effectLst/>
                <a:latin typeface="+mn-lt"/>
                <a:ea typeface="+mn-ea"/>
                <a:cs typeface="+mn-cs"/>
              </a:rPr>
              <a:t>On the evening of 3 March 2021, </a:t>
            </a:r>
            <a:r>
              <a:rPr lang="en-GB" sz="1200" b="1" i="0" kern="1200" dirty="0">
                <a:solidFill>
                  <a:schemeClr val="tx1"/>
                </a:solidFill>
                <a:effectLst/>
                <a:latin typeface="+mn-lt"/>
                <a:ea typeface="+mn-ea"/>
                <a:cs typeface="+mn-cs"/>
              </a:rPr>
              <a:t>Sarah </a:t>
            </a:r>
            <a:r>
              <a:rPr lang="en-GB" sz="1200" b="1" i="0" kern="1200" dirty="0" err="1">
                <a:solidFill>
                  <a:schemeClr val="tx1"/>
                </a:solidFill>
                <a:effectLst/>
                <a:latin typeface="+mn-lt"/>
                <a:ea typeface="+mn-ea"/>
                <a:cs typeface="+mn-cs"/>
              </a:rPr>
              <a:t>Everard</a:t>
            </a:r>
            <a:r>
              <a:rPr lang="en-GB" sz="1200" b="0" i="0" kern="1200" dirty="0">
                <a:solidFill>
                  <a:schemeClr val="tx1"/>
                </a:solidFill>
                <a:effectLst/>
                <a:latin typeface="+mn-lt"/>
                <a:ea typeface="+mn-ea"/>
                <a:cs typeface="+mn-cs"/>
              </a:rPr>
              <a:t>, a 33-year-old </a:t>
            </a:r>
            <a:r>
              <a:rPr lang="en-GB" sz="1200" b="0" i="0" u="none" strike="noStrike" kern="1200" dirty="0">
                <a:solidFill>
                  <a:schemeClr val="tx1"/>
                </a:solidFill>
                <a:effectLst/>
                <a:latin typeface="+mn-lt"/>
                <a:ea typeface="+mn-ea"/>
                <a:cs typeface="+mn-cs"/>
                <a:hlinkClick r:id="rId4" tooltip="Marketing management"/>
              </a:rPr>
              <a:t>marketing executive</a:t>
            </a:r>
            <a:r>
              <a:rPr lang="en-GB" sz="1200" b="0" i="0" kern="1200" dirty="0">
                <a:solidFill>
                  <a:schemeClr val="tx1"/>
                </a:solidFill>
                <a:effectLst/>
                <a:latin typeface="+mn-lt"/>
                <a:ea typeface="+mn-ea"/>
                <a:cs typeface="+mn-cs"/>
              </a:rPr>
              <a:t>, was kidnapped in </a:t>
            </a:r>
            <a:r>
              <a:rPr lang="en-GB" sz="1200" b="0" i="0" u="none" strike="noStrike" kern="1200" dirty="0">
                <a:solidFill>
                  <a:schemeClr val="tx1"/>
                </a:solidFill>
                <a:effectLst/>
                <a:latin typeface="+mn-lt"/>
                <a:ea typeface="+mn-ea"/>
                <a:cs typeface="+mn-cs"/>
                <a:hlinkClick r:id="rId5" tooltip="South London"/>
              </a:rPr>
              <a:t>South London</a:t>
            </a:r>
            <a:r>
              <a:rPr lang="en-GB" sz="1200" b="0" i="0" kern="1200" dirty="0">
                <a:solidFill>
                  <a:schemeClr val="tx1"/>
                </a:solidFill>
                <a:effectLst/>
                <a:latin typeface="+mn-lt"/>
                <a:ea typeface="+mn-ea"/>
                <a:cs typeface="+mn-cs"/>
              </a:rPr>
              <a:t>, England, as she was walking home to the </a:t>
            </a:r>
            <a:r>
              <a:rPr lang="en-GB" sz="1200" b="0" i="0" u="none" strike="noStrike" kern="1200" dirty="0">
                <a:solidFill>
                  <a:schemeClr val="tx1"/>
                </a:solidFill>
                <a:effectLst/>
                <a:latin typeface="+mn-lt"/>
                <a:ea typeface="+mn-ea"/>
                <a:cs typeface="+mn-cs"/>
                <a:hlinkClick r:id="rId6" tooltip="Brixton Hill"/>
              </a:rPr>
              <a:t>Brixton Hill</a:t>
            </a:r>
            <a:r>
              <a:rPr lang="en-GB" sz="1200" b="0" i="0" kern="1200" dirty="0">
                <a:solidFill>
                  <a:schemeClr val="tx1"/>
                </a:solidFill>
                <a:effectLst/>
                <a:latin typeface="+mn-lt"/>
                <a:ea typeface="+mn-ea"/>
                <a:cs typeface="+mn-cs"/>
              </a:rPr>
              <a:t> area from a friend's house near </a:t>
            </a:r>
            <a:r>
              <a:rPr lang="en-GB" sz="1200" b="0" i="0" u="none" strike="noStrike" kern="1200" dirty="0">
                <a:solidFill>
                  <a:schemeClr val="tx1"/>
                </a:solidFill>
                <a:effectLst/>
                <a:latin typeface="+mn-lt"/>
                <a:ea typeface="+mn-ea"/>
                <a:cs typeface="+mn-cs"/>
                <a:hlinkClick r:id="rId7" tooltip="Clapham Common"/>
              </a:rPr>
              <a:t>Clapham Common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8" tooltip="Metropolitan Police"/>
              </a:rPr>
              <a:t>Metropolitan Police</a:t>
            </a:r>
            <a:r>
              <a:rPr lang="en-GB" sz="1200" b="0" i="0" kern="1200" dirty="0">
                <a:solidFill>
                  <a:schemeClr val="tx1"/>
                </a:solidFill>
                <a:effectLst/>
                <a:latin typeface="+mn-lt"/>
                <a:ea typeface="+mn-ea"/>
                <a:cs typeface="+mn-cs"/>
              </a:rPr>
              <a:t> officer </a:t>
            </a:r>
            <a:r>
              <a:rPr lang="en-GB" sz="1200" b="1" i="0" kern="1200" dirty="0">
                <a:solidFill>
                  <a:schemeClr val="tx1"/>
                </a:solidFill>
                <a:effectLst/>
                <a:latin typeface="+mn-lt"/>
                <a:ea typeface="+mn-ea"/>
                <a:cs typeface="+mn-cs"/>
              </a:rPr>
              <a:t>Wayne </a:t>
            </a:r>
            <a:r>
              <a:rPr lang="en-GB" sz="1200" b="1" i="0" kern="1200" dirty="0" err="1">
                <a:solidFill>
                  <a:schemeClr val="tx1"/>
                </a:solidFill>
                <a:effectLst/>
                <a:latin typeface="+mn-lt"/>
                <a:ea typeface="+mn-ea"/>
                <a:cs typeface="+mn-cs"/>
              </a:rPr>
              <a:t>Couzens</a:t>
            </a:r>
            <a:r>
              <a:rPr lang="en-GB" sz="1200" b="0" i="0" kern="1200" dirty="0">
                <a:solidFill>
                  <a:schemeClr val="tx1"/>
                </a:solidFill>
                <a:effectLst/>
                <a:latin typeface="+mn-lt"/>
                <a:ea typeface="+mn-ea"/>
                <a:cs typeface="+mn-cs"/>
              </a:rPr>
              <a:t> falsely arrested her under the pretence of having breached </a:t>
            </a:r>
            <a:r>
              <a:rPr lang="en-GB" sz="1200" b="0" i="0" u="none" strike="noStrike" kern="1200" dirty="0">
                <a:solidFill>
                  <a:schemeClr val="tx1"/>
                </a:solidFill>
                <a:effectLst/>
                <a:latin typeface="+mn-lt"/>
                <a:ea typeface="+mn-ea"/>
                <a:cs typeface="+mn-cs"/>
                <a:hlinkClick r:id="rId9" tooltip="COVID-19"/>
              </a:rPr>
              <a:t>COVID-19</a:t>
            </a:r>
            <a:r>
              <a:rPr lang="en-GB" sz="1200" b="0" i="0" kern="1200" dirty="0">
                <a:solidFill>
                  <a:schemeClr val="tx1"/>
                </a:solidFill>
                <a:effectLst/>
                <a:latin typeface="+mn-lt"/>
                <a:ea typeface="+mn-ea"/>
                <a:cs typeface="+mn-cs"/>
              </a:rPr>
              <a:t> regulations and drove her to near </a:t>
            </a:r>
            <a:r>
              <a:rPr lang="en-GB" sz="1200" b="0" i="0" u="none" strike="noStrike" kern="1200" dirty="0">
                <a:solidFill>
                  <a:schemeClr val="tx1"/>
                </a:solidFill>
                <a:effectLst/>
                <a:latin typeface="+mn-lt"/>
                <a:ea typeface="+mn-ea"/>
                <a:cs typeface="+mn-cs"/>
                <a:hlinkClick r:id="rId10" tooltip="Dover"/>
              </a:rPr>
              <a:t>Dover</a:t>
            </a:r>
            <a:r>
              <a:rPr lang="en-GB" sz="1200" b="0" i="0" kern="1200" dirty="0">
                <a:solidFill>
                  <a:schemeClr val="tx1"/>
                </a:solidFill>
                <a:effectLst/>
                <a:latin typeface="+mn-lt"/>
                <a:ea typeface="+mn-ea"/>
                <a:cs typeface="+mn-cs"/>
              </a:rPr>
              <a:t> where he </a:t>
            </a:r>
            <a:r>
              <a:rPr lang="en-GB" sz="1200" b="0" i="0" u="none" strike="noStrike" kern="1200" dirty="0">
                <a:solidFill>
                  <a:schemeClr val="tx1"/>
                </a:solidFill>
                <a:effectLst/>
                <a:latin typeface="+mn-lt"/>
                <a:ea typeface="+mn-ea"/>
                <a:cs typeface="+mn-cs"/>
                <a:hlinkClick r:id="rId11" tooltip="Rape"/>
              </a:rPr>
              <a:t>raped</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12" tooltip="Strangle"/>
              </a:rPr>
              <a:t>strangled</a:t>
            </a:r>
            <a:r>
              <a:rPr lang="en-GB" sz="1200" b="0" i="0" kern="1200" dirty="0">
                <a:solidFill>
                  <a:schemeClr val="tx1"/>
                </a:solidFill>
                <a:effectLst/>
                <a:latin typeface="+mn-lt"/>
                <a:ea typeface="+mn-ea"/>
                <a:cs typeface="+mn-cs"/>
              </a:rPr>
              <a:t> her, before burning her body and disposing of her remains in a nearby pond.</a:t>
            </a:r>
          </a:p>
          <a:p>
            <a:r>
              <a:rPr lang="en-GB" sz="1200" b="0" i="0" kern="1200" dirty="0">
                <a:solidFill>
                  <a:schemeClr val="tx1"/>
                </a:solidFill>
                <a:effectLst/>
                <a:latin typeface="+mn-lt"/>
                <a:ea typeface="+mn-ea"/>
                <a:cs typeface="+mn-cs"/>
              </a:rPr>
              <a:t>On 8 June 2021, </a:t>
            </a:r>
            <a:r>
              <a:rPr lang="en-GB" sz="1200" b="0" i="0" kern="1200" dirty="0" err="1">
                <a:solidFill>
                  <a:schemeClr val="tx1"/>
                </a:solidFill>
                <a:effectLst/>
                <a:latin typeface="+mn-lt"/>
                <a:ea typeface="+mn-ea"/>
                <a:cs typeface="+mn-cs"/>
              </a:rPr>
              <a:t>Couzens</a:t>
            </a:r>
            <a:r>
              <a:rPr lang="en-GB" sz="1200" b="0" i="0" kern="1200" dirty="0">
                <a:solidFill>
                  <a:schemeClr val="tx1"/>
                </a:solidFill>
                <a:effectLst/>
                <a:latin typeface="+mn-lt"/>
                <a:ea typeface="+mn-ea"/>
                <a:cs typeface="+mn-cs"/>
              </a:rPr>
              <a:t> pleaded guilty to </a:t>
            </a:r>
            <a:r>
              <a:rPr lang="en-GB" sz="1200" b="0" i="0" kern="1200" dirty="0" err="1">
                <a:solidFill>
                  <a:schemeClr val="tx1"/>
                </a:solidFill>
                <a:effectLst/>
                <a:latin typeface="+mn-lt"/>
                <a:ea typeface="+mn-ea"/>
                <a:cs typeface="+mn-cs"/>
              </a:rPr>
              <a:t>Everard's</a:t>
            </a:r>
            <a:r>
              <a:rPr lang="en-GB" sz="1200" b="0" i="0" kern="1200" dirty="0">
                <a:solidFill>
                  <a:schemeClr val="tx1"/>
                </a:solidFill>
                <a:effectLst/>
                <a:latin typeface="+mn-lt"/>
                <a:ea typeface="+mn-ea"/>
                <a:cs typeface="+mn-cs"/>
              </a:rPr>
              <a:t> kidnap and rape, and admitted responsibility for her death, and on 9 July he pleaded guilty to her murder. He was sentenced by </a:t>
            </a:r>
            <a:r>
              <a:rPr lang="en-GB" sz="1200" b="0" i="0" u="none" strike="noStrike" kern="1200" dirty="0">
                <a:solidFill>
                  <a:schemeClr val="tx1"/>
                </a:solidFill>
                <a:effectLst/>
                <a:latin typeface="+mn-lt"/>
                <a:ea typeface="+mn-ea"/>
                <a:cs typeface="+mn-cs"/>
                <a:hlinkClick r:id="rId13" tooltip="Adrian Fulford"/>
              </a:rPr>
              <a:t>Lord Justice </a:t>
            </a:r>
            <a:r>
              <a:rPr lang="en-GB" sz="1200" b="0" i="0" u="none" strike="noStrike" kern="1200" dirty="0" err="1">
                <a:solidFill>
                  <a:schemeClr val="tx1"/>
                </a:solidFill>
                <a:effectLst/>
                <a:latin typeface="+mn-lt"/>
                <a:ea typeface="+mn-ea"/>
                <a:cs typeface="+mn-cs"/>
                <a:hlinkClick r:id="rId13" tooltip="Adrian Fulford"/>
              </a:rPr>
              <a:t>Fulford</a:t>
            </a:r>
            <a:r>
              <a:rPr lang="en-GB" sz="1200" b="0" i="0" kern="1200" dirty="0">
                <a:solidFill>
                  <a:schemeClr val="tx1"/>
                </a:solidFill>
                <a:effectLst/>
                <a:latin typeface="+mn-lt"/>
                <a:ea typeface="+mn-ea"/>
                <a:cs typeface="+mn-cs"/>
              </a:rPr>
              <a:t> to a </a:t>
            </a:r>
            <a:r>
              <a:rPr lang="en-GB" sz="1200" b="0" i="0" u="none" strike="noStrike" kern="1200" dirty="0">
                <a:solidFill>
                  <a:schemeClr val="tx1"/>
                </a:solidFill>
                <a:effectLst/>
                <a:latin typeface="+mn-lt"/>
                <a:ea typeface="+mn-ea"/>
                <a:cs typeface="+mn-cs"/>
                <a:hlinkClick r:id="rId14" tooltip="Whole life order"/>
              </a:rPr>
              <a:t>whole life order</a:t>
            </a:r>
            <a:r>
              <a:rPr lang="en-GB" sz="1200" b="0" i="0" kern="1200" dirty="0">
                <a:solidFill>
                  <a:schemeClr val="tx1"/>
                </a:solidFill>
                <a:effectLst/>
                <a:latin typeface="+mn-lt"/>
                <a:ea typeface="+mn-ea"/>
                <a:cs typeface="+mn-cs"/>
              </a:rPr>
              <a:t> on 30 September 2021.</a:t>
            </a:r>
          </a:p>
          <a:p>
            <a:r>
              <a:rPr lang="en-GB" sz="1200" b="0" i="0" kern="1200" dirty="0">
                <a:solidFill>
                  <a:schemeClr val="tx1"/>
                </a:solidFill>
                <a:effectLst/>
                <a:latin typeface="+mn-lt"/>
                <a:ea typeface="+mn-ea"/>
                <a:cs typeface="+mn-cs"/>
              </a:rPr>
              <a:t>On 27 October it was reported that </a:t>
            </a:r>
            <a:r>
              <a:rPr lang="en-GB" sz="1200" b="0" i="0" kern="1200" dirty="0" err="1">
                <a:solidFill>
                  <a:schemeClr val="tx1"/>
                </a:solidFill>
                <a:effectLst/>
                <a:latin typeface="+mn-lt"/>
                <a:ea typeface="+mn-ea"/>
                <a:cs typeface="+mn-cs"/>
              </a:rPr>
              <a:t>Couzens</a:t>
            </a:r>
            <a:r>
              <a:rPr lang="en-GB" sz="1200" b="0" i="0" kern="1200" dirty="0">
                <a:solidFill>
                  <a:schemeClr val="tx1"/>
                </a:solidFill>
                <a:effectLst/>
                <a:latin typeface="+mn-lt"/>
                <a:ea typeface="+mn-ea"/>
                <a:cs typeface="+mn-cs"/>
              </a:rPr>
              <a:t> was applying to appeal his sentence. Any decision by the court of appeal whether to hear the case was not expected for months.</a:t>
            </a:r>
          </a:p>
          <a:p>
            <a:r>
              <a:rPr lang="en-GB" sz="1200" b="0" i="0" kern="1200" dirty="0">
                <a:solidFill>
                  <a:schemeClr val="tx1"/>
                </a:solidFill>
                <a:effectLst/>
                <a:latin typeface="+mn-lt"/>
                <a:ea typeface="+mn-ea"/>
                <a:cs typeface="+mn-cs"/>
              </a:rPr>
              <a:t>The case sparked debate surrounding the role of </a:t>
            </a:r>
            <a:r>
              <a:rPr lang="en-GB" sz="1200" b="0" i="0" u="none" strike="noStrike" kern="1200" dirty="0">
                <a:solidFill>
                  <a:schemeClr val="tx1"/>
                </a:solidFill>
                <a:effectLst/>
                <a:latin typeface="+mn-lt"/>
                <a:ea typeface="+mn-ea"/>
                <a:cs typeface="+mn-cs"/>
                <a:hlinkClick r:id="rId15" tooltip="Law enforcement in the United Kingdom"/>
              </a:rPr>
              <a:t>police in UK society</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16" tooltip="Police brutality in the United Kingdom"/>
              </a:rPr>
              <a:t>police violence</a:t>
            </a:r>
            <a:r>
              <a:rPr lang="en-GB" sz="1200" b="0" i="0" kern="1200" dirty="0">
                <a:solidFill>
                  <a:schemeClr val="tx1"/>
                </a:solidFill>
                <a:effectLst/>
                <a:latin typeface="+mn-lt"/>
                <a:ea typeface="+mn-ea"/>
                <a:cs typeface="+mn-cs"/>
              </a:rPr>
              <a:t>.</a:t>
            </a:r>
            <a:r>
              <a:rPr lang="en-GB" sz="1200" b="0" i="0" u="none" strike="noStrike" kern="1200" baseline="30000" dirty="0">
                <a:solidFill>
                  <a:schemeClr val="tx1"/>
                </a:solidFill>
                <a:effectLst/>
                <a:latin typeface="+mn-lt"/>
                <a:ea typeface="+mn-ea"/>
                <a:cs typeface="+mn-cs"/>
                <a:hlinkClick r:id="rId17"/>
              </a:rPr>
              <a:t>[66]</a:t>
            </a:r>
            <a:r>
              <a:rPr lang="en-GB" sz="1200" b="0" i="0" u="none" strike="noStrike" kern="1200" baseline="30000" dirty="0">
                <a:solidFill>
                  <a:schemeClr val="tx1"/>
                </a:solidFill>
                <a:effectLst/>
                <a:latin typeface="+mn-lt"/>
                <a:ea typeface="+mn-ea"/>
                <a:cs typeface="+mn-cs"/>
                <a:hlinkClick r:id="rId18"/>
              </a:rPr>
              <a:t>[67]</a:t>
            </a:r>
            <a:r>
              <a:rPr lang="en-GB" sz="1200" b="0" i="0" u="none" strike="noStrike" kern="1200" baseline="30000" dirty="0">
                <a:solidFill>
                  <a:schemeClr val="tx1"/>
                </a:solidFill>
                <a:effectLst/>
                <a:latin typeface="+mn-lt"/>
                <a:ea typeface="+mn-ea"/>
                <a:cs typeface="+mn-cs"/>
                <a:hlinkClick r:id="rId19"/>
              </a:rPr>
              <a:t>[68]</a:t>
            </a:r>
            <a:r>
              <a:rPr lang="en-GB" sz="1200" b="0" i="0" kern="1200" dirty="0">
                <a:solidFill>
                  <a:schemeClr val="tx1"/>
                </a:solidFill>
                <a:effectLst/>
                <a:latin typeface="+mn-lt"/>
                <a:ea typeface="+mn-ea"/>
                <a:cs typeface="+mn-cs"/>
              </a:rPr>
              <a:t> The police were criticised both for their crackdown on vigils for </a:t>
            </a:r>
            <a:r>
              <a:rPr lang="en-GB" sz="1200" b="0" i="0" kern="1200" dirty="0" err="1">
                <a:solidFill>
                  <a:schemeClr val="tx1"/>
                </a:solidFill>
                <a:effectLst/>
                <a:latin typeface="+mn-lt"/>
                <a:ea typeface="+mn-ea"/>
                <a:cs typeface="+mn-cs"/>
              </a:rPr>
              <a:t>Everard</a:t>
            </a:r>
            <a:r>
              <a:rPr lang="en-GB" sz="1200" b="0" i="0" kern="1200" dirty="0">
                <a:solidFill>
                  <a:schemeClr val="tx1"/>
                </a:solidFill>
                <a:effectLst/>
                <a:latin typeface="+mn-lt"/>
                <a:ea typeface="+mn-ea"/>
                <a:cs typeface="+mn-cs"/>
              </a:rPr>
              <a:t> during the COVID-19 lockdown and for their failure to have prevented the murder – not only did Kent Police not take any action after an alleged incident of </a:t>
            </a:r>
            <a:r>
              <a:rPr lang="en-GB" sz="1200" b="0" i="0" u="none" strike="noStrike" kern="1200" dirty="0">
                <a:solidFill>
                  <a:schemeClr val="tx1"/>
                </a:solidFill>
                <a:effectLst/>
                <a:latin typeface="+mn-lt"/>
                <a:ea typeface="+mn-ea"/>
                <a:cs typeface="+mn-cs"/>
                <a:hlinkClick r:id="rId20" tooltip="Indecent exposure"/>
              </a:rPr>
              <a:t>indecent exposure</a:t>
            </a:r>
            <a:r>
              <a:rPr lang="en-GB" sz="1200" b="0" i="0" kern="1200" dirty="0">
                <a:solidFill>
                  <a:schemeClr val="tx1"/>
                </a:solidFill>
                <a:effectLst/>
                <a:latin typeface="+mn-lt"/>
                <a:ea typeface="+mn-ea"/>
                <a:cs typeface="+mn-cs"/>
              </a:rPr>
              <a:t> in 2015,</a:t>
            </a:r>
            <a:r>
              <a:rPr lang="en-GB" sz="1200" b="0" i="0" u="none" strike="noStrike" kern="1200" baseline="30000" dirty="0">
                <a:solidFill>
                  <a:schemeClr val="tx1"/>
                </a:solidFill>
                <a:effectLst/>
                <a:latin typeface="+mn-lt"/>
                <a:ea typeface="+mn-ea"/>
                <a:cs typeface="+mn-cs"/>
                <a:hlinkClick r:id="rId21"/>
              </a:rPr>
              <a:t>[56]</a:t>
            </a:r>
            <a:r>
              <a:rPr lang="en-GB" sz="1200" b="0" i="0" kern="1200" dirty="0">
                <a:solidFill>
                  <a:schemeClr val="tx1"/>
                </a:solidFill>
                <a:effectLst/>
                <a:latin typeface="+mn-lt"/>
                <a:ea typeface="+mn-ea"/>
                <a:cs typeface="+mn-cs"/>
              </a:rPr>
              <a:t> but </a:t>
            </a:r>
            <a:r>
              <a:rPr lang="en-GB" sz="1200" b="0" i="0" kern="1200" dirty="0" err="1">
                <a:solidFill>
                  <a:schemeClr val="tx1"/>
                </a:solidFill>
                <a:effectLst/>
                <a:latin typeface="+mn-lt"/>
                <a:ea typeface="+mn-ea"/>
                <a:cs typeface="+mn-cs"/>
              </a:rPr>
              <a:t>Couzens</a:t>
            </a:r>
            <a:r>
              <a:rPr lang="en-GB" sz="1200" b="0" i="0" kern="1200" dirty="0">
                <a:solidFill>
                  <a:schemeClr val="tx1"/>
                </a:solidFill>
                <a:effectLst/>
                <a:latin typeface="+mn-lt"/>
                <a:ea typeface="+mn-ea"/>
                <a:cs typeface="+mn-cs"/>
              </a:rPr>
              <a:t> had faced at least two other accusations of indecent exposure that had not been properly investigated, he had been involved in an incident in 2002 that was missed in his vetting.</a:t>
            </a:r>
            <a:r>
              <a:rPr lang="en-GB" sz="1200" b="0" i="0" u="none" strike="noStrike" kern="1200" baseline="30000" dirty="0">
                <a:solidFill>
                  <a:schemeClr val="tx1"/>
                </a:solidFill>
                <a:effectLst/>
                <a:latin typeface="+mn-lt"/>
                <a:ea typeface="+mn-ea"/>
                <a:cs typeface="+mn-cs"/>
                <a:hlinkClick r:id="rId22"/>
              </a:rPr>
              <a:t>[69]</a:t>
            </a:r>
            <a:r>
              <a:rPr lang="en-GB" sz="1200" b="0" i="0" kern="1200" dirty="0">
                <a:solidFill>
                  <a:schemeClr val="tx1"/>
                </a:solidFill>
                <a:effectLst/>
                <a:latin typeface="+mn-lt"/>
                <a:ea typeface="+mn-ea"/>
                <a:cs typeface="+mn-cs"/>
              </a:rPr>
              <a:t> In early October, it was reported that </a:t>
            </a:r>
            <a:r>
              <a:rPr lang="en-GB" sz="1200" b="0" i="0" kern="1200" dirty="0" err="1">
                <a:solidFill>
                  <a:schemeClr val="tx1"/>
                </a:solidFill>
                <a:effectLst/>
                <a:latin typeface="+mn-lt"/>
                <a:ea typeface="+mn-ea"/>
                <a:cs typeface="+mn-cs"/>
              </a:rPr>
              <a:t>Couzens's</a:t>
            </a:r>
            <a:r>
              <a:rPr lang="en-GB" sz="1200" b="0" i="0" kern="1200" dirty="0">
                <a:solidFill>
                  <a:schemeClr val="tx1"/>
                </a:solidFill>
                <a:effectLst/>
                <a:latin typeface="+mn-lt"/>
                <a:ea typeface="+mn-ea"/>
                <a:cs typeface="+mn-cs"/>
              </a:rPr>
              <a:t> colleagues had once been forced to call him back to the station from patrol after a prostitute had showed up at the station demanding money from him.</a:t>
            </a:r>
            <a:r>
              <a:rPr lang="en-GB" sz="1200" b="0" i="0" u="none" strike="noStrike" kern="1200" baseline="30000" dirty="0">
                <a:solidFill>
                  <a:schemeClr val="tx1"/>
                </a:solidFill>
                <a:effectLst/>
                <a:latin typeface="+mn-lt"/>
                <a:ea typeface="+mn-ea"/>
                <a:cs typeface="+mn-cs"/>
                <a:hlinkClick r:id="rId23"/>
              </a:rPr>
              <a:t>[70]</a:t>
            </a:r>
            <a:r>
              <a:rPr lang="en-GB" sz="1200" b="0" i="0" kern="1200" dirty="0">
                <a:solidFill>
                  <a:schemeClr val="tx1"/>
                </a:solidFill>
                <a:effectLst/>
                <a:latin typeface="+mn-lt"/>
                <a:ea typeface="+mn-ea"/>
                <a:cs typeface="+mn-cs"/>
              </a:rPr>
              <a:t> In mid-October, it was reported that police were investigating claims that </a:t>
            </a:r>
            <a:r>
              <a:rPr lang="en-GB" sz="1200" b="0" i="0" kern="1200" dirty="0" err="1">
                <a:solidFill>
                  <a:schemeClr val="tx1"/>
                </a:solidFill>
                <a:effectLst/>
                <a:latin typeface="+mn-lt"/>
                <a:ea typeface="+mn-ea"/>
                <a:cs typeface="+mn-cs"/>
              </a:rPr>
              <a:t>Couzens</a:t>
            </a:r>
            <a:r>
              <a:rPr lang="en-GB" sz="1200" b="0" i="0" kern="1200" dirty="0">
                <a:solidFill>
                  <a:schemeClr val="tx1"/>
                </a:solidFill>
                <a:effectLst/>
                <a:latin typeface="+mn-lt"/>
                <a:ea typeface="+mn-ea"/>
                <a:cs typeface="+mn-cs"/>
              </a:rPr>
              <a:t> had sexually assaulted a </a:t>
            </a:r>
            <a:r>
              <a:rPr lang="en-GB" sz="1200" b="0" i="0" u="none" strike="noStrike" kern="1200" dirty="0">
                <a:solidFill>
                  <a:schemeClr val="tx1"/>
                </a:solidFill>
                <a:effectLst/>
                <a:latin typeface="+mn-lt"/>
                <a:ea typeface="+mn-ea"/>
                <a:cs typeface="+mn-cs"/>
                <a:hlinkClick r:id="rId24" tooltip="Drag queen"/>
              </a:rPr>
              <a:t>drag queen</a:t>
            </a:r>
            <a:r>
              <a:rPr lang="en-GB" sz="1200" b="0" i="0" kern="1200" dirty="0">
                <a:solidFill>
                  <a:schemeClr val="tx1"/>
                </a:solidFill>
                <a:effectLst/>
                <a:latin typeface="+mn-lt"/>
                <a:ea typeface="+mn-ea"/>
                <a:cs typeface="+mn-cs"/>
              </a:rPr>
              <a:t> at a pub in Deal in 2018.</a:t>
            </a:r>
            <a:r>
              <a:rPr lang="en-GB" sz="1200" b="0" i="0" u="none" strike="noStrike" kern="1200" baseline="30000" dirty="0">
                <a:solidFill>
                  <a:schemeClr val="tx1"/>
                </a:solidFill>
                <a:effectLst/>
                <a:latin typeface="+mn-lt"/>
                <a:ea typeface="+mn-ea"/>
                <a:cs typeface="+mn-cs"/>
                <a:hlinkClick r:id="rId25"/>
              </a:rPr>
              <a:t>[71]</a:t>
            </a:r>
            <a:r>
              <a:rPr lang="en-GB" sz="1200" b="0" i="0" kern="1200" dirty="0">
                <a:solidFill>
                  <a:schemeClr val="tx1"/>
                </a:solidFill>
                <a:effectLst/>
                <a:latin typeface="+mn-lt"/>
                <a:ea typeface="+mn-ea"/>
                <a:cs typeface="+mn-cs"/>
              </a:rPr>
              <a:t> Radio presenter </a:t>
            </a:r>
            <a:r>
              <a:rPr lang="en-GB" sz="1200" b="0" i="0" u="none" strike="noStrike" kern="1200" dirty="0">
                <a:solidFill>
                  <a:schemeClr val="tx1"/>
                </a:solidFill>
                <a:effectLst/>
                <a:latin typeface="+mn-lt"/>
                <a:ea typeface="+mn-ea"/>
                <a:cs typeface="+mn-cs"/>
                <a:hlinkClick r:id="rId26" tooltip="Emma B"/>
              </a:rPr>
              <a:t>Emma B</a:t>
            </a:r>
            <a:r>
              <a:rPr lang="en-GB" sz="1200" b="0" i="0" kern="1200" dirty="0">
                <a:solidFill>
                  <a:schemeClr val="tx1"/>
                </a:solidFill>
                <a:effectLst/>
                <a:latin typeface="+mn-lt"/>
                <a:ea typeface="+mn-ea"/>
                <a:cs typeface="+mn-cs"/>
              </a:rPr>
              <a:t> also came forward to say that she had attempted to report </a:t>
            </a:r>
            <a:r>
              <a:rPr lang="en-GB" sz="1200" b="0" i="0" kern="1200" dirty="0" err="1">
                <a:solidFill>
                  <a:schemeClr val="tx1"/>
                </a:solidFill>
                <a:effectLst/>
                <a:latin typeface="+mn-lt"/>
                <a:ea typeface="+mn-ea"/>
                <a:cs typeface="+mn-cs"/>
              </a:rPr>
              <a:t>Couzens</a:t>
            </a:r>
            <a:r>
              <a:rPr lang="en-GB" sz="1200" b="0" i="0" kern="1200" dirty="0">
                <a:solidFill>
                  <a:schemeClr val="tx1"/>
                </a:solidFill>
                <a:effectLst/>
                <a:latin typeface="+mn-lt"/>
                <a:ea typeface="+mn-ea"/>
                <a:cs typeface="+mn-cs"/>
              </a:rPr>
              <a:t> in 2008, after he flashed her in an alley in Greenwich, but that the police had laughed at her.</a:t>
            </a:r>
            <a:r>
              <a:rPr lang="en-GB" sz="1200" b="0" i="0" u="none" strike="noStrike" kern="1200" baseline="30000" dirty="0">
                <a:solidFill>
                  <a:schemeClr val="tx1"/>
                </a:solidFill>
                <a:effectLst/>
                <a:latin typeface="+mn-lt"/>
                <a:ea typeface="+mn-ea"/>
                <a:cs typeface="+mn-cs"/>
                <a:hlinkClick r:id="rId27"/>
              </a:rPr>
              <a:t>[72]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Police culture in the UK also came under criticism. An officer who had been a part of the search for </a:t>
            </a:r>
            <a:r>
              <a:rPr lang="en-GB" sz="1200" b="0" i="0" kern="1200" dirty="0" err="1">
                <a:solidFill>
                  <a:schemeClr val="tx1"/>
                </a:solidFill>
                <a:effectLst/>
                <a:latin typeface="+mn-lt"/>
                <a:ea typeface="+mn-ea"/>
                <a:cs typeface="+mn-cs"/>
              </a:rPr>
              <a:t>Everard</a:t>
            </a:r>
            <a:r>
              <a:rPr lang="en-GB" sz="1200" b="0" i="0" kern="1200" dirty="0">
                <a:solidFill>
                  <a:schemeClr val="tx1"/>
                </a:solidFill>
                <a:effectLst/>
                <a:latin typeface="+mn-lt"/>
                <a:ea typeface="+mn-ea"/>
                <a:cs typeface="+mn-cs"/>
              </a:rPr>
              <a:t> was suspended from duties after sharing an inappropriate graphic on social media, five officers were placed under investigation for sharing grossly offensive material with </a:t>
            </a:r>
            <a:r>
              <a:rPr lang="en-GB" sz="1200" b="0" i="0" kern="1200" dirty="0" err="1">
                <a:solidFill>
                  <a:schemeClr val="tx1"/>
                </a:solidFill>
                <a:effectLst/>
                <a:latin typeface="+mn-lt"/>
                <a:ea typeface="+mn-ea"/>
                <a:cs typeface="+mn-cs"/>
              </a:rPr>
              <a:t>Couzens</a:t>
            </a:r>
            <a:r>
              <a:rPr lang="en-GB" sz="1200" b="0" i="0" kern="1200" dirty="0">
                <a:solidFill>
                  <a:schemeClr val="tx1"/>
                </a:solidFill>
                <a:effectLst/>
                <a:latin typeface="+mn-lt"/>
                <a:ea typeface="+mn-ea"/>
                <a:cs typeface="+mn-cs"/>
              </a:rPr>
              <a:t> before he committed the murder, and several officers gave character references supportive of </a:t>
            </a:r>
            <a:r>
              <a:rPr lang="en-GB" sz="1200" b="0" i="0" kern="1200" dirty="0" err="1">
                <a:solidFill>
                  <a:schemeClr val="tx1"/>
                </a:solidFill>
                <a:effectLst/>
                <a:latin typeface="+mn-lt"/>
                <a:ea typeface="+mn-ea"/>
                <a:cs typeface="+mn-cs"/>
              </a:rPr>
              <a:t>Couzens</a:t>
            </a:r>
            <a:r>
              <a:rPr lang="en-GB" sz="1200" b="0" i="0" kern="1200" dirty="0">
                <a:solidFill>
                  <a:schemeClr val="tx1"/>
                </a:solidFill>
                <a:effectLst/>
                <a:latin typeface="+mn-lt"/>
                <a:ea typeface="+mn-ea"/>
                <a:cs typeface="+mn-cs"/>
              </a:rPr>
              <a:t> during the hearings for his sentencing.</a:t>
            </a:r>
            <a:r>
              <a:rPr lang="en-GB" sz="1200" b="0" i="0" u="none" strike="noStrike" kern="1200" baseline="30000" dirty="0">
                <a:solidFill>
                  <a:schemeClr val="tx1"/>
                </a:solidFill>
                <a:effectLst/>
                <a:latin typeface="+mn-lt"/>
                <a:ea typeface="+mn-ea"/>
                <a:cs typeface="+mn-cs"/>
                <a:hlinkClick r:id="rId28"/>
              </a:rPr>
              <a:t>[73]</a:t>
            </a:r>
            <a:r>
              <a:rPr lang="en-GB" sz="1200" b="0" i="0" u="none" strike="noStrike" kern="1200" baseline="30000" dirty="0">
                <a:solidFill>
                  <a:schemeClr val="tx1"/>
                </a:solidFill>
                <a:effectLst/>
                <a:latin typeface="+mn-lt"/>
                <a:ea typeface="+mn-ea"/>
                <a:cs typeface="+mn-cs"/>
                <a:hlinkClick r:id="rId29"/>
              </a:rPr>
              <a:t>[74]</a:t>
            </a:r>
            <a:r>
              <a:rPr lang="en-GB" sz="1200" b="0" i="0" u="none" strike="noStrike" kern="1200" baseline="30000" dirty="0">
                <a:solidFill>
                  <a:schemeClr val="tx1"/>
                </a:solidFill>
                <a:effectLst/>
                <a:latin typeface="+mn-lt"/>
                <a:ea typeface="+mn-ea"/>
                <a:cs typeface="+mn-cs"/>
                <a:hlinkClick r:id="rId30"/>
              </a:rPr>
              <a:t>[75]</a:t>
            </a:r>
            <a:r>
              <a:rPr lang="en-GB" sz="1200" b="0" i="0" kern="1200" dirty="0">
                <a:solidFill>
                  <a:schemeClr val="tx1"/>
                </a:solidFill>
                <a:effectLst/>
                <a:latin typeface="+mn-lt"/>
                <a:ea typeface="+mn-ea"/>
                <a:cs typeface="+mn-cs"/>
              </a:rPr>
              <a:t> Several female officers told the press that they did not feel as if they could report concerning behaviour by male colleagues.</a:t>
            </a:r>
          </a:p>
          <a:p>
            <a:r>
              <a:rPr lang="en-GB" sz="1200" b="0" i="0" kern="1200" dirty="0">
                <a:solidFill>
                  <a:schemeClr val="tx1"/>
                </a:solidFill>
                <a:effectLst/>
                <a:latin typeface="+mn-lt"/>
                <a:ea typeface="+mn-ea"/>
                <a:cs typeface="+mn-cs"/>
              </a:rPr>
              <a:t>On 4 October 2021, Dick announced that the Met will launch a review of professional standards and internal culture, writing, "I hope to announce a high-profile figure will be appointed to lead a review of our professional standards and internal culture. They will look at our training, leadership, processes, systems and standards of behaviour, and examine cases where officers have let the public down. This person will also work alongside me, challenging my senior team and our leadership on standards, corruption, sexual misconduct and how the Met responds when things go wrong."</a:t>
            </a:r>
            <a:r>
              <a:rPr lang="en-GB" sz="1200" b="0" i="0" u="none" strike="noStrike" kern="1200" baseline="30000" dirty="0">
                <a:solidFill>
                  <a:schemeClr val="tx1"/>
                </a:solidFill>
                <a:effectLst/>
                <a:latin typeface="+mn-lt"/>
                <a:ea typeface="+mn-ea"/>
                <a:cs typeface="+mn-cs"/>
                <a:hlinkClick r:id="rId31"/>
              </a:rPr>
              <a:t>[96]</a:t>
            </a:r>
            <a:r>
              <a:rPr lang="en-GB" sz="1200" b="0" i="0" kern="1200" dirty="0">
                <a:solidFill>
                  <a:schemeClr val="tx1"/>
                </a:solidFill>
                <a:effectLst/>
                <a:latin typeface="+mn-lt"/>
                <a:ea typeface="+mn-ea"/>
                <a:cs typeface="+mn-cs"/>
              </a:rPr>
              <a:t> On 3 October, Prime Minister </a:t>
            </a:r>
            <a:r>
              <a:rPr lang="en-GB" sz="1200" b="0" i="0" u="none" strike="noStrike" kern="1200" dirty="0">
                <a:solidFill>
                  <a:schemeClr val="tx1"/>
                </a:solidFill>
                <a:effectLst/>
                <a:latin typeface="+mn-lt"/>
                <a:ea typeface="+mn-ea"/>
                <a:cs typeface="+mn-cs"/>
                <a:hlinkClick r:id="rId32" tooltip="Boris Johnson"/>
              </a:rPr>
              <a:t>Boris Johnson</a:t>
            </a:r>
            <a:r>
              <a:rPr lang="en-GB" sz="1200" b="0" i="0" kern="1200" dirty="0">
                <a:solidFill>
                  <a:schemeClr val="tx1"/>
                </a:solidFill>
                <a:effectLst/>
                <a:latin typeface="+mn-lt"/>
                <a:ea typeface="+mn-ea"/>
                <a:cs typeface="+mn-cs"/>
              </a:rPr>
              <a:t> stated that the government would not undertake an immediate </a:t>
            </a:r>
            <a:r>
              <a:rPr lang="en-GB" sz="1200" b="0" i="0" u="none" strike="noStrike" kern="1200" dirty="0">
                <a:solidFill>
                  <a:schemeClr val="tx1"/>
                </a:solidFill>
                <a:effectLst/>
                <a:latin typeface="+mn-lt"/>
                <a:ea typeface="+mn-ea"/>
                <a:cs typeface="+mn-cs"/>
                <a:hlinkClick r:id="rId33" tooltip="Public inquiry"/>
              </a:rPr>
              <a:t>public inquiry</a:t>
            </a:r>
            <a:r>
              <a:rPr lang="en-GB" sz="1200" b="0" i="0" kern="1200" dirty="0">
                <a:solidFill>
                  <a:schemeClr val="tx1"/>
                </a:solidFill>
                <a:effectLst/>
                <a:latin typeface="+mn-lt"/>
                <a:ea typeface="+mn-ea"/>
                <a:cs typeface="+mn-cs"/>
              </a:rPr>
              <a:t> into the case;</a:t>
            </a:r>
            <a:r>
              <a:rPr lang="en-GB" sz="1200" b="0" i="0" u="none" strike="noStrike" kern="1200" baseline="30000" dirty="0">
                <a:solidFill>
                  <a:schemeClr val="tx1"/>
                </a:solidFill>
                <a:effectLst/>
                <a:latin typeface="+mn-lt"/>
                <a:ea typeface="+mn-ea"/>
                <a:cs typeface="+mn-cs"/>
                <a:hlinkClick r:id="rId34"/>
              </a:rPr>
              <a:t>[97]</a:t>
            </a:r>
            <a:r>
              <a:rPr lang="en-GB" sz="1200" b="0" i="0" kern="1200" dirty="0">
                <a:solidFill>
                  <a:schemeClr val="tx1"/>
                </a:solidFill>
                <a:effectLst/>
                <a:latin typeface="+mn-lt"/>
                <a:ea typeface="+mn-ea"/>
                <a:cs typeface="+mn-cs"/>
              </a:rPr>
              <a:t> Patel later announced that an inquiry would investigate the "systematic failures" in allowing </a:t>
            </a:r>
            <a:r>
              <a:rPr lang="en-GB" sz="1200" b="0" i="0" kern="1200" dirty="0" err="1">
                <a:solidFill>
                  <a:schemeClr val="tx1"/>
                </a:solidFill>
                <a:effectLst/>
                <a:latin typeface="+mn-lt"/>
                <a:ea typeface="+mn-ea"/>
                <a:cs typeface="+mn-cs"/>
              </a:rPr>
              <a:t>Couzens</a:t>
            </a:r>
            <a:r>
              <a:rPr lang="en-GB" sz="1200" b="0" i="0" kern="1200" dirty="0">
                <a:solidFill>
                  <a:schemeClr val="tx1"/>
                </a:solidFill>
                <a:effectLst/>
                <a:latin typeface="+mn-lt"/>
                <a:ea typeface="+mn-ea"/>
                <a:cs typeface="+mn-cs"/>
              </a:rPr>
              <a:t> to continue working as a police officer following the incidents of reported indecent exposure.</a:t>
            </a:r>
            <a:r>
              <a:rPr lang="en-GB" sz="1200" b="0" i="0" u="none" strike="noStrike" kern="1200" baseline="30000" dirty="0">
                <a:solidFill>
                  <a:schemeClr val="tx1"/>
                </a:solidFill>
                <a:effectLst/>
                <a:latin typeface="+mn-lt"/>
                <a:ea typeface="+mn-ea"/>
                <a:cs typeface="+mn-cs"/>
                <a:hlinkClick r:id="rId35"/>
              </a:rPr>
              <a:t>[98]</a:t>
            </a:r>
            <a:r>
              <a:rPr lang="en-GB" sz="1200" b="0" i="0" kern="1200" dirty="0">
                <a:solidFill>
                  <a:schemeClr val="tx1"/>
                </a:solidFill>
                <a:effectLst/>
                <a:latin typeface="+mn-lt"/>
                <a:ea typeface="+mn-ea"/>
                <a:cs typeface="+mn-cs"/>
              </a:rPr>
              <a:t> The police force announced </a:t>
            </a:r>
            <a:r>
              <a:rPr lang="en-GB" sz="1200" b="0" i="0" u="none" strike="noStrike" kern="1200" dirty="0">
                <a:solidFill>
                  <a:schemeClr val="tx1"/>
                </a:solidFill>
                <a:effectLst/>
                <a:latin typeface="+mn-lt"/>
                <a:ea typeface="+mn-ea"/>
                <a:cs typeface="+mn-cs"/>
                <a:hlinkClick r:id="rId36" tooltip="Baroness Casey of Blackstock"/>
              </a:rPr>
              <a:t>Baroness Casey of </a:t>
            </a:r>
            <a:r>
              <a:rPr lang="en-GB" sz="1200" b="0" i="0" u="none" strike="noStrike" kern="1200" dirty="0" err="1">
                <a:solidFill>
                  <a:schemeClr val="tx1"/>
                </a:solidFill>
                <a:effectLst/>
                <a:latin typeface="+mn-lt"/>
                <a:ea typeface="+mn-ea"/>
                <a:cs typeface="+mn-cs"/>
                <a:hlinkClick r:id="rId36" tooltip="Baroness Casey of Blackstock"/>
              </a:rPr>
              <a:t>Blackstock</a:t>
            </a:r>
            <a:r>
              <a:rPr lang="en-GB" sz="1200" b="0" i="0" kern="1200" dirty="0">
                <a:solidFill>
                  <a:schemeClr val="tx1"/>
                </a:solidFill>
                <a:effectLst/>
                <a:latin typeface="+mn-lt"/>
                <a:ea typeface="+mn-ea"/>
                <a:cs typeface="+mn-cs"/>
              </a:rPr>
              <a:t> will lead an independent enquiry in which the Metropolitan Police's recruitment, training, and vetting will be examined. A second enquiry will investigate cases where allegations of sexual misconduct or domestic abuse were made against police officers or members of staff, who still work in the force</a:t>
            </a:r>
          </a:p>
          <a:p>
            <a:endParaRPr lang="en-GB" sz="1200" b="1"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399216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QTS – so how can the police response to an incident prevent it from potentially escalating</a:t>
            </a:r>
            <a:r>
              <a:rPr lang="en-GB" sz="1200" b="1" baseline="0" dirty="0">
                <a:latin typeface="Arial" panose="020B0604020202020204" pitchFamily="34" charset="0"/>
                <a:cs typeface="Arial" panose="020B0604020202020204" pitchFamily="34" charset="0"/>
              </a:rPr>
              <a:t> into a critical one?</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A proactive response</a:t>
            </a:r>
          </a:p>
          <a:p>
            <a:r>
              <a:rPr lang="en-GB" sz="1200" dirty="0">
                <a:latin typeface="Arial" panose="020B0604020202020204" pitchFamily="34" charset="0"/>
                <a:cs typeface="Arial" panose="020B0604020202020204" pitchFamily="34" charset="0"/>
              </a:rPr>
              <a:t>Where there is a likelihood of a case escalating into a critical incident, early intervention has been shown to help prevent a significant loss of confidence.</a:t>
            </a:r>
          </a:p>
          <a:p>
            <a:r>
              <a:rPr lang="en-GB" sz="1200" dirty="0">
                <a:latin typeface="Arial" panose="020B0604020202020204" pitchFamily="34" charset="0"/>
                <a:cs typeface="Arial" panose="020B0604020202020204" pitchFamily="34" charset="0"/>
              </a:rPr>
              <a:t>For example, the police response to the murder of </a:t>
            </a:r>
            <a:r>
              <a:rPr lang="en-GB" sz="1200" dirty="0" err="1">
                <a:latin typeface="Arial" panose="020B0604020202020204" pitchFamily="34" charset="0"/>
                <a:cs typeface="Arial" panose="020B0604020202020204" pitchFamily="34" charset="0"/>
              </a:rPr>
              <a:t>Damilola</a:t>
            </a:r>
            <a:r>
              <a:rPr lang="en-GB" sz="1200" dirty="0">
                <a:latin typeface="Arial" panose="020B0604020202020204" pitchFamily="34" charset="0"/>
                <a:cs typeface="Arial" panose="020B0604020202020204" pitchFamily="34" charset="0"/>
              </a:rPr>
              <a:t> Taylor in London in 2000 was identified by the subsequent </a:t>
            </a:r>
            <a:r>
              <a:rPr lang="en-GB" sz="1200" dirty="0">
                <a:latin typeface="Arial" panose="020B0604020202020204" pitchFamily="34" charset="0"/>
                <a:cs typeface="Arial" panose="020B0604020202020204" pitchFamily="34" charset="0"/>
                <a:hlinkClick r:id="rId3" tooltip="MPS Review"/>
              </a:rPr>
              <a:t>MPS review</a:t>
            </a:r>
            <a:r>
              <a:rPr lang="en-GB" sz="1200" dirty="0">
                <a:latin typeface="Arial" panose="020B0604020202020204" pitchFamily="34" charset="0"/>
                <a:cs typeface="Arial" panose="020B0604020202020204" pitchFamily="34" charset="0"/>
              </a:rPr>
              <a:t> as an example of a proactive and preventive approach. Early recognition of this case as a critical incident led to several senior officers overseeing the investigation from the outset. This timely intervention was commended by the review</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More recently, the investigations into the deaths of Mary Fox in </a:t>
            </a:r>
            <a:r>
              <a:rPr lang="en-GB" sz="1200" dirty="0" err="1">
                <a:latin typeface="Arial" panose="020B0604020202020204" pitchFamily="34" charset="0"/>
                <a:cs typeface="Arial" panose="020B0604020202020204" pitchFamily="34" charset="0"/>
              </a:rPr>
              <a:t>Bodmin</a:t>
            </a:r>
            <a:r>
              <a:rPr lang="en-GB" sz="1200" dirty="0">
                <a:latin typeface="Arial" panose="020B0604020202020204" pitchFamily="34" charset="0"/>
                <a:cs typeface="Arial" panose="020B0604020202020204" pitchFamily="34" charset="0"/>
              </a:rPr>
              <a:t> in November 2009.</a:t>
            </a:r>
            <a:r>
              <a:rPr lang="en-GB" sz="1200" baseline="0" dirty="0">
                <a:latin typeface="Arial" panose="020B0604020202020204" pitchFamily="34" charset="0"/>
                <a:cs typeface="Arial" panose="020B0604020202020204" pitchFamily="34" charset="0"/>
              </a:rPr>
              <a:t> </a:t>
            </a:r>
            <a:r>
              <a:rPr lang="en-GB" sz="1200" b="0" kern="1200" dirty="0">
                <a:solidFill>
                  <a:schemeClr val="tx1"/>
                </a:solidFill>
                <a:effectLst/>
                <a:latin typeface="Arial" panose="020B0604020202020204" pitchFamily="34" charset="0"/>
                <a:ea typeface="+mn-ea"/>
                <a:cs typeface="Arial" panose="020B0604020202020204" pitchFamily="34" charset="0"/>
              </a:rPr>
              <a:t>The death of Mary Fox on Bonfire Night horrified the entire community in the Cornish town of </a:t>
            </a:r>
            <a:r>
              <a:rPr lang="en-GB" sz="1200" b="0" kern="1200" dirty="0" err="1">
                <a:solidFill>
                  <a:schemeClr val="tx1"/>
                </a:solidFill>
                <a:effectLst/>
                <a:latin typeface="Arial" panose="020B0604020202020204" pitchFamily="34" charset="0"/>
                <a:ea typeface="+mn-ea"/>
                <a:cs typeface="Arial" panose="020B0604020202020204" pitchFamily="34" charset="0"/>
              </a:rPr>
              <a:t>Bodmin</a:t>
            </a:r>
            <a:r>
              <a:rPr lang="en-GB" sz="1200" b="0" kern="1200" dirty="0">
                <a:solidFill>
                  <a:schemeClr val="tx1"/>
                </a:solidFill>
                <a:effectLst/>
                <a:latin typeface="Arial" panose="020B0604020202020204" pitchFamily="34" charset="0"/>
                <a:ea typeface="+mn-ea"/>
                <a:cs typeface="Arial" panose="020B0604020202020204" pitchFamily="34" charset="0"/>
              </a:rPr>
              <a:t>.</a:t>
            </a:r>
          </a:p>
          <a:p>
            <a:r>
              <a:rPr lang="en-GB" sz="1200" kern="1200" dirty="0">
                <a:solidFill>
                  <a:schemeClr val="tx1"/>
                </a:solidFill>
                <a:effectLst/>
                <a:latin typeface="Arial" panose="020B0604020202020204" pitchFamily="34" charset="0"/>
                <a:ea typeface="+mn-ea"/>
                <a:cs typeface="Arial" panose="020B0604020202020204" pitchFamily="34" charset="0"/>
              </a:rPr>
              <a:t>The fire which claimed her life was deliberately started by three youths who pushed a lit firework through the letterbox of her home in the </a:t>
            </a:r>
            <a:r>
              <a:rPr lang="en-GB" sz="1200" kern="1200" dirty="0" err="1">
                <a:solidFill>
                  <a:schemeClr val="tx1"/>
                </a:solidFill>
                <a:effectLst/>
                <a:latin typeface="Arial" panose="020B0604020202020204" pitchFamily="34" charset="0"/>
                <a:ea typeface="+mn-ea"/>
                <a:cs typeface="Arial" panose="020B0604020202020204" pitchFamily="34" charset="0"/>
              </a:rPr>
              <a:t>Berryfield's</a:t>
            </a:r>
            <a:r>
              <a:rPr lang="en-GB" sz="1200" kern="1200" dirty="0">
                <a:solidFill>
                  <a:schemeClr val="tx1"/>
                </a:solidFill>
                <a:effectLst/>
                <a:latin typeface="Arial" panose="020B0604020202020204" pitchFamily="34" charset="0"/>
                <a:ea typeface="+mn-ea"/>
                <a:cs typeface="Arial" panose="020B0604020202020204" pitchFamily="34" charset="0"/>
              </a:rPr>
              <a:t> estate in a bid to frighten her.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Aamir</a:t>
            </a:r>
            <a:r>
              <a:rPr lang="en-GB" sz="1200" dirty="0">
                <a:latin typeface="Arial" panose="020B0604020202020204" pitchFamily="34" charset="0"/>
                <a:cs typeface="Arial" panose="020B0604020202020204" pitchFamily="34" charset="0"/>
              </a:rPr>
              <a:t> Siddiqi</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in Cardiff in April 2010.</a:t>
            </a:r>
            <a:r>
              <a:rPr lang="en-GB" sz="1200" baseline="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Aamir</a:t>
            </a:r>
            <a:r>
              <a:rPr lang="en-GB" sz="1200" dirty="0">
                <a:latin typeface="Arial" panose="020B0604020202020204" pitchFamily="34" charset="0"/>
                <a:cs typeface="Arial" panose="020B0604020202020204" pitchFamily="34" charset="0"/>
              </a:rPr>
              <a:t>, who was due to study law at Cardiff University in September, was killed in front of his parents Sheikh and </a:t>
            </a:r>
            <a:r>
              <a:rPr lang="en-GB" sz="1200" dirty="0" err="1">
                <a:latin typeface="Arial" panose="020B0604020202020204" pitchFamily="34" charset="0"/>
                <a:cs typeface="Arial" panose="020B0604020202020204" pitchFamily="34" charset="0"/>
              </a:rPr>
              <a:t>Parveen</a:t>
            </a:r>
            <a:r>
              <a:rPr lang="en-GB" sz="1200" dirty="0">
                <a:latin typeface="Arial" panose="020B0604020202020204" pitchFamily="34" charset="0"/>
                <a:cs typeface="Arial" panose="020B0604020202020204" pitchFamily="34" charset="0"/>
              </a:rPr>
              <a:t> Ahmad, 68 and 55, on Sunday afternoon after two masked men burst into the home they shared in </a:t>
            </a:r>
            <a:r>
              <a:rPr lang="en-GB" sz="1200" dirty="0" err="1">
                <a:latin typeface="Arial" panose="020B0604020202020204" pitchFamily="34" charset="0"/>
                <a:cs typeface="Arial" panose="020B0604020202020204" pitchFamily="34" charset="0"/>
              </a:rPr>
              <a:t>Roath</a:t>
            </a:r>
            <a:r>
              <a:rPr lang="en-GB" sz="1200" dirty="0">
                <a:latin typeface="Arial" panose="020B0604020202020204" pitchFamily="34" charset="0"/>
                <a:cs typeface="Arial" panose="020B0604020202020204" pitchFamily="34" charset="0"/>
              </a:rPr>
              <a:t> Park, Cardiff.</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Both provide examples of proactive approaches to critical incident management and community engagement.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475405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Pre-planned events</a:t>
            </a:r>
          </a:p>
          <a:p>
            <a:r>
              <a:rPr lang="en-GB" sz="1200" dirty="0">
                <a:latin typeface="Arial" panose="020B0604020202020204" pitchFamily="34" charset="0"/>
                <a:cs typeface="Arial" panose="020B0604020202020204" pitchFamily="34" charset="0"/>
              </a:rPr>
              <a:t>Sporting events or other public order operations are likely to develop one or more critical incidents if the effectiveness of the police response falls short of that required by the event, or does not take account of the needs of the community.</a:t>
            </a:r>
          </a:p>
          <a:p>
            <a:r>
              <a:rPr lang="en-GB" sz="1200" dirty="0">
                <a:latin typeface="Arial" panose="020B0604020202020204" pitchFamily="34" charset="0"/>
                <a:cs typeface="Arial" panose="020B0604020202020204" pitchFamily="34" charset="0"/>
              </a:rPr>
              <a:t>The potential for a pre-planned event, particularly where emotions are high, to develop into disorder or violence cannot be underestimated. If this happens, the quality of the police response will have a significant impact on public confidence.</a:t>
            </a:r>
          </a:p>
          <a:p>
            <a:r>
              <a:rPr lang="en-GB" sz="1200" dirty="0">
                <a:latin typeface="Arial" panose="020B0604020202020204" pitchFamily="34" charset="0"/>
                <a:cs typeface="Arial" panose="020B0604020202020204" pitchFamily="34" charset="0"/>
              </a:rPr>
              <a:t>This was the case when violent disorder broke out during student protests in London’s Milbank area in November 2010. The response to events such as this may heighten community concerns and undermine confidence in the ability of the police to prevent disorder.</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Factors to consider</a:t>
            </a:r>
          </a:p>
          <a:p>
            <a:r>
              <a:rPr lang="en-GB" sz="1200" dirty="0">
                <a:latin typeface="Arial" panose="020B0604020202020204" pitchFamily="34" charset="0"/>
                <a:cs typeface="Arial" panose="020B0604020202020204" pitchFamily="34" charset="0"/>
              </a:rPr>
              <a:t>The</a:t>
            </a:r>
            <a:r>
              <a:rPr lang="en-GB" sz="1200" baseline="0" dirty="0">
                <a:latin typeface="Arial" panose="020B0604020202020204" pitchFamily="34" charset="0"/>
                <a:cs typeface="Arial" panose="020B0604020202020204" pitchFamily="34" charset="0"/>
              </a:rPr>
              <a:t> Critical Incident Manager</a:t>
            </a:r>
            <a:r>
              <a:rPr lang="en-GB" sz="1200" dirty="0">
                <a:latin typeface="Arial" panose="020B0604020202020204" pitchFamily="34" charset="0"/>
                <a:cs typeface="Arial" panose="020B0604020202020204" pitchFamily="34" charset="0"/>
              </a:rPr>
              <a:t> should be included in the planning for such events, particularly where: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there may be a history of tension between the local community and visitors, </a:t>
            </a:r>
            <a:r>
              <a:rPr lang="en-GB" sz="1200" dirty="0" err="1">
                <a:latin typeface="Arial" panose="020B0604020202020204" pitchFamily="34" charset="0"/>
                <a:cs typeface="Arial" panose="020B0604020202020204" pitchFamily="34" charset="0"/>
              </a:rPr>
              <a:t>eg</a:t>
            </a:r>
            <a:r>
              <a:rPr lang="en-GB" sz="1200" dirty="0">
                <a:latin typeface="Arial" panose="020B0604020202020204" pitchFamily="34" charset="0"/>
                <a:cs typeface="Arial" panose="020B0604020202020204" pitchFamily="34" charset="0"/>
              </a:rPr>
              <a:t>, the Appleby Horse Fair in Cumbria (see </a:t>
            </a:r>
            <a:r>
              <a:rPr lang="en-GB" sz="1200" dirty="0">
                <a:latin typeface="Arial" panose="020B0604020202020204" pitchFamily="34" charset="0"/>
                <a:cs typeface="Arial" panose="020B0604020202020204" pitchFamily="34" charset="0"/>
                <a:hlinkClick r:id="rId3" tooltip="Situation awareness"/>
              </a:rPr>
              <a:t>situation awareness</a:t>
            </a:r>
            <a:r>
              <a:rPr lang="en-GB" sz="12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there is </a:t>
            </a:r>
            <a:r>
              <a:rPr lang="en-GB" sz="1200" dirty="0">
                <a:latin typeface="Arial" panose="020B0604020202020204" pitchFamily="34" charset="0"/>
                <a:cs typeface="Arial" panose="020B0604020202020204" pitchFamily="34" charset="0"/>
                <a:hlinkClick r:id="rId4" tooltip="APP Intelligence Management"/>
              </a:rPr>
              <a:t>intelligence</a:t>
            </a:r>
            <a:r>
              <a:rPr lang="en-GB" sz="1200" dirty="0">
                <a:latin typeface="Arial" panose="020B0604020202020204" pitchFamily="34" charset="0"/>
                <a:cs typeface="Arial" panose="020B0604020202020204" pitchFamily="34" charset="0"/>
              </a:rPr>
              <a:t> which suggests disorder may be likely, </a:t>
            </a:r>
            <a:r>
              <a:rPr lang="en-GB" sz="1200" dirty="0" err="1">
                <a:latin typeface="Arial" panose="020B0604020202020204" pitchFamily="34" charset="0"/>
                <a:cs typeface="Arial" panose="020B0604020202020204" pitchFamily="34" charset="0"/>
              </a:rPr>
              <a:t>eg</a:t>
            </a:r>
            <a:r>
              <a:rPr lang="en-GB" sz="1200" dirty="0">
                <a:latin typeface="Arial" panose="020B0604020202020204" pitchFamily="34" charset="0"/>
                <a:cs typeface="Arial" panose="020B0604020202020204" pitchFamily="34" charset="0"/>
              </a:rPr>
              <a:t>, prior to the English Defence League marches during the summer of 2010.</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size of an event may also increase the likelihood that disorder, even in small pockets, will occur, </a:t>
            </a:r>
            <a:r>
              <a:rPr lang="en-GB" sz="1200" dirty="0" err="1">
                <a:latin typeface="Arial" panose="020B0604020202020204" pitchFamily="34" charset="0"/>
                <a:cs typeface="Arial" panose="020B0604020202020204" pitchFamily="34" charset="0"/>
              </a:rPr>
              <a:t>eg</a:t>
            </a:r>
            <a:r>
              <a:rPr lang="en-GB" sz="1200" dirty="0">
                <a:latin typeface="Arial" panose="020B0604020202020204" pitchFamily="34" charset="0"/>
                <a:cs typeface="Arial" panose="020B0604020202020204" pitchFamily="34" charset="0"/>
              </a:rPr>
              <a:t>, at music festivals.</a:t>
            </a:r>
          </a:p>
          <a:p>
            <a:endParaRPr lang="en-GB" sz="1200" dirty="0">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467302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An incident which has the likelihood to escalate into a critical incident should be addressed promptly and efficiently. Reassuring and maintaining confidence is fundamental to managing a CI, as is restoring confidence where it has been lost.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three-phased approach is set out in this module</a:t>
            </a:r>
          </a:p>
          <a:p>
            <a:endParaRPr lang="en-GB" sz="1200" b="1" baseline="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1 Preparing for critical incidents</a:t>
            </a:r>
          </a:p>
          <a:p>
            <a:r>
              <a:rPr lang="en-GB" sz="1200" dirty="0">
                <a:latin typeface="Arial" panose="020B0604020202020204" pitchFamily="34" charset="0"/>
                <a:cs typeface="Arial" panose="020B0604020202020204" pitchFamily="34" charset="0"/>
              </a:rPr>
              <a:t>This requires chief officers to consider current management structures ensuring, where possible, that:</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staff are trained effectively</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resources are available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overall quality of the police response reflects a competent and accountable standard of incident management.</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2 Managing critical incidents</a:t>
            </a:r>
          </a:p>
          <a:p>
            <a:r>
              <a:rPr lang="en-GB" sz="1200" dirty="0">
                <a:latin typeface="Arial" panose="020B0604020202020204" pitchFamily="34" charset="0"/>
                <a:cs typeface="Arial" panose="020B0604020202020204" pitchFamily="34" charset="0"/>
              </a:rPr>
              <a:t>This considers how to identify critical incidents early on. It includes processes to ensure incidents are notified to the most appropriate person, and that they are managed effectively.</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3 Restoring public confidence</a:t>
            </a:r>
          </a:p>
          <a:p>
            <a:r>
              <a:rPr lang="en-GB" sz="1200" dirty="0">
                <a:latin typeface="Arial" panose="020B0604020202020204" pitchFamily="34" charset="0"/>
                <a:cs typeface="Arial" panose="020B0604020202020204" pitchFamily="34" charset="0"/>
              </a:rPr>
              <a:t>This considers incidents that have had a significant impact on public confidence but were not identified when the incident was live, and how confidence may be rebuilt through community engagement, resolution or a public inquiry.</a:t>
            </a:r>
          </a:p>
          <a:p>
            <a:endParaRPr lang="en-GB" b="1"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9757699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Management of a critical incident (CI) should start with early identification and notification. It is particularly important that small-scale CIs are identified early, as even these can have a long-term impact on community confidence if left unchecked. Processes should be in place to manage issues that may affect the quality of the police response before they can impact on public confidence.</a:t>
            </a:r>
          </a:p>
          <a:p>
            <a:r>
              <a:rPr lang="en-GB" sz="1200" dirty="0">
                <a:latin typeface="Arial" panose="020B0604020202020204" pitchFamily="34" charset="0"/>
                <a:cs typeface="Arial" panose="020B0604020202020204" pitchFamily="34" charset="0"/>
              </a:rPr>
              <a:t>Particular attention should be paid to the needs of the victim, their family and the community.</a:t>
            </a:r>
          </a:p>
          <a:p>
            <a:r>
              <a:rPr lang="en-GB" sz="1200" dirty="0">
                <a:latin typeface="Arial" panose="020B0604020202020204" pitchFamily="34" charset="0"/>
                <a:cs typeface="Arial" panose="020B0604020202020204" pitchFamily="34" charset="0"/>
              </a:rPr>
              <a:t>Media and communication strategies should be based on openness and transparency, keeping in mind the particular needs of the investigation or operation.</a:t>
            </a:r>
          </a:p>
          <a:p>
            <a:r>
              <a:rPr lang="en-GB" sz="1200" dirty="0">
                <a:latin typeface="Arial" panose="020B0604020202020204" pitchFamily="34" charset="0"/>
                <a:cs typeface="Arial" panose="020B0604020202020204" pitchFamily="34" charset="0"/>
              </a:rPr>
              <a:t>Ongoing monitoring of CIs ensures that resources are used effectively and appropriately. Post-incident evaluation realises positive learning outcomes for the future.</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impact of an incident</a:t>
            </a:r>
          </a:p>
          <a:p>
            <a:r>
              <a:rPr lang="en-GB" sz="1200" dirty="0">
                <a:latin typeface="Arial" panose="020B0604020202020204" pitchFamily="34" charset="0"/>
                <a:cs typeface="Arial" panose="020B0604020202020204" pitchFamily="34" charset="0"/>
              </a:rPr>
              <a:t>It is not always possible to predict the impact that an incident might have on an individual, or why. It is likely, however, that the greater the impact an incident has on those closely affected by it, the greater their expectations will be about the quality of the police response. There will also be an assumption that what is important to those affected will be equally important to the police.</a:t>
            </a:r>
          </a:p>
          <a:p>
            <a:r>
              <a:rPr lang="en-GB" sz="1200" dirty="0">
                <a:latin typeface="Arial" panose="020B0604020202020204" pitchFamily="34" charset="0"/>
                <a:cs typeface="Arial" panose="020B0604020202020204" pitchFamily="34" charset="0"/>
              </a:rPr>
              <a:t>The impact that an incident may have on an individual is influenced by:</a:t>
            </a:r>
          </a:p>
          <a:p>
            <a:r>
              <a:rPr lang="en-GB" sz="1200" dirty="0">
                <a:latin typeface="Arial" panose="020B0604020202020204" pitchFamily="34" charset="0"/>
                <a:cs typeface="Arial" panose="020B0604020202020204" pitchFamily="34" charset="0"/>
              </a:rPr>
              <a:t>the circumstances of the incident</a:t>
            </a:r>
          </a:p>
          <a:p>
            <a:r>
              <a:rPr lang="en-GB" sz="1200" dirty="0">
                <a:latin typeface="Arial" panose="020B0604020202020204" pitchFamily="34" charset="0"/>
                <a:cs typeface="Arial" panose="020B0604020202020204" pitchFamily="34" charset="0"/>
              </a:rPr>
              <a:t>the emotional, mental or physical impact of the incident (including the effect of trauma or bereavement)</a:t>
            </a:r>
          </a:p>
          <a:p>
            <a:r>
              <a:rPr lang="en-GB" sz="1200" dirty="0">
                <a:latin typeface="Arial" panose="020B0604020202020204" pitchFamily="34" charset="0"/>
                <a:cs typeface="Arial" panose="020B0604020202020204" pitchFamily="34" charset="0"/>
              </a:rPr>
              <a:t>general feelings of security and/or vulnerability.</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Tension and vulnerability</a:t>
            </a:r>
          </a:p>
          <a:p>
            <a:r>
              <a:rPr lang="en-GB" sz="1200" dirty="0">
                <a:latin typeface="Arial" panose="020B0604020202020204" pitchFamily="34" charset="0"/>
                <a:cs typeface="Arial" panose="020B0604020202020204" pitchFamily="34" charset="0"/>
              </a:rPr>
              <a:t>It is possible, however, to gauge general feelings of tension and vulnerability in a community (situation awareness) and to predict criticality factors which are likely to have an effect on how the victim, their family or the community may react to an incident, irrespective of the quality of the police response. These, along with the effective use of </a:t>
            </a:r>
            <a:r>
              <a:rPr lang="en-GB" sz="1200" dirty="0">
                <a:latin typeface="Arial" panose="020B0604020202020204" pitchFamily="34" charset="0"/>
                <a:cs typeface="Arial" panose="020B0604020202020204" pitchFamily="34" charset="0"/>
                <a:hlinkClick r:id="rId3" tooltip="APP Intelligence"/>
              </a:rPr>
              <a:t>intelligence</a:t>
            </a:r>
            <a:r>
              <a:rPr lang="en-GB" sz="1200" dirty="0">
                <a:latin typeface="Arial" panose="020B0604020202020204" pitchFamily="34" charset="0"/>
                <a:cs typeface="Arial" panose="020B0604020202020204" pitchFamily="34" charset="0"/>
              </a:rPr>
              <a:t>, will help forces to identify incidents which may escalate.</a:t>
            </a:r>
          </a:p>
          <a:p>
            <a:r>
              <a:rPr lang="en-GB" sz="1200" dirty="0">
                <a:latin typeface="Arial" panose="020B0604020202020204" pitchFamily="34" charset="0"/>
                <a:cs typeface="Arial" panose="020B0604020202020204" pitchFamily="34" charset="0"/>
              </a:rPr>
              <a:t>Early recognition of a poor police response and a prompt apology to those affected may prevent further escalation.</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Restoring public confidence</a:t>
            </a:r>
          </a:p>
          <a:p>
            <a:r>
              <a:rPr lang="en-GB" sz="1200" dirty="0">
                <a:latin typeface="Arial" panose="020B0604020202020204" pitchFamily="34" charset="0"/>
                <a:cs typeface="Arial" panose="020B0604020202020204" pitchFamily="34" charset="0"/>
              </a:rPr>
              <a:t>During a live critical incident (CI), it should be possible to identify the reason why public confidence has been lost and to implement</a:t>
            </a:r>
            <a:r>
              <a:rPr lang="en-GB" sz="1200" baseline="0" dirty="0">
                <a:latin typeface="Arial" panose="020B0604020202020204" pitchFamily="34" charset="0"/>
                <a:cs typeface="Arial" panose="020B0604020202020204" pitchFamily="34" charset="0"/>
              </a:rPr>
              <a:t> a </a:t>
            </a:r>
            <a:r>
              <a:rPr lang="en-GB" sz="1200" dirty="0">
                <a:latin typeface="Arial" panose="020B0604020202020204" pitchFamily="34" charset="0"/>
                <a:cs typeface="Arial" panose="020B0604020202020204" pitchFamily="34" charset="0"/>
              </a:rPr>
              <a:t>management plan</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to recover it. Once an incident has closed the opportunity to do so diminishes.</a:t>
            </a:r>
          </a:p>
          <a:p>
            <a:r>
              <a:rPr lang="en-GB" sz="1200" dirty="0">
                <a:latin typeface="Arial" panose="020B0604020202020204" pitchFamily="34" charset="0"/>
                <a:cs typeface="Arial" panose="020B0604020202020204" pitchFamily="34" charset="0"/>
              </a:rPr>
              <a:t>Restoring public confidence involves dealing with the issues raised and being seen to deal with them in a prompt, equitable and transparent manner by those people most closely affected. The police service needs to learn from its mistakes and take positive steps to prevent them from happening again. </a:t>
            </a:r>
          </a:p>
          <a:p>
            <a:r>
              <a:rPr lang="en-GB" sz="1200" dirty="0">
                <a:latin typeface="Arial" panose="020B0604020202020204" pitchFamily="34" charset="0"/>
                <a:cs typeface="Arial" panose="020B0604020202020204" pitchFamily="34" charset="0"/>
              </a:rPr>
              <a:t>Failure to respond competently and diplomatically to complaints may compound the situation and cause another CI.</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587985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Thousands of incidents happen every year. Many are dealt with well but some are not. In the </a:t>
            </a:r>
            <a:r>
              <a:rPr lang="en-GB" sz="1200" dirty="0">
                <a:latin typeface="Arial" panose="020B0604020202020204" pitchFamily="34" charset="0"/>
                <a:cs typeface="Arial" panose="020B0604020202020204" pitchFamily="34" charset="0"/>
                <a:hlinkClick r:id="rId3" tooltip="2010-2011 British Crime Survey"/>
              </a:rPr>
              <a:t>2010–11 British Crime Survey</a:t>
            </a:r>
            <a:r>
              <a:rPr lang="en-GB" sz="1200" dirty="0">
                <a:latin typeface="Arial" panose="020B0604020202020204" pitchFamily="34" charset="0"/>
                <a:cs typeface="Arial" panose="020B0604020202020204" pitchFamily="34" charset="0"/>
              </a:rPr>
              <a:t>, 70% of victims were ‘very’ or ‘fairly satisfied’ with the response they received. Although this is an improvement on previous years, 30% of victims were less than ‘fairly satisfied’.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Police response</a:t>
            </a:r>
          </a:p>
          <a:p>
            <a:r>
              <a:rPr lang="en-GB" sz="1200" dirty="0">
                <a:latin typeface="Arial" panose="020B0604020202020204" pitchFamily="34" charset="0"/>
                <a:cs typeface="Arial" panose="020B0604020202020204" pitchFamily="34" charset="0"/>
              </a:rPr>
              <a:t>An incident can escalate to a CI when the police response to crime, disorder or anti-social behaviour (ASB) fails to meet the expectations of the victim, their family and/or the community.</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Community impact</a:t>
            </a:r>
          </a:p>
          <a:p>
            <a:r>
              <a:rPr lang="en-GB" sz="1200" dirty="0">
                <a:latin typeface="Arial" panose="020B0604020202020204" pitchFamily="34" charset="0"/>
                <a:cs typeface="Arial" panose="020B0604020202020204" pitchFamily="34" charset="0"/>
              </a:rPr>
              <a:t>A CI may have a significant and potentially long-term impact on community engagement and neighbourhood policing. It may also generate insecurity among vulnerable members of the community and increase fear of crime and disorder. There is an additional risk that by failing to provide an effective response, the police may cause repeat victimisation.</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Review of critical incidents</a:t>
            </a:r>
          </a:p>
          <a:p>
            <a:r>
              <a:rPr lang="en-GB" sz="1200" dirty="0">
                <a:latin typeface="Arial" panose="020B0604020202020204" pitchFamily="34" charset="0"/>
                <a:cs typeface="Arial" panose="020B0604020202020204" pitchFamily="34" charset="0"/>
              </a:rPr>
              <a:t>A </a:t>
            </a:r>
            <a:r>
              <a:rPr lang="en-GB" sz="1200" dirty="0">
                <a:latin typeface="Arial" panose="020B0604020202020204" pitchFamily="34" charset="0"/>
                <a:cs typeface="Arial" panose="020B0604020202020204" pitchFamily="34" charset="0"/>
                <a:hlinkClick r:id="rId4" tooltip="Review"/>
              </a:rPr>
              <a:t>review</a:t>
            </a:r>
            <a:r>
              <a:rPr lang="en-GB" sz="1200" dirty="0">
                <a:latin typeface="Arial" panose="020B0604020202020204" pitchFamily="34" charset="0"/>
                <a:cs typeface="Arial" panose="020B0604020202020204" pitchFamily="34" charset="0"/>
              </a:rPr>
              <a:t> in 2007 looked at a number of cases which, although not labelled as critical at the time displayed characteristics that mean they would now be declared a CI.</a:t>
            </a:r>
          </a:p>
          <a:p>
            <a:r>
              <a:rPr lang="en-GB" sz="1200" dirty="0">
                <a:latin typeface="Arial" panose="020B0604020202020204" pitchFamily="34" charset="0"/>
                <a:cs typeface="Arial" panose="020B0604020202020204" pitchFamily="34" charset="0"/>
              </a:rPr>
              <a:t>These characteristics can be divided into five broad areas. They usually develop because of several factors which separately may have little or no impact, but have a significant impact when compounded.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Decision making</a:t>
            </a:r>
          </a:p>
          <a:p>
            <a:r>
              <a:rPr lang="en-GB" sz="1200" dirty="0">
                <a:latin typeface="Arial" panose="020B0604020202020204" pitchFamily="34" charset="0"/>
                <a:cs typeface="Arial" panose="020B0604020202020204" pitchFamily="34" charset="0"/>
              </a:rPr>
              <a:t>The findings of that review are still applicable today. Crucially, in all cases, the review found that the central theme to preventing or managing a critical incident is effective decision making in difficult situations (see the </a:t>
            </a:r>
            <a:r>
              <a:rPr lang="en-GB" sz="1200" dirty="0">
                <a:latin typeface="Arial" panose="020B0604020202020204" pitchFamily="34" charset="0"/>
                <a:cs typeface="Arial" panose="020B0604020202020204" pitchFamily="34" charset="0"/>
                <a:hlinkClick r:id="rId5" tooltip="NDM"/>
              </a:rPr>
              <a:t>National Decision Model</a:t>
            </a:r>
            <a:r>
              <a:rPr lang="en-GB" sz="1200" dirty="0">
                <a:latin typeface="Arial" panose="020B0604020202020204" pitchFamily="34" charset="0"/>
                <a:cs typeface="Arial" panose="020B0604020202020204" pitchFamily="34" charset="0"/>
              </a:rPr>
              <a:t>). This includes acknowledging decisions, errors and avoiding decisions.</a:t>
            </a:r>
          </a:p>
          <a:p>
            <a:r>
              <a:rPr lang="en-GB" sz="1200" dirty="0">
                <a:latin typeface="Arial" panose="020B0604020202020204" pitchFamily="34" charset="0"/>
                <a:cs typeface="Arial" panose="020B0604020202020204" pitchFamily="34" charset="0"/>
              </a:rPr>
              <a:t>In the event of a multi-agency response partners will also refer to the </a:t>
            </a:r>
            <a:r>
              <a:rPr lang="en-GB" sz="1200" dirty="0">
                <a:latin typeface="Arial" panose="020B0604020202020204" pitchFamily="34" charset="0"/>
                <a:cs typeface="Arial" panose="020B0604020202020204" pitchFamily="34" charset="0"/>
                <a:hlinkClick r:id="rId6"/>
              </a:rPr>
              <a:t>Joint Decision Model</a:t>
            </a:r>
            <a:r>
              <a:rPr lang="en-GB" sz="1200" dirty="0">
                <a:latin typeface="Arial" panose="020B0604020202020204" pitchFamily="34" charset="0"/>
                <a:cs typeface="Arial" panose="020B0604020202020204" pitchFamily="34" charset="0"/>
              </a:rPr>
              <a:t> (JDM).</a:t>
            </a:r>
          </a:p>
          <a:p>
            <a:r>
              <a:rPr lang="en-GB" sz="1200" b="1" dirty="0">
                <a:latin typeface="Arial" panose="020B0604020202020204" pitchFamily="34" charset="0"/>
                <a:cs typeface="Arial" panose="020B0604020202020204" pitchFamily="34" charset="0"/>
              </a:rPr>
              <a:t>Decisions, errors and avoiding decisions</a:t>
            </a:r>
          </a:p>
          <a:p>
            <a:r>
              <a:rPr lang="en-GB" sz="1200" dirty="0">
                <a:latin typeface="Arial" panose="020B0604020202020204" pitchFamily="34" charset="0"/>
                <a:cs typeface="Arial" panose="020B0604020202020204" pitchFamily="34" charset="0"/>
              </a:rPr>
              <a:t>There is a growing body of research which focuses on police decision making during critical incident management. This suggests that cognitive bias (a person’s pre-determined and unconscious thought process) affects decision making. It tries to shed light on how people might make mistakes when assessing difficult situations, and how this can lead incident commanders to pursue a course of action that might hinder the successful management of an incident.</a:t>
            </a:r>
          </a:p>
          <a:p>
            <a:r>
              <a:rPr lang="en-GB" sz="1200" dirty="0">
                <a:latin typeface="Arial" panose="020B0604020202020204" pitchFamily="34" charset="0"/>
                <a:cs typeface="Arial" panose="020B0604020202020204" pitchFamily="34" charset="0"/>
              </a:rPr>
              <a:t>In addition, there is fresh understanding about why some commanders might excessively delay or avoid making a decision even when it is clear, both at the time and later, that a decision was needed.</a:t>
            </a:r>
          </a:p>
          <a:p>
            <a:r>
              <a:rPr lang="en-GB" sz="1200" b="1" dirty="0">
                <a:latin typeface="Arial" panose="020B0604020202020204" pitchFamily="34" charset="0"/>
                <a:cs typeface="Arial" panose="020B0604020202020204" pitchFamily="34" charset="0"/>
              </a:rPr>
              <a:t>Incorporating learning</a:t>
            </a:r>
          </a:p>
          <a:p>
            <a:r>
              <a:rPr lang="en-GB" sz="1200" dirty="0">
                <a:latin typeface="Arial" panose="020B0604020202020204" pitchFamily="34" charset="0"/>
                <a:cs typeface="Arial" panose="020B0604020202020204" pitchFamily="34" charset="0"/>
              </a:rPr>
              <a:t>Chief officers need to be aware of the findings of this research and ensure that their critical incident commanders at operational, tactical and strategic levels understand the factors involved in effective decision making. An experienced commander who is aware of these factors can be alert to them during the response to an incident (in themselves or in others) and can take steps to limit their negative impact.</a:t>
            </a:r>
          </a:p>
          <a:p>
            <a:r>
              <a:rPr lang="en-GB" sz="1200" b="1" dirty="0">
                <a:latin typeface="Arial" panose="020B0604020202020204" pitchFamily="34" charset="0"/>
                <a:cs typeface="Arial" panose="020B0604020202020204" pitchFamily="34" charset="0"/>
              </a:rPr>
              <a:t>Improving accountability</a:t>
            </a:r>
          </a:p>
          <a:p>
            <a:r>
              <a:rPr lang="en-GB" sz="1200" dirty="0">
                <a:latin typeface="Arial" panose="020B0604020202020204" pitchFamily="34" charset="0"/>
                <a:cs typeface="Arial" panose="020B0604020202020204" pitchFamily="34" charset="0"/>
              </a:rPr>
              <a:t>Understanding the factors affecting decision making will help officers to account more clearly for the decisions they make, and to identify what was done to mitigate common errors. This will reduce the fear of excessive accountability, which may prevent officers from making a decision at all.</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647635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ea typeface="+mn-ea"/>
                <a:cs typeface="Arial" panose="020B0604020202020204" pitchFamily="34" charset="0"/>
              </a:rPr>
              <a:t>QTS – what do you think a ‘major</a:t>
            </a:r>
            <a:r>
              <a:rPr lang="en-GB" sz="1200" b="1" baseline="0" dirty="0">
                <a:latin typeface="Arial" panose="020B0604020202020204" pitchFamily="34" charset="0"/>
                <a:ea typeface="+mn-ea"/>
                <a:cs typeface="Arial" panose="020B0604020202020204" pitchFamily="34" charset="0"/>
              </a:rPr>
              <a:t> incident’ is?</a:t>
            </a:r>
            <a:endParaRPr lang="en-GB" sz="1200" b="1" dirty="0">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ea typeface="+mn-ea"/>
                <a:cs typeface="Arial" panose="020B0604020202020204" pitchFamily="34" charset="0"/>
              </a:rPr>
              <a:t>Trainer to expand on the definition (as given in the ACPO guidance), that a major incident may also involve other agencies and organisations including the National Health Service, local authorities, the Environment Agency, the Maritime and Coastguard Agency, utility companies, transport companies, private companies and the voluntary sector.</a:t>
            </a:r>
          </a:p>
          <a:p>
            <a:pPr>
              <a:lnSpc>
                <a:spcPct val="100000"/>
              </a:lnSpc>
            </a:pPr>
            <a:endParaRPr lang="en-GB" sz="1200"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A major incident is an event or situation requiring the implementation of special arrangements by one or more of the emergency services. Typically, a Major Incident involves one or more of the following: </a:t>
            </a:r>
          </a:p>
          <a:p>
            <a:pPr>
              <a:lnSpc>
                <a:spcPct val="100000"/>
              </a:lnSpc>
            </a:pPr>
            <a:r>
              <a:rPr lang="en-GB" sz="1200" dirty="0">
                <a:latin typeface="Arial" panose="020B0604020202020204" pitchFamily="34" charset="0"/>
                <a:cs typeface="Arial" panose="020B0604020202020204" pitchFamily="34" charset="0"/>
              </a:rPr>
              <a:t> </a:t>
            </a:r>
          </a:p>
          <a:p>
            <a:pPr>
              <a:lnSpc>
                <a:spcPct val="100000"/>
              </a:lnSpc>
            </a:pPr>
            <a:r>
              <a:rPr lang="en-GB" sz="1200" dirty="0">
                <a:latin typeface="Arial" panose="020B0604020202020204" pitchFamily="34" charset="0"/>
                <a:cs typeface="Arial" panose="020B0604020202020204" pitchFamily="34" charset="0"/>
              </a:rPr>
              <a:t>• Involvement, either directly or indirectly, of large numbers of people;     </a:t>
            </a:r>
          </a:p>
          <a:p>
            <a:pPr>
              <a:lnSpc>
                <a:spcPct val="100000"/>
              </a:lnSpc>
            </a:pPr>
            <a:r>
              <a:rPr lang="en-GB" sz="1200" dirty="0">
                <a:latin typeface="Arial" panose="020B0604020202020204" pitchFamily="34" charset="0"/>
                <a:cs typeface="Arial" panose="020B0604020202020204" pitchFamily="34" charset="0"/>
              </a:rPr>
              <a:t>• The rescue and transportation of a potentially large number of casualties;   </a:t>
            </a:r>
          </a:p>
          <a:p>
            <a:pPr>
              <a:lnSpc>
                <a:spcPct val="100000"/>
              </a:lnSpc>
            </a:pPr>
            <a:r>
              <a:rPr lang="en-GB" sz="1200" dirty="0">
                <a:latin typeface="Arial" panose="020B0604020202020204" pitchFamily="34" charset="0"/>
                <a:cs typeface="Arial" panose="020B0604020202020204" pitchFamily="34" charset="0"/>
              </a:rPr>
              <a:t>• The large scale combined resources of Police,  Fire Brigade and Ambulance Service;  </a:t>
            </a:r>
          </a:p>
          <a:p>
            <a:pPr>
              <a:lnSpc>
                <a:spcPct val="100000"/>
              </a:lnSpc>
            </a:pPr>
            <a:r>
              <a:rPr lang="en-GB" sz="1200" dirty="0">
                <a:latin typeface="Arial" panose="020B0604020202020204" pitchFamily="34" charset="0"/>
                <a:cs typeface="Arial" panose="020B0604020202020204" pitchFamily="34" charset="0"/>
              </a:rPr>
              <a:t>• The mobilisation and organisation of the emergency services and support services, for example: local authority, to cater for the threat of death, serious injury or homelessness to a large number of people; and transport operators actively managing the road and rail networks to support emergency response;    </a:t>
            </a:r>
          </a:p>
          <a:p>
            <a:pPr>
              <a:lnSpc>
                <a:spcPct val="100000"/>
              </a:lnSpc>
            </a:pPr>
            <a:r>
              <a:rPr lang="en-GB" sz="1200" dirty="0">
                <a:latin typeface="Arial" panose="020B0604020202020204" pitchFamily="34" charset="0"/>
                <a:cs typeface="Arial" panose="020B0604020202020204" pitchFamily="34" charset="0"/>
              </a:rPr>
              <a:t>• The handling of a large number of enquiries likely to be generated both from the public and the news media - usually made to the police.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977898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altLang="en-US" sz="1200" dirty="0">
                <a:latin typeface="Arial" panose="020B0604020202020204" pitchFamily="34" charset="0"/>
                <a:ea typeface="ＭＳ Ｐゴシック" pitchFamily="34" charset="-128"/>
                <a:cs typeface="Arial" panose="020B0604020202020204" pitchFamily="34" charset="0"/>
              </a:rPr>
              <a:t>Done in conjunction with other emergency services</a:t>
            </a:r>
          </a:p>
          <a:p>
            <a:pPr marL="171450" indent="-171450">
              <a:buFontTx/>
              <a:buChar char="•"/>
            </a:pPr>
            <a:endParaRPr lang="en-GB" altLang="en-US" sz="1200" dirty="0">
              <a:latin typeface="Arial" panose="020B0604020202020204" pitchFamily="34" charset="0"/>
              <a:ea typeface="ＭＳ Ｐゴシック" pitchFamily="34" charset="-128"/>
              <a:cs typeface="Arial" panose="020B0604020202020204" pitchFamily="34" charset="0"/>
            </a:endParaRPr>
          </a:p>
          <a:p>
            <a:pPr marL="171450" indent="-171450">
              <a:buFontTx/>
              <a:buChar char="•"/>
            </a:pPr>
            <a:r>
              <a:rPr lang="en-GB" altLang="en-US" sz="1200" dirty="0">
                <a:latin typeface="Arial" panose="020B0604020202020204" pitchFamily="34" charset="0"/>
                <a:ea typeface="ＭＳ Ｐゴシック" pitchFamily="34" charset="-128"/>
                <a:cs typeface="Arial" panose="020B0604020202020204" pitchFamily="34" charset="0"/>
              </a:rPr>
              <a:t>Casualty Bureau / HOLMES (Home Office large major enquiry system) – The Casualty Bureau (CB) Incident Room is the central point to receive, collate &amp; assess all information in relation to an incidents. This includes information about people believed to be involved in the incident.</a:t>
            </a:r>
          </a:p>
          <a:p>
            <a:pPr marL="171450" indent="-171450">
              <a:buFontTx/>
              <a:buChar char="•"/>
            </a:pPr>
            <a:r>
              <a:rPr lang="en-GB" altLang="en-US" sz="1200" dirty="0">
                <a:latin typeface="Arial" panose="020B0604020202020204" pitchFamily="34" charset="0"/>
                <a:ea typeface="ＭＳ Ｐゴシック" pitchFamily="34" charset="-128"/>
                <a:cs typeface="Arial" panose="020B0604020202020204" pitchFamily="34" charset="0"/>
              </a:rPr>
              <a:t>Hospitals</a:t>
            </a:r>
          </a:p>
          <a:p>
            <a:pPr marL="171450" indent="-171450">
              <a:buFontTx/>
              <a:buChar char="•"/>
            </a:pPr>
            <a:r>
              <a:rPr lang="en-GB" altLang="en-US" sz="1200" dirty="0">
                <a:latin typeface="Arial" panose="020B0604020202020204" pitchFamily="34" charset="0"/>
                <a:ea typeface="ＭＳ Ｐゴシック" pitchFamily="34" charset="-128"/>
                <a:cs typeface="Arial" panose="020B0604020202020204" pitchFamily="34" charset="0"/>
              </a:rPr>
              <a:t>Documentation Teams at Survivors Reception Centre (</a:t>
            </a:r>
            <a:r>
              <a:rPr lang="en-GB" altLang="en-US" sz="1200" dirty="0" err="1">
                <a:latin typeface="Arial" panose="020B0604020202020204" pitchFamily="34" charset="0"/>
                <a:ea typeface="ＭＳ Ｐゴシック" pitchFamily="34" charset="-128"/>
                <a:cs typeface="Arial" panose="020B0604020202020204" pitchFamily="34" charset="0"/>
              </a:rPr>
              <a:t>SuRC</a:t>
            </a:r>
            <a:r>
              <a:rPr lang="en-GB" altLang="en-US" sz="1200" dirty="0">
                <a:latin typeface="Arial" panose="020B0604020202020204" pitchFamily="34" charset="0"/>
                <a:ea typeface="ＭＳ Ｐゴシック" pitchFamily="34" charset="-128"/>
                <a:cs typeface="Arial" panose="020B0604020202020204" pitchFamily="34" charset="0"/>
              </a:rPr>
              <a:t>). This key action of establishing this centre would be completed during the rescue phase. </a:t>
            </a:r>
            <a:r>
              <a:rPr lang="en-GB" dirty="0"/>
              <a:t>A </a:t>
            </a:r>
            <a:r>
              <a:rPr lang="en-GB" dirty="0" err="1"/>
              <a:t>SuRC</a:t>
            </a:r>
            <a:r>
              <a:rPr lang="en-GB" dirty="0"/>
              <a:t> may be established near the site of the incident by the Police to provide a secure area for survivors who do not require acute medical treatment. A </a:t>
            </a:r>
            <a:r>
              <a:rPr lang="en-GB" dirty="0" err="1"/>
              <a:t>SuRC</a:t>
            </a:r>
            <a:r>
              <a:rPr lang="en-GB" dirty="0"/>
              <a:t> can provide first aid and immediate shelter and should also signpost survivors to further support. The LA, supported by other trained volunteers as appropriate, should ensure welfare support and follow-up advice is provided for those at the </a:t>
            </a:r>
            <a:r>
              <a:rPr lang="en-GB" dirty="0" err="1"/>
              <a:t>SuRC</a:t>
            </a:r>
            <a:r>
              <a:rPr lang="en-GB" dirty="0"/>
              <a:t>. The voluntary sector may support the Local Authority with the provision of welfare on behalf of the police, including first aid. They may also be able to provide practical support to survivors such as refreshments, mobility aids or spare clothing.</a:t>
            </a:r>
            <a:endParaRPr lang="en-GB" altLang="en-US" sz="1200" dirty="0">
              <a:latin typeface="Arial" panose="020B0604020202020204" pitchFamily="34" charset="0"/>
              <a:ea typeface="ＭＳ Ｐゴシック" pitchFamily="34" charset="-128"/>
              <a:cs typeface="Arial" panose="020B0604020202020204" pitchFamily="34" charset="0"/>
            </a:endParaRPr>
          </a:p>
          <a:p>
            <a:pPr marL="171450" indent="-171450">
              <a:buFontTx/>
              <a:buChar char="•"/>
            </a:pPr>
            <a:r>
              <a:rPr lang="en-GB" altLang="en-US" sz="1200" dirty="0">
                <a:latin typeface="Arial" panose="020B0604020202020204" pitchFamily="34" charset="0"/>
                <a:ea typeface="ＭＳ Ｐゴシック" pitchFamily="34" charset="-128"/>
                <a:cs typeface="Arial" panose="020B0604020202020204" pitchFamily="34" charset="0"/>
              </a:rPr>
              <a:t>Family and Friends Reception Centre (FFRC) – This would be established during the relief phase of the major incident. </a:t>
            </a:r>
            <a:r>
              <a:rPr lang="en-GB" dirty="0"/>
              <a:t>FFRCs are also set up by the Police and supported by the LA. They are a focal point for relatives and friends of individuals affected by an emergency. The LA, supported by other trained volunteers as appropriate, will need to ensure emotional support is available to those at the centre. Family and friends should be provided with information about their loved one by the most appropriate agency as soon as it is available and in a sensitive way (for example notification that a person is deceased will be through police family liaison officers). The FFRC may also provide information about other support </a:t>
            </a:r>
            <a:r>
              <a:rPr lang="en-GB"/>
              <a:t>services available.</a:t>
            </a:r>
            <a:endParaRPr lang="en-GB" altLang="en-US" sz="1200" dirty="0">
              <a:latin typeface="Arial" panose="020B0604020202020204" pitchFamily="34" charset="0"/>
              <a:ea typeface="ＭＳ Ｐゴシック"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7658398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panose="020B0604020202020204" pitchFamily="34" charset="0"/>
                <a:cs typeface="Arial" panose="020B0604020202020204" pitchFamily="34" charset="0"/>
              </a:rPr>
              <a:t>QTS – can you name some major incidents that have happened over</a:t>
            </a:r>
            <a:r>
              <a:rPr lang="en-GB" sz="1200" b="1" baseline="0" dirty="0">
                <a:latin typeface="Arial" panose="020B0604020202020204" pitchFamily="34" charset="0"/>
                <a:cs typeface="Arial" panose="020B0604020202020204" pitchFamily="34" charset="0"/>
              </a:rPr>
              <a:t> the years?</a:t>
            </a:r>
          </a:p>
          <a:p>
            <a:endParaRPr lang="en-GB" sz="1200" baseline="0" dirty="0">
              <a:latin typeface="Arial" panose="020B0604020202020204" pitchFamily="34" charset="0"/>
              <a:cs typeface="Arial" panose="020B0604020202020204" pitchFamily="34" charset="0"/>
            </a:endParaRPr>
          </a:p>
          <a:p>
            <a:r>
              <a:rPr lang="en-GB" sz="1200" baseline="0" dirty="0">
                <a:latin typeface="Arial" panose="020B0604020202020204" pitchFamily="34" charset="0"/>
                <a:cs typeface="Arial" panose="020B0604020202020204" pitchFamily="34" charset="0"/>
              </a:rPr>
              <a:t>Trainer to </a:t>
            </a:r>
            <a:r>
              <a:rPr lang="en-GB" sz="1200" baseline="0" dirty="0" err="1">
                <a:latin typeface="Arial" panose="020B0604020202020204" pitchFamily="34" charset="0"/>
                <a:cs typeface="Arial" panose="020B0604020202020204" pitchFamily="34" charset="0"/>
              </a:rPr>
              <a:t>boardblast</a:t>
            </a:r>
            <a:r>
              <a:rPr lang="en-GB" sz="1200" baseline="0" dirty="0">
                <a:latin typeface="Arial" panose="020B0604020202020204" pitchFamily="34" charset="0"/>
                <a:cs typeface="Arial" panose="020B0604020202020204" pitchFamily="34" charset="0"/>
              </a:rPr>
              <a:t> responses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Some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History of Major incidents</a:t>
            </a:r>
            <a:r>
              <a:rPr lang="en-GB" sz="1200" baseline="0" dirty="0">
                <a:latin typeface="Arial" panose="020B0604020202020204" pitchFamily="34" charset="0"/>
                <a:cs typeface="Arial" panose="020B0604020202020204" pitchFamily="34" charset="0"/>
              </a:rPr>
              <a:t> and types of incidents </a:t>
            </a:r>
            <a:r>
              <a:rPr lang="en-GB" sz="1200" baseline="0" dirty="0" err="1">
                <a:latin typeface="Arial" panose="020B0604020202020204" pitchFamily="34" charset="0"/>
                <a:cs typeface="Arial" panose="020B0604020202020204" pitchFamily="34" charset="0"/>
              </a:rPr>
              <a:t>Jesip</a:t>
            </a:r>
            <a:r>
              <a:rPr lang="en-GB" sz="1200" baseline="0" dirty="0">
                <a:latin typeface="Arial" panose="020B0604020202020204" pitchFamily="34" charset="0"/>
                <a:cs typeface="Arial" panose="020B0604020202020204" pitchFamily="34" charset="0"/>
              </a:rPr>
              <a:t> would be implemented.</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1985 Bradford Fire – </a:t>
            </a:r>
            <a:r>
              <a:rPr lang="en-GB" sz="1200" kern="1200" dirty="0">
                <a:solidFill>
                  <a:schemeClr val="tx1"/>
                </a:solidFill>
                <a:effectLst/>
                <a:latin typeface="Arial" panose="020B0604020202020204" pitchFamily="34" charset="0"/>
                <a:ea typeface="+mn-ea"/>
                <a:cs typeface="Arial" panose="020B0604020202020204" pitchFamily="34" charset="0"/>
              </a:rPr>
              <a:t>The Bradford City stadium fire occurred during an English League Third Division match between Bradford City and Lincoln City on Saturday, 11 May 1985, killing 56 and injuring at least 265. </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1987 Kings Cross Fire – 31 dead-The fire began at around 7.30pm in a machine room under the escalator on November 18 1987.</a:t>
            </a:r>
          </a:p>
          <a:p>
            <a:r>
              <a:rPr lang="en-GB" sz="1200" dirty="0">
                <a:latin typeface="Arial" panose="020B0604020202020204" pitchFamily="34" charset="0"/>
                <a:cs typeface="Arial" panose="020B0604020202020204" pitchFamily="34" charset="0"/>
              </a:rPr>
              <a:t>This escalator connected the Piccadilly line with the mainland station.</a:t>
            </a:r>
          </a:p>
          <a:p>
            <a:r>
              <a:rPr lang="en-GB" sz="1200" dirty="0">
                <a:latin typeface="Arial" panose="020B0604020202020204" pitchFamily="34" charset="0"/>
                <a:cs typeface="Arial" panose="020B0604020202020204" pitchFamily="34" charset="0"/>
              </a:rPr>
              <a:t>More than 150 firefighters would be called to tackle the blaze.</a:t>
            </a:r>
          </a:p>
          <a:p>
            <a:r>
              <a:rPr lang="en-GB" sz="1200" dirty="0">
                <a:latin typeface="Arial" panose="020B0604020202020204" pitchFamily="34" charset="0"/>
                <a:cs typeface="Arial" panose="020B0604020202020204" pitchFamily="34" charset="0"/>
              </a:rPr>
              <a:t>But when they first arrived, the fire was described as the size of a "cardboard box".</a:t>
            </a:r>
          </a:p>
          <a:p>
            <a:r>
              <a:rPr lang="en-GB" sz="1200" dirty="0">
                <a:latin typeface="Arial" panose="020B0604020202020204" pitchFamily="34" charset="0"/>
                <a:cs typeface="Arial" panose="020B0604020202020204" pitchFamily="34" charset="0"/>
              </a:rPr>
              <a:t>Minutes later a "flashover" jet of flames shot up the escalator into the packed ticket hall filling it with intense heat and smoke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1988 Lockerbie Disaster – 280 dead (</a:t>
            </a:r>
            <a:r>
              <a:rPr lang="en-GB" altLang="en-US" sz="1200" dirty="0">
                <a:latin typeface="Arial" panose="020B0604020202020204" pitchFamily="34" charset="0"/>
                <a:ea typeface="ＭＳ Ｐゴシック" pitchFamily="34" charset="-128"/>
                <a:cs typeface="Arial" panose="020B0604020202020204" pitchFamily="34" charset="0"/>
              </a:rPr>
              <a:t>PANAM flight 103</a:t>
            </a:r>
            <a:r>
              <a:rPr lang="en-GB" altLang="en-US" sz="1200" baseline="0" dirty="0">
                <a:latin typeface="Arial" panose="020B0604020202020204" pitchFamily="34" charset="0"/>
                <a:ea typeface="ＭＳ Ｐゴシック" pitchFamily="34" charset="-128"/>
                <a:cs typeface="Arial" panose="020B0604020202020204" pitchFamily="34" charset="0"/>
              </a:rPr>
              <a:t> </a:t>
            </a:r>
            <a:r>
              <a:rPr lang="en-GB" altLang="en-US" sz="1200" dirty="0">
                <a:latin typeface="Arial" panose="020B0604020202020204" pitchFamily="34" charset="0"/>
                <a:ea typeface="ＭＳ Ｐゴシック" pitchFamily="34" charset="-128"/>
                <a:cs typeface="Arial" panose="020B0604020202020204" pitchFamily="34" charset="0"/>
              </a:rPr>
              <a:t>Killed - 243 passengers, 16 crew and 11 on the ground)</a:t>
            </a:r>
            <a:r>
              <a:rPr lang="en-GB" sz="1200" b="1" dirty="0">
                <a:latin typeface="Arial" panose="020B0604020202020204" pitchFamily="34" charset="0"/>
                <a:cs typeface="Arial" panose="020B0604020202020204" pitchFamily="34" charset="0"/>
              </a:rPr>
              <a:t> 1988: Jumbo jet crashes onto Lockerbie</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Pan Am jumbo jet with 258 passengers on board has crashed on to the town of Lockerbie near the Scottish borders. Initial reports indicate it crashed into a petrol station in the centre of the town, between Carlisle and Dumfries, and burst into a 300-foot fireball. </a:t>
            </a:r>
          </a:p>
          <a:p>
            <a:r>
              <a:rPr lang="en-GB" sz="1200" dirty="0">
                <a:latin typeface="Arial" panose="020B0604020202020204" pitchFamily="34" charset="0"/>
                <a:cs typeface="Arial" panose="020B0604020202020204" pitchFamily="34" charset="0"/>
              </a:rPr>
              <a:t>Hundreds are feared dead as airline officials said flight 103 was about two-thirds full with 255 adults and three children on board</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1996 </a:t>
            </a:r>
            <a:r>
              <a:rPr lang="en-GB" sz="1200" dirty="0" err="1">
                <a:latin typeface="Arial" panose="020B0604020202020204" pitchFamily="34" charset="0"/>
                <a:cs typeface="Arial" panose="020B0604020202020204" pitchFamily="34" charset="0"/>
              </a:rPr>
              <a:t>Dunblane</a:t>
            </a:r>
            <a:r>
              <a:rPr lang="en-GB" sz="1200" dirty="0">
                <a:latin typeface="Arial" panose="020B0604020202020204" pitchFamily="34" charset="0"/>
                <a:cs typeface="Arial" panose="020B0604020202020204" pitchFamily="34" charset="0"/>
              </a:rPr>
              <a:t> – 16 Dead-</a:t>
            </a:r>
            <a:r>
              <a:rPr lang="en-GB" sz="1200" kern="1200" dirty="0">
                <a:solidFill>
                  <a:schemeClr val="tx1"/>
                </a:solidFill>
                <a:effectLst/>
                <a:latin typeface="Arial" panose="020B0604020202020204" pitchFamily="34" charset="0"/>
                <a:ea typeface="+mn-ea"/>
                <a:cs typeface="Arial" panose="020B0604020202020204" pitchFamily="34" charset="0"/>
              </a:rPr>
              <a:t>The </a:t>
            </a:r>
            <a:r>
              <a:rPr lang="en-GB" sz="1200" kern="1200" dirty="0" err="1">
                <a:solidFill>
                  <a:schemeClr val="tx1"/>
                </a:solidFill>
                <a:effectLst/>
                <a:latin typeface="Arial" panose="020B0604020202020204" pitchFamily="34" charset="0"/>
                <a:ea typeface="+mn-ea"/>
                <a:cs typeface="Arial" panose="020B0604020202020204" pitchFamily="34" charset="0"/>
              </a:rPr>
              <a:t>Dunblane</a:t>
            </a:r>
            <a:r>
              <a:rPr lang="en-GB" sz="1200" kern="1200" dirty="0">
                <a:solidFill>
                  <a:schemeClr val="tx1"/>
                </a:solidFill>
                <a:effectLst/>
                <a:latin typeface="Arial" panose="020B0604020202020204" pitchFamily="34" charset="0"/>
                <a:ea typeface="+mn-ea"/>
                <a:cs typeface="Arial" panose="020B0604020202020204" pitchFamily="34" charset="0"/>
              </a:rPr>
              <a:t> school massacre took place at </a:t>
            </a:r>
            <a:r>
              <a:rPr lang="en-GB" sz="1200" kern="1200" dirty="0" err="1">
                <a:solidFill>
                  <a:schemeClr val="tx1"/>
                </a:solidFill>
                <a:effectLst/>
                <a:latin typeface="Arial" panose="020B0604020202020204" pitchFamily="34" charset="0"/>
                <a:ea typeface="+mn-ea"/>
                <a:cs typeface="Arial" panose="020B0604020202020204" pitchFamily="34" charset="0"/>
                <a:hlinkClick r:id="rId3"/>
              </a:rPr>
              <a:t>Dunblane</a:t>
            </a:r>
            <a:r>
              <a:rPr lang="en-GB" sz="1200" kern="1200" dirty="0">
                <a:solidFill>
                  <a:schemeClr val="tx1"/>
                </a:solidFill>
                <a:effectLst/>
                <a:latin typeface="Arial" panose="020B0604020202020204" pitchFamily="34" charset="0"/>
                <a:ea typeface="+mn-ea"/>
                <a:cs typeface="Arial" panose="020B0604020202020204" pitchFamily="34" charset="0"/>
                <a:hlinkClick r:id="rId3"/>
              </a:rPr>
              <a:t> Primary School</a:t>
            </a:r>
            <a:r>
              <a:rPr lang="en-GB" sz="1200" kern="1200" dirty="0">
                <a:solidFill>
                  <a:schemeClr val="tx1"/>
                </a:solidFill>
                <a:effectLst/>
                <a:latin typeface="Arial" panose="020B0604020202020204" pitchFamily="34" charset="0"/>
                <a:ea typeface="+mn-ea"/>
                <a:cs typeface="Arial" panose="020B0604020202020204" pitchFamily="34" charset="0"/>
              </a:rPr>
              <a:t> near </a:t>
            </a:r>
            <a:r>
              <a:rPr lang="en-GB" sz="1200" kern="1200" dirty="0">
                <a:solidFill>
                  <a:schemeClr val="tx1"/>
                </a:solidFill>
                <a:effectLst/>
                <a:latin typeface="Arial" panose="020B0604020202020204" pitchFamily="34" charset="0"/>
                <a:ea typeface="+mn-ea"/>
                <a:cs typeface="Arial" panose="020B0604020202020204" pitchFamily="34" charset="0"/>
                <a:hlinkClick r:id="rId4"/>
              </a:rPr>
              <a:t>Stirling</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kern="1200" dirty="0">
                <a:solidFill>
                  <a:schemeClr val="tx1"/>
                </a:solidFill>
                <a:effectLst/>
                <a:latin typeface="Arial" panose="020B0604020202020204" pitchFamily="34" charset="0"/>
                <a:ea typeface="+mn-ea"/>
                <a:cs typeface="Arial" panose="020B0604020202020204" pitchFamily="34" charset="0"/>
                <a:hlinkClick r:id="rId5"/>
              </a:rPr>
              <a:t>Stirlingshire</a:t>
            </a:r>
            <a:r>
              <a:rPr lang="en-GB" sz="1200" kern="1200" dirty="0">
                <a:solidFill>
                  <a:schemeClr val="tx1"/>
                </a:solidFill>
                <a:effectLst/>
                <a:latin typeface="Arial" panose="020B0604020202020204" pitchFamily="34" charset="0"/>
                <a:ea typeface="+mn-ea"/>
                <a:cs typeface="Arial" panose="020B0604020202020204" pitchFamily="34" charset="0"/>
              </a:rPr>
              <a:t>, Scotland, on 13 March 1996, when Thomas Hamilton shot 16 children and one teacher dead before killing himself. It remains the deadliest </a:t>
            </a:r>
            <a:r>
              <a:rPr lang="en-GB" sz="1200" kern="1200" dirty="0">
                <a:solidFill>
                  <a:schemeClr val="tx1"/>
                </a:solidFill>
                <a:effectLst/>
                <a:latin typeface="Arial" panose="020B0604020202020204" pitchFamily="34" charset="0"/>
                <a:ea typeface="+mn-ea"/>
                <a:cs typeface="Arial" panose="020B0604020202020204" pitchFamily="34" charset="0"/>
                <a:hlinkClick r:id="rId6"/>
              </a:rPr>
              <a:t>mass shooting</a:t>
            </a:r>
            <a:r>
              <a:rPr lang="en-GB" sz="1200" kern="1200" dirty="0">
                <a:solidFill>
                  <a:schemeClr val="tx1"/>
                </a:solidFill>
                <a:effectLst/>
                <a:latin typeface="Arial" panose="020B0604020202020204" pitchFamily="34" charset="0"/>
                <a:ea typeface="+mn-ea"/>
                <a:cs typeface="Arial" panose="020B0604020202020204" pitchFamily="34" charset="0"/>
              </a:rPr>
              <a:t> in British history. </a:t>
            </a:r>
            <a:endParaRPr lang="en-GB" sz="1200" dirty="0">
              <a:latin typeface="Arial" panose="020B0604020202020204" pitchFamily="34" charset="0"/>
              <a:cs typeface="Arial" panose="020B0604020202020204" pitchFamily="34" charset="0"/>
            </a:endParaRPr>
          </a:p>
          <a:p>
            <a:endParaRPr lang="en-GB" dirty="0"/>
          </a:p>
          <a:p>
            <a:r>
              <a:rPr lang="en-GB" dirty="0"/>
              <a:t>2004 Morecombe</a:t>
            </a:r>
            <a:r>
              <a:rPr lang="en-GB" baseline="0" dirty="0"/>
              <a:t> Bay </a:t>
            </a:r>
            <a:r>
              <a:rPr lang="en-GB" baseline="0" dirty="0" err="1"/>
              <a:t>Cocklers</a:t>
            </a:r>
            <a:r>
              <a:rPr lang="en-GB" baseline="0" dirty="0"/>
              <a:t> – 23 dead -</a:t>
            </a:r>
            <a:r>
              <a:rPr lang="en-GB" sz="1400" kern="1200" dirty="0">
                <a:solidFill>
                  <a:schemeClr val="tx1"/>
                </a:solidFill>
                <a:effectLst/>
                <a:latin typeface="+mn-lt"/>
                <a:ea typeface="+mn-ea"/>
                <a:cs typeface="+mn-cs"/>
              </a:rPr>
              <a:t>The Morecambe Bay cockling disaster (Chinese: </a:t>
            </a:r>
            <a:r>
              <a:rPr lang="ja-JP" altLang="en-US" sz="1400" kern="1200" dirty="0">
                <a:solidFill>
                  <a:schemeClr val="tx1"/>
                </a:solidFill>
                <a:effectLst/>
                <a:latin typeface="+mn-lt"/>
                <a:ea typeface="+mn-ea"/>
                <a:cs typeface="+mn-cs"/>
              </a:rPr>
              <a:t>拾貝慘案 </a:t>
            </a:r>
            <a:r>
              <a:rPr lang="en-GB" sz="1400" kern="1200" dirty="0" err="1">
                <a:solidFill>
                  <a:schemeClr val="tx1"/>
                </a:solidFill>
                <a:effectLst/>
                <a:latin typeface="+mn-lt"/>
                <a:ea typeface="+mn-ea"/>
                <a:cs typeface="+mn-cs"/>
              </a:rPr>
              <a:t>Shí</a:t>
            </a:r>
            <a:r>
              <a:rPr lang="en-GB" sz="1400" kern="1200" dirty="0">
                <a:solidFill>
                  <a:schemeClr val="tx1"/>
                </a:solidFill>
                <a:effectLst/>
                <a:latin typeface="+mn-lt"/>
                <a:ea typeface="+mn-ea"/>
                <a:cs typeface="+mn-cs"/>
              </a:rPr>
              <a:t> </a:t>
            </a:r>
            <a:r>
              <a:rPr lang="en-GB" sz="1400" kern="1200" dirty="0" err="1">
                <a:solidFill>
                  <a:schemeClr val="tx1"/>
                </a:solidFill>
                <a:effectLst/>
                <a:latin typeface="+mn-lt"/>
                <a:ea typeface="+mn-ea"/>
                <a:cs typeface="+mn-cs"/>
              </a:rPr>
              <a:t>bèi</a:t>
            </a:r>
            <a:r>
              <a:rPr lang="en-GB" sz="1400" kern="1200" dirty="0">
                <a:solidFill>
                  <a:schemeClr val="tx1"/>
                </a:solidFill>
                <a:effectLst/>
                <a:latin typeface="+mn-lt"/>
                <a:ea typeface="+mn-ea"/>
                <a:cs typeface="+mn-cs"/>
              </a:rPr>
              <a:t> </a:t>
            </a:r>
            <a:r>
              <a:rPr lang="en-GB" sz="1400" kern="1200" dirty="0" err="1">
                <a:solidFill>
                  <a:schemeClr val="tx1"/>
                </a:solidFill>
                <a:effectLst/>
                <a:latin typeface="+mn-lt"/>
                <a:ea typeface="+mn-ea"/>
                <a:cs typeface="+mn-cs"/>
              </a:rPr>
              <a:t>cǎn'àn</a:t>
            </a:r>
            <a:r>
              <a:rPr lang="en-GB" sz="1400" kern="1200" dirty="0">
                <a:solidFill>
                  <a:schemeClr val="tx1"/>
                </a:solidFill>
                <a:effectLst/>
                <a:latin typeface="+mn-lt"/>
                <a:ea typeface="+mn-ea"/>
                <a:cs typeface="+mn-cs"/>
              </a:rPr>
              <a:t>, "cockle-picking tragedy") occurred on the evening of 5 February </a:t>
            </a:r>
            <a:r>
              <a:rPr lang="en-GB" sz="1400" b="1" kern="1200" dirty="0">
                <a:solidFill>
                  <a:schemeClr val="tx1"/>
                </a:solidFill>
                <a:effectLst/>
                <a:latin typeface="+mn-lt"/>
                <a:ea typeface="+mn-ea"/>
                <a:cs typeface="+mn-cs"/>
              </a:rPr>
              <a:t>2004</a:t>
            </a:r>
            <a:r>
              <a:rPr lang="en-GB" sz="1400" kern="1200" dirty="0">
                <a:solidFill>
                  <a:schemeClr val="tx1"/>
                </a:solidFill>
                <a:effectLst/>
                <a:latin typeface="+mn-lt"/>
                <a:ea typeface="+mn-ea"/>
                <a:cs typeface="+mn-cs"/>
              </a:rPr>
              <a:t> at Morecambe Bay in North West England, when at least 21 Chinese illegal immigrant labourers were drowned by an incoming tide after picking cockles off the Lancashire/Cumbrian coast.</a:t>
            </a:r>
            <a:endParaRPr lang="en-GB" baseline="0" dirty="0"/>
          </a:p>
          <a:p>
            <a:endParaRPr lang="en-GB" baseline="0"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6415042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2005 7/7 London bombings – 53 dead</a:t>
            </a:r>
          </a:p>
          <a:p>
            <a:r>
              <a:rPr lang="en-GB" dirty="0"/>
              <a:t>London Bridge attack - </a:t>
            </a:r>
            <a:r>
              <a:rPr lang="en-GB" sz="1200" b="0" i="0" kern="1200" dirty="0">
                <a:solidFill>
                  <a:schemeClr val="tx1"/>
                </a:solidFill>
                <a:effectLst/>
                <a:latin typeface="+mn-lt"/>
                <a:ea typeface="+mn-ea"/>
                <a:cs typeface="+mn-cs"/>
              </a:rPr>
              <a:t>On 3 June 2017, a terrorist </a:t>
            </a:r>
            <a:r>
              <a:rPr lang="en-GB" sz="1200" b="0" i="0" u="none" strike="noStrike" kern="1200" dirty="0">
                <a:solidFill>
                  <a:schemeClr val="tx1"/>
                </a:solidFill>
                <a:effectLst/>
                <a:latin typeface="+mn-lt"/>
                <a:ea typeface="+mn-ea"/>
                <a:cs typeface="+mn-cs"/>
                <a:hlinkClick r:id="rId3" tooltip="Vehicle-ramming attack"/>
              </a:rPr>
              <a:t>vehicle-ramming</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4" tooltip="Stabbing as a terrorist tactic"/>
              </a:rPr>
              <a:t>stabbing</a:t>
            </a:r>
            <a:r>
              <a:rPr lang="en-GB" sz="1200" b="0" i="0" kern="1200" dirty="0">
                <a:solidFill>
                  <a:schemeClr val="tx1"/>
                </a:solidFill>
                <a:effectLst/>
                <a:latin typeface="+mn-lt"/>
                <a:ea typeface="+mn-ea"/>
                <a:cs typeface="+mn-cs"/>
              </a:rPr>
              <a:t> took place in </a:t>
            </a:r>
            <a:r>
              <a:rPr lang="en-GB" sz="1200" b="0" i="0" u="none" strike="noStrike" kern="1200" dirty="0">
                <a:solidFill>
                  <a:schemeClr val="tx1"/>
                </a:solidFill>
                <a:effectLst/>
                <a:latin typeface="+mn-lt"/>
                <a:ea typeface="+mn-ea"/>
                <a:cs typeface="+mn-cs"/>
                <a:hlinkClick r:id="rId5" tooltip="London"/>
              </a:rPr>
              <a:t>London</a:t>
            </a:r>
            <a:r>
              <a:rPr lang="en-GB" sz="1200" b="0" i="0" kern="1200" dirty="0">
                <a:solidFill>
                  <a:schemeClr val="tx1"/>
                </a:solidFill>
                <a:effectLst/>
                <a:latin typeface="+mn-lt"/>
                <a:ea typeface="+mn-ea"/>
                <a:cs typeface="+mn-cs"/>
              </a:rPr>
              <a:t>. A van was deliberately driven into pedestrians on </a:t>
            </a:r>
            <a:r>
              <a:rPr lang="en-GB" sz="1200" b="0" i="0" u="none" strike="noStrike" kern="1200" dirty="0">
                <a:solidFill>
                  <a:schemeClr val="tx1"/>
                </a:solidFill>
                <a:effectLst/>
                <a:latin typeface="+mn-lt"/>
                <a:ea typeface="+mn-ea"/>
                <a:cs typeface="+mn-cs"/>
                <a:hlinkClick r:id="rId6" tooltip="London Bridge"/>
              </a:rPr>
              <a:t>London Bridge</a:t>
            </a:r>
            <a:r>
              <a:rPr lang="en-GB" sz="1200" b="0" i="0" kern="1200" dirty="0">
                <a:solidFill>
                  <a:schemeClr val="tx1"/>
                </a:solidFill>
                <a:effectLst/>
                <a:latin typeface="+mn-lt"/>
                <a:ea typeface="+mn-ea"/>
                <a:cs typeface="+mn-cs"/>
              </a:rPr>
              <a:t>, and then crashed on the south bank of the </a:t>
            </a:r>
            <a:r>
              <a:rPr lang="en-GB" sz="1200" b="0" i="0" u="none" strike="noStrike" kern="1200" dirty="0">
                <a:solidFill>
                  <a:schemeClr val="tx1"/>
                </a:solidFill>
                <a:effectLst/>
                <a:latin typeface="+mn-lt"/>
                <a:ea typeface="+mn-ea"/>
                <a:cs typeface="+mn-cs"/>
                <a:hlinkClick r:id="rId7" tooltip="River Thames"/>
              </a:rPr>
              <a:t>River Thames</a:t>
            </a:r>
            <a:r>
              <a:rPr lang="en-GB" sz="1200" b="0" i="0" kern="1200" dirty="0">
                <a:solidFill>
                  <a:schemeClr val="tx1"/>
                </a:solidFill>
                <a:effectLst/>
                <a:latin typeface="+mn-lt"/>
                <a:ea typeface="+mn-ea"/>
                <a:cs typeface="+mn-cs"/>
              </a:rPr>
              <a:t>. Its three occupants then ran to the nearby </a:t>
            </a:r>
            <a:r>
              <a:rPr lang="en-GB" sz="1200" b="0" i="0" u="none" strike="noStrike" kern="1200" dirty="0">
                <a:solidFill>
                  <a:schemeClr val="tx1"/>
                </a:solidFill>
                <a:effectLst/>
                <a:latin typeface="+mn-lt"/>
                <a:ea typeface="+mn-ea"/>
                <a:cs typeface="+mn-cs"/>
                <a:hlinkClick r:id="rId8" tooltip="Borough Market"/>
              </a:rPr>
              <a:t>Borough Market</a:t>
            </a:r>
            <a:r>
              <a:rPr lang="en-GB" sz="1200" b="0" i="0" kern="1200" dirty="0">
                <a:solidFill>
                  <a:schemeClr val="tx1"/>
                </a:solidFill>
                <a:effectLst/>
                <a:latin typeface="+mn-lt"/>
                <a:ea typeface="+mn-ea"/>
                <a:cs typeface="+mn-cs"/>
              </a:rPr>
              <a:t> area and began stabbing people in and around restaurants and pubs.</a:t>
            </a:r>
            <a:r>
              <a:rPr lang="en-GB" sz="1200" b="0" i="0" u="none" strike="noStrike" kern="1200" baseline="30000" dirty="0">
                <a:solidFill>
                  <a:schemeClr val="tx1"/>
                </a:solidFill>
                <a:effectLst/>
                <a:latin typeface="+mn-lt"/>
                <a:ea typeface="+mn-ea"/>
                <a:cs typeface="+mn-cs"/>
                <a:hlinkClick r:id="rId9"/>
              </a:rPr>
              <a:t>[8]</a:t>
            </a:r>
            <a:r>
              <a:rPr lang="en-GB" sz="1200" b="0" i="0" kern="1200" dirty="0">
                <a:solidFill>
                  <a:schemeClr val="tx1"/>
                </a:solidFill>
                <a:effectLst/>
                <a:latin typeface="+mn-lt"/>
                <a:ea typeface="+mn-ea"/>
                <a:cs typeface="+mn-cs"/>
              </a:rPr>
              <a:t> They were shot dead by </a:t>
            </a:r>
            <a:r>
              <a:rPr lang="en-GB" sz="1200" b="0" i="0" u="none" strike="noStrike" kern="1200" dirty="0">
                <a:solidFill>
                  <a:schemeClr val="tx1"/>
                </a:solidFill>
                <a:effectLst/>
                <a:latin typeface="+mn-lt"/>
                <a:ea typeface="+mn-ea"/>
                <a:cs typeface="+mn-cs"/>
                <a:hlinkClick r:id="rId10" tooltip="City of London Police"/>
              </a:rPr>
              <a:t>City of London Police</a:t>
            </a:r>
            <a:r>
              <a:rPr lang="en-GB" sz="1200" b="0" i="0" kern="1200" dirty="0">
                <a:solidFill>
                  <a:schemeClr val="tx1"/>
                </a:solidFill>
                <a:effectLst/>
                <a:latin typeface="+mn-lt"/>
                <a:ea typeface="+mn-ea"/>
                <a:cs typeface="+mn-cs"/>
              </a:rPr>
              <a:t> officers, and were found to be wearing fake </a:t>
            </a:r>
            <a:r>
              <a:rPr lang="en-GB" sz="1200" b="0" i="0" u="none" strike="noStrike" kern="1200" dirty="0">
                <a:solidFill>
                  <a:schemeClr val="tx1"/>
                </a:solidFill>
                <a:effectLst/>
                <a:latin typeface="+mn-lt"/>
                <a:ea typeface="+mn-ea"/>
                <a:cs typeface="+mn-cs"/>
                <a:hlinkClick r:id="rId11" tooltip="Explosive vest"/>
              </a:rPr>
              <a:t>explosive vests</a:t>
            </a:r>
            <a:r>
              <a:rPr lang="en-GB" sz="1200" b="0" i="0" kern="1200" dirty="0">
                <a:solidFill>
                  <a:schemeClr val="tx1"/>
                </a:solidFill>
                <a:effectLst/>
                <a:latin typeface="+mn-lt"/>
                <a:ea typeface="+mn-ea"/>
                <a:cs typeface="+mn-cs"/>
              </a:rPr>
              <a:t>.</a:t>
            </a:r>
            <a:r>
              <a:rPr lang="en-GB" sz="1200" b="0" i="0" u="none" strike="noStrike" kern="1200" baseline="30000" dirty="0">
                <a:solidFill>
                  <a:schemeClr val="tx1"/>
                </a:solidFill>
                <a:effectLst/>
                <a:latin typeface="+mn-lt"/>
                <a:ea typeface="+mn-ea"/>
                <a:cs typeface="+mn-cs"/>
                <a:hlinkClick r:id="rId12"/>
              </a:rPr>
              <a:t>[9]</a:t>
            </a:r>
            <a:r>
              <a:rPr lang="en-GB" sz="1200" b="0" i="0" kern="1200" dirty="0">
                <a:solidFill>
                  <a:schemeClr val="tx1"/>
                </a:solidFill>
                <a:effectLst/>
                <a:latin typeface="+mn-lt"/>
                <a:ea typeface="+mn-ea"/>
                <a:cs typeface="+mn-cs"/>
              </a:rPr>
              <a:t> Eight people were killed and 48 were injured, including members of the public and four unarmed police officers who attempted to stop the assailants. </a:t>
            </a:r>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4054736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2011 England riots</a:t>
            </a:r>
            <a:r>
              <a:rPr lang="en-GB" sz="1200" b="0" i="0" kern="1200" dirty="0">
                <a:solidFill>
                  <a:schemeClr val="tx1"/>
                </a:solidFill>
                <a:effectLst/>
                <a:latin typeface="+mn-lt"/>
                <a:ea typeface="+mn-ea"/>
                <a:cs typeface="+mn-cs"/>
              </a:rPr>
              <a:t>, more widely known as the </a:t>
            </a:r>
            <a:r>
              <a:rPr lang="en-GB" sz="1200" b="1" i="0" kern="1200" dirty="0">
                <a:solidFill>
                  <a:schemeClr val="tx1"/>
                </a:solidFill>
                <a:effectLst/>
                <a:latin typeface="+mn-lt"/>
                <a:ea typeface="+mn-ea"/>
                <a:cs typeface="+mn-cs"/>
              </a:rPr>
              <a:t>London Riots</a:t>
            </a:r>
            <a:r>
              <a:rPr lang="en-GB" sz="1200" b="0" i="0" kern="1200" dirty="0">
                <a:solidFill>
                  <a:schemeClr val="tx1"/>
                </a:solidFill>
                <a:effectLst/>
                <a:latin typeface="+mn-lt"/>
                <a:ea typeface="+mn-ea"/>
                <a:cs typeface="+mn-cs"/>
              </a:rPr>
              <a:t>, were a series of </a:t>
            </a:r>
            <a:r>
              <a:rPr lang="en-GB" sz="1200" b="0" i="0" u="none" strike="noStrike" kern="1200" dirty="0">
                <a:solidFill>
                  <a:schemeClr val="tx1"/>
                </a:solidFill>
                <a:effectLst/>
                <a:latin typeface="+mn-lt"/>
                <a:ea typeface="+mn-ea"/>
                <a:cs typeface="+mn-cs"/>
                <a:hlinkClick r:id="rId3" tooltip="Riot"/>
              </a:rPr>
              <a:t>riots</a:t>
            </a:r>
            <a:r>
              <a:rPr lang="en-GB" sz="1200" b="0" i="0" kern="1200" dirty="0">
                <a:solidFill>
                  <a:schemeClr val="tx1"/>
                </a:solidFill>
                <a:effectLst/>
                <a:latin typeface="+mn-lt"/>
                <a:ea typeface="+mn-ea"/>
                <a:cs typeface="+mn-cs"/>
              </a:rPr>
              <a:t> between 6 and 11 August 2011. Thousands of people rioted in cities and towns across </a:t>
            </a:r>
            <a:r>
              <a:rPr lang="en-GB" sz="1200" b="0" i="0" u="none" strike="noStrike" kern="1200" dirty="0">
                <a:solidFill>
                  <a:schemeClr val="tx1"/>
                </a:solidFill>
                <a:effectLst/>
                <a:latin typeface="+mn-lt"/>
                <a:ea typeface="+mn-ea"/>
                <a:cs typeface="+mn-cs"/>
                <a:hlinkClick r:id="rId4" tooltip="England"/>
              </a:rPr>
              <a:t>England</a:t>
            </a:r>
            <a:r>
              <a:rPr lang="en-GB" sz="1200" b="0" i="0" kern="1200" dirty="0">
                <a:solidFill>
                  <a:schemeClr val="tx1"/>
                </a:solidFill>
                <a:effectLst/>
                <a:latin typeface="+mn-lt"/>
                <a:ea typeface="+mn-ea"/>
                <a:cs typeface="+mn-cs"/>
              </a:rPr>
              <a:t>, which saw </a:t>
            </a:r>
            <a:r>
              <a:rPr lang="en-GB" sz="1200" b="0" i="0" u="none" strike="noStrike" kern="1200" dirty="0">
                <a:solidFill>
                  <a:schemeClr val="tx1"/>
                </a:solidFill>
                <a:effectLst/>
                <a:latin typeface="+mn-lt"/>
                <a:ea typeface="+mn-ea"/>
                <a:cs typeface="+mn-cs"/>
                <a:hlinkClick r:id="rId5" tooltip="Looting"/>
              </a:rPr>
              <a:t>looting</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tooltip="Arson"/>
              </a:rPr>
              <a:t>arson</a:t>
            </a:r>
            <a:r>
              <a:rPr lang="en-GB" sz="1200" b="0" i="0" kern="1200" dirty="0">
                <a:solidFill>
                  <a:schemeClr val="tx1"/>
                </a:solidFill>
                <a:effectLst/>
                <a:latin typeface="+mn-lt"/>
                <a:ea typeface="+mn-ea"/>
                <a:cs typeface="+mn-cs"/>
              </a:rPr>
              <a:t>, as well as mass deployment of police and the deaths of five people.</a:t>
            </a:r>
          </a:p>
          <a:p>
            <a:r>
              <a:rPr lang="en-GB" sz="1200" b="0" i="0" kern="1200" dirty="0">
                <a:solidFill>
                  <a:schemeClr val="tx1"/>
                </a:solidFill>
                <a:effectLst/>
                <a:latin typeface="+mn-lt"/>
                <a:ea typeface="+mn-ea"/>
                <a:cs typeface="+mn-cs"/>
              </a:rPr>
              <a:t>The protests started in </a:t>
            </a:r>
            <a:r>
              <a:rPr lang="en-GB" sz="1200" b="0" i="0" u="none" strike="noStrike" kern="1200" dirty="0">
                <a:solidFill>
                  <a:schemeClr val="tx1"/>
                </a:solidFill>
                <a:effectLst/>
                <a:latin typeface="+mn-lt"/>
                <a:ea typeface="+mn-ea"/>
                <a:cs typeface="+mn-cs"/>
                <a:hlinkClick r:id="rId7" tooltip="Tottenham Hale"/>
              </a:rPr>
              <a:t>Tottenham Hale</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8" tooltip="London"/>
              </a:rPr>
              <a:t>London</a:t>
            </a:r>
            <a:r>
              <a:rPr lang="en-GB" sz="1200" b="0" i="0" kern="1200" dirty="0">
                <a:solidFill>
                  <a:schemeClr val="tx1"/>
                </a:solidFill>
                <a:effectLst/>
                <a:latin typeface="+mn-lt"/>
                <a:ea typeface="+mn-ea"/>
                <a:cs typeface="+mn-cs"/>
              </a:rPr>
              <a:t>, following the </a:t>
            </a:r>
            <a:r>
              <a:rPr lang="en-GB" sz="1200" b="0" i="0" u="none" strike="noStrike" kern="1200" dirty="0">
                <a:solidFill>
                  <a:schemeClr val="tx1"/>
                </a:solidFill>
                <a:effectLst/>
                <a:latin typeface="+mn-lt"/>
                <a:ea typeface="+mn-ea"/>
                <a:cs typeface="+mn-cs"/>
                <a:hlinkClick r:id="rId9" tooltip="Shooting of Mark Duggan"/>
              </a:rPr>
              <a:t>death of Mark Duggan</a:t>
            </a:r>
            <a:r>
              <a:rPr lang="en-GB" sz="1200" b="0" i="0" kern="1200" dirty="0">
                <a:solidFill>
                  <a:schemeClr val="tx1"/>
                </a:solidFill>
                <a:effectLst/>
                <a:latin typeface="+mn-lt"/>
                <a:ea typeface="+mn-ea"/>
                <a:cs typeface="+mn-cs"/>
              </a:rPr>
              <a:t>, a local man who was shot dead by police on 4 August.</a:t>
            </a:r>
            <a:r>
              <a:rPr lang="en-GB" sz="1200" b="0" i="0" u="none" strike="noStrike" kern="1200" baseline="30000" dirty="0">
                <a:solidFill>
                  <a:schemeClr val="tx1"/>
                </a:solidFill>
                <a:effectLst/>
                <a:latin typeface="+mn-lt"/>
                <a:ea typeface="+mn-ea"/>
                <a:cs typeface="+mn-cs"/>
                <a:hlinkClick r:id="rId10"/>
              </a:rPr>
              <a:t>[10]</a:t>
            </a:r>
            <a:r>
              <a:rPr lang="en-GB" sz="1200" b="0" i="0" kern="1200" dirty="0">
                <a:solidFill>
                  <a:schemeClr val="tx1"/>
                </a:solidFill>
                <a:effectLst/>
                <a:latin typeface="+mn-lt"/>
                <a:ea typeface="+mn-ea"/>
                <a:cs typeface="+mn-cs"/>
              </a:rPr>
              <a:t> Several violent clashes with police followed Duggan's death, along with the destruction of police vehicles, a </a:t>
            </a:r>
            <a:r>
              <a:rPr lang="en-GB" sz="1200" b="0" i="0" u="none" strike="noStrike" kern="1200" dirty="0">
                <a:solidFill>
                  <a:schemeClr val="tx1"/>
                </a:solidFill>
                <a:effectLst/>
                <a:latin typeface="+mn-lt"/>
                <a:ea typeface="+mn-ea"/>
                <a:cs typeface="+mn-cs"/>
                <a:hlinkClick r:id="rId11" tooltip="Double-decker bus"/>
              </a:rPr>
              <a:t>double-decker bus</a:t>
            </a:r>
            <a:r>
              <a:rPr lang="en-GB" sz="1200" b="0" i="0" kern="1200" dirty="0">
                <a:solidFill>
                  <a:schemeClr val="tx1"/>
                </a:solidFill>
                <a:effectLst/>
                <a:latin typeface="+mn-lt"/>
                <a:ea typeface="+mn-ea"/>
                <a:cs typeface="+mn-cs"/>
              </a:rPr>
              <a:t> and many homes and businesses, which rapidly gained the attention of the media. Overnight, looting took place in </a:t>
            </a:r>
            <a:r>
              <a:rPr lang="en-GB" sz="1200" b="0" i="0" u="none" strike="noStrike" kern="1200" dirty="0">
                <a:solidFill>
                  <a:schemeClr val="tx1"/>
                </a:solidFill>
                <a:effectLst/>
                <a:latin typeface="+mn-lt"/>
                <a:ea typeface="+mn-ea"/>
                <a:cs typeface="+mn-cs"/>
                <a:hlinkClick r:id="rId7" tooltip="Tottenham Hale"/>
              </a:rPr>
              <a:t>Tottenham Hale</a:t>
            </a:r>
            <a:r>
              <a:rPr lang="en-GB" sz="1200" b="0" i="0" kern="1200" dirty="0">
                <a:solidFill>
                  <a:schemeClr val="tx1"/>
                </a:solidFill>
                <a:effectLst/>
                <a:latin typeface="+mn-lt"/>
                <a:ea typeface="+mn-ea"/>
                <a:cs typeface="+mn-cs"/>
              </a:rPr>
              <a:t> retail park and in nearby </a:t>
            </a:r>
            <a:r>
              <a:rPr lang="en-GB" sz="1200" b="0" i="0" u="none" strike="noStrike" kern="1200" dirty="0">
                <a:solidFill>
                  <a:schemeClr val="tx1"/>
                </a:solidFill>
                <a:effectLst/>
                <a:latin typeface="+mn-lt"/>
                <a:ea typeface="+mn-ea"/>
                <a:cs typeface="+mn-cs"/>
                <a:hlinkClick r:id="rId12" tooltip="Wood Green"/>
              </a:rPr>
              <a:t>Wood Green</a:t>
            </a:r>
            <a:r>
              <a:rPr lang="en-GB" sz="1200" b="0" i="0" kern="1200" dirty="0">
                <a:solidFill>
                  <a:schemeClr val="tx1"/>
                </a:solidFill>
                <a:effectLst/>
                <a:latin typeface="+mn-lt"/>
                <a:ea typeface="+mn-ea"/>
                <a:cs typeface="+mn-cs"/>
              </a:rPr>
              <a:t>. The following days saw similar scenes in other parts of London, with the worst rioting taking place in </a:t>
            </a:r>
            <a:r>
              <a:rPr lang="en-GB" sz="1200" b="0" i="0" u="none" strike="noStrike" kern="1200" dirty="0">
                <a:solidFill>
                  <a:schemeClr val="tx1"/>
                </a:solidFill>
                <a:effectLst/>
                <a:latin typeface="+mn-lt"/>
                <a:ea typeface="+mn-ea"/>
                <a:cs typeface="+mn-cs"/>
                <a:hlinkClick r:id="rId13" tooltip="London Borough of Hackney"/>
              </a:rPr>
              <a:t>Hackney</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4" tooltip="Brixton"/>
              </a:rPr>
              <a:t>Brixton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5" tooltip="Walthamstow"/>
              </a:rPr>
              <a:t>Walthamstow</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6" tooltip="Peckham"/>
              </a:rPr>
              <a:t>Peckham</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7" tooltip="London Borough of Enfield"/>
              </a:rPr>
              <a:t>Enfield</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8" tooltip="Battersea"/>
              </a:rPr>
              <a:t>Battersea</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9" tooltip="Croydon"/>
              </a:rPr>
              <a:t>Croydon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0" tooltip="Ealing"/>
              </a:rPr>
              <a:t>Ealing</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1" tooltip="Barking, London"/>
              </a:rPr>
              <a:t>Barking</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2" tooltip="Woolwich"/>
              </a:rPr>
              <a:t>Woolwich</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3" tooltip="Lewisham"/>
              </a:rPr>
              <a:t>Lewisham</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24"/>
              </a:rPr>
              <a:t>East Ham</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From August 8 to 11, other towns and cities in England (including </a:t>
            </a:r>
            <a:r>
              <a:rPr lang="en-GB" sz="1200" b="0" i="0" u="none" strike="noStrike" kern="1200" dirty="0">
                <a:solidFill>
                  <a:schemeClr val="tx1"/>
                </a:solidFill>
                <a:effectLst/>
                <a:latin typeface="+mn-lt"/>
                <a:ea typeface="+mn-ea"/>
                <a:cs typeface="+mn-cs"/>
                <a:hlinkClick r:id="rId25" tooltip="Birmingham"/>
              </a:rPr>
              <a:t>Birmingham</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6" tooltip="Bristol"/>
              </a:rPr>
              <a:t>Bristol</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7" tooltip="Coventry"/>
              </a:rPr>
              <a:t>Coventry</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8" tooltip="Derby"/>
              </a:rPr>
              <a:t>Derby</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9" tooltip="Leicester"/>
              </a:rPr>
              <a:t>Leicester</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0" tooltip="Liverpool"/>
              </a:rPr>
              <a:t>Liverpool</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1" tooltip="Manchester"/>
              </a:rPr>
              <a:t>Manchester</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2" tooltip="Nottingham"/>
              </a:rPr>
              <a:t>Nottingham</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3" tooltip="West Bromwich"/>
              </a:rPr>
              <a:t>West Bromwich</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34" tooltip="Wolverhampton"/>
              </a:rPr>
              <a:t>Wolverhampton</a:t>
            </a:r>
            <a:r>
              <a:rPr lang="en-GB" sz="1200" b="0" i="0" kern="1200" dirty="0">
                <a:solidFill>
                  <a:schemeClr val="tx1"/>
                </a:solidFill>
                <a:effectLst/>
                <a:latin typeface="+mn-lt"/>
                <a:ea typeface="+mn-ea"/>
                <a:cs typeface="+mn-cs"/>
              </a:rPr>
              <a:t>) saw what was described by the media as "copycat violence", with </a:t>
            </a:r>
            <a:r>
              <a:rPr lang="en-GB" sz="1200" b="0" i="0" u="none" strike="noStrike" kern="1200" dirty="0">
                <a:solidFill>
                  <a:schemeClr val="tx1"/>
                </a:solidFill>
                <a:effectLst/>
                <a:latin typeface="+mn-lt"/>
                <a:ea typeface="+mn-ea"/>
                <a:cs typeface="+mn-cs"/>
                <a:hlinkClick r:id="rId35" tooltip="Social media"/>
              </a:rPr>
              <a:t>social media</a:t>
            </a:r>
            <a:r>
              <a:rPr lang="en-GB" sz="1200" b="0" i="0" kern="1200" dirty="0">
                <a:solidFill>
                  <a:schemeClr val="tx1"/>
                </a:solidFill>
                <a:effectLst/>
                <a:latin typeface="+mn-lt"/>
                <a:ea typeface="+mn-ea"/>
                <a:cs typeface="+mn-cs"/>
              </a:rPr>
              <a:t> playing a role. By 10 August, more than 3,003 arrests had been made across England, with more than 1,984 people issued with criminal charges for various offences related to the riots.</a:t>
            </a:r>
            <a:r>
              <a:rPr lang="en-GB" sz="1200" b="0" i="0" u="none" strike="noStrike" kern="1200" baseline="300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 Initially, courts sat for extended hours. There were a total of 3,443 crimes across London that were linked to the disorder.</a:t>
            </a:r>
            <a:r>
              <a:rPr lang="en-GB" sz="1200" b="0" i="0" u="none" strike="noStrike" kern="1200" baseline="300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Along with the five deaths, at least 16 others were injured as a direct result of related violent acts. An estimated £200 million worth of property damage was incurred, and local economic activity – which in many cases was already struggling due to </a:t>
            </a:r>
            <a:r>
              <a:rPr lang="en-GB" sz="1200" b="0" i="0" u="none" strike="noStrike" kern="1200" dirty="0">
                <a:solidFill>
                  <a:schemeClr val="tx1"/>
                </a:solidFill>
                <a:effectLst/>
                <a:latin typeface="+mn-lt"/>
                <a:ea typeface="+mn-ea"/>
                <a:cs typeface="+mn-cs"/>
                <a:hlinkClick r:id="rId36" tooltip="Great Recession"/>
              </a:rPr>
              <a:t>the recession</a:t>
            </a:r>
            <a:r>
              <a:rPr lang="en-GB" sz="1200" b="0" i="0" kern="1200" dirty="0">
                <a:solidFill>
                  <a:schemeClr val="tx1"/>
                </a:solidFill>
                <a:effectLst/>
                <a:latin typeface="+mn-lt"/>
                <a:ea typeface="+mn-ea"/>
                <a:cs typeface="+mn-cs"/>
              </a:rPr>
              <a:t> – was significantly compromised.</a:t>
            </a:r>
          </a:p>
          <a:p>
            <a:r>
              <a:rPr lang="en-GB" sz="1200" b="0" i="0" kern="1200" dirty="0">
                <a:solidFill>
                  <a:schemeClr val="tx1"/>
                </a:solidFill>
                <a:effectLst/>
                <a:latin typeface="+mn-lt"/>
                <a:ea typeface="+mn-ea"/>
                <a:cs typeface="+mn-cs"/>
              </a:rPr>
              <a:t>The riots generated significant debate among political, social, and academic figures about their causes and context. Attributions for the rioters' behaviour included social factors such as racial tension, class tension, economic decline, and the unemployment that decline had brought</a:t>
            </a:r>
            <a:endParaRPr lang="en-GB" dirty="0"/>
          </a:p>
          <a:p>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3252048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22 May 2017, an Islamist extremist suicide bomber detonated a shrapnel-laden homemade bomb as people were leaving the Manchester Arena following a concert by US singer Ariana Grande.</a:t>
            </a:r>
          </a:p>
          <a:p>
            <a:endParaRPr lang="en-GB" dirty="0"/>
          </a:p>
          <a:p>
            <a:r>
              <a:rPr lang="en-GB" dirty="0"/>
              <a:t>Twenty-three people died, including the attacker, and 139 were wounded, more than half of them children. Several hundred more suffered psychological trauma. The bomber was Salman Ramadan </a:t>
            </a:r>
            <a:r>
              <a:rPr lang="en-GB" dirty="0" err="1"/>
              <a:t>Abedi</a:t>
            </a:r>
            <a:r>
              <a:rPr lang="en-GB" dirty="0"/>
              <a:t>, a 22-year-old local man of Libyan ancestry. After initial suspicions of a terrorist network, police later said they believed </a:t>
            </a:r>
            <a:r>
              <a:rPr lang="en-GB" dirty="0" err="1"/>
              <a:t>Abedi</a:t>
            </a:r>
            <a:r>
              <a:rPr lang="en-GB" dirty="0"/>
              <a:t> had largely acted alone but that others had been aware of his plans. In March 2020, the bomber's brother, Hashem </a:t>
            </a:r>
            <a:r>
              <a:rPr lang="en-GB" dirty="0" err="1"/>
              <a:t>Abedi</a:t>
            </a:r>
            <a:r>
              <a:rPr lang="en-GB" dirty="0"/>
              <a:t>, was found guilty of 22 counts of murder in relation to the attack.</a:t>
            </a:r>
          </a:p>
          <a:p>
            <a:endParaRPr lang="en-GB" dirty="0"/>
          </a:p>
          <a:p>
            <a:r>
              <a:rPr lang="en-GB" dirty="0"/>
              <a:t>The incident was the deadliest terrorist attack and the first suicide bombing in the United Kingdom since the 7 July 2005 London bombings.</a:t>
            </a:r>
          </a:p>
          <a:p>
            <a:endParaRPr lang="en-GB" dirty="0"/>
          </a:p>
          <a:p>
            <a:r>
              <a:rPr lang="en-GB" b="1" u="sng" dirty="0"/>
              <a:t>Casualties</a:t>
            </a:r>
          </a:p>
          <a:p>
            <a:r>
              <a:rPr lang="en-GB" dirty="0"/>
              <a:t>The explosion killed the attacker and 22 concert-goers and parents who were in the entrance waiting to pick up their children following the show; 119 people were initially reported as injured. This number was revised by police to 250 on 22 June, with the addition of severe psychological trauma and minor injuries. In May 2018, the number of injured was revised to 800. The dead included ten people aged under 20; the youngest victim was an eight-year-old girl and the oldest was a 51-year-old woman. Of the 22 victims, twenty were Britons and two were British-based Polish nationals.</a:t>
            </a:r>
          </a:p>
          <a:p>
            <a:endParaRPr lang="en-GB" dirty="0"/>
          </a:p>
          <a:p>
            <a:r>
              <a:rPr lang="en-GB" dirty="0"/>
              <a:t>North West Ambulance Service reported that 60 of its ambulances attended the scene, carried 59 people to local hospitals, and treated walking wounded on site.</a:t>
            </a:r>
            <a:r>
              <a:rPr lang="en-GB" baseline="0" dirty="0"/>
              <a:t> </a:t>
            </a:r>
            <a:r>
              <a:rPr lang="en-GB" dirty="0"/>
              <a:t>Of those hospitalised, 12 were children under the age of 16. In total, 112 people were hospitalized for their injuries, and 27 were treated for injuries that did not require hospitalisation. Out of this total of 139, 79 were children.[34]</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4168783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2011 Chevron Refinery Explosion - The HSE’s report details how on June 2, 2011, an atmospheric storage tank within the amine regeneration unit at the Chevron Pembroke Refinery exploded. The force of the explosion ejected the five-tonne steel tank roof over 55 metres through the air. After narrowly missing a multi-fuel pipe track, the roof crashed onto a pressurised storage sphere containing extremely flammable butane. Good fortune prevented the airborne roof from puncturing the butane storage vessel, which would have led to an uncontrolled release of </a:t>
            </a:r>
            <a:r>
              <a:rPr lang="en-GB" sz="1200" b="0" i="0" kern="1200" dirty="0" err="1">
                <a:solidFill>
                  <a:schemeClr val="tx1"/>
                </a:solidFill>
                <a:effectLst/>
                <a:latin typeface="+mn-lt"/>
                <a:ea typeface="+mn-ea"/>
                <a:cs typeface="+mn-cs"/>
              </a:rPr>
              <a:t>liquified</a:t>
            </a:r>
            <a:r>
              <a:rPr lang="en-GB" sz="1200" b="0" i="0" kern="1200" dirty="0">
                <a:solidFill>
                  <a:schemeClr val="tx1"/>
                </a:solidFill>
                <a:effectLst/>
                <a:latin typeface="+mn-lt"/>
                <a:ea typeface="+mn-ea"/>
                <a:cs typeface="+mn-cs"/>
              </a:rPr>
              <a:t> petroleum gas (LPG).</a:t>
            </a:r>
            <a:br>
              <a:rPr lang="en-GB" sz="1100" dirty="0"/>
            </a:br>
            <a:br>
              <a:rPr lang="en-GB" sz="1100" dirty="0"/>
            </a:br>
            <a:r>
              <a:rPr lang="en-GB" sz="1200" b="0" i="0" kern="1200" dirty="0">
                <a:solidFill>
                  <a:schemeClr val="tx1"/>
                </a:solidFill>
                <a:effectLst/>
                <a:latin typeface="+mn-lt"/>
                <a:ea typeface="+mn-ea"/>
                <a:cs typeface="+mn-cs"/>
              </a:rPr>
              <a:t>The explosion was caused by the unintended ignition of a flammable atmosphere within the tank (17T302), during what should have been a routine cleaning operation conducted in preparation for maintenance. The investigation revealed a longstanding and widespread failure to understand and control risks posed by the flammable atmosphere inside the tank. The explosion and the resulting fatalities were therefore avoidable. The incident was not merely the consequence of errors by individual employees, but because of the failure of safety management systems to ensure a safe place and safe systems of work.</a:t>
            </a:r>
          </a:p>
          <a:p>
            <a:endParaRPr lang="en-GB" altLang="en-US" sz="1200" b="0" i="0" kern="1200" dirty="0">
              <a:solidFill>
                <a:schemeClr val="tx1"/>
              </a:solidFill>
              <a:effectLst/>
              <a:latin typeface="+mn-lt"/>
              <a:ea typeface="+mn-ea"/>
              <a:cs typeface="+mn-cs"/>
            </a:endParaRPr>
          </a:p>
          <a:p>
            <a:endParaRPr lang="en-GB" altLang="en-US"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Rhondda Cynon Taff Floods - The rainfall across parts of Wales in February 2020 as a result of Storms Ciara, Dennis and Jorge was remarkable, both in terms of scale and severity.</a:t>
            </a:r>
          </a:p>
          <a:p>
            <a:r>
              <a:rPr lang="en-GB" sz="1200" b="0" i="0" kern="1200" dirty="0">
                <a:solidFill>
                  <a:schemeClr val="tx1"/>
                </a:solidFill>
                <a:effectLst/>
                <a:latin typeface="+mn-lt"/>
                <a:ea typeface="+mn-ea"/>
                <a:cs typeface="+mn-cs"/>
              </a:rPr>
              <a:t>Record breaking rainfall and river flows across the UK over the space of four weeks would see February 2020 written into the record books as the wettest February on record. It was also the fifth wettest month and the fifth wettest winter on record for the UK as a whole since records began in 1862</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Each period of heavy rain was delivered in quick succession, resulting in the flooding of </a:t>
            </a:r>
            <a:r>
              <a:rPr lang="en-GB" sz="1200" b="1" i="0" kern="1200" dirty="0">
                <a:solidFill>
                  <a:schemeClr val="tx1"/>
                </a:solidFill>
                <a:effectLst/>
                <a:latin typeface="+mn-lt"/>
                <a:ea typeface="+mn-ea"/>
                <a:cs typeface="+mn-cs"/>
              </a:rPr>
              <a:t>3,130</a:t>
            </a:r>
            <a:r>
              <a:rPr lang="en-GB" sz="1200" b="0" i="0" kern="1200" dirty="0">
                <a:solidFill>
                  <a:schemeClr val="tx1"/>
                </a:solidFill>
                <a:effectLst/>
                <a:latin typeface="+mn-lt"/>
                <a:ea typeface="+mn-ea"/>
                <a:cs typeface="+mn-cs"/>
              </a:rPr>
              <a:t> properties in Wales and some of the most significant flooding the nation has seen since the </a:t>
            </a:r>
            <a:r>
              <a:rPr lang="en-GB" sz="1200" b="0" i="0" u="none" strike="noStrike" kern="1200" dirty="0">
                <a:solidFill>
                  <a:schemeClr val="tx1"/>
                </a:solidFill>
                <a:effectLst/>
                <a:latin typeface="+mn-lt"/>
                <a:ea typeface="+mn-ea"/>
                <a:cs typeface="+mn-cs"/>
                <a:hlinkClick r:id="rId3"/>
              </a:rPr>
              <a:t>floods of December 1979</a:t>
            </a:r>
            <a:r>
              <a:rPr lang="en-GB" sz="1200" b="0" i="0" kern="1200" dirty="0">
                <a:solidFill>
                  <a:schemeClr val="tx1"/>
                </a:solidFill>
                <a:effectLst/>
                <a:latin typeface="+mn-lt"/>
                <a:ea typeface="+mn-ea"/>
                <a:cs typeface="+mn-cs"/>
              </a:rPr>
              <a:t>.</a:t>
            </a:r>
          </a:p>
          <a:p>
            <a:endParaRPr lang="en-GB" altLang="en-US" sz="1200" b="0" i="0" kern="1200" dirty="0">
              <a:solidFill>
                <a:schemeClr val="tx1"/>
              </a:solidFill>
              <a:effectLst/>
              <a:latin typeface="+mn-lt"/>
              <a:ea typeface="+mn-ea"/>
              <a:cs typeface="+mn-cs"/>
            </a:endParaRP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baseline="0" dirty="0">
                <a:latin typeface="Arial" panose="020B0604020202020204" pitchFamily="34" charset="0"/>
                <a:ea typeface="ＭＳ Ｐゴシック" pitchFamily="34" charset="-128"/>
                <a:cs typeface="Arial" panose="020B0604020202020204" pitchFamily="34" charset="0"/>
              </a:rPr>
              <a:t>Other examples</a:t>
            </a:r>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1997 – Train derailment near Taunton. Carrying 700 tonnes of highly flammable fluids </a:t>
            </a:r>
            <a:r>
              <a:rPr lang="en-GB" altLang="en-US" sz="1100" u="sng" dirty="0">
                <a:latin typeface="Arial" panose="020B0604020202020204" pitchFamily="34" charset="0"/>
                <a:ea typeface="ＭＳ Ｐゴシック" pitchFamily="34" charset="-128"/>
                <a:cs typeface="Arial" panose="020B0604020202020204" pitchFamily="34" charset="0"/>
              </a:rPr>
              <a:t>from</a:t>
            </a:r>
            <a:r>
              <a:rPr lang="en-GB" altLang="en-US" sz="1100" dirty="0">
                <a:latin typeface="Arial" panose="020B0604020202020204" pitchFamily="34" charset="0"/>
                <a:ea typeface="ＭＳ Ｐゴシック" pitchFamily="34" charset="-128"/>
                <a:cs typeface="Arial" panose="020B0604020202020204" pitchFamily="34" charset="0"/>
              </a:rPr>
              <a:t> the Gulf Refinery in Milford Haven. No injuries, but tanks had split and a subsequent fire burned for 24 hours needing fire-fighters from 5 counties to tackle and deal. Cause of derailment was due to axle failure; the train had travelled approx. 60miles through our force area!</a:t>
            </a:r>
          </a:p>
          <a:p>
            <a:r>
              <a:rPr lang="en-GB" altLang="en-US" sz="1100" dirty="0">
                <a:latin typeface="Arial" panose="020B0604020202020204" pitchFamily="34" charset="0"/>
                <a:ea typeface="ＭＳ Ｐゴシック" pitchFamily="34" charset="-128"/>
                <a:cs typeface="Arial" panose="020B0604020202020204" pitchFamily="34" charset="0"/>
              </a:rPr>
              <a:t> </a:t>
            </a:r>
          </a:p>
          <a:p>
            <a:r>
              <a:rPr lang="en-GB" altLang="en-US" sz="1100" dirty="0">
                <a:latin typeface="Arial" panose="020B0604020202020204" pitchFamily="34" charset="0"/>
                <a:ea typeface="ＭＳ Ｐゴシック" pitchFamily="34" charset="-128"/>
                <a:cs typeface="Arial" panose="020B0604020202020204" pitchFamily="34" charset="0"/>
              </a:rPr>
              <a:t>16/8/2013 – Collision between crane and road petrol tanker, </a:t>
            </a:r>
            <a:r>
              <a:rPr lang="en-GB" altLang="en-US" sz="1100" dirty="0" err="1">
                <a:latin typeface="Arial" panose="020B0604020202020204" pitchFamily="34" charset="0"/>
                <a:ea typeface="ＭＳ Ｐゴシック" pitchFamily="34" charset="-128"/>
                <a:cs typeface="Arial" panose="020B0604020202020204" pitchFamily="34" charset="0"/>
              </a:rPr>
              <a:t>Merlins</a:t>
            </a:r>
            <a:r>
              <a:rPr lang="en-GB" altLang="en-US" sz="1100" dirty="0">
                <a:latin typeface="Arial" panose="020B0604020202020204" pitchFamily="34" charset="0"/>
                <a:ea typeface="ＭＳ Ｐゴシック" pitchFamily="34" charset="-128"/>
                <a:cs typeface="Arial" panose="020B0604020202020204" pitchFamily="34" charset="0"/>
              </a:rPr>
              <a:t> Bridge </a:t>
            </a:r>
            <a:r>
              <a:rPr lang="en-GB" altLang="en-US" sz="1100" dirty="0" err="1">
                <a:latin typeface="Arial" panose="020B0604020202020204" pitchFamily="34" charset="0"/>
                <a:ea typeface="ＭＳ Ｐゴシック" pitchFamily="34" charset="-128"/>
                <a:cs typeface="Arial" panose="020B0604020202020204" pitchFamily="34" charset="0"/>
              </a:rPr>
              <a:t>Haverfordwest</a:t>
            </a:r>
            <a:r>
              <a:rPr lang="en-GB" altLang="en-US" sz="1100" dirty="0">
                <a:latin typeface="Arial" panose="020B0604020202020204" pitchFamily="34" charset="0"/>
                <a:ea typeface="ＭＳ Ｐゴシック" pitchFamily="34" charset="-128"/>
                <a:cs typeface="Arial" panose="020B0604020202020204" pitchFamily="34" charset="0"/>
              </a:rPr>
              <a:t>. No injuries but 7000litres diesel escaped. Fortunately the front compartment of the tanker containing more flammable unleaded petrol remained intact. Multi-organisation and agency incident and because of the potential this incident declared a MI </a:t>
            </a:r>
            <a:endParaRPr lang="en-GB" sz="1100" dirty="0">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266479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sng" dirty="0">
                <a:solidFill>
                  <a:srgbClr val="2E2C70"/>
                </a:solidFill>
                <a:effectLst/>
                <a:latin typeface="+mn-lt"/>
              </a:rPr>
              <a:t>Hillsborough disaster – background information</a:t>
            </a:r>
          </a:p>
          <a:p>
            <a:endParaRPr lang="en-GB" b="1" i="0" u="sng" dirty="0">
              <a:solidFill>
                <a:srgbClr val="2E2C70"/>
              </a:solidFill>
              <a:effectLst/>
              <a:latin typeface="+mn-lt"/>
            </a:endParaRPr>
          </a:p>
          <a:p>
            <a:r>
              <a:rPr lang="en-GB" b="0" i="0" dirty="0">
                <a:solidFill>
                  <a:schemeClr val="tx1"/>
                </a:solidFill>
                <a:effectLst/>
                <a:latin typeface="+mn-lt"/>
              </a:rPr>
              <a:t>The </a:t>
            </a:r>
            <a:r>
              <a:rPr lang="en-GB" b="1" i="0" dirty="0">
                <a:solidFill>
                  <a:schemeClr val="tx1"/>
                </a:solidFill>
                <a:effectLst/>
                <a:latin typeface="+mn-lt"/>
              </a:rPr>
              <a:t>Hillsborough disaster</a:t>
            </a:r>
            <a:r>
              <a:rPr lang="en-GB" b="0" i="0" dirty="0">
                <a:solidFill>
                  <a:schemeClr val="tx1"/>
                </a:solidFill>
                <a:effectLst/>
                <a:latin typeface="+mn-lt"/>
              </a:rPr>
              <a:t> was a fatal </a:t>
            </a:r>
            <a:r>
              <a:rPr lang="en-GB" b="0" i="0" u="none" strike="noStrike" dirty="0">
                <a:solidFill>
                  <a:schemeClr val="tx1"/>
                </a:solidFill>
                <a:effectLst/>
                <a:latin typeface="+mn-lt"/>
                <a:hlinkClick r:id="rId3" tooltip="Crowd collapses and crushes">
                  <a:extLst>
                    <a:ext uri="{A12FA001-AC4F-418D-AE19-62706E023703}">
                      <ahyp:hlinkClr xmlns:ahyp="http://schemas.microsoft.com/office/drawing/2018/hyperlinkcolor" val="tx"/>
                    </a:ext>
                  </a:extLst>
                </a:hlinkClick>
              </a:rPr>
              <a:t>human crush</a:t>
            </a:r>
            <a:r>
              <a:rPr lang="en-GB" b="0" i="0" u="none" dirty="0">
                <a:solidFill>
                  <a:schemeClr val="tx1"/>
                </a:solidFill>
                <a:effectLst/>
                <a:latin typeface="+mn-lt"/>
              </a:rPr>
              <a:t> </a:t>
            </a:r>
            <a:r>
              <a:rPr lang="en-GB" b="0" i="0" dirty="0">
                <a:solidFill>
                  <a:schemeClr val="tx1"/>
                </a:solidFill>
                <a:effectLst/>
                <a:latin typeface="+mn-lt"/>
              </a:rPr>
              <a:t>during a </a:t>
            </a:r>
            <a:r>
              <a:rPr lang="en-GB" b="0" i="0" u="none" strike="noStrike" dirty="0">
                <a:solidFill>
                  <a:schemeClr val="tx1"/>
                </a:solidFill>
                <a:effectLst/>
                <a:latin typeface="+mn-lt"/>
                <a:hlinkClick r:id="rId4" tooltip="Association football">
                  <a:extLst>
                    <a:ext uri="{A12FA001-AC4F-418D-AE19-62706E023703}">
                      <ahyp:hlinkClr xmlns:ahyp="http://schemas.microsoft.com/office/drawing/2018/hyperlinkcolor" val="tx"/>
                    </a:ext>
                  </a:extLst>
                </a:hlinkClick>
              </a:rPr>
              <a:t>football</a:t>
            </a:r>
            <a:r>
              <a:rPr lang="en-GB" b="0" i="0" dirty="0">
                <a:solidFill>
                  <a:schemeClr val="tx1"/>
                </a:solidFill>
                <a:effectLst/>
                <a:latin typeface="+mn-lt"/>
              </a:rPr>
              <a:t> match at </a:t>
            </a:r>
            <a:r>
              <a:rPr lang="en-GB" b="0" i="0" u="none" strike="noStrike" dirty="0">
                <a:solidFill>
                  <a:schemeClr val="tx1"/>
                </a:solidFill>
                <a:effectLst/>
                <a:latin typeface="+mn-lt"/>
                <a:hlinkClick r:id="rId5" tooltip="Hillsborough Stadium">
                  <a:extLst>
                    <a:ext uri="{A12FA001-AC4F-418D-AE19-62706E023703}">
                      <ahyp:hlinkClr xmlns:ahyp="http://schemas.microsoft.com/office/drawing/2018/hyperlinkcolor" val="tx"/>
                    </a:ext>
                  </a:extLst>
                </a:hlinkClick>
              </a:rPr>
              <a:t>Hillsborough Stadium</a:t>
            </a:r>
            <a:r>
              <a:rPr lang="en-GB" b="0" i="0" dirty="0">
                <a:solidFill>
                  <a:schemeClr val="tx1"/>
                </a:solidFill>
                <a:effectLst/>
                <a:latin typeface="+mn-lt"/>
              </a:rPr>
              <a:t> in </a:t>
            </a:r>
            <a:r>
              <a:rPr lang="en-GB" b="0" i="0" u="none" strike="noStrike" dirty="0">
                <a:solidFill>
                  <a:schemeClr val="tx1"/>
                </a:solidFill>
                <a:effectLst/>
                <a:latin typeface="+mn-lt"/>
                <a:hlinkClick r:id="rId6" tooltip="Sheffield">
                  <a:extLst>
                    <a:ext uri="{A12FA001-AC4F-418D-AE19-62706E023703}">
                      <ahyp:hlinkClr xmlns:ahyp="http://schemas.microsoft.com/office/drawing/2018/hyperlinkcolor" val="tx"/>
                    </a:ext>
                  </a:extLst>
                </a:hlinkClick>
              </a:rPr>
              <a:t>Sheffield</a:t>
            </a:r>
            <a:r>
              <a:rPr lang="en-GB" b="0" i="0" dirty="0">
                <a:solidFill>
                  <a:schemeClr val="tx1"/>
                </a:solidFill>
                <a:effectLst/>
                <a:latin typeface="+mn-lt"/>
              </a:rPr>
              <a:t>, </a:t>
            </a:r>
            <a:r>
              <a:rPr lang="en-GB" b="0" i="0" u="none" strike="noStrike" dirty="0">
                <a:solidFill>
                  <a:schemeClr val="tx1"/>
                </a:solidFill>
                <a:effectLst/>
                <a:latin typeface="+mn-lt"/>
                <a:hlinkClick r:id="rId7" tooltip="South Yorkshire">
                  <a:extLst>
                    <a:ext uri="{A12FA001-AC4F-418D-AE19-62706E023703}">
                      <ahyp:hlinkClr xmlns:ahyp="http://schemas.microsoft.com/office/drawing/2018/hyperlinkcolor" val="tx"/>
                    </a:ext>
                  </a:extLst>
                </a:hlinkClick>
              </a:rPr>
              <a:t>South Yorkshire</a:t>
            </a:r>
            <a:r>
              <a:rPr lang="en-GB" b="0" i="0" dirty="0">
                <a:solidFill>
                  <a:schemeClr val="tx1"/>
                </a:solidFill>
                <a:effectLst/>
                <a:latin typeface="+mn-lt"/>
              </a:rPr>
              <a:t>, England, on 15 April 1989. It occurred during an </a:t>
            </a:r>
            <a:r>
              <a:rPr lang="en-GB" b="0" i="0" u="none" strike="noStrike" dirty="0">
                <a:solidFill>
                  <a:schemeClr val="tx1"/>
                </a:solidFill>
                <a:effectLst/>
                <a:latin typeface="+mn-lt"/>
                <a:hlinkClick r:id="rId8" tooltip="FA Cup">
                  <a:extLst>
                    <a:ext uri="{A12FA001-AC4F-418D-AE19-62706E023703}">
                      <ahyp:hlinkClr xmlns:ahyp="http://schemas.microsoft.com/office/drawing/2018/hyperlinkcolor" val="tx"/>
                    </a:ext>
                  </a:extLst>
                </a:hlinkClick>
              </a:rPr>
              <a:t>FA Cup</a:t>
            </a:r>
            <a:r>
              <a:rPr lang="en-GB" b="0" i="0" dirty="0">
                <a:solidFill>
                  <a:schemeClr val="tx1"/>
                </a:solidFill>
                <a:effectLst/>
                <a:latin typeface="+mn-lt"/>
              </a:rPr>
              <a:t> semi-final between </a:t>
            </a:r>
            <a:r>
              <a:rPr lang="en-GB" b="0" i="0" u="none" strike="noStrike" dirty="0">
                <a:solidFill>
                  <a:schemeClr val="tx1"/>
                </a:solidFill>
                <a:effectLst/>
                <a:latin typeface="+mn-lt"/>
                <a:hlinkClick r:id="rId9" tooltip="Liverpool F.C.">
                  <a:extLst>
                    <a:ext uri="{A12FA001-AC4F-418D-AE19-62706E023703}">
                      <ahyp:hlinkClr xmlns:ahyp="http://schemas.microsoft.com/office/drawing/2018/hyperlinkcolor" val="tx"/>
                    </a:ext>
                  </a:extLst>
                </a:hlinkClick>
              </a:rPr>
              <a:t>Liverpool</a:t>
            </a:r>
            <a:r>
              <a:rPr lang="en-GB" b="0" i="0" dirty="0">
                <a:solidFill>
                  <a:schemeClr val="tx1"/>
                </a:solidFill>
                <a:effectLst/>
                <a:latin typeface="+mn-lt"/>
              </a:rPr>
              <a:t> and </a:t>
            </a:r>
            <a:r>
              <a:rPr lang="en-GB" b="0" i="0" u="none" strike="noStrike" dirty="0">
                <a:solidFill>
                  <a:schemeClr val="tx1"/>
                </a:solidFill>
                <a:effectLst/>
                <a:latin typeface="+mn-lt"/>
                <a:hlinkClick r:id="rId10" tooltip="Nottingham Forest F.C.">
                  <a:extLst>
                    <a:ext uri="{A12FA001-AC4F-418D-AE19-62706E023703}">
                      <ahyp:hlinkClr xmlns:ahyp="http://schemas.microsoft.com/office/drawing/2018/hyperlinkcolor" val="tx"/>
                    </a:ext>
                  </a:extLst>
                </a:hlinkClick>
              </a:rPr>
              <a:t>Nottingham Forest</a:t>
            </a:r>
            <a:r>
              <a:rPr lang="en-GB" b="0" i="0" dirty="0">
                <a:solidFill>
                  <a:schemeClr val="tx1"/>
                </a:solidFill>
                <a:effectLst/>
                <a:latin typeface="+mn-lt"/>
              </a:rPr>
              <a:t> in the two standing-only central pens in the </a:t>
            </a:r>
            <a:r>
              <a:rPr lang="en-GB" b="0" i="0" dirty="0" err="1">
                <a:solidFill>
                  <a:schemeClr val="tx1"/>
                </a:solidFill>
                <a:effectLst/>
                <a:latin typeface="+mn-lt"/>
              </a:rPr>
              <a:t>Leppings</a:t>
            </a:r>
            <a:r>
              <a:rPr lang="en-GB" b="0" i="0" dirty="0">
                <a:solidFill>
                  <a:schemeClr val="tx1"/>
                </a:solidFill>
                <a:effectLst/>
                <a:latin typeface="+mn-lt"/>
              </a:rPr>
              <a:t> Lane stand allocated to Liverpool supporters. Shortly before kick-off, in an attempt to ease overcrowding outside the entrance turnstiles, the police match commander, David Duckenfield, ordered exit gate C to be opened, leading to an influx of supporters entering the pens. This resulted in overcrowding of those pens and the crush. With 97 deaths and 766 injuries, it has the highest death toll in British sporting history. Ninety-four people died on the day; another person died in hospital days later, and </a:t>
            </a:r>
            <a:r>
              <a:rPr lang="en-GB" b="0" i="0" u="none" strike="noStrike" dirty="0">
                <a:solidFill>
                  <a:schemeClr val="tx1"/>
                </a:solidFill>
                <a:effectLst/>
                <a:latin typeface="+mn-lt"/>
                <a:hlinkClick r:id="rId11" tooltip="Tony Bland">
                  <a:extLst>
                    <a:ext uri="{A12FA001-AC4F-418D-AE19-62706E023703}">
                      <ahyp:hlinkClr xmlns:ahyp="http://schemas.microsoft.com/office/drawing/2018/hyperlinkcolor" val="tx"/>
                    </a:ext>
                  </a:extLst>
                </a:hlinkClick>
              </a:rPr>
              <a:t>another victim</a:t>
            </a:r>
            <a:r>
              <a:rPr lang="en-GB" b="0" i="0" dirty="0">
                <a:solidFill>
                  <a:schemeClr val="tx1"/>
                </a:solidFill>
                <a:effectLst/>
                <a:latin typeface="+mn-lt"/>
              </a:rPr>
              <a:t> died in 1993 (after suffering severe and irreversible brain damage on the day)</a:t>
            </a:r>
          </a:p>
          <a:p>
            <a:endParaRPr lang="en-GB" b="0" i="0" u="sng" dirty="0">
              <a:solidFill>
                <a:schemeClr val="tx1"/>
              </a:solidFill>
              <a:effectLst/>
              <a:latin typeface="+mn-lt"/>
            </a:endParaRPr>
          </a:p>
          <a:p>
            <a:r>
              <a:rPr lang="en-GB" b="0" i="0" dirty="0">
                <a:solidFill>
                  <a:srgbClr val="202122"/>
                </a:solidFill>
                <a:effectLst/>
                <a:latin typeface="Arial" panose="020B0604020202020204" pitchFamily="34" charset="0"/>
              </a:rPr>
              <a:t>In the following days and weeks, </a:t>
            </a:r>
            <a:r>
              <a:rPr lang="en-GB" b="0" i="0" u="none" strike="noStrike" dirty="0">
                <a:solidFill>
                  <a:schemeClr val="tx1"/>
                </a:solidFill>
                <a:effectLst/>
                <a:latin typeface="Arial" panose="020B0604020202020204" pitchFamily="34" charset="0"/>
                <a:hlinkClick r:id="rId12" tooltip="South Yorkshire Police">
                  <a:extLst>
                    <a:ext uri="{A12FA001-AC4F-418D-AE19-62706E023703}">
                      <ahyp:hlinkClr xmlns:ahyp="http://schemas.microsoft.com/office/drawing/2018/hyperlinkcolor" val="tx"/>
                    </a:ext>
                  </a:extLst>
                </a:hlinkClick>
              </a:rPr>
              <a:t>South Yorkshire Police</a:t>
            </a:r>
            <a:r>
              <a:rPr lang="en-GB" b="0" i="0" dirty="0">
                <a:solidFill>
                  <a:schemeClr val="tx1"/>
                </a:solidFill>
                <a:effectLst/>
                <a:latin typeface="Arial" panose="020B0604020202020204" pitchFamily="34" charset="0"/>
              </a:rPr>
              <a:t> </a:t>
            </a:r>
            <a:r>
              <a:rPr lang="en-GB" b="0" i="0" dirty="0">
                <a:solidFill>
                  <a:srgbClr val="202122"/>
                </a:solidFill>
                <a:effectLst/>
                <a:latin typeface="Arial" panose="020B0604020202020204" pitchFamily="34" charset="0"/>
              </a:rPr>
              <a:t>(SYP) fed the press false stories suggesting that </a:t>
            </a:r>
            <a:r>
              <a:rPr lang="en-GB" b="0" i="0" u="none" strike="noStrike" dirty="0">
                <a:solidFill>
                  <a:schemeClr val="tx1"/>
                </a:solidFill>
                <a:effectLst/>
                <a:latin typeface="Arial" panose="020B0604020202020204" pitchFamily="34" charset="0"/>
                <a:hlinkClick r:id="rId13" tooltip="Football hooliganism">
                  <a:extLst>
                    <a:ext uri="{A12FA001-AC4F-418D-AE19-62706E023703}">
                      <ahyp:hlinkClr xmlns:ahyp="http://schemas.microsoft.com/office/drawing/2018/hyperlinkcolor" val="tx"/>
                    </a:ext>
                  </a:extLst>
                </a:hlinkClick>
              </a:rPr>
              <a:t>football hooliganism</a:t>
            </a:r>
            <a:r>
              <a:rPr lang="en-GB" b="0" i="0" dirty="0">
                <a:solidFill>
                  <a:schemeClr val="tx1"/>
                </a:solidFill>
                <a:effectLst/>
                <a:latin typeface="Arial" panose="020B0604020202020204" pitchFamily="34" charset="0"/>
              </a:rPr>
              <a:t> </a:t>
            </a:r>
            <a:r>
              <a:rPr lang="en-GB" b="0" i="0" dirty="0">
                <a:solidFill>
                  <a:srgbClr val="202122"/>
                </a:solidFill>
                <a:effectLst/>
                <a:latin typeface="Arial" panose="020B0604020202020204" pitchFamily="34" charset="0"/>
              </a:rPr>
              <a:t>and drunkenness by Liverpool supporters had caused the disaster. </a:t>
            </a:r>
            <a:r>
              <a:rPr lang="en-GB" b="0" i="0" dirty="0">
                <a:solidFill>
                  <a:srgbClr val="202122"/>
                </a:solidFill>
                <a:effectLst/>
                <a:latin typeface="+mn-lt"/>
              </a:rPr>
              <a:t>Blaming Liverpool fans persisted even after the</a:t>
            </a:r>
            <a:r>
              <a:rPr lang="en-GB" b="0" i="0" dirty="0">
                <a:solidFill>
                  <a:schemeClr val="tx1"/>
                </a:solidFill>
                <a:effectLst/>
                <a:latin typeface="+mn-lt"/>
              </a:rPr>
              <a:t> </a:t>
            </a:r>
            <a:r>
              <a:rPr lang="en-GB" b="0" i="0" u="none" strike="noStrike" dirty="0">
                <a:solidFill>
                  <a:schemeClr val="tx1"/>
                </a:solidFill>
                <a:effectLst/>
                <a:latin typeface="+mn-lt"/>
                <a:hlinkClick r:id="rId14" tooltip="Taylor Report">
                  <a:extLst>
                    <a:ext uri="{A12FA001-AC4F-418D-AE19-62706E023703}">
                      <ahyp:hlinkClr xmlns:ahyp="http://schemas.microsoft.com/office/drawing/2018/hyperlinkcolor" val="tx"/>
                    </a:ext>
                  </a:extLst>
                </a:hlinkClick>
              </a:rPr>
              <a:t>Taylor Report</a:t>
            </a:r>
            <a:r>
              <a:rPr lang="en-GB" b="0" i="0" dirty="0">
                <a:solidFill>
                  <a:schemeClr val="tx1"/>
                </a:solidFill>
                <a:effectLst/>
                <a:latin typeface="+mn-lt"/>
              </a:rPr>
              <a:t> </a:t>
            </a:r>
            <a:r>
              <a:rPr lang="en-GB" b="0" i="0" dirty="0">
                <a:solidFill>
                  <a:srgbClr val="202122"/>
                </a:solidFill>
                <a:effectLst/>
                <a:latin typeface="+mn-lt"/>
              </a:rPr>
              <a:t>of 1990, which found that the main cause was a failure of </a:t>
            </a:r>
            <a:r>
              <a:rPr lang="en-GB" b="0" i="0" u="none" strike="noStrike" dirty="0">
                <a:solidFill>
                  <a:schemeClr val="tx1"/>
                </a:solidFill>
                <a:effectLst/>
                <a:latin typeface="+mn-lt"/>
                <a:hlinkClick r:id="rId15" tooltip="Crowd control">
                  <a:extLst>
                    <a:ext uri="{A12FA001-AC4F-418D-AE19-62706E023703}">
                      <ahyp:hlinkClr xmlns:ahyp="http://schemas.microsoft.com/office/drawing/2018/hyperlinkcolor" val="tx"/>
                    </a:ext>
                  </a:extLst>
                </a:hlinkClick>
              </a:rPr>
              <a:t>crowd control</a:t>
            </a:r>
            <a:r>
              <a:rPr lang="en-GB" b="0" i="0" dirty="0">
                <a:solidFill>
                  <a:schemeClr val="tx1"/>
                </a:solidFill>
                <a:effectLst/>
                <a:latin typeface="+mn-lt"/>
              </a:rPr>
              <a:t> by SYP.</a:t>
            </a:r>
          </a:p>
          <a:p>
            <a:endParaRPr lang="en-GB" b="0" i="0" u="sng" dirty="0">
              <a:solidFill>
                <a:schemeClr val="tx1"/>
              </a:solidFill>
              <a:effectLst/>
              <a:latin typeface="+mn-lt"/>
            </a:endParaRPr>
          </a:p>
          <a:p>
            <a:r>
              <a:rPr lang="en-GB" b="0" i="0" dirty="0">
                <a:solidFill>
                  <a:srgbClr val="202122"/>
                </a:solidFill>
                <a:effectLst/>
                <a:latin typeface="+mn-lt"/>
              </a:rPr>
              <a:t>The first coroner's inquests into the Hillsborough disaster, completed in 1991, concluded with verdicts of “</a:t>
            </a:r>
            <a:r>
              <a:rPr lang="en-GB" b="0" i="0" u="none" strike="noStrike" dirty="0">
                <a:solidFill>
                  <a:schemeClr val="tx1"/>
                </a:solidFill>
                <a:effectLst/>
                <a:latin typeface="+mn-lt"/>
                <a:hlinkClick r:id="rId16" tooltip="Accidental death">
                  <a:extLst>
                    <a:ext uri="{A12FA001-AC4F-418D-AE19-62706E023703}">
                      <ahyp:hlinkClr xmlns:ahyp="http://schemas.microsoft.com/office/drawing/2018/hyperlinkcolor" val="tx"/>
                    </a:ext>
                  </a:extLst>
                </a:hlinkClick>
              </a:rPr>
              <a:t>accidental death</a:t>
            </a:r>
            <a:r>
              <a:rPr lang="en-GB" b="0" i="0" dirty="0">
                <a:solidFill>
                  <a:srgbClr val="202122"/>
                </a:solidFill>
                <a:effectLst/>
                <a:latin typeface="+mn-lt"/>
              </a:rPr>
              <a:t>” in respect of all the deceased. Families disputed the findings, and fought to have the case re-opened</a:t>
            </a:r>
          </a:p>
          <a:p>
            <a:endParaRPr lang="en-GB" b="0" i="0" u="sng" dirty="0">
              <a:solidFill>
                <a:srgbClr val="202122"/>
              </a:solidFill>
              <a:effectLst/>
              <a:latin typeface="+mn-lt"/>
            </a:endParaRPr>
          </a:p>
          <a:p>
            <a:r>
              <a:rPr lang="en-GB" b="0" i="0" dirty="0">
                <a:solidFill>
                  <a:srgbClr val="202122"/>
                </a:solidFill>
                <a:effectLst/>
                <a:latin typeface="+mn-lt"/>
              </a:rPr>
              <a:t>The second coroner's inquests were held from 1 April 2014 to 26 April 2016. They ruled that the supporters were </a:t>
            </a:r>
            <a:r>
              <a:rPr lang="en-GB" b="0" i="0" u="none" strike="noStrike" dirty="0">
                <a:solidFill>
                  <a:schemeClr val="tx1"/>
                </a:solidFill>
                <a:effectLst/>
                <a:latin typeface="+mn-lt"/>
                <a:hlinkClick r:id="rId17" tooltip="Unlawful killing">
                  <a:extLst>
                    <a:ext uri="{A12FA001-AC4F-418D-AE19-62706E023703}">
                      <ahyp:hlinkClr xmlns:ahyp="http://schemas.microsoft.com/office/drawing/2018/hyperlinkcolor" val="tx"/>
                    </a:ext>
                  </a:extLst>
                </a:hlinkClick>
              </a:rPr>
              <a:t>unlawfully killed</a:t>
            </a:r>
            <a:r>
              <a:rPr lang="en-GB" b="0" i="0" dirty="0">
                <a:solidFill>
                  <a:schemeClr val="tx1"/>
                </a:solidFill>
                <a:effectLst/>
                <a:latin typeface="+mn-lt"/>
              </a:rPr>
              <a:t> owing to </a:t>
            </a:r>
            <a:r>
              <a:rPr lang="en-GB" b="0" i="0" u="none" strike="noStrike" dirty="0">
                <a:solidFill>
                  <a:schemeClr val="tx1"/>
                </a:solidFill>
                <a:effectLst/>
                <a:latin typeface="+mn-lt"/>
                <a:hlinkClick r:id="rId18" tooltip="Gross negligence">
                  <a:extLst>
                    <a:ext uri="{A12FA001-AC4F-418D-AE19-62706E023703}">
                      <ahyp:hlinkClr xmlns:ahyp="http://schemas.microsoft.com/office/drawing/2018/hyperlinkcolor" val="tx"/>
                    </a:ext>
                  </a:extLst>
                </a:hlinkClick>
              </a:rPr>
              <a:t>grossly negligent</a:t>
            </a:r>
            <a:r>
              <a:rPr lang="en-GB" b="0" i="0" dirty="0">
                <a:solidFill>
                  <a:schemeClr val="tx1"/>
                </a:solidFill>
                <a:effectLst/>
                <a:latin typeface="+mn-lt"/>
              </a:rPr>
              <a:t> failures by police and ambulance services to fulfil their </a:t>
            </a:r>
            <a:r>
              <a:rPr lang="en-GB" b="0" i="0" u="none" strike="noStrike" dirty="0">
                <a:solidFill>
                  <a:schemeClr val="tx1"/>
                </a:solidFill>
                <a:effectLst/>
                <a:latin typeface="+mn-lt"/>
                <a:hlinkClick r:id="rId19" tooltip="Duty of care">
                  <a:extLst>
                    <a:ext uri="{A12FA001-AC4F-418D-AE19-62706E023703}">
                      <ahyp:hlinkClr xmlns:ahyp="http://schemas.microsoft.com/office/drawing/2018/hyperlinkcolor" val="tx"/>
                    </a:ext>
                  </a:extLst>
                </a:hlinkClick>
              </a:rPr>
              <a:t>duty of care</a:t>
            </a:r>
            <a:r>
              <a:rPr lang="en-GB" b="0" i="0" dirty="0">
                <a:solidFill>
                  <a:schemeClr val="tx1"/>
                </a:solidFill>
                <a:effectLst/>
                <a:latin typeface="+mn-lt"/>
              </a:rPr>
              <a:t>. The inquests also found that the design of the stadium contributed to the crush, and that supporters were not to blame for the dangerous conditions. Public anger over the actions of their force during the second inquests led to the suspension of the SYP </a:t>
            </a:r>
            <a:r>
              <a:rPr lang="en-GB" b="0" i="0" u="none" strike="noStrike" dirty="0">
                <a:solidFill>
                  <a:schemeClr val="tx1"/>
                </a:solidFill>
                <a:effectLst/>
                <a:latin typeface="+mn-lt"/>
                <a:hlinkClick r:id="rId20" tooltip="Chief constable">
                  <a:extLst>
                    <a:ext uri="{A12FA001-AC4F-418D-AE19-62706E023703}">
                      <ahyp:hlinkClr xmlns:ahyp="http://schemas.microsoft.com/office/drawing/2018/hyperlinkcolor" val="tx"/>
                    </a:ext>
                  </a:extLst>
                </a:hlinkClick>
              </a:rPr>
              <a:t>chief constable</a:t>
            </a:r>
            <a:r>
              <a:rPr lang="en-GB" b="0" i="0" dirty="0">
                <a:solidFill>
                  <a:schemeClr val="tx1"/>
                </a:solidFill>
                <a:effectLst/>
                <a:latin typeface="+mn-lt"/>
              </a:rPr>
              <a:t>, David Crompton, following the verdict. In June 2017, six people were charged with offences including </a:t>
            </a:r>
            <a:r>
              <a:rPr lang="en-GB" b="0" i="0" u="none" strike="noStrike" dirty="0">
                <a:solidFill>
                  <a:schemeClr val="tx1"/>
                </a:solidFill>
                <a:effectLst/>
                <a:latin typeface="+mn-lt"/>
                <a:hlinkClick r:id="rId21" tooltip="Manslaughter">
                  <a:extLst>
                    <a:ext uri="{A12FA001-AC4F-418D-AE19-62706E023703}">
                      <ahyp:hlinkClr xmlns:ahyp="http://schemas.microsoft.com/office/drawing/2018/hyperlinkcolor" val="tx"/>
                    </a:ext>
                  </a:extLst>
                </a:hlinkClick>
              </a:rPr>
              <a:t>manslaughter by gross negligence</a:t>
            </a:r>
            <a:r>
              <a:rPr lang="en-GB" b="0" i="0" dirty="0">
                <a:solidFill>
                  <a:schemeClr val="tx1"/>
                </a:solidFill>
                <a:effectLst/>
                <a:latin typeface="+mn-lt"/>
              </a:rPr>
              <a:t>, </a:t>
            </a:r>
            <a:r>
              <a:rPr lang="en-GB" b="0" i="0" u="none" strike="noStrike" dirty="0">
                <a:solidFill>
                  <a:schemeClr val="tx1"/>
                </a:solidFill>
                <a:effectLst/>
                <a:latin typeface="+mn-lt"/>
                <a:hlinkClick r:id="rId22" tooltip="Misconduct in public office">
                  <a:extLst>
                    <a:ext uri="{A12FA001-AC4F-418D-AE19-62706E023703}">
                      <ahyp:hlinkClr xmlns:ahyp="http://schemas.microsoft.com/office/drawing/2018/hyperlinkcolor" val="tx"/>
                    </a:ext>
                  </a:extLst>
                </a:hlinkClick>
              </a:rPr>
              <a:t>misconduct in public office</a:t>
            </a:r>
            <a:r>
              <a:rPr lang="en-GB" b="0" i="0" dirty="0">
                <a:solidFill>
                  <a:schemeClr val="tx1"/>
                </a:solidFill>
                <a:effectLst/>
                <a:latin typeface="+mn-lt"/>
              </a:rPr>
              <a:t> and </a:t>
            </a:r>
            <a:r>
              <a:rPr lang="en-GB" b="0" i="0" u="none" strike="noStrike" dirty="0">
                <a:solidFill>
                  <a:schemeClr val="tx1"/>
                </a:solidFill>
                <a:effectLst/>
                <a:latin typeface="+mn-lt"/>
                <a:hlinkClick r:id="rId23" tooltip="Perverting the course of justice">
                  <a:extLst>
                    <a:ext uri="{A12FA001-AC4F-418D-AE19-62706E023703}">
                      <ahyp:hlinkClr xmlns:ahyp="http://schemas.microsoft.com/office/drawing/2018/hyperlinkcolor" val="tx"/>
                    </a:ext>
                  </a:extLst>
                </a:hlinkClick>
              </a:rPr>
              <a:t>perverting the course of justice</a:t>
            </a:r>
            <a:r>
              <a:rPr lang="en-GB" b="0" i="0" dirty="0">
                <a:solidFill>
                  <a:schemeClr val="tx1"/>
                </a:solidFill>
                <a:effectLst/>
                <a:latin typeface="+mn-lt"/>
              </a:rPr>
              <a:t> for their actions during and after the disaster. </a:t>
            </a:r>
            <a:endParaRPr lang="en-GB" b="1" i="0" u="sng" dirty="0">
              <a:solidFill>
                <a:schemeClr val="tx1"/>
              </a:solidFill>
              <a:effectLst/>
              <a:latin typeface="+mn-lt"/>
            </a:endParaRPr>
          </a:p>
          <a:p>
            <a:endParaRPr lang="en-GB" b="1" i="0" u="sng" dirty="0">
              <a:solidFill>
                <a:schemeClr val="tx1"/>
              </a:solidFill>
              <a:effectLst/>
              <a:latin typeface="+mn-lt"/>
            </a:endParaRPr>
          </a:p>
          <a:p>
            <a:endParaRPr lang="en-GB" b="1" i="0" u="sng" dirty="0">
              <a:solidFill>
                <a:srgbClr val="2E2C70"/>
              </a:solidFill>
              <a:effectLst/>
              <a:latin typeface="+mn-lt"/>
            </a:endParaRPr>
          </a:p>
          <a:p>
            <a:r>
              <a:rPr lang="en-GB" b="0" i="0" u="none" dirty="0">
                <a:solidFill>
                  <a:srgbClr val="2E2C70"/>
                </a:solidFill>
                <a:effectLst/>
                <a:latin typeface="+mn-lt"/>
              </a:rPr>
              <a:t>The </a:t>
            </a:r>
            <a:r>
              <a:rPr lang="en-GB" b="0" i="0" dirty="0">
                <a:solidFill>
                  <a:srgbClr val="2E2C70"/>
                </a:solidFill>
                <a:effectLst/>
                <a:latin typeface="+mn-lt"/>
              </a:rPr>
              <a:t>police service in England and Wales has committed to ensure families bereaved through public tragedy are treated with compassion, sensitivity and respect and that forces are open to public scrutiny</a:t>
            </a:r>
          </a:p>
          <a:p>
            <a:r>
              <a:rPr lang="en-GB" b="0" i="0" dirty="0">
                <a:solidFill>
                  <a:srgbClr val="2E2C70"/>
                </a:solidFill>
                <a:effectLst/>
                <a:latin typeface="+mn-lt"/>
              </a:rPr>
              <a:t> </a:t>
            </a:r>
          </a:p>
          <a:p>
            <a:r>
              <a:rPr lang="en-GB" b="1" i="0" u="sng" dirty="0">
                <a:solidFill>
                  <a:srgbClr val="2E2C70"/>
                </a:solidFill>
                <a:effectLst/>
                <a:latin typeface="+mn-lt"/>
              </a:rPr>
              <a:t>As a result…..</a:t>
            </a:r>
          </a:p>
          <a:p>
            <a:endParaRPr lang="en-GB" b="0" i="0" dirty="0">
              <a:solidFill>
                <a:srgbClr val="2E2C70"/>
              </a:solidFill>
              <a:effectLst/>
              <a:latin typeface="+mn-lt"/>
            </a:endParaRPr>
          </a:p>
          <a:p>
            <a:pPr algn="l"/>
            <a:r>
              <a:rPr lang="en-GB" b="0" i="0" dirty="0">
                <a:solidFill>
                  <a:srgbClr val="000000"/>
                </a:solidFill>
                <a:effectLst/>
                <a:latin typeface="+mn-lt"/>
              </a:rPr>
              <a:t>The COP have signed the </a:t>
            </a:r>
            <a:r>
              <a:rPr lang="en-GB" b="1" i="0" u="sng" dirty="0">
                <a:solidFill>
                  <a:srgbClr val="2E2C70"/>
                </a:solidFill>
                <a:effectLst/>
                <a:latin typeface="+mn-lt"/>
                <a:hlinkClick r:id="rId24"/>
              </a:rPr>
              <a:t>‘Charter for families bereaved through public tragedy’</a:t>
            </a:r>
            <a:r>
              <a:rPr lang="en-GB" b="0" i="0" dirty="0">
                <a:solidFill>
                  <a:srgbClr val="000000"/>
                </a:solidFill>
                <a:effectLst/>
                <a:latin typeface="+mn-lt"/>
              </a:rPr>
              <a:t> – a key recommendation of the 2017 review of the Hillsborough families’ experiences by The Right Reverend James Jones.</a:t>
            </a:r>
          </a:p>
          <a:p>
            <a:pPr algn="l"/>
            <a:endParaRPr lang="en-GB" b="0" i="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dirty="0">
                <a:solidFill>
                  <a:srgbClr val="2E2C70"/>
                </a:solidFill>
                <a:effectLst/>
                <a:latin typeface="+mn-lt"/>
              </a:rPr>
              <a:t>The </a:t>
            </a:r>
            <a:r>
              <a:rPr lang="en-GB" b="0" i="0" dirty="0">
                <a:solidFill>
                  <a:srgbClr val="2E2C70"/>
                </a:solidFill>
                <a:effectLst/>
                <a:latin typeface="+mn-lt"/>
              </a:rPr>
              <a:t>police service in England and Wales has committed to ensure families bereaved through public tragedy are treated with compassion, sensitivity and respect and that forces are open to public scrutiny.</a:t>
            </a:r>
          </a:p>
          <a:p>
            <a:pPr algn="l"/>
            <a:endParaRPr lang="en-GB" b="0" i="0" dirty="0">
              <a:solidFill>
                <a:srgbClr val="000000"/>
              </a:solidFill>
              <a:effectLst/>
              <a:latin typeface="+mn-lt"/>
            </a:endParaRPr>
          </a:p>
          <a:p>
            <a:pPr algn="l"/>
            <a:r>
              <a:rPr lang="en-GB" b="0" i="0" dirty="0">
                <a:solidFill>
                  <a:srgbClr val="000000"/>
                </a:solidFill>
                <a:effectLst/>
                <a:latin typeface="+mn-lt"/>
              </a:rPr>
              <a:t>The National Police Chiefs’ Council (NPCC) has also signed the charter on behalf of all 43 police forces in England and Wales and has written to all police forces and chief constables to ensure that the principles set out in the charter are being implemented locally.</a:t>
            </a:r>
          </a:p>
          <a:p>
            <a:pPr algn="l"/>
            <a:endParaRPr lang="en-GB" b="0" i="0" dirty="0">
              <a:solidFill>
                <a:srgbClr val="000000"/>
              </a:solidFill>
              <a:effectLst/>
              <a:latin typeface="+mn-lt"/>
            </a:endParaRPr>
          </a:p>
          <a:p>
            <a:pPr algn="l"/>
            <a:r>
              <a:rPr lang="en-GB" b="0" i="0" dirty="0">
                <a:solidFill>
                  <a:srgbClr val="000000"/>
                </a:solidFill>
                <a:effectLst/>
                <a:latin typeface="+mn-lt"/>
              </a:rPr>
              <a:t>By signing the charter, policing is making a public commitment to learn the lessons of the Hillsborough disaster and its aftermath. This includes ensuring the perspective of bereaved families is not lost during the response of public organisations to major incidents and that families are treated with care and compassion at all times.</a:t>
            </a:r>
          </a:p>
          <a:p>
            <a:pPr algn="l"/>
            <a:endParaRPr lang="en-GB" b="0" i="0" dirty="0">
              <a:solidFill>
                <a:srgbClr val="000000"/>
              </a:solidFill>
              <a:effectLst/>
              <a:latin typeface="+mn-lt"/>
            </a:endParaRPr>
          </a:p>
          <a:p>
            <a:pPr algn="l"/>
            <a:r>
              <a:rPr lang="en-GB" b="0" i="0" dirty="0">
                <a:solidFill>
                  <a:srgbClr val="000000"/>
                </a:solidFill>
                <a:effectLst/>
                <a:latin typeface="+mn-lt"/>
              </a:rPr>
              <a:t>Policing is also making a pledge to improve the way the service responds to disasters by being more open and transparent and by placing public interest above all other priorities.</a:t>
            </a:r>
          </a:p>
          <a:p>
            <a:endParaRPr lang="en-GB" dirty="0">
              <a:latin typeface="+mn-lt"/>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8753531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200" b="1" dirty="0">
                <a:latin typeface="Arial" panose="020B0604020202020204" pitchFamily="34" charset="0"/>
                <a:cs typeface="Arial" panose="020B0604020202020204" pitchFamily="34" charset="0"/>
              </a:rPr>
              <a:t>QTS – what do you think the role and</a:t>
            </a:r>
            <a:r>
              <a:rPr lang="en-GB" sz="1200" b="1" baseline="0" dirty="0">
                <a:latin typeface="Arial" panose="020B0604020202020204" pitchFamily="34" charset="0"/>
                <a:cs typeface="Arial" panose="020B0604020202020204" pitchFamily="34" charset="0"/>
              </a:rPr>
              <a:t> responsibilities of the initial responder are?</a:t>
            </a:r>
          </a:p>
          <a:p>
            <a:pPr>
              <a:lnSpc>
                <a:spcPct val="100000"/>
              </a:lnSpc>
              <a:defRPr/>
            </a:pPr>
            <a:endParaRPr lang="en-GB" sz="1200" b="1" dirty="0">
              <a:latin typeface="Arial" panose="020B0604020202020204" pitchFamily="34" charset="0"/>
              <a:cs typeface="Arial" panose="020B0604020202020204" pitchFamily="34" charset="0"/>
            </a:endParaRPr>
          </a:p>
          <a:p>
            <a:pPr>
              <a:lnSpc>
                <a:spcPct val="100000"/>
              </a:lnSpc>
              <a:defRPr/>
            </a:pPr>
            <a:r>
              <a:rPr lang="en-GB" sz="1200" b="1" dirty="0">
                <a:latin typeface="Arial" panose="020B0604020202020204" pitchFamily="34" charset="0"/>
                <a:cs typeface="Arial" panose="020B0604020202020204" pitchFamily="34" charset="0"/>
              </a:rPr>
              <a:t>The </a:t>
            </a:r>
            <a:r>
              <a:rPr lang="en-GB" sz="1200" b="1" u="sng" dirty="0">
                <a:latin typeface="Arial" panose="020B0604020202020204" pitchFamily="34" charset="0"/>
                <a:cs typeface="Arial" panose="020B0604020202020204" pitchFamily="34" charset="0"/>
              </a:rPr>
              <a:t>initial responder</a:t>
            </a:r>
            <a:r>
              <a:rPr lang="en-GB" sz="1200" b="1" dirty="0">
                <a:latin typeface="Arial" panose="020B0604020202020204" pitchFamily="34" charset="0"/>
                <a:cs typeface="Arial" panose="020B0604020202020204" pitchFamily="34" charset="0"/>
              </a:rPr>
              <a:t> role is to:</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Take interim charge of scene until relieved by supervisor</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Identify safe and suitable RV points</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Not to get personally involved in any rescue work</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Establish forward command post</a:t>
            </a:r>
          </a:p>
          <a:p>
            <a:pPr>
              <a:lnSpc>
                <a:spcPct val="100000"/>
              </a:lnSpc>
              <a:spcBef>
                <a:spcPts val="600"/>
              </a:spcBef>
              <a:spcAft>
                <a:spcPts val="1000"/>
              </a:spcAft>
              <a:defRPr/>
            </a:pPr>
            <a:endParaRPr lang="en-GB" sz="1200" dirty="0">
              <a:latin typeface="Arial" panose="020B0604020202020204" pitchFamily="34" charset="0"/>
              <a:ea typeface="Times New Roman"/>
              <a:cs typeface="Arial" panose="020B0604020202020204" pitchFamily="34" charset="0"/>
            </a:endParaRPr>
          </a:p>
          <a:p>
            <a:pPr>
              <a:lnSpc>
                <a:spcPct val="100000"/>
              </a:lnSpc>
              <a:spcBef>
                <a:spcPts val="600"/>
              </a:spcBef>
              <a:spcAft>
                <a:spcPts val="1000"/>
              </a:spcAft>
              <a:defRPr/>
            </a:pPr>
            <a:r>
              <a:rPr lang="en-GB" sz="1200" dirty="0">
                <a:latin typeface="Arial" panose="020B0604020202020204" pitchFamily="34" charset="0"/>
                <a:ea typeface="Times New Roman"/>
                <a:cs typeface="Arial" panose="020B0604020202020204" pitchFamily="34" charset="0"/>
              </a:rPr>
              <a:t>At a major incident officers will be faced with a lot of challenges; you could have lots of people seriously injured, have lots of people dying, emergency services attending, chaos, what is expected though is that the first responders stand still and make an assessment and get that information back to the control room.</a:t>
            </a:r>
          </a:p>
          <a:p>
            <a:pPr>
              <a:lnSpc>
                <a:spcPct val="100000"/>
              </a:lnSpc>
              <a:spcBef>
                <a:spcPts val="600"/>
              </a:spcBef>
              <a:spcAft>
                <a:spcPts val="1000"/>
              </a:spcAft>
              <a:defRPr/>
            </a:pPr>
            <a:endParaRPr lang="en-GB" sz="1200" dirty="0">
              <a:latin typeface="Arial" panose="020B0604020202020204" pitchFamily="34" charset="0"/>
              <a:ea typeface="Times New Roman"/>
              <a:cs typeface="Arial" panose="020B0604020202020204" pitchFamily="34" charset="0"/>
            </a:endParaRPr>
          </a:p>
          <a:p>
            <a:pPr marL="0" marR="0" lvl="0" indent="0" algn="l" defTabSz="914400" rtl="0" eaLnBrk="1" fontAlgn="auto" latinLnBrk="0" hangingPunct="1">
              <a:lnSpc>
                <a:spcPct val="100000"/>
              </a:lnSpc>
              <a:spcBef>
                <a:spcPts val="600"/>
              </a:spcBef>
              <a:spcAft>
                <a:spcPts val="1000"/>
              </a:spcAft>
              <a:buClrTx/>
              <a:buSzTx/>
              <a:buFontTx/>
              <a:buNone/>
              <a:tabLst/>
              <a:defRP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The actions of a first police officer on scene are crucial to the proper and managed outcome of the incident and relying on instinct is not sufficient in such situations.</a:t>
            </a:r>
          </a:p>
          <a:p>
            <a:pPr>
              <a:lnSpc>
                <a:spcPct val="100000"/>
              </a:lnSpc>
              <a:spcBef>
                <a:spcPts val="600"/>
              </a:spcBef>
              <a:spcAft>
                <a:spcPts val="1000"/>
              </a:spcAft>
              <a:defRPr/>
            </a:pPr>
            <a:endParaRPr lang="en-GB" sz="1200" dirty="0">
              <a:latin typeface="Arial" panose="020B0604020202020204" pitchFamily="34" charset="0"/>
              <a:ea typeface="Times New Roman"/>
              <a:cs typeface="Arial" panose="020B0604020202020204" pitchFamily="34" charset="0"/>
            </a:endParaRPr>
          </a:p>
          <a:p>
            <a:pPr>
              <a:defRPr/>
            </a:pPr>
            <a:r>
              <a:rPr lang="en-GB" sz="1200" b="0" dirty="0">
                <a:latin typeface="Arial" panose="020B0604020202020204" pitchFamily="34" charset="0"/>
                <a:cs typeface="Arial" panose="020B0604020202020204" pitchFamily="34" charset="0"/>
              </a:rPr>
              <a:t>A police officer needs to follow proper procedures, and to think and act rationally and calmly in</a:t>
            </a:r>
            <a:r>
              <a:rPr lang="en-GB" sz="1200" b="0" baseline="0" dirty="0">
                <a:latin typeface="Arial" panose="020B0604020202020204" pitchFamily="34" charset="0"/>
                <a:cs typeface="Arial" panose="020B0604020202020204" pitchFamily="34" charset="0"/>
              </a:rPr>
              <a:t> order to:</a:t>
            </a:r>
          </a:p>
          <a:p>
            <a:pPr>
              <a:defRPr/>
            </a:pPr>
            <a:r>
              <a:rPr lang="en-GB" sz="1200" b="0" baseline="0" dirty="0">
                <a:latin typeface="Arial" panose="020B0604020202020204" pitchFamily="34" charset="0"/>
                <a:cs typeface="Arial" panose="020B0604020202020204" pitchFamily="34" charset="0"/>
              </a:rPr>
              <a:t>Assess the situation and work out what is going on, communicate as quickly as possible and prioritise actions.</a:t>
            </a:r>
            <a:endParaRPr lang="en-GB" sz="1200" b="0" dirty="0">
              <a:latin typeface="Arial" panose="020B0604020202020204" pitchFamily="34" charset="0"/>
              <a:cs typeface="Arial" panose="020B0604020202020204" pitchFamily="34" charset="0"/>
            </a:endParaRPr>
          </a:p>
          <a:p>
            <a:pPr>
              <a:lnSpc>
                <a:spcPct val="100000"/>
              </a:lnSpc>
              <a:spcBef>
                <a:spcPts val="600"/>
              </a:spcBef>
              <a:spcAft>
                <a:spcPts val="1000"/>
              </a:spcAft>
              <a:defRPr/>
            </a:pPr>
            <a:endParaRPr lang="en-GB" sz="1200" dirty="0">
              <a:latin typeface="Arial" panose="020B0604020202020204" pitchFamily="34" charset="0"/>
              <a:ea typeface="Times New Roman"/>
              <a:cs typeface="Arial" panose="020B0604020202020204" pitchFamily="34" charset="0"/>
            </a:endParaRPr>
          </a:p>
          <a:p>
            <a:pPr>
              <a:lnSpc>
                <a:spcPct val="100000"/>
              </a:lnSpc>
              <a:spcBef>
                <a:spcPts val="600"/>
              </a:spcBef>
              <a:spcAft>
                <a:spcPts val="1000"/>
              </a:spcAft>
              <a:defRPr/>
            </a:pPr>
            <a:endParaRPr lang="en-GB" sz="1200" dirty="0">
              <a:latin typeface="Arial" panose="020B0604020202020204" pitchFamily="34" charset="0"/>
              <a:ea typeface="Times New Roman"/>
              <a:cs typeface="Arial" panose="020B0604020202020204" pitchFamily="34" charset="0"/>
            </a:endParaRPr>
          </a:p>
          <a:p>
            <a:pPr>
              <a:lnSpc>
                <a:spcPct val="100000"/>
              </a:lnSpc>
              <a:spcBef>
                <a:spcPts val="600"/>
              </a:spcBef>
              <a:spcAft>
                <a:spcPts val="1000"/>
              </a:spcAft>
              <a:defRPr/>
            </a:pPr>
            <a:endParaRPr lang="en-GB" sz="1200" dirty="0">
              <a:latin typeface="Arial" panose="020B0604020202020204" pitchFamily="34" charset="0"/>
              <a:ea typeface="Times New Roman"/>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4014943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200" dirty="0">
                <a:latin typeface="Arial" panose="020B0604020202020204" pitchFamily="34" charset="0"/>
                <a:cs typeface="Arial" panose="020B0604020202020204" pitchFamily="34" charset="0"/>
              </a:rPr>
              <a:t>A Major Incident should be treated as a crime scene until proven otherwise. </a:t>
            </a:r>
          </a:p>
          <a:p>
            <a:pPr>
              <a:lnSpc>
                <a:spcPct val="100000"/>
              </a:lnSpc>
              <a:defRPr/>
            </a:pPr>
            <a:r>
              <a:rPr lang="en-GB" sz="1200" dirty="0">
                <a:latin typeface="Arial" panose="020B0604020202020204" pitchFamily="34" charset="0"/>
                <a:cs typeface="Arial" panose="020B0604020202020204" pitchFamily="34" charset="0"/>
              </a:rPr>
              <a:t>It is probable that any officer might be the initial investigator of a major crime, although such crimes will be subject of further investigation.</a:t>
            </a:r>
          </a:p>
          <a:p>
            <a:pPr>
              <a:lnSpc>
                <a:spcPct val="100000"/>
              </a:lnSpc>
              <a:defRPr/>
            </a:pPr>
            <a:endParaRPr lang="en-GB" sz="1200" dirty="0">
              <a:latin typeface="Arial" panose="020B0604020202020204" pitchFamily="34" charset="0"/>
              <a:cs typeface="Arial" panose="020B0604020202020204" pitchFamily="34" charset="0"/>
            </a:endParaRPr>
          </a:p>
          <a:p>
            <a:pPr>
              <a:lnSpc>
                <a:spcPct val="100000"/>
              </a:lnSpc>
              <a:defRPr/>
            </a:pPr>
            <a:r>
              <a:rPr lang="en-GB" sz="1200" dirty="0">
                <a:latin typeface="Arial" panose="020B0604020202020204" pitchFamily="34" charset="0"/>
                <a:cs typeface="Arial" panose="020B0604020202020204" pitchFamily="34" charset="0"/>
              </a:rPr>
              <a:t>The objectives of any police officer at the scene of major crimes are to:</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Preserve Life</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Deal with victim(s) and locate other victims (and witnesses)</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Arrest the offender</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Preserve the crime scene </a:t>
            </a:r>
          </a:p>
          <a:p>
            <a:pPr>
              <a:lnSpc>
                <a:spcPct val="100000"/>
              </a:lnSpc>
              <a:defRPr/>
            </a:pPr>
            <a:r>
              <a:rPr lang="en-GB" sz="1200" b="1"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pPr>
              <a:lnSpc>
                <a:spcPct val="100000"/>
              </a:lnSpc>
              <a:defRPr/>
            </a:pPr>
            <a:r>
              <a:rPr lang="en-GB" sz="1200" b="1" dirty="0">
                <a:latin typeface="Arial" panose="020B0604020202020204" pitchFamily="34" charset="0"/>
                <a:cs typeface="Arial" panose="020B0604020202020204" pitchFamily="34" charset="0"/>
              </a:rPr>
              <a:t>Trainer to discuss he importance of:</a:t>
            </a:r>
            <a:endParaRPr lang="en-GB" sz="1200" dirty="0">
              <a:latin typeface="Arial" panose="020B0604020202020204" pitchFamily="34" charset="0"/>
              <a:cs typeface="Arial" panose="020B0604020202020204" pitchFamily="34" charset="0"/>
            </a:endParaRPr>
          </a:p>
          <a:p>
            <a:pPr>
              <a:lnSpc>
                <a:spcPct val="100000"/>
              </a:lnSpc>
              <a:defRPr/>
            </a:pPr>
            <a:r>
              <a:rPr lang="en-GB" sz="1200" b="1" dirty="0">
                <a:latin typeface="Arial" panose="020B0604020202020204" pitchFamily="34" charset="0"/>
                <a:cs typeface="Arial" panose="020B0604020202020204" pitchFamily="34" charset="0"/>
              </a:rPr>
              <a:t>Responding to the needs of victims/witnesses and at CI/MI how this might be achieved</a:t>
            </a:r>
            <a:endParaRPr lang="en-GB" sz="1200" dirty="0">
              <a:latin typeface="Arial" panose="020B0604020202020204" pitchFamily="34" charset="0"/>
              <a:cs typeface="Arial" panose="020B0604020202020204" pitchFamily="34" charset="0"/>
            </a:endParaRPr>
          </a:p>
          <a:p>
            <a:pPr>
              <a:lnSpc>
                <a:spcPct val="100000"/>
              </a:lnSpc>
              <a:defRPr/>
            </a:pPr>
            <a:r>
              <a:rPr lang="en-GB" sz="1200" b="1" dirty="0">
                <a:latin typeface="Arial" panose="020B0604020202020204" pitchFamily="34" charset="0"/>
                <a:cs typeface="Arial" panose="020B0604020202020204" pitchFamily="34" charset="0"/>
              </a:rPr>
              <a:t>Scene preservation and how this is achieved</a:t>
            </a:r>
            <a:endParaRPr lang="en-GB" sz="1200" dirty="0">
              <a:latin typeface="Arial" panose="020B0604020202020204" pitchFamily="34" charset="0"/>
              <a:cs typeface="Arial" panose="020B0604020202020204" pitchFamily="34" charset="0"/>
            </a:endParaRPr>
          </a:p>
          <a:p>
            <a:pPr>
              <a:lnSpc>
                <a:spcPct val="100000"/>
              </a:lnSpc>
              <a:defRPr/>
            </a:pPr>
            <a:r>
              <a:rPr lang="en-GB" sz="1200" dirty="0">
                <a:latin typeface="Arial" panose="020B0604020202020204" pitchFamily="34" charset="0"/>
                <a:cs typeface="Arial" panose="020B0604020202020204" pitchFamily="34" charset="0"/>
              </a:rPr>
              <a:t> </a:t>
            </a:r>
          </a:p>
          <a:p>
            <a:pPr>
              <a:lnSpc>
                <a:spcPct val="100000"/>
              </a:lnSpc>
              <a:defRPr/>
            </a:pPr>
            <a:r>
              <a:rPr lang="en-GB" sz="1200" dirty="0">
                <a:latin typeface="Arial" panose="020B0604020202020204" pitchFamily="34" charset="0"/>
                <a:cs typeface="Arial" panose="020B0604020202020204" pitchFamily="34" charset="0"/>
              </a:rPr>
              <a:t>Scene preservation/protection must be initiated and maintained:</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For safety - of those working on the scene and also to prevent anyone from approaching which may be a danger to them</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To protect evidence - Protection from removal of items which may have souvenir value to bystanders but could be vital to investigation.  Also looting.</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To control access/egress - Keep a log of who enters and leaves scene (refer to Brighton bomb &amp; detonator found embedded in boot of a fire officer)</a:t>
            </a:r>
          </a:p>
          <a:p>
            <a:pPr marL="171450" indent="-171450">
              <a:lnSpc>
                <a:spcPct val="100000"/>
              </a:lnSpc>
              <a:buFont typeface="Arial" pitchFamily="34" charset="0"/>
              <a:buChar char="•"/>
              <a:defRPr/>
            </a:pPr>
            <a:r>
              <a:rPr lang="en-GB" sz="1200" dirty="0">
                <a:latin typeface="Arial" panose="020B0604020202020204" pitchFamily="34" charset="0"/>
                <a:cs typeface="Arial" panose="020B0604020202020204" pitchFamily="34" charset="0"/>
              </a:rPr>
              <a:t>To keep out sightseers/press - Could be huge numbers of people arriving, relatives and press included; there will be a point of contact set up where these will be referred to </a:t>
            </a:r>
          </a:p>
          <a:p>
            <a:pPr>
              <a:lnSpc>
                <a:spcPct val="100000"/>
              </a:lnSpc>
              <a:defRPr/>
            </a:pPr>
            <a:endParaRPr lang="en-GB" sz="1200" dirty="0">
              <a:latin typeface="Arial" panose="020B0604020202020204" pitchFamily="34" charset="0"/>
              <a:ea typeface="ＭＳ Ｐゴシック" pitchFamily="34" charset="-128"/>
              <a:cs typeface="Arial" panose="020B0604020202020204" pitchFamily="34" charset="0"/>
            </a:endParaRPr>
          </a:p>
          <a:p>
            <a:pPr>
              <a:lnSpc>
                <a:spcPct val="100000"/>
              </a:lnSpc>
              <a:defRPr/>
            </a:pPr>
            <a:r>
              <a:rPr lang="en-GB" sz="1200" b="1" dirty="0">
                <a:latin typeface="Arial" panose="020B0604020202020204" pitchFamily="34" charset="0"/>
                <a:ea typeface="ＭＳ Ｐゴシック" pitchFamily="34" charset="-128"/>
                <a:cs typeface="Arial" panose="020B0604020202020204" pitchFamily="34" charset="0"/>
              </a:rPr>
              <a:t>Cordons</a:t>
            </a:r>
          </a:p>
          <a:p>
            <a:pPr>
              <a:lnSpc>
                <a:spcPct val="100000"/>
              </a:lnSpc>
              <a:defRPr/>
            </a:pPr>
            <a:r>
              <a:rPr lang="en-GB" sz="1200" dirty="0">
                <a:latin typeface="Arial" panose="020B0604020202020204" pitchFamily="34" charset="0"/>
                <a:ea typeface="ＭＳ Ｐゴシック" pitchFamily="34" charset="-128"/>
                <a:cs typeface="Arial" panose="020B0604020202020204" pitchFamily="34" charset="0"/>
              </a:rPr>
              <a:t>The police are responsible for designating and maintaining any cordons required. In respect of an inner cordon during the Rescue Phase, this responsibility must be undertaken in conjunction with the Fire and Rescue Service. The implementation of traffic management arrangements in response to an emergency or major incident also lies with the police.</a:t>
            </a:r>
            <a:endParaRPr lang="en-GB" sz="12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Inner – provides immediate security to incident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Outer – all access routes should be covered by officers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Extent of cordons varies according to incident (and personnel available) – guidelines in place for explosive devices.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Tape, signing, barriers may be used to reinforce cordons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Inform public when cordons have been changed or removed</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3786598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CRESS is simple &amp; systematic assessment tool based on 5 parameters to assess an individual in order to identify an associated Toxidrome. Toxic syndrome or toxidrome is a constellation of toxic effects comprising a set of clinical fingerprints that is caused by a dangerous level of toxins in the body created by chemical agents or biological toxins. </a:t>
            </a:r>
            <a:r>
              <a:rPr lang="en-GB" sz="1200" b="0" u="none" strike="noStrike" kern="1200" dirty="0">
                <a:solidFill>
                  <a:schemeClr val="tx1"/>
                </a:solidFill>
                <a:effectLst/>
                <a:latin typeface="+mn-lt"/>
                <a:ea typeface="+mn-ea"/>
                <a:cs typeface="+mn-cs"/>
              </a:rPr>
              <a:t>They are also useful in identifying other life threatening conditions.</a:t>
            </a:r>
          </a:p>
          <a:p>
            <a:endParaRPr lang="en-GB" dirty="0"/>
          </a:p>
          <a:p>
            <a:r>
              <a:rPr lang="en-GB" baseline="0" dirty="0"/>
              <a:t>Put in simple terms, it enables the user to have a good look at an individual and assess if there is anything odd going on. </a:t>
            </a:r>
          </a:p>
          <a:p>
            <a:endParaRPr lang="en-GB" sz="1200" b="0" u="none" strike="noStrike" kern="1200" dirty="0">
              <a:solidFill>
                <a:schemeClr val="tx1"/>
              </a:solidFill>
              <a:effectLst/>
              <a:latin typeface="+mn-lt"/>
              <a:ea typeface="+mn-ea"/>
              <a:cs typeface="+mn-cs"/>
            </a:endParaRPr>
          </a:p>
          <a:p>
            <a:r>
              <a:rPr lang="en-GB" sz="1200" b="0" u="none" strike="noStrike" kern="1200" dirty="0">
                <a:solidFill>
                  <a:schemeClr val="tx1"/>
                </a:solidFill>
                <a:effectLst/>
                <a:latin typeface="+mn-lt"/>
                <a:ea typeface="+mn-ea"/>
                <a:cs typeface="+mn-cs"/>
              </a:rPr>
              <a:t>By recognising certain unusual signs and symptoms you will be able to inform your response to the situation and manage it more effectively.</a:t>
            </a:r>
          </a:p>
          <a:p>
            <a:r>
              <a:rPr lang="en-GB" baseline="0" dirty="0"/>
              <a:t> </a:t>
            </a:r>
          </a:p>
          <a:p>
            <a:r>
              <a:rPr lang="en-GB" dirty="0"/>
              <a:t>The elements of the CRESS pneumonic are:</a:t>
            </a:r>
          </a:p>
          <a:p>
            <a:endParaRPr lang="en-GB" dirty="0"/>
          </a:p>
          <a:p>
            <a:endParaRPr lang="en-GB" dirty="0"/>
          </a:p>
          <a:p>
            <a:r>
              <a:rPr lang="en-GB" b="1" dirty="0"/>
              <a:t>Consciousness</a:t>
            </a:r>
            <a:r>
              <a:rPr lang="en-GB" dirty="0"/>
              <a:t> – What is their level of consciousness? Do they open their eyes when spoken to or when touched?</a:t>
            </a:r>
          </a:p>
          <a:p>
            <a:r>
              <a:rPr lang="en-GB" dirty="0"/>
              <a:t>Are they drowsy? On edge? Completely unresponsive? Fitting? Confused? Behaving strangely?</a:t>
            </a:r>
          </a:p>
          <a:p>
            <a:endParaRPr lang="en-GB" dirty="0"/>
          </a:p>
          <a:p>
            <a:r>
              <a:rPr lang="en-GB" b="1" dirty="0"/>
              <a:t>Respiration</a:t>
            </a:r>
            <a:r>
              <a:rPr lang="en-GB" dirty="0"/>
              <a:t> – What is there respiratory rate? How many times a minute are they breathing? Are they struggling to breath or having to exert themselves to breath?</a:t>
            </a:r>
          </a:p>
          <a:p>
            <a:endParaRPr lang="en-GB" dirty="0"/>
          </a:p>
          <a:p>
            <a:r>
              <a:rPr lang="en-GB" dirty="0"/>
              <a:t>Over 12 years incl. adults - 12 -20 per minute</a:t>
            </a:r>
          </a:p>
          <a:p>
            <a:r>
              <a:rPr lang="en-GB" dirty="0"/>
              <a:t>5-12 years – 20 - 25 times per minute</a:t>
            </a:r>
          </a:p>
          <a:p>
            <a:r>
              <a:rPr lang="en-GB" dirty="0"/>
              <a:t>2-5 years – 25- 30 times per minute</a:t>
            </a:r>
          </a:p>
          <a:p>
            <a:r>
              <a:rPr lang="en-GB" dirty="0"/>
              <a:t>1-2 years – 25 – 35 times per minute</a:t>
            </a:r>
          </a:p>
          <a:p>
            <a:r>
              <a:rPr lang="en-GB" dirty="0"/>
              <a:t>&lt;1 year – 30-40 times per minute</a:t>
            </a:r>
          </a:p>
          <a:p>
            <a:endParaRPr lang="en-GB" dirty="0"/>
          </a:p>
          <a:p>
            <a:r>
              <a:rPr lang="en-GB" dirty="0"/>
              <a:t>Anyone displaying rates above or below these ranges is considered abnormal.  However, please remember that a number of external factors can affect respiratory rate such as anxiety, exertion or environmental factors.</a:t>
            </a:r>
          </a:p>
          <a:p>
            <a:endParaRPr lang="en-GB" dirty="0"/>
          </a:p>
          <a:p>
            <a:r>
              <a:rPr lang="en-GB" b="1" dirty="0"/>
              <a:t>Eyes</a:t>
            </a:r>
            <a:r>
              <a:rPr lang="en-GB" dirty="0"/>
              <a:t> – Examination of Pupils and reaction</a:t>
            </a:r>
          </a:p>
          <a:p>
            <a:endParaRPr lang="en-GB" dirty="0"/>
          </a:p>
          <a:p>
            <a:r>
              <a:rPr lang="en-GB" dirty="0"/>
              <a:t>You will obviously not be compromising your safety to get close enough to certain subjects to assess their pupillary response.  However, You may notice constricted pinpoint pupils or dilated pupils from a reasonable distance away.</a:t>
            </a:r>
          </a:p>
          <a:p>
            <a:endParaRPr lang="en-GB" dirty="0"/>
          </a:p>
          <a:p>
            <a:r>
              <a:rPr lang="en-GB" b="1" dirty="0"/>
              <a:t>Secretions</a:t>
            </a:r>
            <a:r>
              <a:rPr lang="en-GB" dirty="0"/>
              <a:t> – Are there increased or decreased secretions?</a:t>
            </a:r>
          </a:p>
          <a:p>
            <a:endParaRPr lang="en-GB" dirty="0"/>
          </a:p>
          <a:p>
            <a:r>
              <a:rPr lang="en-GB" b="0" dirty="0"/>
              <a:t>Secretions</a:t>
            </a:r>
            <a:r>
              <a:rPr lang="en-GB" dirty="0"/>
              <a:t> way be in the form of saliva, tears, sweat, bile or mucus.</a:t>
            </a:r>
          </a:p>
          <a:p>
            <a:r>
              <a:rPr lang="en-GB" dirty="0"/>
              <a:t>Conversely the subject may have decreased secretions such as a dry mouth or dry skin.</a:t>
            </a:r>
          </a:p>
          <a:p>
            <a:endParaRPr lang="en-GB" dirty="0"/>
          </a:p>
          <a:p>
            <a:r>
              <a:rPr lang="en-GB" dirty="0"/>
              <a:t>Involuntary urination/ defecation?</a:t>
            </a:r>
          </a:p>
          <a:p>
            <a:endParaRPr lang="en-GB" dirty="0"/>
          </a:p>
          <a:p>
            <a:r>
              <a:rPr lang="en-GB" b="1" dirty="0"/>
              <a:t>Skin</a:t>
            </a:r>
            <a:r>
              <a:rPr lang="en-GB" dirty="0"/>
              <a:t> – Examination of colour and other signs such as sweating.</a:t>
            </a:r>
          </a:p>
          <a:p>
            <a:endParaRPr lang="en-GB" dirty="0"/>
          </a:p>
          <a:p>
            <a:r>
              <a:rPr lang="en-GB" dirty="0"/>
              <a:t>Does the subject(s) skin appear a different colour from normal, it may be pink, blue, flushed, dry or pale.</a:t>
            </a:r>
          </a:p>
          <a:p>
            <a:endParaRPr lang="en-GB" dirty="0"/>
          </a:p>
          <a:p>
            <a:r>
              <a:rPr lang="en-GB" dirty="0"/>
              <a:t>Other – Have you noticed anything else unusual about the subject?  Was the onset of symptoms sudden or delayed? Are they vomiting? Is there more than one person suffering symptoms</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576689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Why do you think we use CRESS as a tool?</a:t>
            </a:r>
          </a:p>
          <a:p>
            <a:endParaRPr lang="en-GB" dirty="0"/>
          </a:p>
          <a:p>
            <a:r>
              <a:rPr lang="en-GB" dirty="0"/>
              <a:t>This slide is intended to emphasise the benefits of being aware of the CRESS pneumonic.  </a:t>
            </a:r>
          </a:p>
          <a:p>
            <a:endParaRPr lang="en-GB" dirty="0"/>
          </a:p>
          <a:p>
            <a:endParaRPr lang="en-GB" dirty="0"/>
          </a:p>
          <a:p>
            <a:r>
              <a:rPr lang="en-GB" dirty="0"/>
              <a:t>Safety – Identifying a potential contamination event or the presence of harmful agents early will promote safety of the responding officers, subjects, additional responders, members of the public and health care professionals.  It is vitally important that frontline responders feel comfortable in raising concerns through the appropriate channels.</a:t>
            </a:r>
          </a:p>
          <a:p>
            <a:endParaRPr lang="en-GB" dirty="0"/>
          </a:p>
          <a:p>
            <a:r>
              <a:rPr lang="en-GB" dirty="0"/>
              <a:t>Simple to use – When responders become familiar with using this tool it will become second nature.</a:t>
            </a:r>
          </a:p>
          <a:p>
            <a:endParaRPr lang="en-GB" dirty="0"/>
          </a:p>
          <a:p>
            <a:r>
              <a:rPr lang="en-GB" dirty="0"/>
              <a:t>Early recognition – the earlier a potential contamination event is recognise the sooner that mitigation measures can be implemented.  This will be potentially life-saving and will reduce the impact of the incident in line with generic strategic objectives.</a:t>
            </a:r>
          </a:p>
          <a:p>
            <a:endParaRPr lang="en-GB" dirty="0"/>
          </a:p>
          <a:p>
            <a:r>
              <a:rPr lang="en-GB" dirty="0"/>
              <a:t>Scene Assessment – Utilising the tool will inform the assessment of the scene.  For example, How many people does the symptomology appear in?  </a:t>
            </a:r>
          </a:p>
          <a:p>
            <a:endParaRPr lang="en-GB" dirty="0"/>
          </a:p>
          <a:p>
            <a:r>
              <a:rPr lang="en-GB" dirty="0"/>
              <a:t>Shared situational awareness – Passing accurate information to other responding agencies through the appropriate channels will lead to an improved situational awareness and therefore a more efficient and timely response, this is in line with JESIP. </a:t>
            </a:r>
          </a:p>
          <a:p>
            <a:endParaRPr lang="en-GB" dirty="0"/>
          </a:p>
          <a:p>
            <a:r>
              <a:rPr lang="en-GB" dirty="0"/>
              <a:t>Generic Tool – This tool was developed by the National Ambulance Resilience Unit (NARU) and will be commonly used across UK Ambulance Trusts.  The National CBRN Centre will be utilising this tool to assist in scene assessment at all levels of response and Command at a multi-agency level.  CRESS can be used by any staff member from any agency to help formulate the joint understanding of risk, therefore, as this tool becomes embedded it will be commonly understood and recognised.</a:t>
            </a:r>
          </a:p>
          <a:p>
            <a:endParaRPr lang="en-GB" dirty="0"/>
          </a:p>
          <a:p>
            <a:r>
              <a:rPr lang="en-GB" dirty="0"/>
              <a:t>More specific – Following the CRESS tool will help in focussing on the potential identifiers of a contamination incident.  This will also assist in the information passing process.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4579196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1" dirty="0">
                <a:latin typeface="Arial" panose="020B0604020202020204" pitchFamily="34" charset="0"/>
                <a:cs typeface="Arial" panose="020B0604020202020204" pitchFamily="34" charset="0"/>
              </a:rPr>
              <a:t>Trainer to write METHANE</a:t>
            </a:r>
            <a:r>
              <a:rPr lang="en-GB" sz="1200" b="1" baseline="0" dirty="0">
                <a:latin typeface="Arial" panose="020B0604020202020204" pitchFamily="34" charset="0"/>
                <a:cs typeface="Arial" panose="020B0604020202020204" pitchFamily="34" charset="0"/>
              </a:rPr>
              <a:t> on the board.</a:t>
            </a:r>
          </a:p>
          <a:p>
            <a:pPr>
              <a:defRPr/>
            </a:pPr>
            <a:endParaRPr lang="en-GB" sz="1200" b="1" baseline="0" dirty="0">
              <a:latin typeface="Arial" panose="020B0604020202020204" pitchFamily="34" charset="0"/>
              <a:cs typeface="Arial" panose="020B0604020202020204" pitchFamily="34" charset="0"/>
            </a:endParaRPr>
          </a:p>
          <a:p>
            <a:pPr>
              <a:defRPr/>
            </a:pPr>
            <a:r>
              <a:rPr lang="en-GB" sz="1200" b="1" baseline="0" dirty="0">
                <a:latin typeface="Arial" panose="020B0604020202020204" pitchFamily="34" charset="0"/>
                <a:cs typeface="Arial" panose="020B0604020202020204" pitchFamily="34" charset="0"/>
              </a:rPr>
              <a:t>QTS – what does each letter stand for?</a:t>
            </a:r>
          </a:p>
          <a:p>
            <a:pPr>
              <a:defRPr/>
            </a:pPr>
            <a:endParaRPr lang="en-GB" sz="1200" b="1" dirty="0">
              <a:latin typeface="Arial" panose="020B0604020202020204" pitchFamily="34" charset="0"/>
              <a:cs typeface="Arial" panose="020B0604020202020204" pitchFamily="34" charset="0"/>
            </a:endParaRPr>
          </a:p>
          <a:p>
            <a:pPr>
              <a:defRPr/>
            </a:pPr>
            <a:r>
              <a:rPr lang="en-GB" sz="1200" b="1" dirty="0">
                <a:latin typeface="Arial" panose="020B0604020202020204" pitchFamily="34" charset="0"/>
                <a:cs typeface="Arial" panose="020B0604020202020204" pitchFamily="34" charset="0"/>
              </a:rPr>
              <a:t>The role of the police at MI:</a:t>
            </a:r>
            <a:endParaRPr lang="en-GB" sz="1200" dirty="0">
              <a:latin typeface="Arial" panose="020B0604020202020204" pitchFamily="34" charset="0"/>
              <a:cs typeface="Arial" panose="020B0604020202020204" pitchFamily="34" charset="0"/>
            </a:endParaRPr>
          </a:p>
          <a:p>
            <a:pPr>
              <a:defRPr/>
            </a:pPr>
            <a:r>
              <a:rPr lang="en-GB" sz="1200" dirty="0">
                <a:latin typeface="Arial" panose="020B0604020202020204" pitchFamily="34" charset="0"/>
                <a:cs typeface="Arial" panose="020B0604020202020204" pitchFamily="34" charset="0"/>
              </a:rPr>
              <a:t>Trainer could list keywords on flip chart and expand, or explain in plenary </a:t>
            </a:r>
          </a:p>
          <a:p>
            <a:pPr>
              <a:defRPr/>
            </a:pPr>
            <a:r>
              <a:rPr lang="en-GB" sz="1200" dirty="0">
                <a:latin typeface="Arial" panose="020B0604020202020204" pitchFamily="34" charset="0"/>
                <a:cs typeface="Arial" panose="020B0604020202020204" pitchFamily="34" charset="0"/>
              </a:rPr>
              <a:t>The first priority for the Police is to work with the other emergency services to </a:t>
            </a:r>
            <a:r>
              <a:rPr lang="en-GB" sz="1200" u="sng" dirty="0">
                <a:latin typeface="Arial" panose="020B0604020202020204" pitchFamily="34" charset="0"/>
                <a:cs typeface="Arial" panose="020B0604020202020204" pitchFamily="34" charset="0"/>
              </a:rPr>
              <a:t>save life</a:t>
            </a:r>
            <a:r>
              <a:rPr lang="en-GB" sz="1200" dirty="0">
                <a:latin typeface="Arial" panose="020B0604020202020204" pitchFamily="34" charset="0"/>
                <a:cs typeface="Arial" panose="020B0604020202020204" pitchFamily="34" charset="0"/>
              </a:rPr>
              <a:t> and also to prevent (further) loss of life.</a:t>
            </a:r>
          </a:p>
          <a:p>
            <a:pPr>
              <a:defRPr/>
            </a:pPr>
            <a:r>
              <a:rPr lang="en-GB" sz="1200" dirty="0">
                <a:latin typeface="Arial" panose="020B0604020202020204" pitchFamily="34" charset="0"/>
                <a:cs typeface="Arial" panose="020B0604020202020204" pitchFamily="34" charset="0"/>
              </a:rPr>
              <a:t>Then other considerations need to come into effect; the Police need to look at </a:t>
            </a:r>
            <a:r>
              <a:rPr lang="en-GB" sz="1200" u="sng" dirty="0">
                <a:latin typeface="Arial" panose="020B0604020202020204" pitchFamily="34" charset="0"/>
                <a:cs typeface="Arial" panose="020B0604020202020204" pitchFamily="34" charset="0"/>
              </a:rPr>
              <a:t>establishing cordons</a:t>
            </a:r>
            <a:r>
              <a:rPr lang="en-GB" sz="1200" dirty="0">
                <a:latin typeface="Arial" panose="020B0604020202020204" pitchFamily="34" charset="0"/>
                <a:cs typeface="Arial" panose="020B0604020202020204" pitchFamily="34" charset="0"/>
              </a:rPr>
              <a:t> and thinking about the </a:t>
            </a:r>
            <a:r>
              <a:rPr lang="en-GB" sz="1200" u="sng" dirty="0">
                <a:latin typeface="Arial" panose="020B0604020202020204" pitchFamily="34" charset="0"/>
                <a:cs typeface="Arial" panose="020B0604020202020204" pitchFamily="34" charset="0"/>
              </a:rPr>
              <a:t>health and safety</a:t>
            </a:r>
            <a:r>
              <a:rPr lang="en-GB" sz="1200" dirty="0">
                <a:latin typeface="Arial" panose="020B0604020202020204" pitchFamily="34" charset="0"/>
                <a:cs typeface="Arial" panose="020B0604020202020204" pitchFamily="34" charset="0"/>
              </a:rPr>
              <a:t> of not only themselves but other responders as well as the public.</a:t>
            </a:r>
          </a:p>
          <a:p>
            <a:pPr>
              <a:defRPr/>
            </a:pPr>
            <a:endParaRPr lang="en-GB" sz="1200" dirty="0">
              <a:latin typeface="Arial" panose="020B0604020202020204" pitchFamily="34" charset="0"/>
              <a:cs typeface="Arial" panose="020B0604020202020204" pitchFamily="34" charset="0"/>
            </a:endParaRPr>
          </a:p>
          <a:p>
            <a:pPr>
              <a:defRPr/>
            </a:pPr>
            <a:r>
              <a:rPr lang="en-GB" sz="1200" dirty="0">
                <a:latin typeface="Arial" panose="020B0604020202020204" pitchFamily="34" charset="0"/>
                <a:cs typeface="Arial" panose="020B0604020202020204" pitchFamily="34" charset="0"/>
              </a:rPr>
              <a:t>As well, the Police need to </a:t>
            </a:r>
            <a:r>
              <a:rPr lang="en-GB" sz="1200" u="sng" dirty="0">
                <a:latin typeface="Arial" panose="020B0604020202020204" pitchFamily="34" charset="0"/>
                <a:cs typeface="Arial" panose="020B0604020202020204" pitchFamily="34" charset="0"/>
              </a:rPr>
              <a:t>think about the fact that the scene could actually be a scene of crime</a:t>
            </a:r>
            <a:r>
              <a:rPr lang="en-GB" sz="1200" dirty="0">
                <a:latin typeface="Arial" panose="020B0604020202020204" pitchFamily="34" charset="0"/>
                <a:cs typeface="Arial" panose="020B0604020202020204" pitchFamily="34" charset="0"/>
              </a:rPr>
              <a:t>. There could well be a major investigation as a result of this incident, so we need to make sure that the </a:t>
            </a:r>
            <a:r>
              <a:rPr lang="en-GB" sz="1200" u="sng" dirty="0">
                <a:latin typeface="Arial" panose="020B0604020202020204" pitchFamily="34" charset="0"/>
                <a:cs typeface="Arial" panose="020B0604020202020204" pitchFamily="34" charset="0"/>
              </a:rPr>
              <a:t>scene is preserved and evidence is preserved</a:t>
            </a:r>
            <a:r>
              <a:rPr lang="en-GB" sz="1200" dirty="0">
                <a:latin typeface="Arial" panose="020B0604020202020204" pitchFamily="34" charset="0"/>
                <a:cs typeface="Arial" panose="020B0604020202020204" pitchFamily="34" charset="0"/>
              </a:rPr>
              <a:t>.</a:t>
            </a:r>
          </a:p>
          <a:p>
            <a:pPr>
              <a:defRPr/>
            </a:pPr>
            <a:endParaRPr lang="en-GB" sz="1200" dirty="0">
              <a:latin typeface="Arial" panose="020B0604020202020204" pitchFamily="34" charset="0"/>
              <a:cs typeface="Arial" panose="020B0604020202020204" pitchFamily="34" charset="0"/>
            </a:endParaRPr>
          </a:p>
          <a:p>
            <a:pPr>
              <a:defRPr/>
            </a:pPr>
            <a:r>
              <a:rPr lang="en-GB" sz="1200" dirty="0">
                <a:latin typeface="Arial" panose="020B0604020202020204" pitchFamily="34" charset="0"/>
                <a:cs typeface="Arial" panose="020B0604020202020204" pitchFamily="34" charset="0"/>
              </a:rPr>
              <a:t>Another key consideration is that the Police usually </a:t>
            </a:r>
            <a:r>
              <a:rPr lang="en-GB" sz="1200" u="sng" dirty="0">
                <a:latin typeface="Arial" panose="020B0604020202020204" pitchFamily="34" charset="0"/>
                <a:cs typeface="Arial" panose="020B0604020202020204" pitchFamily="34" charset="0"/>
              </a:rPr>
              <a:t>co-ordinate</a:t>
            </a:r>
            <a:r>
              <a:rPr lang="en-GB" sz="1200" dirty="0">
                <a:latin typeface="Arial" panose="020B0604020202020204" pitchFamily="34" charset="0"/>
                <a:cs typeface="Arial" panose="020B0604020202020204" pitchFamily="34" charset="0"/>
              </a:rPr>
              <a:t> the work of all the emergency services and other responding agencies at the scene and nearby.</a:t>
            </a:r>
          </a:p>
          <a:p>
            <a:pPr>
              <a:defRPr/>
            </a:pPr>
            <a:endParaRPr lang="en-GB" sz="1200" dirty="0">
              <a:latin typeface="Arial" panose="020B0604020202020204" pitchFamily="34" charset="0"/>
              <a:cs typeface="Arial" panose="020B0604020202020204" pitchFamily="34" charset="0"/>
            </a:endParaRPr>
          </a:p>
          <a:p>
            <a:pPr>
              <a:defRPr/>
            </a:pPr>
            <a:r>
              <a:rPr lang="en-GB" sz="1200" b="0" dirty="0">
                <a:latin typeface="Arial" panose="020B0604020202020204" pitchFamily="34" charset="0"/>
                <a:cs typeface="Arial" panose="020B0604020202020204" pitchFamily="34" charset="0"/>
              </a:rPr>
              <a:t>The primary areas of police responsibility at a major incident are: </a:t>
            </a:r>
          </a:p>
          <a:p>
            <a:pPr>
              <a:defRPr/>
            </a:pPr>
            <a:r>
              <a:rPr lang="en-GB" sz="1200" b="0" dirty="0">
                <a:latin typeface="Arial" panose="020B0604020202020204" pitchFamily="34" charset="0"/>
                <a:cs typeface="Arial" panose="020B0604020202020204" pitchFamily="34" charset="0"/>
              </a:rPr>
              <a:t>• The saving of life together with the other emergency services; </a:t>
            </a:r>
          </a:p>
          <a:p>
            <a:pPr>
              <a:defRPr/>
            </a:pPr>
            <a:r>
              <a:rPr lang="en-GB" sz="1200" b="0" dirty="0">
                <a:latin typeface="Arial" panose="020B0604020202020204" pitchFamily="34" charset="0"/>
                <a:cs typeface="Arial" panose="020B0604020202020204" pitchFamily="34" charset="0"/>
              </a:rPr>
              <a:t>• The co-ordination of the emergency services, local authorities and other organisations acting in support at the scene of the incident; </a:t>
            </a:r>
          </a:p>
          <a:p>
            <a:pPr>
              <a:defRPr/>
            </a:pPr>
            <a:r>
              <a:rPr lang="en-GB" sz="1200" b="0" dirty="0">
                <a:latin typeface="Arial" panose="020B0604020202020204" pitchFamily="34" charset="0"/>
                <a:cs typeface="Arial" panose="020B0604020202020204" pitchFamily="34" charset="0"/>
              </a:rPr>
              <a:t>• To secure, protect and preserve the scene and to control sightseers and traffic through the use of cordons; </a:t>
            </a:r>
          </a:p>
          <a:p>
            <a:pPr>
              <a:defRPr/>
            </a:pPr>
            <a:r>
              <a:rPr lang="en-GB" sz="1200" b="0" dirty="0">
                <a:latin typeface="Arial" panose="020B0604020202020204" pitchFamily="34" charset="0"/>
                <a:cs typeface="Arial" panose="020B0604020202020204" pitchFamily="34" charset="0"/>
              </a:rPr>
              <a:t>• The investigation of the incident and obtaining and securing of evidence in conjunction with other investigative bodies where applicable;  </a:t>
            </a:r>
          </a:p>
          <a:p>
            <a:pPr>
              <a:defRPr/>
            </a:pPr>
            <a:r>
              <a:rPr lang="en-GB" sz="1200" b="0" dirty="0">
                <a:latin typeface="Arial" panose="020B0604020202020204" pitchFamily="34" charset="0"/>
                <a:cs typeface="Arial" panose="020B0604020202020204" pitchFamily="34" charset="0"/>
              </a:rPr>
              <a:t>• The collection and distribution of casualty information;   </a:t>
            </a:r>
          </a:p>
          <a:p>
            <a:pPr>
              <a:defRPr/>
            </a:pPr>
            <a:r>
              <a:rPr lang="en-GB" sz="1200" b="0" dirty="0">
                <a:latin typeface="Arial" panose="020B0604020202020204" pitchFamily="34" charset="0"/>
                <a:cs typeface="Arial" panose="020B0604020202020204" pitchFamily="34" charset="0"/>
              </a:rPr>
              <a:t>• The identification of the dead on behalf of Her Majesty’s (HM) Coroner;  </a:t>
            </a:r>
          </a:p>
          <a:p>
            <a:pPr>
              <a:defRPr/>
            </a:pPr>
            <a:r>
              <a:rPr lang="en-GB" sz="1200" b="0" dirty="0">
                <a:latin typeface="Arial" panose="020B0604020202020204" pitchFamily="34" charset="0"/>
                <a:cs typeface="Arial" panose="020B0604020202020204" pitchFamily="34" charset="0"/>
              </a:rPr>
              <a:t>• The prevention of crime;   </a:t>
            </a:r>
          </a:p>
          <a:p>
            <a:pPr>
              <a:defRPr/>
            </a:pPr>
            <a:r>
              <a:rPr lang="en-GB" sz="1200" b="0" dirty="0">
                <a:latin typeface="Arial" panose="020B0604020202020204" pitchFamily="34" charset="0"/>
                <a:cs typeface="Arial" panose="020B0604020202020204" pitchFamily="34" charset="0"/>
              </a:rPr>
              <a:t>• Family liaison; and   </a:t>
            </a:r>
          </a:p>
          <a:p>
            <a:pPr>
              <a:defRPr/>
            </a:pPr>
            <a:r>
              <a:rPr lang="en-GB" sz="1200" b="0" dirty="0">
                <a:latin typeface="Arial" panose="020B0604020202020204" pitchFamily="34" charset="0"/>
                <a:cs typeface="Arial" panose="020B0604020202020204" pitchFamily="34" charset="0"/>
              </a:rPr>
              <a:t>• Short-term measures to restore normality after all necessary actions have been taken</a:t>
            </a:r>
          </a:p>
          <a:p>
            <a:pPr>
              <a:defRPr/>
            </a:pPr>
            <a:endParaRPr lang="en-GB" sz="1200" b="0" dirty="0">
              <a:latin typeface="Arial" panose="020B0604020202020204" pitchFamily="34" charset="0"/>
              <a:cs typeface="Arial" panose="020B0604020202020204" pitchFamily="34" charset="0"/>
            </a:endParaRPr>
          </a:p>
          <a:p>
            <a:pPr>
              <a:defRP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224729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incident may be part of a wider multi-agency response and have far reaching consequences, in which case partners will follow the Joint Emergency Service Interoperability Principles. Further information can be found at </a:t>
            </a:r>
            <a:r>
              <a:rPr lang="en-GB" sz="1200" b="1" dirty="0">
                <a:latin typeface="Arial" panose="020B0604020202020204" pitchFamily="34" charset="0"/>
                <a:cs typeface="Arial" panose="020B0604020202020204" pitchFamily="34" charset="0"/>
              </a:rPr>
              <a:t>JESIP</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Initially JESIP (Joint Emergency Services Interoperability Principles) was a two year programme which ran from 2012-2014. It was primarily about improving the way the Police, Fire &amp; Rescue and Ambulance services work together when responding to major multi-agency incidents.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What JESIP produced was much needed practical guidance to help improve multi-agency response. The </a:t>
            </a:r>
            <a:r>
              <a:rPr lang="en-GB" sz="1200" i="1" dirty="0">
                <a:latin typeface="Arial" panose="020B0604020202020204" pitchFamily="34" charset="0"/>
                <a:cs typeface="Arial" panose="020B0604020202020204" pitchFamily="34" charset="0"/>
              </a:rPr>
              <a:t>Joint Doctrine: the interoperability framework</a:t>
            </a:r>
            <a:r>
              <a:rPr lang="en-GB" sz="1200" i="1"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sets out a standard approach to multi-agency working, along with training and awareness products for organisations to train their staff.</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Whilst the initial focus was on improving the response to major incidents, JESIP is scalable. The five joint working principles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and models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can be applied to</a:t>
            </a:r>
            <a:r>
              <a:rPr lang="en-GB" sz="1200" b="1" u="sng" dirty="0">
                <a:latin typeface="Arial" panose="020B0604020202020204" pitchFamily="34" charset="0"/>
                <a:cs typeface="Arial" panose="020B0604020202020204" pitchFamily="34" charset="0"/>
              </a:rPr>
              <a:t> any type </a:t>
            </a:r>
            <a:r>
              <a:rPr lang="en-GB" sz="1200" dirty="0">
                <a:latin typeface="Arial" panose="020B0604020202020204" pitchFamily="34" charset="0"/>
                <a:cs typeface="Arial" panose="020B0604020202020204" pitchFamily="34" charset="0"/>
              </a:rPr>
              <a:t>of multi-agency incident and in fact could be utilised in a multitude of environments where organisations need to work together more effectively.</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 programme initiated the largest and most successful joint training initiative across the emergency services. Now JESIP is about all services integrating the JESIP ways of working and models into all policies, procedures until staff use JESIP as a matter of course.</a:t>
            </a:r>
          </a:p>
          <a:p>
            <a:endParaRPr lang="en-GB" sz="1200" dirty="0">
              <a:latin typeface="Arial" panose="020B0604020202020204" pitchFamily="34" charset="0"/>
              <a:cs typeface="Arial" panose="020B0604020202020204" pitchFamily="34" charset="0"/>
            </a:endParaRPr>
          </a:p>
          <a:p>
            <a:r>
              <a:rPr lang="en-GB" sz="1200" b="1" u="sng" dirty="0">
                <a:latin typeface="Arial" panose="020B0604020202020204" pitchFamily="34" charset="0"/>
                <a:cs typeface="Arial" panose="020B0604020202020204" pitchFamily="34" charset="0"/>
              </a:rPr>
              <a:t>5 Principles of JESIP</a:t>
            </a:r>
          </a:p>
          <a:p>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 </a:t>
            </a:r>
            <a:r>
              <a:rPr lang="en-GB" sz="1200" b="1" dirty="0">
                <a:effectLst/>
                <a:latin typeface="Arial" panose="020B0604020202020204" pitchFamily="34" charset="0"/>
                <a:cs typeface="Arial" panose="020B0604020202020204" pitchFamily="34" charset="0"/>
              </a:rPr>
              <a:t>Co-locate</a:t>
            </a:r>
          </a:p>
          <a:p>
            <a:r>
              <a:rPr lang="en-GB" sz="1200" dirty="0">
                <a:effectLst/>
                <a:latin typeface="Arial" panose="020B0604020202020204" pitchFamily="34" charset="0"/>
                <a:cs typeface="Arial" panose="020B0604020202020204" pitchFamily="34" charset="0"/>
              </a:rPr>
              <a:t>Co-locate with commanders as soon as practicably possible at a single, safe and easily identified location near to the scene.</a:t>
            </a:r>
          </a:p>
          <a:p>
            <a:r>
              <a:rPr lang="en-GB" sz="1200" dirty="0">
                <a:latin typeface="Arial" panose="020B0604020202020204" pitchFamily="34" charset="0"/>
                <a:cs typeface="Arial" panose="020B0604020202020204" pitchFamily="34" charset="0"/>
              </a:rPr>
              <a:t>2. </a:t>
            </a:r>
            <a:r>
              <a:rPr lang="en-GB" sz="1200" b="1" dirty="0">
                <a:effectLst/>
                <a:latin typeface="Arial" panose="020B0604020202020204" pitchFamily="34" charset="0"/>
                <a:cs typeface="Arial" panose="020B0604020202020204" pitchFamily="34" charset="0"/>
              </a:rPr>
              <a:t>Communicate</a:t>
            </a:r>
          </a:p>
          <a:p>
            <a:r>
              <a:rPr lang="en-GB" sz="1200" dirty="0">
                <a:effectLst/>
                <a:latin typeface="Arial" panose="020B0604020202020204" pitchFamily="34" charset="0"/>
                <a:cs typeface="Arial" panose="020B0604020202020204" pitchFamily="34" charset="0"/>
              </a:rPr>
              <a:t>Communicate clearly using plain English</a:t>
            </a:r>
          </a:p>
          <a:p>
            <a:r>
              <a:rPr lang="en-GB" sz="1200" dirty="0">
                <a:latin typeface="Arial" panose="020B0604020202020204" pitchFamily="34" charset="0"/>
                <a:cs typeface="Arial" panose="020B0604020202020204" pitchFamily="34" charset="0"/>
              </a:rPr>
              <a:t>3. </a:t>
            </a:r>
            <a:r>
              <a:rPr lang="en-GB" sz="1200" b="1" dirty="0">
                <a:effectLst/>
                <a:latin typeface="Arial" panose="020B0604020202020204" pitchFamily="34" charset="0"/>
                <a:cs typeface="Arial" panose="020B0604020202020204" pitchFamily="34" charset="0"/>
              </a:rPr>
              <a:t>Co-ordinate</a:t>
            </a:r>
          </a:p>
          <a:p>
            <a:r>
              <a:rPr lang="en-GB" sz="1200" dirty="0">
                <a:effectLst/>
                <a:latin typeface="Arial" panose="020B0604020202020204" pitchFamily="34" charset="0"/>
                <a:cs typeface="Arial" panose="020B0604020202020204" pitchFamily="34" charset="0"/>
              </a:rPr>
              <a:t>Co-ordinate by agreeing the lead service. Identify priorities, resources and capabilities for an effective response, including the timing of further meetings</a:t>
            </a:r>
          </a:p>
          <a:p>
            <a:r>
              <a:rPr lang="en-GB" sz="1200" dirty="0">
                <a:latin typeface="Arial" panose="020B0604020202020204" pitchFamily="34" charset="0"/>
                <a:cs typeface="Arial" panose="020B0604020202020204" pitchFamily="34" charset="0"/>
              </a:rPr>
              <a:t>4. </a:t>
            </a:r>
            <a:r>
              <a:rPr lang="en-GB" sz="1200" b="1" dirty="0">
                <a:effectLst/>
                <a:latin typeface="Arial" panose="020B0604020202020204" pitchFamily="34" charset="0"/>
                <a:cs typeface="Arial" panose="020B0604020202020204" pitchFamily="34" charset="0"/>
              </a:rPr>
              <a:t>Jointly understand risk</a:t>
            </a:r>
          </a:p>
          <a:p>
            <a:r>
              <a:rPr lang="en-GB" sz="1200" dirty="0">
                <a:effectLst/>
                <a:latin typeface="Arial" panose="020B0604020202020204" pitchFamily="34" charset="0"/>
                <a:cs typeface="Arial" panose="020B0604020202020204" pitchFamily="34" charset="0"/>
              </a:rPr>
              <a:t>Jointly understand risk by sharing information about the likelihood and potential impact of threats and hazards to agree potential control measures</a:t>
            </a:r>
          </a:p>
          <a:p>
            <a:r>
              <a:rPr lang="en-GB" sz="1200" dirty="0">
                <a:latin typeface="Arial" panose="020B0604020202020204" pitchFamily="34" charset="0"/>
                <a:cs typeface="Arial" panose="020B0604020202020204" pitchFamily="34" charset="0"/>
              </a:rPr>
              <a:t>5. </a:t>
            </a:r>
            <a:r>
              <a:rPr lang="en-GB" sz="1200" b="1" dirty="0">
                <a:effectLst/>
                <a:latin typeface="Arial" panose="020B0604020202020204" pitchFamily="34" charset="0"/>
                <a:cs typeface="Arial" panose="020B0604020202020204" pitchFamily="34" charset="0"/>
              </a:rPr>
              <a:t>Shared Situational Awareness</a:t>
            </a:r>
          </a:p>
          <a:p>
            <a:r>
              <a:rPr lang="en-GB" sz="1200" dirty="0">
                <a:effectLst/>
                <a:latin typeface="Arial" panose="020B0604020202020204" pitchFamily="34" charset="0"/>
                <a:cs typeface="Arial" panose="020B0604020202020204" pitchFamily="34" charset="0"/>
              </a:rPr>
              <a:t>Shared Situational Awareness established by using METHANE and the Joint Decision Model</a:t>
            </a:r>
          </a:p>
          <a:p>
            <a:endParaRPr lang="en-GB" sz="1200" dirty="0">
              <a:latin typeface="Arial" panose="020B0604020202020204" pitchFamily="34" charset="0"/>
              <a:cs typeface="Arial" panose="020B0604020202020204" pitchFamily="34" charset="0"/>
            </a:endParaRPr>
          </a:p>
          <a:p>
            <a:r>
              <a:rPr lang="en-GB" sz="1200" dirty="0"/>
              <a:t>If </a:t>
            </a:r>
            <a:r>
              <a:rPr lang="en-GB" sz="1200" dirty="0">
                <a:latin typeface="Arial" panose="020B0604020202020204" pitchFamily="34" charset="0"/>
                <a:cs typeface="Arial" panose="020B0604020202020204" pitchFamily="34" charset="0"/>
              </a:rPr>
              <a:t>the principles are followed then the result should be a jointly agreed working strategy where all parties understand what is going to happen when and by who, this strategy should include:</a:t>
            </a:r>
          </a:p>
          <a:p>
            <a:r>
              <a:rPr lang="en-GB" sz="1200" b="1" dirty="0">
                <a:latin typeface="Arial" panose="020B0604020202020204" pitchFamily="34" charset="0"/>
                <a:cs typeface="Arial" panose="020B0604020202020204" pitchFamily="34" charset="0"/>
              </a:rPr>
              <a:t>What</a:t>
            </a:r>
            <a:r>
              <a:rPr lang="en-GB" sz="1200" dirty="0">
                <a:latin typeface="Arial" panose="020B0604020202020204" pitchFamily="34" charset="0"/>
                <a:cs typeface="Arial" panose="020B0604020202020204" pitchFamily="34" charset="0"/>
              </a:rPr>
              <a:t> are the aims and objectives to be achieved?</a:t>
            </a:r>
          </a:p>
          <a:p>
            <a:r>
              <a:rPr lang="en-GB" sz="1200" b="1" dirty="0">
                <a:latin typeface="Arial" panose="020B0604020202020204" pitchFamily="34" charset="0"/>
                <a:cs typeface="Arial" panose="020B0604020202020204" pitchFamily="34" charset="0"/>
              </a:rPr>
              <a:t>Who by</a:t>
            </a:r>
            <a:r>
              <a:rPr lang="en-GB" sz="1200" dirty="0">
                <a:latin typeface="Arial" panose="020B0604020202020204" pitchFamily="34" charset="0"/>
                <a:cs typeface="Arial" panose="020B0604020202020204" pitchFamily="34" charset="0"/>
              </a:rPr>
              <a:t> – police, fire, ambulance and partner organisations?</a:t>
            </a:r>
          </a:p>
          <a:p>
            <a:r>
              <a:rPr lang="en-GB" sz="1200" b="1" dirty="0">
                <a:latin typeface="Arial" panose="020B0604020202020204" pitchFamily="34" charset="0"/>
                <a:cs typeface="Arial" panose="020B0604020202020204" pitchFamily="34" charset="0"/>
              </a:rPr>
              <a:t>When</a:t>
            </a:r>
            <a:r>
              <a:rPr lang="en-GB" sz="1200" dirty="0">
                <a:latin typeface="Arial" panose="020B0604020202020204" pitchFamily="34" charset="0"/>
                <a:cs typeface="Arial" panose="020B0604020202020204" pitchFamily="34" charset="0"/>
              </a:rPr>
              <a:t> – timescales, deadlines and milestones</a:t>
            </a:r>
          </a:p>
          <a:p>
            <a:r>
              <a:rPr lang="en-GB" sz="1200" b="1" dirty="0">
                <a:latin typeface="Arial" panose="020B0604020202020204" pitchFamily="34" charset="0"/>
                <a:cs typeface="Arial" panose="020B0604020202020204" pitchFamily="34" charset="0"/>
              </a:rPr>
              <a:t>Where</a:t>
            </a:r>
            <a:r>
              <a:rPr lang="en-GB" sz="1200" dirty="0">
                <a:latin typeface="Arial" panose="020B0604020202020204" pitchFamily="34" charset="0"/>
                <a:cs typeface="Arial" panose="020B0604020202020204" pitchFamily="34" charset="0"/>
              </a:rPr>
              <a:t> – what locations?</a:t>
            </a:r>
          </a:p>
          <a:p>
            <a:r>
              <a:rPr lang="en-GB" sz="1200" b="1" dirty="0">
                <a:latin typeface="Arial" panose="020B0604020202020204" pitchFamily="34" charset="0"/>
                <a:cs typeface="Arial" panose="020B0604020202020204" pitchFamily="34" charset="0"/>
              </a:rPr>
              <a:t>Why</a:t>
            </a:r>
            <a:r>
              <a:rPr lang="en-GB" sz="1200" dirty="0">
                <a:latin typeface="Arial" panose="020B0604020202020204" pitchFamily="34" charset="0"/>
                <a:cs typeface="Arial" panose="020B0604020202020204" pitchFamily="34" charset="0"/>
              </a:rPr>
              <a:t> – what is the rationale? Is this consistent with the overall strategic aims and objectives?</a:t>
            </a:r>
          </a:p>
          <a:p>
            <a:r>
              <a:rPr lang="en-GB" sz="1200" b="1" dirty="0">
                <a:latin typeface="Arial" panose="020B0604020202020204" pitchFamily="34" charset="0"/>
                <a:cs typeface="Arial" panose="020B0604020202020204" pitchFamily="34" charset="0"/>
              </a:rPr>
              <a:t>How</a:t>
            </a:r>
            <a:r>
              <a:rPr lang="en-GB" sz="1200" dirty="0">
                <a:latin typeface="Arial" panose="020B0604020202020204" pitchFamily="34" charset="0"/>
                <a:cs typeface="Arial" panose="020B0604020202020204" pitchFamily="34" charset="0"/>
              </a:rPr>
              <a:t> are these tasks going to be achieved?</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Why do we need JESIP?</a:t>
            </a:r>
          </a:p>
          <a:p>
            <a:r>
              <a:rPr lang="en-GB" sz="1200" dirty="0">
                <a:latin typeface="Arial" panose="020B0604020202020204" pitchFamily="34" charset="0"/>
                <a:cs typeface="Arial" panose="020B0604020202020204" pitchFamily="34" charset="0"/>
              </a:rPr>
              <a:t>The UK’s emergency services are admired and respected all around the world for the excellent service they provide. They each provide a different service. They work to keep our country safe and secure as well protecting the public.</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However, in our ever changing world they have to adapt to the demands placed upon them. This means they are working together, responding to emergencies on an ever increasing basis.</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Drivers for Change</a:t>
            </a:r>
          </a:p>
          <a:p>
            <a:r>
              <a:rPr lang="en-GB" sz="1200" dirty="0">
                <a:latin typeface="Arial" panose="020B0604020202020204" pitchFamily="34" charset="0"/>
                <a:cs typeface="Arial" panose="020B0604020202020204" pitchFamily="34" charset="0"/>
              </a:rPr>
              <a:t>The findings from a number of reviews of major national emergencies and disasters made clear that the emergency services carry out their individual roles efficiently and professionally.</a:t>
            </a:r>
          </a:p>
          <a:p>
            <a:r>
              <a:rPr lang="en-GB" sz="1200" dirty="0">
                <a:latin typeface="Arial" panose="020B0604020202020204" pitchFamily="34" charset="0"/>
                <a:cs typeface="Arial" panose="020B0604020202020204" pitchFamily="34" charset="0"/>
              </a:rPr>
              <a:t>However, there were some common themes relating to joint working where improvement was needed - JESIP was established to address these issues:</a:t>
            </a:r>
          </a:p>
          <a:p>
            <a:r>
              <a:rPr lang="en-GB" sz="1200" dirty="0">
                <a:latin typeface="Arial" panose="020B0604020202020204" pitchFamily="34" charset="0"/>
                <a:cs typeface="Arial" panose="020B0604020202020204" pitchFamily="34" charset="0"/>
              </a:rPr>
              <a:t>Challenges with initial command, control and coordination activities on arrival at scene (sometimes called the “Golden Hour”)</a:t>
            </a:r>
          </a:p>
          <a:p>
            <a:r>
              <a:rPr lang="en-GB" sz="1200" dirty="0">
                <a:latin typeface="Arial" panose="020B0604020202020204" pitchFamily="34" charset="0"/>
                <a:cs typeface="Arial" panose="020B0604020202020204" pitchFamily="34" charset="0"/>
              </a:rPr>
              <a:t>A requirement for common joint operational and command procedures</a:t>
            </a:r>
          </a:p>
          <a:p>
            <a:r>
              <a:rPr lang="en-GB" sz="1200" dirty="0">
                <a:latin typeface="Arial" panose="020B0604020202020204" pitchFamily="34" charset="0"/>
                <a:cs typeface="Arial" panose="020B0604020202020204" pitchFamily="34" charset="0"/>
              </a:rPr>
              <a:t>Role of others, especially specialist resources and the reasons for their deployment, not well understood between services</a:t>
            </a:r>
          </a:p>
          <a:p>
            <a:r>
              <a:rPr lang="en-GB" sz="1200" dirty="0">
                <a:latin typeface="Arial" panose="020B0604020202020204" pitchFamily="34" charset="0"/>
                <a:cs typeface="Arial" panose="020B0604020202020204" pitchFamily="34" charset="0"/>
              </a:rPr>
              <a:t>Challenges in the identification of those in charge at the scene leading to delays in planning response activity</a:t>
            </a:r>
          </a:p>
          <a:p>
            <a:r>
              <a:rPr lang="en-GB" sz="1200" dirty="0">
                <a:latin typeface="Arial" panose="020B0604020202020204" pitchFamily="34" charset="0"/>
                <a:cs typeface="Arial" panose="020B0604020202020204" pitchFamily="34" charset="0"/>
              </a:rPr>
              <a:t>Misunderstandings when sharing incident information and differing risk thresholds not understood</a:t>
            </a:r>
          </a:p>
          <a:p>
            <a:r>
              <a:rPr lang="en-GB" sz="1200" dirty="0">
                <a:latin typeface="Arial" panose="020B0604020202020204" pitchFamily="34" charset="0"/>
                <a:cs typeface="Arial" panose="020B0604020202020204" pitchFamily="34" charset="0"/>
              </a:rPr>
              <a:t>We need to ensure that our initial multi-agency response to all incidents is more organised, structured and practiced. The emergency services need to ensure they constantly update their working practices and learn from events of the past… together… and not just in isolation. JESIP aims to help them do that.</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17693170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Open Sans" panose="020B0606030504020204" pitchFamily="34" charset="0"/>
              </a:rPr>
              <a:t>QTS – Has anyone ever heard of the Major Incident Public Portal?</a:t>
            </a:r>
          </a:p>
          <a:p>
            <a:endParaRPr lang="en-GB" b="0" i="0" dirty="0">
              <a:solidFill>
                <a:srgbClr val="212529"/>
              </a:solidFill>
              <a:effectLst/>
              <a:latin typeface="Open Sans" panose="020B0606030504020204" pitchFamily="34" charset="0"/>
            </a:endParaRPr>
          </a:p>
          <a:p>
            <a:r>
              <a:rPr lang="en-GB" b="0" i="0" dirty="0">
                <a:solidFill>
                  <a:srgbClr val="212529"/>
                </a:solidFill>
                <a:effectLst/>
                <a:latin typeface="Open Sans" panose="020B0606030504020204" pitchFamily="34" charset="0"/>
              </a:rPr>
              <a:t>The Major Incident Public Portal (MIPP) is a website that will give the public access to various forms in the event of a terror attack, major disaster or a high profile incident such as a murder.</a:t>
            </a:r>
          </a:p>
          <a:p>
            <a:endParaRPr lang="en-GB" b="0" i="0" dirty="0">
              <a:solidFill>
                <a:srgbClr val="212529"/>
              </a:solidFill>
              <a:effectLst/>
              <a:latin typeface="Open Sans" panose="020B0606030504020204" pitchFamily="34" charset="0"/>
            </a:endParaRPr>
          </a:p>
          <a:p>
            <a:r>
              <a:rPr lang="en-GB" b="0" i="0" dirty="0">
                <a:solidFill>
                  <a:srgbClr val="212529"/>
                </a:solidFill>
                <a:effectLst/>
                <a:latin typeface="Open Sans" panose="020B0606030504020204" pitchFamily="34" charset="0"/>
              </a:rPr>
              <a:t>It allows people to send information, reports, images and video footage directly to the police casualty bureau and major incident teams.</a:t>
            </a:r>
          </a:p>
          <a:p>
            <a:r>
              <a:rPr lang="en-GB" b="0" i="0" dirty="0">
                <a:solidFill>
                  <a:srgbClr val="212529"/>
                </a:solidFill>
                <a:effectLst/>
                <a:latin typeface="Open Sans" panose="020B0606030504020204" pitchFamily="34" charset="0"/>
              </a:rPr>
              <a:t> </a:t>
            </a:r>
          </a:p>
          <a:p>
            <a:pPr algn="l"/>
            <a:r>
              <a:rPr lang="en-GB" b="0" i="0" dirty="0">
                <a:solidFill>
                  <a:srgbClr val="212529"/>
                </a:solidFill>
                <a:effectLst/>
                <a:latin typeface="Open Sans" panose="020B0606030504020204" pitchFamily="34" charset="0"/>
              </a:rPr>
              <a:t>The portal is a quick and easy way for the public to submit information that could be vital in a major incident.</a:t>
            </a:r>
          </a:p>
          <a:p>
            <a:pPr algn="l"/>
            <a:endParaRPr lang="en-GB" b="0" i="0" dirty="0">
              <a:solidFill>
                <a:srgbClr val="212529"/>
              </a:solidFill>
              <a:effectLst/>
              <a:latin typeface="Open Sans" panose="020B0606030504020204" pitchFamily="34" charset="0"/>
            </a:endParaRPr>
          </a:p>
          <a:p>
            <a:pPr algn="l"/>
            <a:r>
              <a:rPr lang="en-GB" b="0" i="0" dirty="0">
                <a:solidFill>
                  <a:srgbClr val="212529"/>
                </a:solidFill>
                <a:effectLst/>
                <a:latin typeface="Open Sans" panose="020B0606030504020204" pitchFamily="34" charset="0"/>
              </a:rPr>
              <a:t>It can also be used if there’s an incident that involves mass casualties and you want to report a person missing who you believe is involved.</a:t>
            </a:r>
          </a:p>
          <a:p>
            <a:endParaRPr lang="en-GB" dirty="0"/>
          </a:p>
          <a:p>
            <a:pPr algn="l"/>
            <a:r>
              <a:rPr lang="en-GB" b="0" i="0" dirty="0">
                <a:solidFill>
                  <a:srgbClr val="000000"/>
                </a:solidFill>
                <a:effectLst/>
                <a:latin typeface="Gotham"/>
              </a:rPr>
              <a:t>This website can be used by the public to directly report information. It can also be used by police and other partner agencies to report people involved using the Investigative Triage Form (ITF), which is password-protected and predefined by the Casualty Bureau Manager.</a:t>
            </a:r>
          </a:p>
          <a:p>
            <a:pPr algn="l"/>
            <a:endParaRPr lang="en-GB" b="0" i="0" dirty="0">
              <a:solidFill>
                <a:srgbClr val="000000"/>
              </a:solidFill>
              <a:effectLst/>
              <a:latin typeface="Gotham"/>
            </a:endParaRPr>
          </a:p>
          <a:p>
            <a:pPr algn="l"/>
            <a:r>
              <a:rPr lang="en-GB" b="0" i="0" dirty="0">
                <a:solidFill>
                  <a:srgbClr val="000000"/>
                </a:solidFill>
                <a:effectLst/>
                <a:latin typeface="Gotham"/>
              </a:rPr>
              <a:t>A Casualty Bureau Incident Room is likely to be activated when there is a significant demand from the public for information that exceeds normal force call-handling capabilities. It may also be activated by the SIM to receive a significant volume of information from the public (using the ITF).</a:t>
            </a:r>
          </a:p>
          <a:p>
            <a:pPr algn="l"/>
            <a:endParaRPr lang="en-GB" b="0" i="0" dirty="0">
              <a:solidFill>
                <a:srgbClr val="000000"/>
              </a:solidFill>
              <a:effectLst/>
              <a:latin typeface="Gotham"/>
            </a:endParaRPr>
          </a:p>
          <a:p>
            <a:pPr algn="l"/>
            <a:r>
              <a:rPr lang="en-GB" b="0" i="0" dirty="0">
                <a:solidFill>
                  <a:srgbClr val="000000"/>
                </a:solidFill>
                <a:effectLst/>
                <a:latin typeface="Gotham"/>
              </a:rPr>
              <a:t>All police regions are required to have a CB Incident Room capability. All police forces can provide additional CB call-handling resources to support any other CB Incident Room upon a mutual aid request. All information received via the CB Incident Room telephone numbers and online via MIPP is recorded into a secure incident cloud-based account. This ensures that all information is collated in the same place.</a:t>
            </a:r>
          </a:p>
          <a:p>
            <a:pPr algn="l"/>
            <a:r>
              <a:rPr lang="en-GB" b="0" i="0" dirty="0">
                <a:solidFill>
                  <a:srgbClr val="000000"/>
                </a:solidFill>
                <a:effectLst/>
                <a:latin typeface="Gotham"/>
              </a:rPr>
              <a:t>When the CB Incident Room is activated for a mass fatality incident, it manages all information in relation to the recovery, reconciliation, identification and repatriation of victims, as well as criminal investigation. </a:t>
            </a: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4193475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There is a standard command sequence in use in all police forces across the UK. The levels refer to the function of command level and not necessarily to the rank of the officers concerned. </a:t>
            </a: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Gold – strategic command usually at police headquarters or a designated police command centre</a:t>
            </a: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Silver – Tactical police command at a forward point closer to the scene of the immediate crisis</a:t>
            </a: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Bronze – Operational local response at the crisis point itself</a:t>
            </a:r>
          </a:p>
          <a:p>
            <a:endParaRPr lang="en-GB" dirty="0"/>
          </a:p>
          <a:p>
            <a:r>
              <a:rPr lang="en-GB" dirty="0"/>
              <a:t>This is the same command structure when dealing with large scale public order incidents.</a:t>
            </a:r>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9480762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Most major incidents can be considered to have four stages: </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 • The initial response</a:t>
            </a:r>
            <a:r>
              <a:rPr lang="en-GB" sz="1200" baseline="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t>Will see a scalable response from all or any of the emergency responder agencies dependent on the incident and the response initially required.  Any member of an emergency responder agency can declare a major incident. In practice, a joint decision is often made between the initial attending emergency services. All or any of the emergency services and other responder agencies will respond depending on the needs of the incident. This may for example include the local authority, transport operators, utility companies.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 • The consolidation phase:- </a:t>
            </a:r>
          </a:p>
          <a:p>
            <a:endParaRPr lang="en-GB" sz="1200" dirty="0">
              <a:latin typeface="Arial" panose="020B0604020202020204" pitchFamily="34" charset="0"/>
              <a:cs typeface="Arial" panose="020B0604020202020204" pitchFamily="34" charset="0"/>
            </a:endParaRPr>
          </a:p>
          <a:p>
            <a:r>
              <a:rPr lang="en-GB" sz="1200" dirty="0"/>
              <a:t>The consolidation phase will normally involve all of the emergency services in attendance as they progress the initial response phase. Other responder agencies may also be invited to the operational or tactical coordination meetings to advise or respond based on their specific expertise and response capabilities (e.g. local authority structural engineers in the event of damaged buildings). Transition from initial response phase with activation of additional agencies as required by the needs of the incident. Additional communications with the control room or relevant incident coordination functions of all relevant emergency responder agencies.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 • The recovery phase :-</a:t>
            </a:r>
          </a:p>
          <a:p>
            <a:endParaRPr lang="en-GB" sz="1200" dirty="0">
              <a:latin typeface="Arial" panose="020B0604020202020204" pitchFamily="34" charset="0"/>
              <a:cs typeface="Arial" panose="020B0604020202020204" pitchFamily="34" charset="0"/>
            </a:endParaRPr>
          </a:p>
          <a:p>
            <a:r>
              <a:rPr lang="en-GB" sz="1200" dirty="0"/>
              <a:t>Recovery is an integral part of the emergency management process. It is defined in HM Government ‘Emergency Response and Recovery’ guidance as: ‘The process of rebuilding, restoring and rehabilitating the community following an emergency’. The recovery process usually begins during the response phase, which can be defined as the actions taken to deal with the immediate effects of an emergency. As the incident progresses towards the recovery phase, the emergency services will need to undertake a formal handover to the local authority in order to facilitate the local authority’s lead role in the recovery process. Transition of lead responder agency, normally from the police service to the local authority. </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 • The restoration of normality :- </a:t>
            </a:r>
          </a:p>
          <a:p>
            <a:endParaRPr lang="en-GB" sz="1200" dirty="0">
              <a:latin typeface="Arial" panose="020B0604020202020204" pitchFamily="34" charset="0"/>
              <a:cs typeface="Arial" panose="020B0604020202020204" pitchFamily="34" charset="0"/>
            </a:endParaRPr>
          </a:p>
          <a:p>
            <a:r>
              <a:rPr lang="en-GB" sz="1200" dirty="0"/>
              <a:t>A continuation of the initial recovery phase into longer-term restoration activity</a:t>
            </a:r>
            <a:r>
              <a:rPr lang="en-GB" sz="1200" baseline="0" dirty="0"/>
              <a:t> with c</a:t>
            </a:r>
            <a:r>
              <a:rPr lang="en-GB" sz="1200" dirty="0"/>
              <a:t>ontinued communications between all relevant responder agencies.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Trainer to give out generic process </a:t>
            </a:r>
            <a:r>
              <a:rPr lang="en-GB" sz="1200">
                <a:latin typeface="Arial" panose="020B0604020202020204" pitchFamily="34" charset="0"/>
                <a:cs typeface="Arial" panose="020B0604020202020204" pitchFamily="34" charset="0"/>
              </a:rPr>
              <a:t>map handout</a:t>
            </a:r>
            <a:endParaRPr lang="en-GB" sz="1200" dirty="0">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6644994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purpose of debriefing is to identify good practice and areas for improvement, which could include organisational</a:t>
            </a:r>
            <a:r>
              <a:rPr lang="en-GB" sz="1200" baseline="0" dirty="0">
                <a:latin typeface="Arial" panose="020B0604020202020204" pitchFamily="34" charset="0"/>
                <a:cs typeface="Arial" panose="020B0604020202020204" pitchFamily="34" charset="0"/>
              </a:rPr>
              <a:t> learning</a:t>
            </a:r>
            <a:r>
              <a:rPr lang="en-GB" sz="1200" dirty="0">
                <a:latin typeface="Arial" panose="020B0604020202020204" pitchFamily="34" charset="0"/>
                <a:cs typeface="Arial" panose="020B0604020202020204" pitchFamily="34" charset="0"/>
              </a:rPr>
              <a:t>. The gold, silver or bronze commander should establish, at an early stage, the debriefing arrangements required and identify who should be responsible for compiling and assessing any debriefing material generated.</a:t>
            </a:r>
          </a:p>
          <a:p>
            <a:r>
              <a:rPr lang="en-GB" sz="1200" dirty="0">
                <a:latin typeface="Arial" panose="020B0604020202020204" pitchFamily="34" charset="0"/>
                <a:cs typeface="Arial" panose="020B0604020202020204" pitchFamily="34" charset="0"/>
              </a:rPr>
              <a:t>Pressure on operational staff can lead to debriefing being overlooked. This should not be allowed to happen as effective debriefing will ultimately minimise bureaucracy, streamline current procedures and reduce demands on operational staff.</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Staff debriefing is likely to be one of the most productive areas for capturing information. A debriefing must be tailored to the needs of the team in question, but the structure, purpose and focus of the debriefing should be consistent. Although a debriefing should ideally occur at the end of a shift, this may not always be possible. A hot debrief should always be conducted at the end of a police operation.</a:t>
            </a:r>
          </a:p>
          <a:p>
            <a:r>
              <a:rPr lang="en-GB" sz="1200" dirty="0">
                <a:latin typeface="Arial" panose="020B0604020202020204" pitchFamily="34" charset="0"/>
                <a:cs typeface="Arial" panose="020B0604020202020204" pitchFamily="34" charset="0"/>
              </a:rPr>
              <a:t>Debriefings need to be structured and must follow a set agenda. They should be a standard phase of every operation, and the information obtained should be used to benefit future operations.</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32557531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35255681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186445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86475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43845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97012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186062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483041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248037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89886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615120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81763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955189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9191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876021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5.jpe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6.xml"/><Relationship Id="rId5" Type="http://schemas.openxmlformats.org/officeDocument/2006/relationships/image" Target="../media/image41.png"/><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42.png"/><Relationship Id="rId7" Type="http://schemas.openxmlformats.org/officeDocument/2006/relationships/diagramColors" Target="../diagrams/colors8.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571008" y="4836872"/>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Critical</a:t>
            </a:r>
            <a:r>
              <a:rPr kumimoji="0" lang="en-GB" sz="3500" b="1" i="0" u="none" strike="noStrike" kern="1200" cap="none" spc="0" normalizeH="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 Incidents &amp; Major Incidents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067076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2125"/>
          </a:xfrm>
          <a:solidFill>
            <a:srgbClr val="002060"/>
          </a:solidFill>
        </p:spPr>
        <p:txBody>
          <a:bodyPr>
            <a:normAutofit fontScale="90000"/>
          </a:bodyPr>
          <a:lstStyle/>
          <a:p>
            <a:pPr algn="ctr"/>
            <a:r>
              <a:rPr lang="en-GB" sz="3600" b="1" dirty="0">
                <a:solidFill>
                  <a:schemeClr val="bg1"/>
                </a:solidFill>
                <a:latin typeface="+mn-lt"/>
              </a:rPr>
              <a:t>First Responder</a:t>
            </a:r>
          </a:p>
        </p:txBody>
      </p:sp>
      <p:pic>
        <p:nvPicPr>
          <p:cNvPr id="3" name="Picture 2"/>
          <p:cNvPicPr>
            <a:picLocks noChangeAspect="1"/>
          </p:cNvPicPr>
          <p:nvPr/>
        </p:nvPicPr>
        <p:blipFill>
          <a:blip r:embed="rId3"/>
          <a:stretch>
            <a:fillRect/>
          </a:stretch>
        </p:blipFill>
        <p:spPr>
          <a:xfrm>
            <a:off x="9460782" y="2080800"/>
            <a:ext cx="2426418" cy="2548349"/>
          </a:xfrm>
          <a:prstGeom prst="rect">
            <a:avLst/>
          </a:prstGeom>
        </p:spPr>
      </p:pic>
      <p:sp>
        <p:nvSpPr>
          <p:cNvPr id="4" name="Down Arrow Callout 3"/>
          <p:cNvSpPr/>
          <p:nvPr/>
        </p:nvSpPr>
        <p:spPr>
          <a:xfrm>
            <a:off x="1181100" y="1223550"/>
            <a:ext cx="7772400" cy="1714500"/>
          </a:xfrm>
          <a:custGeom>
            <a:avLst/>
            <a:gdLst>
              <a:gd name="connsiteX0" fmla="*/ 0 w 7772400"/>
              <a:gd name="connsiteY0" fmla="*/ 0 h 1714500"/>
              <a:gd name="connsiteX1" fmla="*/ 414528 w 7772400"/>
              <a:gd name="connsiteY1" fmla="*/ 0 h 1714500"/>
              <a:gd name="connsiteX2" fmla="*/ 906780 w 7772400"/>
              <a:gd name="connsiteY2" fmla="*/ 0 h 1714500"/>
              <a:gd name="connsiteX3" fmla="*/ 1554480 w 7772400"/>
              <a:gd name="connsiteY3" fmla="*/ 0 h 1714500"/>
              <a:gd name="connsiteX4" fmla="*/ 2124456 w 7772400"/>
              <a:gd name="connsiteY4" fmla="*/ 0 h 1714500"/>
              <a:gd name="connsiteX5" fmla="*/ 2849880 w 7772400"/>
              <a:gd name="connsiteY5" fmla="*/ 0 h 1714500"/>
              <a:gd name="connsiteX6" fmla="*/ 3342132 w 7772400"/>
              <a:gd name="connsiteY6" fmla="*/ 0 h 1714500"/>
              <a:gd name="connsiteX7" fmla="*/ 3912108 w 7772400"/>
              <a:gd name="connsiteY7" fmla="*/ 0 h 1714500"/>
              <a:gd name="connsiteX8" fmla="*/ 4482084 w 7772400"/>
              <a:gd name="connsiteY8" fmla="*/ 0 h 1714500"/>
              <a:gd name="connsiteX9" fmla="*/ 5052060 w 7772400"/>
              <a:gd name="connsiteY9" fmla="*/ 0 h 1714500"/>
              <a:gd name="connsiteX10" fmla="*/ 5466588 w 7772400"/>
              <a:gd name="connsiteY10" fmla="*/ 0 h 1714500"/>
              <a:gd name="connsiteX11" fmla="*/ 6036564 w 7772400"/>
              <a:gd name="connsiteY11" fmla="*/ 0 h 1714500"/>
              <a:gd name="connsiteX12" fmla="*/ 6684264 w 7772400"/>
              <a:gd name="connsiteY12" fmla="*/ 0 h 1714500"/>
              <a:gd name="connsiteX13" fmla="*/ 7772400 w 7772400"/>
              <a:gd name="connsiteY13" fmla="*/ 0 h 1714500"/>
              <a:gd name="connsiteX14" fmla="*/ 7772400 w 7772400"/>
              <a:gd name="connsiteY14" fmla="*/ 523595 h 1714500"/>
              <a:gd name="connsiteX15" fmla="*/ 7772400 w 7772400"/>
              <a:gd name="connsiteY15" fmla="*/ 1114031 h 1714500"/>
              <a:gd name="connsiteX16" fmla="*/ 7123700 w 7772400"/>
              <a:gd name="connsiteY16" fmla="*/ 1114031 h 1714500"/>
              <a:gd name="connsiteX17" fmla="*/ 6621875 w 7772400"/>
              <a:gd name="connsiteY17" fmla="*/ 1114031 h 1714500"/>
              <a:gd name="connsiteX18" fmla="*/ 6009894 w 7772400"/>
              <a:gd name="connsiteY18" fmla="*/ 1114031 h 1714500"/>
              <a:gd name="connsiteX19" fmla="*/ 5397913 w 7772400"/>
              <a:gd name="connsiteY19" fmla="*/ 1114031 h 1714500"/>
              <a:gd name="connsiteX20" fmla="*/ 4822651 w 7772400"/>
              <a:gd name="connsiteY20" fmla="*/ 1114031 h 1714500"/>
              <a:gd name="connsiteX21" fmla="*/ 4100513 w 7772400"/>
              <a:gd name="connsiteY21" fmla="*/ 1114031 h 1714500"/>
              <a:gd name="connsiteX22" fmla="*/ 4100513 w 7772400"/>
              <a:gd name="connsiteY22" fmla="*/ 1285875 h 1714500"/>
              <a:gd name="connsiteX23" fmla="*/ 4314825 w 7772400"/>
              <a:gd name="connsiteY23" fmla="*/ 1285875 h 1714500"/>
              <a:gd name="connsiteX24" fmla="*/ 3886200 w 7772400"/>
              <a:gd name="connsiteY24" fmla="*/ 1714500 h 1714500"/>
              <a:gd name="connsiteX25" fmla="*/ 3457575 w 7772400"/>
              <a:gd name="connsiteY25" fmla="*/ 1285875 h 1714500"/>
              <a:gd name="connsiteX26" fmla="*/ 3671888 w 7772400"/>
              <a:gd name="connsiteY26" fmla="*/ 1285875 h 1714500"/>
              <a:gd name="connsiteX27" fmla="*/ 3671888 w 7772400"/>
              <a:gd name="connsiteY27" fmla="*/ 1114031 h 1714500"/>
              <a:gd name="connsiteX28" fmla="*/ 3170063 w 7772400"/>
              <a:gd name="connsiteY28" fmla="*/ 1114031 h 1714500"/>
              <a:gd name="connsiteX29" fmla="*/ 2521363 w 7772400"/>
              <a:gd name="connsiteY29" fmla="*/ 1114031 h 1714500"/>
              <a:gd name="connsiteX30" fmla="*/ 2019538 w 7772400"/>
              <a:gd name="connsiteY30" fmla="*/ 1114031 h 1714500"/>
              <a:gd name="connsiteX31" fmla="*/ 1370838 w 7772400"/>
              <a:gd name="connsiteY31" fmla="*/ 1114031 h 1714500"/>
              <a:gd name="connsiteX32" fmla="*/ 795576 w 7772400"/>
              <a:gd name="connsiteY32" fmla="*/ 1114031 h 1714500"/>
              <a:gd name="connsiteX33" fmla="*/ 0 w 7772400"/>
              <a:gd name="connsiteY33" fmla="*/ 1114031 h 1714500"/>
              <a:gd name="connsiteX34" fmla="*/ 0 w 7772400"/>
              <a:gd name="connsiteY34" fmla="*/ 590436 h 1714500"/>
              <a:gd name="connsiteX35" fmla="*/ 0 w 7772400"/>
              <a:gd name="connsiteY35" fmla="*/ 0 h 171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772400" h="1714500" fill="none" extrusionOk="0">
                <a:moveTo>
                  <a:pt x="0" y="0"/>
                </a:moveTo>
                <a:cubicBezTo>
                  <a:pt x="129793" y="16356"/>
                  <a:pt x="260049" y="2056"/>
                  <a:pt x="414528" y="0"/>
                </a:cubicBezTo>
                <a:cubicBezTo>
                  <a:pt x="569007" y="-2056"/>
                  <a:pt x="750492" y="360"/>
                  <a:pt x="906780" y="0"/>
                </a:cubicBezTo>
                <a:cubicBezTo>
                  <a:pt x="1063068" y="-360"/>
                  <a:pt x="1265976" y="-7651"/>
                  <a:pt x="1554480" y="0"/>
                </a:cubicBezTo>
                <a:cubicBezTo>
                  <a:pt x="1842984" y="7651"/>
                  <a:pt x="1927929" y="2073"/>
                  <a:pt x="2124456" y="0"/>
                </a:cubicBezTo>
                <a:cubicBezTo>
                  <a:pt x="2320983" y="-2073"/>
                  <a:pt x="2688207" y="-31258"/>
                  <a:pt x="2849880" y="0"/>
                </a:cubicBezTo>
                <a:cubicBezTo>
                  <a:pt x="3011553" y="31258"/>
                  <a:pt x="3126536" y="-18735"/>
                  <a:pt x="3342132" y="0"/>
                </a:cubicBezTo>
                <a:cubicBezTo>
                  <a:pt x="3557728" y="18735"/>
                  <a:pt x="3691528" y="12604"/>
                  <a:pt x="3912108" y="0"/>
                </a:cubicBezTo>
                <a:cubicBezTo>
                  <a:pt x="4132688" y="-12604"/>
                  <a:pt x="4342336" y="27858"/>
                  <a:pt x="4482084" y="0"/>
                </a:cubicBezTo>
                <a:cubicBezTo>
                  <a:pt x="4621832" y="-27858"/>
                  <a:pt x="4778069" y="-9313"/>
                  <a:pt x="5052060" y="0"/>
                </a:cubicBezTo>
                <a:cubicBezTo>
                  <a:pt x="5326051" y="9313"/>
                  <a:pt x="5319556" y="-9722"/>
                  <a:pt x="5466588" y="0"/>
                </a:cubicBezTo>
                <a:cubicBezTo>
                  <a:pt x="5613620" y="9722"/>
                  <a:pt x="5915605" y="1416"/>
                  <a:pt x="6036564" y="0"/>
                </a:cubicBezTo>
                <a:cubicBezTo>
                  <a:pt x="6157523" y="-1416"/>
                  <a:pt x="6533978" y="3529"/>
                  <a:pt x="6684264" y="0"/>
                </a:cubicBezTo>
                <a:cubicBezTo>
                  <a:pt x="6834550" y="-3529"/>
                  <a:pt x="7276391" y="-30518"/>
                  <a:pt x="7772400" y="0"/>
                </a:cubicBezTo>
                <a:cubicBezTo>
                  <a:pt x="7750290" y="255734"/>
                  <a:pt x="7768348" y="395907"/>
                  <a:pt x="7772400" y="523595"/>
                </a:cubicBezTo>
                <a:cubicBezTo>
                  <a:pt x="7776452" y="651283"/>
                  <a:pt x="7785297" y="942463"/>
                  <a:pt x="7772400" y="1114031"/>
                </a:cubicBezTo>
                <a:cubicBezTo>
                  <a:pt x="7602747" y="1137730"/>
                  <a:pt x="7351152" y="1137101"/>
                  <a:pt x="7123700" y="1114031"/>
                </a:cubicBezTo>
                <a:cubicBezTo>
                  <a:pt x="6896248" y="1090961"/>
                  <a:pt x="6836595" y="1100938"/>
                  <a:pt x="6621875" y="1114031"/>
                </a:cubicBezTo>
                <a:cubicBezTo>
                  <a:pt x="6407155" y="1127124"/>
                  <a:pt x="6153655" y="1098920"/>
                  <a:pt x="6009894" y="1114031"/>
                </a:cubicBezTo>
                <a:cubicBezTo>
                  <a:pt x="5866133" y="1129142"/>
                  <a:pt x="5580317" y="1091878"/>
                  <a:pt x="5397913" y="1114031"/>
                </a:cubicBezTo>
                <a:cubicBezTo>
                  <a:pt x="5215509" y="1136184"/>
                  <a:pt x="5031040" y="1107585"/>
                  <a:pt x="4822651" y="1114031"/>
                </a:cubicBezTo>
                <a:cubicBezTo>
                  <a:pt x="4614262" y="1120477"/>
                  <a:pt x="4301146" y="1131945"/>
                  <a:pt x="4100513" y="1114031"/>
                </a:cubicBezTo>
                <a:cubicBezTo>
                  <a:pt x="4099388" y="1169804"/>
                  <a:pt x="4107172" y="1229853"/>
                  <a:pt x="4100513" y="1285875"/>
                </a:cubicBezTo>
                <a:cubicBezTo>
                  <a:pt x="4188410" y="1294559"/>
                  <a:pt x="4258711" y="1281785"/>
                  <a:pt x="4314825" y="1285875"/>
                </a:cubicBezTo>
                <a:cubicBezTo>
                  <a:pt x="4173983" y="1467250"/>
                  <a:pt x="4051272" y="1567996"/>
                  <a:pt x="3886200" y="1714500"/>
                </a:cubicBezTo>
                <a:cubicBezTo>
                  <a:pt x="3758151" y="1546208"/>
                  <a:pt x="3540627" y="1405242"/>
                  <a:pt x="3457575" y="1285875"/>
                </a:cubicBezTo>
                <a:cubicBezTo>
                  <a:pt x="3525567" y="1290282"/>
                  <a:pt x="3586432" y="1279086"/>
                  <a:pt x="3671888" y="1285875"/>
                </a:cubicBezTo>
                <a:cubicBezTo>
                  <a:pt x="3680193" y="1202638"/>
                  <a:pt x="3666474" y="1163442"/>
                  <a:pt x="3671888" y="1114031"/>
                </a:cubicBezTo>
                <a:cubicBezTo>
                  <a:pt x="3471165" y="1100313"/>
                  <a:pt x="3398724" y="1120172"/>
                  <a:pt x="3170063" y="1114031"/>
                </a:cubicBezTo>
                <a:cubicBezTo>
                  <a:pt x="2941403" y="1107890"/>
                  <a:pt x="2652427" y="1115053"/>
                  <a:pt x="2521363" y="1114031"/>
                </a:cubicBezTo>
                <a:cubicBezTo>
                  <a:pt x="2390299" y="1113009"/>
                  <a:pt x="2226063" y="1136407"/>
                  <a:pt x="2019538" y="1114031"/>
                </a:cubicBezTo>
                <a:cubicBezTo>
                  <a:pt x="1813014" y="1091655"/>
                  <a:pt x="1605877" y="1139588"/>
                  <a:pt x="1370838" y="1114031"/>
                </a:cubicBezTo>
                <a:cubicBezTo>
                  <a:pt x="1135799" y="1088474"/>
                  <a:pt x="1056844" y="1087174"/>
                  <a:pt x="795576" y="1114031"/>
                </a:cubicBezTo>
                <a:cubicBezTo>
                  <a:pt x="534308" y="1140888"/>
                  <a:pt x="251227" y="1107867"/>
                  <a:pt x="0" y="1114031"/>
                </a:cubicBezTo>
                <a:cubicBezTo>
                  <a:pt x="19893" y="1006532"/>
                  <a:pt x="18162" y="780518"/>
                  <a:pt x="0" y="590436"/>
                </a:cubicBezTo>
                <a:cubicBezTo>
                  <a:pt x="-18162" y="400355"/>
                  <a:pt x="24876" y="240677"/>
                  <a:pt x="0" y="0"/>
                </a:cubicBezTo>
                <a:close/>
              </a:path>
              <a:path w="7772400" h="1714500" stroke="0" extrusionOk="0">
                <a:moveTo>
                  <a:pt x="0" y="0"/>
                </a:moveTo>
                <a:cubicBezTo>
                  <a:pt x="277751" y="27429"/>
                  <a:pt x="494422" y="-24243"/>
                  <a:pt x="803148" y="0"/>
                </a:cubicBezTo>
                <a:cubicBezTo>
                  <a:pt x="1111874" y="24243"/>
                  <a:pt x="1191197" y="24153"/>
                  <a:pt x="1295400" y="0"/>
                </a:cubicBezTo>
                <a:cubicBezTo>
                  <a:pt x="1399603" y="-24153"/>
                  <a:pt x="1589527" y="487"/>
                  <a:pt x="1865376" y="0"/>
                </a:cubicBezTo>
                <a:cubicBezTo>
                  <a:pt x="2141225" y="-487"/>
                  <a:pt x="2290026" y="25288"/>
                  <a:pt x="2435352" y="0"/>
                </a:cubicBezTo>
                <a:cubicBezTo>
                  <a:pt x="2580678" y="-25288"/>
                  <a:pt x="2762640" y="22980"/>
                  <a:pt x="3005328" y="0"/>
                </a:cubicBezTo>
                <a:cubicBezTo>
                  <a:pt x="3248016" y="-22980"/>
                  <a:pt x="3359923" y="-25659"/>
                  <a:pt x="3653028" y="0"/>
                </a:cubicBezTo>
                <a:cubicBezTo>
                  <a:pt x="3946133" y="25659"/>
                  <a:pt x="4178057" y="10182"/>
                  <a:pt x="4378452" y="0"/>
                </a:cubicBezTo>
                <a:cubicBezTo>
                  <a:pt x="4578847" y="-10182"/>
                  <a:pt x="4693753" y="-3938"/>
                  <a:pt x="4792980" y="0"/>
                </a:cubicBezTo>
                <a:cubicBezTo>
                  <a:pt x="4892207" y="3938"/>
                  <a:pt x="5427946" y="-8027"/>
                  <a:pt x="5596128" y="0"/>
                </a:cubicBezTo>
                <a:cubicBezTo>
                  <a:pt x="5764310" y="8027"/>
                  <a:pt x="5952328" y="-9620"/>
                  <a:pt x="6243828" y="0"/>
                </a:cubicBezTo>
                <a:cubicBezTo>
                  <a:pt x="6535328" y="9620"/>
                  <a:pt x="6571449" y="22350"/>
                  <a:pt x="6736080" y="0"/>
                </a:cubicBezTo>
                <a:cubicBezTo>
                  <a:pt x="6900711" y="-22350"/>
                  <a:pt x="7294191" y="-24034"/>
                  <a:pt x="7772400" y="0"/>
                </a:cubicBezTo>
                <a:cubicBezTo>
                  <a:pt x="7774824" y="208413"/>
                  <a:pt x="7764421" y="412203"/>
                  <a:pt x="7772400" y="568156"/>
                </a:cubicBezTo>
                <a:cubicBezTo>
                  <a:pt x="7780379" y="724109"/>
                  <a:pt x="7750283" y="924429"/>
                  <a:pt x="7772400" y="1114031"/>
                </a:cubicBezTo>
                <a:cubicBezTo>
                  <a:pt x="7589418" y="1114467"/>
                  <a:pt x="7317888" y="1090822"/>
                  <a:pt x="7123700" y="1114031"/>
                </a:cubicBezTo>
                <a:cubicBezTo>
                  <a:pt x="6929512" y="1137240"/>
                  <a:pt x="6749968" y="1126170"/>
                  <a:pt x="6511719" y="1114031"/>
                </a:cubicBezTo>
                <a:cubicBezTo>
                  <a:pt x="6273470" y="1101892"/>
                  <a:pt x="6114545" y="1118243"/>
                  <a:pt x="5826300" y="1114031"/>
                </a:cubicBezTo>
                <a:cubicBezTo>
                  <a:pt x="5538055" y="1109819"/>
                  <a:pt x="5535454" y="1097890"/>
                  <a:pt x="5324475" y="1114031"/>
                </a:cubicBezTo>
                <a:cubicBezTo>
                  <a:pt x="5113497" y="1130172"/>
                  <a:pt x="5034685" y="1135500"/>
                  <a:pt x="4822651" y="1114031"/>
                </a:cubicBezTo>
                <a:cubicBezTo>
                  <a:pt x="4610617" y="1092562"/>
                  <a:pt x="4396102" y="1080117"/>
                  <a:pt x="4100513" y="1114031"/>
                </a:cubicBezTo>
                <a:cubicBezTo>
                  <a:pt x="4103325" y="1196727"/>
                  <a:pt x="4093255" y="1215860"/>
                  <a:pt x="4100513" y="1285875"/>
                </a:cubicBezTo>
                <a:cubicBezTo>
                  <a:pt x="4196261" y="1292304"/>
                  <a:pt x="4221452" y="1282627"/>
                  <a:pt x="4314825" y="1285875"/>
                </a:cubicBezTo>
                <a:cubicBezTo>
                  <a:pt x="4142682" y="1417705"/>
                  <a:pt x="4066414" y="1557467"/>
                  <a:pt x="3886200" y="1714500"/>
                </a:cubicBezTo>
                <a:cubicBezTo>
                  <a:pt x="3770759" y="1632471"/>
                  <a:pt x="3608227" y="1394086"/>
                  <a:pt x="3457575" y="1285875"/>
                </a:cubicBezTo>
                <a:cubicBezTo>
                  <a:pt x="3520751" y="1295940"/>
                  <a:pt x="3590963" y="1285515"/>
                  <a:pt x="3671888" y="1285875"/>
                </a:cubicBezTo>
                <a:cubicBezTo>
                  <a:pt x="3674154" y="1218678"/>
                  <a:pt x="3666741" y="1175490"/>
                  <a:pt x="3671888" y="1114031"/>
                </a:cubicBezTo>
                <a:cubicBezTo>
                  <a:pt x="3471322" y="1094403"/>
                  <a:pt x="3365018" y="1097307"/>
                  <a:pt x="3170063" y="1114031"/>
                </a:cubicBezTo>
                <a:cubicBezTo>
                  <a:pt x="2975109" y="1130755"/>
                  <a:pt x="2626530" y="1093447"/>
                  <a:pt x="2484644" y="1114031"/>
                </a:cubicBezTo>
                <a:cubicBezTo>
                  <a:pt x="2342758" y="1134615"/>
                  <a:pt x="2107247" y="1139483"/>
                  <a:pt x="1909382" y="1114031"/>
                </a:cubicBezTo>
                <a:cubicBezTo>
                  <a:pt x="1711517" y="1088579"/>
                  <a:pt x="1556670" y="1088752"/>
                  <a:pt x="1334119" y="1114031"/>
                </a:cubicBezTo>
                <a:cubicBezTo>
                  <a:pt x="1111568" y="1139310"/>
                  <a:pt x="974282" y="1102946"/>
                  <a:pt x="685419" y="1114031"/>
                </a:cubicBezTo>
                <a:cubicBezTo>
                  <a:pt x="396556" y="1125116"/>
                  <a:pt x="273294" y="1088389"/>
                  <a:pt x="0" y="1114031"/>
                </a:cubicBezTo>
                <a:cubicBezTo>
                  <a:pt x="-8723" y="948412"/>
                  <a:pt x="10658" y="753389"/>
                  <a:pt x="0" y="579296"/>
                </a:cubicBezTo>
                <a:cubicBezTo>
                  <a:pt x="-10658" y="405203"/>
                  <a:pt x="-1453" y="251862"/>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465208801">
                  <a:prstGeom prst="downArrow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As a first responder when dealing with an incident (including call handlers &amp; first attending officers), you should continually ask yourself these questions :-</a:t>
            </a:r>
          </a:p>
        </p:txBody>
      </p:sp>
      <p:graphicFrame>
        <p:nvGraphicFramePr>
          <p:cNvPr id="5" name="Diagram 4"/>
          <p:cNvGraphicFramePr/>
          <p:nvPr>
            <p:extLst>
              <p:ext uri="{D42A27DB-BD31-4B8C-83A1-F6EECF244321}">
                <p14:modId xmlns:p14="http://schemas.microsoft.com/office/powerpoint/2010/main" val="3244723050"/>
              </p:ext>
            </p:extLst>
          </p:nvPr>
        </p:nvGraphicFramePr>
        <p:xfrm>
          <a:off x="1003300" y="17102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08517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7576036-36A3-4EB0-994C-8E816AB294F3}"/>
                                            </p:graphicEl>
                                          </p:spTgt>
                                        </p:tgtEl>
                                        <p:attrNameLst>
                                          <p:attrName>style.visibility</p:attrName>
                                        </p:attrNameLst>
                                      </p:cBhvr>
                                      <p:to>
                                        <p:strVal val="visible"/>
                                      </p:to>
                                    </p:set>
                                    <p:animEffect transition="in" filter="fade">
                                      <p:cBhvr>
                                        <p:cTn id="12" dur="500"/>
                                        <p:tgtEl>
                                          <p:spTgt spid="5">
                                            <p:graphicEl>
                                              <a:dgm id="{D7576036-36A3-4EB0-994C-8E816AB294F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83E2DBF-B24C-4CA2-9A6D-C54BF3CD62A5}"/>
                                            </p:graphicEl>
                                          </p:spTgt>
                                        </p:tgtEl>
                                        <p:attrNameLst>
                                          <p:attrName>style.visibility</p:attrName>
                                        </p:attrNameLst>
                                      </p:cBhvr>
                                      <p:to>
                                        <p:strVal val="visible"/>
                                      </p:to>
                                    </p:set>
                                    <p:animEffect transition="in" filter="fade">
                                      <p:cBhvr>
                                        <p:cTn id="17" dur="500"/>
                                        <p:tgtEl>
                                          <p:spTgt spid="5">
                                            <p:graphicEl>
                                              <a:dgm id="{F83E2DBF-B24C-4CA2-9A6D-C54BF3CD62A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A0848405-37A8-4921-8767-18CCA5E79E66}"/>
                                            </p:graphicEl>
                                          </p:spTgt>
                                        </p:tgtEl>
                                        <p:attrNameLst>
                                          <p:attrName>style.visibility</p:attrName>
                                        </p:attrNameLst>
                                      </p:cBhvr>
                                      <p:to>
                                        <p:strVal val="visible"/>
                                      </p:to>
                                    </p:set>
                                    <p:animEffect transition="in" filter="fade">
                                      <p:cBhvr>
                                        <p:cTn id="20" dur="500"/>
                                        <p:tgtEl>
                                          <p:spTgt spid="5">
                                            <p:graphicEl>
                                              <a:dgm id="{A0848405-37A8-4921-8767-18CCA5E79E6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69A46F76-EB77-4E39-9504-FD7279EED388}"/>
                                            </p:graphicEl>
                                          </p:spTgt>
                                        </p:tgtEl>
                                        <p:attrNameLst>
                                          <p:attrName>style.visibility</p:attrName>
                                        </p:attrNameLst>
                                      </p:cBhvr>
                                      <p:to>
                                        <p:strVal val="visible"/>
                                      </p:to>
                                    </p:set>
                                    <p:animEffect transition="in" filter="fade">
                                      <p:cBhvr>
                                        <p:cTn id="25" dur="500"/>
                                        <p:tgtEl>
                                          <p:spTgt spid="5">
                                            <p:graphicEl>
                                              <a:dgm id="{69A46F76-EB77-4E39-9504-FD7279EED388}"/>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4A2F49EC-8039-42A1-90AD-88AAB46F6B34}"/>
                                            </p:graphicEl>
                                          </p:spTgt>
                                        </p:tgtEl>
                                        <p:attrNameLst>
                                          <p:attrName>style.visibility</p:attrName>
                                        </p:attrNameLst>
                                      </p:cBhvr>
                                      <p:to>
                                        <p:strVal val="visible"/>
                                      </p:to>
                                    </p:set>
                                    <p:animEffect transition="in" filter="fade">
                                      <p:cBhvr>
                                        <p:cTn id="28" dur="500"/>
                                        <p:tgtEl>
                                          <p:spTgt spid="5">
                                            <p:graphicEl>
                                              <a:dgm id="{4A2F49EC-8039-42A1-90AD-88AAB46F6B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64782" y="362188"/>
            <a:ext cx="10412817" cy="584775"/>
          </a:xfrm>
          <a:prstGeom prst="rect">
            <a:avLst/>
          </a:prstGeom>
          <a:solidFill>
            <a:srgbClr val="002060"/>
          </a:solidFill>
        </p:spPr>
        <p:txBody>
          <a:bodyPr wrap="square" rtlCol="0">
            <a:spAutoFit/>
          </a:bodyPr>
          <a:lstStyle/>
          <a:p>
            <a:pPr algn="ctr"/>
            <a:r>
              <a:rPr lang="en-GB" sz="3200" b="1" dirty="0">
                <a:solidFill>
                  <a:schemeClr val="bg1"/>
                </a:solidFill>
              </a:rPr>
              <a:t>What is a ‘critical incident’?</a:t>
            </a:r>
          </a:p>
        </p:txBody>
      </p:sp>
      <p:pic>
        <p:nvPicPr>
          <p:cNvPr id="3" name="Picture 2"/>
          <p:cNvPicPr>
            <a:picLocks noChangeAspect="1"/>
          </p:cNvPicPr>
          <p:nvPr/>
        </p:nvPicPr>
        <p:blipFill>
          <a:blip r:embed="rId3"/>
          <a:stretch>
            <a:fillRect/>
          </a:stretch>
        </p:blipFill>
        <p:spPr>
          <a:xfrm>
            <a:off x="7620465" y="1763232"/>
            <a:ext cx="2857500" cy="3444948"/>
          </a:xfrm>
          <a:prstGeom prst="rect">
            <a:avLst/>
          </a:prstGeom>
        </p:spPr>
      </p:pic>
      <p:sp>
        <p:nvSpPr>
          <p:cNvPr id="5" name="Vertical Scroll 4"/>
          <p:cNvSpPr/>
          <p:nvPr/>
        </p:nvSpPr>
        <p:spPr>
          <a:xfrm>
            <a:off x="1892245" y="1486120"/>
            <a:ext cx="5099105" cy="3999171"/>
          </a:xfrm>
          <a:prstGeom prst="verticalScroll">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Any incident where the </a:t>
            </a:r>
            <a:r>
              <a:rPr lang="en-GB" sz="2400" b="1" i="1" u="sng" dirty="0">
                <a:solidFill>
                  <a:schemeClr val="tx1"/>
                </a:solidFill>
              </a:rPr>
              <a:t>effectiveness</a:t>
            </a:r>
            <a:r>
              <a:rPr lang="en-GB" sz="2400" dirty="0">
                <a:solidFill>
                  <a:schemeClr val="tx1"/>
                </a:solidFill>
              </a:rPr>
              <a:t> of the police response is likely to have a </a:t>
            </a:r>
            <a:r>
              <a:rPr lang="en-GB" sz="2400" b="1" i="1" u="sng" dirty="0">
                <a:solidFill>
                  <a:schemeClr val="tx1"/>
                </a:solidFill>
              </a:rPr>
              <a:t>significant impact </a:t>
            </a:r>
            <a:r>
              <a:rPr lang="en-GB" sz="2400" dirty="0">
                <a:solidFill>
                  <a:schemeClr val="tx1"/>
                </a:solidFill>
              </a:rPr>
              <a:t>on the </a:t>
            </a:r>
            <a:r>
              <a:rPr lang="en-GB" sz="2400" b="1" i="1" u="sng" dirty="0">
                <a:solidFill>
                  <a:schemeClr val="tx1"/>
                </a:solidFill>
              </a:rPr>
              <a:t>confidence of the victim, their family &amp;/or the community</a:t>
            </a:r>
          </a:p>
        </p:txBody>
      </p:sp>
    </p:spTree>
    <p:extLst>
      <p:ext uri="{BB962C8B-B14F-4D97-AF65-F5344CB8AC3E}">
        <p14:creationId xmlns:p14="http://schemas.microsoft.com/office/powerpoint/2010/main" val="3160140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8000" y="298688"/>
            <a:ext cx="11360150" cy="584775"/>
          </a:xfrm>
          <a:prstGeom prst="rect">
            <a:avLst/>
          </a:prstGeom>
          <a:solidFill>
            <a:srgbClr val="002060"/>
          </a:solidFill>
        </p:spPr>
        <p:txBody>
          <a:bodyPr wrap="square" rtlCol="0">
            <a:spAutoFit/>
          </a:bodyPr>
          <a:lstStyle/>
          <a:p>
            <a:pPr algn="ctr"/>
            <a:r>
              <a:rPr lang="en-GB" sz="3200" b="1" dirty="0">
                <a:solidFill>
                  <a:schemeClr val="bg1"/>
                </a:solidFill>
              </a:rPr>
              <a:t>Who can declare a ‘critical incident’?</a:t>
            </a:r>
          </a:p>
        </p:txBody>
      </p:sp>
      <p:pic>
        <p:nvPicPr>
          <p:cNvPr id="3" name="Picture 2"/>
          <p:cNvPicPr>
            <a:picLocks noChangeAspect="1"/>
          </p:cNvPicPr>
          <p:nvPr/>
        </p:nvPicPr>
        <p:blipFill>
          <a:blip r:embed="rId3"/>
          <a:stretch>
            <a:fillRect/>
          </a:stretch>
        </p:blipFill>
        <p:spPr>
          <a:xfrm>
            <a:off x="9119324" y="1843426"/>
            <a:ext cx="2428875" cy="2543175"/>
          </a:xfrm>
          <a:prstGeom prst="rect">
            <a:avLst/>
          </a:prstGeom>
        </p:spPr>
      </p:pic>
      <p:graphicFrame>
        <p:nvGraphicFramePr>
          <p:cNvPr id="4" name="Diagram 3"/>
          <p:cNvGraphicFramePr/>
          <p:nvPr>
            <p:extLst>
              <p:ext uri="{D42A27DB-BD31-4B8C-83A1-F6EECF244321}">
                <p14:modId xmlns:p14="http://schemas.microsoft.com/office/powerpoint/2010/main" val="2049029654"/>
              </p:ext>
            </p:extLst>
          </p:nvPr>
        </p:nvGraphicFramePr>
        <p:xfrm>
          <a:off x="984250" y="1181099"/>
          <a:ext cx="7550150" cy="46421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60234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E0CBD7E-3499-4E26-8BA2-95562ABFCD61}"/>
                                            </p:graphicEl>
                                          </p:spTgt>
                                        </p:tgtEl>
                                        <p:attrNameLst>
                                          <p:attrName>style.visibility</p:attrName>
                                        </p:attrNameLst>
                                      </p:cBhvr>
                                      <p:to>
                                        <p:strVal val="visible"/>
                                      </p:to>
                                    </p:set>
                                    <p:animEffect transition="in" filter="fade">
                                      <p:cBhvr>
                                        <p:cTn id="7" dur="500"/>
                                        <p:tgtEl>
                                          <p:spTgt spid="4">
                                            <p:graphicEl>
                                              <a:dgm id="{1E0CBD7E-3499-4E26-8BA2-95562ABFCD6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1F38AA3-E418-4232-909A-C90D4777A4E3}"/>
                                            </p:graphicEl>
                                          </p:spTgt>
                                        </p:tgtEl>
                                        <p:attrNameLst>
                                          <p:attrName>style.visibility</p:attrName>
                                        </p:attrNameLst>
                                      </p:cBhvr>
                                      <p:to>
                                        <p:strVal val="visible"/>
                                      </p:to>
                                    </p:set>
                                    <p:animEffect transition="in" filter="fade">
                                      <p:cBhvr>
                                        <p:cTn id="12" dur="500"/>
                                        <p:tgtEl>
                                          <p:spTgt spid="4">
                                            <p:graphicEl>
                                              <a:dgm id="{F1F38AA3-E418-4232-909A-C90D4777A4E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FCBB0BF4-0AFA-4115-8A9A-B74D36D0E5FD}"/>
                                            </p:graphicEl>
                                          </p:spTgt>
                                        </p:tgtEl>
                                        <p:attrNameLst>
                                          <p:attrName>style.visibility</p:attrName>
                                        </p:attrNameLst>
                                      </p:cBhvr>
                                      <p:to>
                                        <p:strVal val="visible"/>
                                      </p:to>
                                    </p:set>
                                    <p:animEffect transition="in" filter="fade">
                                      <p:cBhvr>
                                        <p:cTn id="15" dur="500"/>
                                        <p:tgtEl>
                                          <p:spTgt spid="4">
                                            <p:graphicEl>
                                              <a:dgm id="{FCBB0BF4-0AFA-4115-8A9A-B74D36D0E5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13205" y="339825"/>
            <a:ext cx="8280920" cy="584775"/>
          </a:xfrm>
          <a:prstGeom prst="rect">
            <a:avLst/>
          </a:prstGeom>
          <a:solidFill>
            <a:srgbClr val="002060"/>
          </a:solidFill>
        </p:spPr>
        <p:txBody>
          <a:bodyPr wrap="square" rtlCol="0">
            <a:spAutoFit/>
          </a:bodyPr>
          <a:lstStyle/>
          <a:p>
            <a:pPr algn="ctr"/>
            <a:r>
              <a:rPr lang="en-GB" sz="3200" b="1" dirty="0">
                <a:solidFill>
                  <a:schemeClr val="bg1"/>
                </a:solidFill>
              </a:rPr>
              <a:t>Types of Critical Incident</a:t>
            </a:r>
          </a:p>
        </p:txBody>
      </p:sp>
      <p:pic>
        <p:nvPicPr>
          <p:cNvPr id="3" name="Picture 2"/>
          <p:cNvPicPr>
            <a:picLocks noChangeAspect="1"/>
          </p:cNvPicPr>
          <p:nvPr/>
        </p:nvPicPr>
        <p:blipFill>
          <a:blip r:embed="rId3"/>
          <a:stretch>
            <a:fillRect/>
          </a:stretch>
        </p:blipFill>
        <p:spPr>
          <a:xfrm>
            <a:off x="759837" y="2409713"/>
            <a:ext cx="3680926" cy="2503571"/>
          </a:xfrm>
          <a:prstGeom prst="rect">
            <a:avLst/>
          </a:prstGeom>
        </p:spPr>
      </p:pic>
      <p:pic>
        <p:nvPicPr>
          <p:cNvPr id="4" name="Picture 3"/>
          <p:cNvPicPr>
            <a:picLocks noChangeAspect="1"/>
          </p:cNvPicPr>
          <p:nvPr/>
        </p:nvPicPr>
        <p:blipFill>
          <a:blip r:embed="rId4"/>
          <a:stretch>
            <a:fillRect/>
          </a:stretch>
        </p:blipFill>
        <p:spPr>
          <a:xfrm>
            <a:off x="4960725" y="1631565"/>
            <a:ext cx="2185879" cy="3678865"/>
          </a:xfrm>
          <a:prstGeom prst="rect">
            <a:avLst/>
          </a:prstGeom>
        </p:spPr>
      </p:pic>
      <p:pic>
        <p:nvPicPr>
          <p:cNvPr id="5" name="Picture 4"/>
          <p:cNvPicPr>
            <a:picLocks noChangeAspect="1"/>
          </p:cNvPicPr>
          <p:nvPr/>
        </p:nvPicPr>
        <p:blipFill>
          <a:blip r:embed="rId5"/>
          <a:stretch>
            <a:fillRect/>
          </a:stretch>
        </p:blipFill>
        <p:spPr>
          <a:xfrm>
            <a:off x="7628469" y="2409713"/>
            <a:ext cx="3681103" cy="2503571"/>
          </a:xfrm>
          <a:prstGeom prst="rect">
            <a:avLst/>
          </a:prstGeom>
        </p:spPr>
      </p:pic>
    </p:spTree>
    <p:extLst>
      <p:ext uri="{BB962C8B-B14F-4D97-AF65-F5344CB8AC3E}">
        <p14:creationId xmlns:p14="http://schemas.microsoft.com/office/powerpoint/2010/main" val="295176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99419" y="1008519"/>
            <a:ext cx="3276089" cy="2350203"/>
          </a:xfrm>
          <a:prstGeom prst="rect">
            <a:avLst/>
          </a:prstGeom>
        </p:spPr>
      </p:pic>
      <p:sp>
        <p:nvSpPr>
          <p:cNvPr id="3" name="TextBox 2"/>
          <p:cNvSpPr txBox="1"/>
          <p:nvPr/>
        </p:nvSpPr>
        <p:spPr>
          <a:xfrm>
            <a:off x="666750" y="362188"/>
            <a:ext cx="10687050" cy="584775"/>
          </a:xfrm>
          <a:prstGeom prst="rect">
            <a:avLst/>
          </a:prstGeom>
          <a:solidFill>
            <a:srgbClr val="002060"/>
          </a:solidFill>
        </p:spPr>
        <p:txBody>
          <a:bodyPr wrap="square" rtlCol="0">
            <a:spAutoFit/>
          </a:bodyPr>
          <a:lstStyle/>
          <a:p>
            <a:pPr algn="ctr"/>
            <a:r>
              <a:rPr lang="en-GB" sz="3200" b="1" dirty="0">
                <a:solidFill>
                  <a:schemeClr val="bg1"/>
                </a:solidFill>
              </a:rPr>
              <a:t>Internal Critical Incident</a:t>
            </a:r>
          </a:p>
        </p:txBody>
      </p:sp>
      <p:pic>
        <p:nvPicPr>
          <p:cNvPr id="4" name="Picture 3"/>
          <p:cNvPicPr>
            <a:picLocks noChangeAspect="1"/>
          </p:cNvPicPr>
          <p:nvPr/>
        </p:nvPicPr>
        <p:blipFill>
          <a:blip r:embed="rId4"/>
          <a:stretch>
            <a:fillRect/>
          </a:stretch>
        </p:blipFill>
        <p:spPr>
          <a:xfrm>
            <a:off x="1689381" y="3624076"/>
            <a:ext cx="3696164" cy="2305080"/>
          </a:xfrm>
          <a:prstGeom prst="rect">
            <a:avLst/>
          </a:prstGeom>
        </p:spPr>
      </p:pic>
      <p:pic>
        <p:nvPicPr>
          <p:cNvPr id="5" name="Picture 4"/>
          <p:cNvPicPr>
            <a:picLocks noChangeAspect="1"/>
          </p:cNvPicPr>
          <p:nvPr/>
        </p:nvPicPr>
        <p:blipFill>
          <a:blip r:embed="rId5"/>
          <a:stretch>
            <a:fillRect/>
          </a:stretch>
        </p:blipFill>
        <p:spPr>
          <a:xfrm>
            <a:off x="7118916" y="1086765"/>
            <a:ext cx="3364368" cy="2238834"/>
          </a:xfrm>
          <a:prstGeom prst="rect">
            <a:avLst/>
          </a:prstGeom>
        </p:spPr>
      </p:pic>
      <p:pic>
        <p:nvPicPr>
          <p:cNvPr id="1026" name="Picture 2" descr="Sarah Everard murder: The five questions the police still need to answer  about Wayne Couzens | UK News | Sky News"/>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62800" y="3403845"/>
            <a:ext cx="3276600" cy="2525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937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fade">
                                      <p:cBhvr>
                                        <p:cTn id="2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550" y="362188"/>
            <a:ext cx="10325099" cy="584775"/>
          </a:xfrm>
          <a:prstGeom prst="rect">
            <a:avLst/>
          </a:prstGeom>
          <a:solidFill>
            <a:srgbClr val="002060"/>
          </a:solidFill>
        </p:spPr>
        <p:txBody>
          <a:bodyPr wrap="square" rtlCol="0">
            <a:spAutoFit/>
          </a:bodyPr>
          <a:lstStyle/>
          <a:p>
            <a:pPr algn="ctr"/>
            <a:r>
              <a:rPr lang="en-GB" sz="3200" b="1" dirty="0">
                <a:solidFill>
                  <a:schemeClr val="bg1"/>
                </a:solidFill>
              </a:rPr>
              <a:t>A Proactive Response</a:t>
            </a:r>
          </a:p>
        </p:txBody>
      </p:sp>
      <p:pic>
        <p:nvPicPr>
          <p:cNvPr id="3" name="Picture 2"/>
          <p:cNvPicPr>
            <a:picLocks noChangeAspect="1"/>
          </p:cNvPicPr>
          <p:nvPr/>
        </p:nvPicPr>
        <p:blipFill>
          <a:blip r:embed="rId3"/>
          <a:stretch>
            <a:fillRect/>
          </a:stretch>
        </p:blipFill>
        <p:spPr>
          <a:xfrm>
            <a:off x="1328171" y="1797948"/>
            <a:ext cx="4102147" cy="3085686"/>
          </a:xfrm>
          <a:prstGeom prst="rect">
            <a:avLst/>
          </a:prstGeom>
        </p:spPr>
      </p:pic>
      <p:pic>
        <p:nvPicPr>
          <p:cNvPr id="4" name="Picture 3"/>
          <p:cNvPicPr>
            <a:picLocks noChangeAspect="1"/>
          </p:cNvPicPr>
          <p:nvPr/>
        </p:nvPicPr>
        <p:blipFill>
          <a:blip r:embed="rId4"/>
          <a:stretch>
            <a:fillRect/>
          </a:stretch>
        </p:blipFill>
        <p:spPr>
          <a:xfrm>
            <a:off x="6410535" y="1797948"/>
            <a:ext cx="4102147" cy="3085686"/>
          </a:xfrm>
          <a:prstGeom prst="rect">
            <a:avLst/>
          </a:prstGeom>
        </p:spPr>
      </p:pic>
    </p:spTree>
    <p:extLst>
      <p:ext uri="{BB962C8B-B14F-4D97-AF65-F5344CB8AC3E}">
        <p14:creationId xmlns:p14="http://schemas.microsoft.com/office/powerpoint/2010/main" val="1472581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7495" y="266938"/>
            <a:ext cx="8280920" cy="584775"/>
          </a:xfrm>
          <a:prstGeom prst="rect">
            <a:avLst/>
          </a:prstGeom>
          <a:solidFill>
            <a:srgbClr val="002060"/>
          </a:solidFill>
        </p:spPr>
        <p:txBody>
          <a:bodyPr wrap="square" rtlCol="0">
            <a:spAutoFit/>
          </a:bodyPr>
          <a:lstStyle/>
          <a:p>
            <a:pPr algn="ctr"/>
            <a:r>
              <a:rPr lang="en-GB" sz="3200" b="1" dirty="0">
                <a:solidFill>
                  <a:schemeClr val="bg1"/>
                </a:solidFill>
              </a:rPr>
              <a:t>Sporting and Pre-planned Events</a:t>
            </a:r>
          </a:p>
        </p:txBody>
      </p:sp>
      <p:pic>
        <p:nvPicPr>
          <p:cNvPr id="3" name="Picture 2"/>
          <p:cNvPicPr>
            <a:picLocks noChangeAspect="1"/>
          </p:cNvPicPr>
          <p:nvPr/>
        </p:nvPicPr>
        <p:blipFill>
          <a:blip r:embed="rId3"/>
          <a:stretch>
            <a:fillRect/>
          </a:stretch>
        </p:blipFill>
        <p:spPr>
          <a:xfrm>
            <a:off x="594724" y="1416976"/>
            <a:ext cx="3327388" cy="1869569"/>
          </a:xfrm>
          <a:prstGeom prst="rect">
            <a:avLst/>
          </a:prstGeom>
        </p:spPr>
      </p:pic>
      <p:pic>
        <p:nvPicPr>
          <p:cNvPr id="4" name="Picture 3"/>
          <p:cNvPicPr>
            <a:picLocks noChangeAspect="1"/>
          </p:cNvPicPr>
          <p:nvPr/>
        </p:nvPicPr>
        <p:blipFill>
          <a:blip r:embed="rId4"/>
          <a:stretch>
            <a:fillRect/>
          </a:stretch>
        </p:blipFill>
        <p:spPr>
          <a:xfrm>
            <a:off x="4613480" y="1772071"/>
            <a:ext cx="3028950" cy="1514475"/>
          </a:xfrm>
          <a:prstGeom prst="rect">
            <a:avLst/>
          </a:prstGeom>
        </p:spPr>
      </p:pic>
      <p:pic>
        <p:nvPicPr>
          <p:cNvPr id="5" name="Picture 4"/>
          <p:cNvPicPr>
            <a:picLocks noChangeAspect="1"/>
          </p:cNvPicPr>
          <p:nvPr/>
        </p:nvPicPr>
        <p:blipFill>
          <a:blip r:embed="rId5"/>
          <a:stretch>
            <a:fillRect/>
          </a:stretch>
        </p:blipFill>
        <p:spPr>
          <a:xfrm>
            <a:off x="8333798" y="1416977"/>
            <a:ext cx="3327388" cy="1869569"/>
          </a:xfrm>
          <a:prstGeom prst="rect">
            <a:avLst/>
          </a:prstGeom>
        </p:spPr>
      </p:pic>
      <p:pic>
        <p:nvPicPr>
          <p:cNvPr id="6" name="Picture 5"/>
          <p:cNvPicPr>
            <a:picLocks noChangeAspect="1"/>
          </p:cNvPicPr>
          <p:nvPr/>
        </p:nvPicPr>
        <p:blipFill>
          <a:blip r:embed="rId6"/>
          <a:stretch>
            <a:fillRect/>
          </a:stretch>
        </p:blipFill>
        <p:spPr>
          <a:xfrm>
            <a:off x="1131287" y="3877003"/>
            <a:ext cx="2790825" cy="1638300"/>
          </a:xfrm>
          <a:prstGeom prst="rect">
            <a:avLst/>
          </a:prstGeom>
        </p:spPr>
      </p:pic>
      <p:pic>
        <p:nvPicPr>
          <p:cNvPr id="7" name="Picture 6"/>
          <p:cNvPicPr>
            <a:picLocks noChangeAspect="1"/>
          </p:cNvPicPr>
          <p:nvPr/>
        </p:nvPicPr>
        <p:blipFill>
          <a:blip r:embed="rId7"/>
          <a:stretch>
            <a:fillRect/>
          </a:stretch>
        </p:blipFill>
        <p:spPr>
          <a:xfrm>
            <a:off x="4949380" y="3873016"/>
            <a:ext cx="2467918" cy="1642287"/>
          </a:xfrm>
          <a:prstGeom prst="rect">
            <a:avLst/>
          </a:prstGeom>
        </p:spPr>
      </p:pic>
      <p:pic>
        <p:nvPicPr>
          <p:cNvPr id="8" name="Picture 7"/>
          <p:cNvPicPr>
            <a:picLocks noChangeAspect="1"/>
          </p:cNvPicPr>
          <p:nvPr/>
        </p:nvPicPr>
        <p:blipFill>
          <a:blip r:embed="rId8"/>
          <a:stretch>
            <a:fillRect/>
          </a:stretch>
        </p:blipFill>
        <p:spPr>
          <a:xfrm>
            <a:off x="8333798" y="3915103"/>
            <a:ext cx="2857500" cy="1600200"/>
          </a:xfrm>
          <a:prstGeom prst="rect">
            <a:avLst/>
          </a:prstGeom>
        </p:spPr>
      </p:pic>
    </p:spTree>
    <p:extLst>
      <p:ext uri="{BB962C8B-B14F-4D97-AF65-F5344CB8AC3E}">
        <p14:creationId xmlns:p14="http://schemas.microsoft.com/office/powerpoint/2010/main" val="171858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5139" y="148148"/>
            <a:ext cx="10411794" cy="584775"/>
          </a:xfrm>
          <a:prstGeom prst="rect">
            <a:avLst/>
          </a:prstGeom>
          <a:solidFill>
            <a:srgbClr val="002060"/>
          </a:solidFill>
        </p:spPr>
        <p:txBody>
          <a:bodyPr wrap="square" rtlCol="0">
            <a:spAutoFit/>
          </a:bodyPr>
          <a:lstStyle/>
          <a:p>
            <a:pPr algn="ctr"/>
            <a:r>
              <a:rPr lang="en-GB" sz="3200" b="1" dirty="0">
                <a:solidFill>
                  <a:schemeClr val="bg1"/>
                </a:solidFill>
              </a:rPr>
              <a:t>The Phases of Critical Incident Management</a:t>
            </a:r>
          </a:p>
        </p:txBody>
      </p:sp>
      <p:graphicFrame>
        <p:nvGraphicFramePr>
          <p:cNvPr id="6" name="Diagram 5"/>
          <p:cNvGraphicFramePr/>
          <p:nvPr>
            <p:extLst>
              <p:ext uri="{D42A27DB-BD31-4B8C-83A1-F6EECF244321}">
                <p14:modId xmlns:p14="http://schemas.microsoft.com/office/powerpoint/2010/main" val="4011013760"/>
              </p:ext>
            </p:extLst>
          </p:nvPr>
        </p:nvGraphicFramePr>
        <p:xfrm>
          <a:off x="2008682" y="794479"/>
          <a:ext cx="8064708" cy="4875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8102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466DD952-55F2-4C8F-BA01-C5740C94F484}"/>
                                            </p:graphicEl>
                                          </p:spTgt>
                                        </p:tgtEl>
                                        <p:attrNameLst>
                                          <p:attrName>style.visibility</p:attrName>
                                        </p:attrNameLst>
                                      </p:cBhvr>
                                      <p:to>
                                        <p:strVal val="visible"/>
                                      </p:to>
                                    </p:set>
                                    <p:animEffect transition="in" filter="fade">
                                      <p:cBhvr>
                                        <p:cTn id="7" dur="500"/>
                                        <p:tgtEl>
                                          <p:spTgt spid="6">
                                            <p:graphicEl>
                                              <a:dgm id="{466DD952-55F2-4C8F-BA01-C5740C94F4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DD97577C-DD51-4673-9E61-BB4B4B2AA268}"/>
                                            </p:graphicEl>
                                          </p:spTgt>
                                        </p:tgtEl>
                                        <p:attrNameLst>
                                          <p:attrName>style.visibility</p:attrName>
                                        </p:attrNameLst>
                                      </p:cBhvr>
                                      <p:to>
                                        <p:strVal val="visible"/>
                                      </p:to>
                                    </p:set>
                                    <p:animEffect transition="in" filter="fade">
                                      <p:cBhvr>
                                        <p:cTn id="12" dur="500"/>
                                        <p:tgtEl>
                                          <p:spTgt spid="6">
                                            <p:graphicEl>
                                              <a:dgm id="{DD97577C-DD51-4673-9E61-BB4B4B2AA26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0577FF4-2E0A-47B7-9CBE-C759956B1B78}"/>
                                            </p:graphicEl>
                                          </p:spTgt>
                                        </p:tgtEl>
                                        <p:attrNameLst>
                                          <p:attrName>style.visibility</p:attrName>
                                        </p:attrNameLst>
                                      </p:cBhvr>
                                      <p:to>
                                        <p:strVal val="visible"/>
                                      </p:to>
                                    </p:set>
                                    <p:animEffect transition="in" filter="fade">
                                      <p:cBhvr>
                                        <p:cTn id="15" dur="500"/>
                                        <p:tgtEl>
                                          <p:spTgt spid="6">
                                            <p:graphicEl>
                                              <a:dgm id="{60577FF4-2E0A-47B7-9CBE-C759956B1B7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B295F342-3A05-41C8-9DEB-3ADAF38C6D33}"/>
                                            </p:graphicEl>
                                          </p:spTgt>
                                        </p:tgtEl>
                                        <p:attrNameLst>
                                          <p:attrName>style.visibility</p:attrName>
                                        </p:attrNameLst>
                                      </p:cBhvr>
                                      <p:to>
                                        <p:strVal val="visible"/>
                                      </p:to>
                                    </p:set>
                                    <p:animEffect transition="in" filter="fade">
                                      <p:cBhvr>
                                        <p:cTn id="20" dur="500"/>
                                        <p:tgtEl>
                                          <p:spTgt spid="6">
                                            <p:graphicEl>
                                              <a:dgm id="{B295F342-3A05-41C8-9DEB-3ADAF38C6D3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D95FBD02-AF19-4463-999E-D04B703DBE7D}"/>
                                            </p:graphicEl>
                                          </p:spTgt>
                                        </p:tgtEl>
                                        <p:attrNameLst>
                                          <p:attrName>style.visibility</p:attrName>
                                        </p:attrNameLst>
                                      </p:cBhvr>
                                      <p:to>
                                        <p:strVal val="visible"/>
                                      </p:to>
                                    </p:set>
                                    <p:animEffect transition="in" filter="fade">
                                      <p:cBhvr>
                                        <p:cTn id="23" dur="500"/>
                                        <p:tgtEl>
                                          <p:spTgt spid="6">
                                            <p:graphicEl>
                                              <a:dgm id="{D95FBD02-AF19-4463-999E-D04B703DBE7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8CDC2645-360D-4307-B266-BE4632079952}"/>
                                            </p:graphicEl>
                                          </p:spTgt>
                                        </p:tgtEl>
                                        <p:attrNameLst>
                                          <p:attrName>style.visibility</p:attrName>
                                        </p:attrNameLst>
                                      </p:cBhvr>
                                      <p:to>
                                        <p:strVal val="visible"/>
                                      </p:to>
                                    </p:set>
                                    <p:animEffect transition="in" filter="fade">
                                      <p:cBhvr>
                                        <p:cTn id="28" dur="500"/>
                                        <p:tgtEl>
                                          <p:spTgt spid="6">
                                            <p:graphicEl>
                                              <a:dgm id="{8CDC2645-360D-4307-B266-BE46320799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6300" y="155698"/>
            <a:ext cx="10439399" cy="584775"/>
          </a:xfrm>
          <a:prstGeom prst="rect">
            <a:avLst/>
          </a:prstGeom>
          <a:solidFill>
            <a:srgbClr val="002060"/>
          </a:solidFill>
        </p:spPr>
        <p:txBody>
          <a:bodyPr wrap="square" rtlCol="0">
            <a:spAutoFit/>
          </a:bodyPr>
          <a:lstStyle/>
          <a:p>
            <a:pPr algn="ctr"/>
            <a:r>
              <a:rPr lang="en-GB" sz="3200" b="1" dirty="0">
                <a:solidFill>
                  <a:schemeClr val="bg1"/>
                </a:solidFill>
              </a:rPr>
              <a:t>Management of Critical Incidents</a:t>
            </a:r>
          </a:p>
        </p:txBody>
      </p:sp>
      <p:graphicFrame>
        <p:nvGraphicFramePr>
          <p:cNvPr id="7" name="Diagram 6"/>
          <p:cNvGraphicFramePr/>
          <p:nvPr>
            <p:extLst>
              <p:ext uri="{D42A27DB-BD31-4B8C-83A1-F6EECF244321}">
                <p14:modId xmlns:p14="http://schemas.microsoft.com/office/powerpoint/2010/main" val="2177091075"/>
              </p:ext>
            </p:extLst>
          </p:nvPr>
        </p:nvGraphicFramePr>
        <p:xfrm>
          <a:off x="2474523" y="1161695"/>
          <a:ext cx="7029242" cy="45346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1201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D83C9FB1-BA6B-4350-BDCD-46D7938DF6ED}"/>
                                            </p:graphicEl>
                                          </p:spTgt>
                                        </p:tgtEl>
                                        <p:attrNameLst>
                                          <p:attrName>style.visibility</p:attrName>
                                        </p:attrNameLst>
                                      </p:cBhvr>
                                      <p:to>
                                        <p:strVal val="visible"/>
                                      </p:to>
                                    </p:set>
                                    <p:animEffect transition="in" filter="fade">
                                      <p:cBhvr>
                                        <p:cTn id="7" dur="500"/>
                                        <p:tgtEl>
                                          <p:spTgt spid="7">
                                            <p:graphicEl>
                                              <a:dgm id="{D83C9FB1-BA6B-4350-BDCD-46D7938DF6E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4F4F0C1-5917-4F77-A60E-7CA8FB8A0F89}"/>
                                            </p:graphicEl>
                                          </p:spTgt>
                                        </p:tgtEl>
                                        <p:attrNameLst>
                                          <p:attrName>style.visibility</p:attrName>
                                        </p:attrNameLst>
                                      </p:cBhvr>
                                      <p:to>
                                        <p:strVal val="visible"/>
                                      </p:to>
                                    </p:set>
                                    <p:animEffect transition="in" filter="fade">
                                      <p:cBhvr>
                                        <p:cTn id="12" dur="500"/>
                                        <p:tgtEl>
                                          <p:spTgt spid="7">
                                            <p:graphicEl>
                                              <a:dgm id="{84F4F0C1-5917-4F77-A60E-7CA8FB8A0F8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D47F769C-BF42-47EC-B5A5-7BC535BA688E}"/>
                                            </p:graphicEl>
                                          </p:spTgt>
                                        </p:tgtEl>
                                        <p:attrNameLst>
                                          <p:attrName>style.visibility</p:attrName>
                                        </p:attrNameLst>
                                      </p:cBhvr>
                                      <p:to>
                                        <p:strVal val="visible"/>
                                      </p:to>
                                    </p:set>
                                    <p:animEffect transition="in" filter="fade">
                                      <p:cBhvr>
                                        <p:cTn id="15" dur="500"/>
                                        <p:tgtEl>
                                          <p:spTgt spid="7">
                                            <p:graphicEl>
                                              <a:dgm id="{D47F769C-BF42-47EC-B5A5-7BC535BA688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747F74AC-5A41-41A4-992C-D8A5DDD5A8DA}"/>
                                            </p:graphicEl>
                                          </p:spTgt>
                                        </p:tgtEl>
                                        <p:attrNameLst>
                                          <p:attrName>style.visibility</p:attrName>
                                        </p:attrNameLst>
                                      </p:cBhvr>
                                      <p:to>
                                        <p:strVal val="visible"/>
                                      </p:to>
                                    </p:set>
                                    <p:animEffect transition="in" filter="fade">
                                      <p:cBhvr>
                                        <p:cTn id="20" dur="500"/>
                                        <p:tgtEl>
                                          <p:spTgt spid="7">
                                            <p:graphicEl>
                                              <a:dgm id="{747F74AC-5A41-41A4-992C-D8A5DDD5A8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0C9EEC08-4962-4BB2-B18B-B4E011D22D91}"/>
                                            </p:graphicEl>
                                          </p:spTgt>
                                        </p:tgtEl>
                                        <p:attrNameLst>
                                          <p:attrName>style.visibility</p:attrName>
                                        </p:attrNameLst>
                                      </p:cBhvr>
                                      <p:to>
                                        <p:strVal val="visible"/>
                                      </p:to>
                                    </p:set>
                                    <p:animEffect transition="in" filter="fade">
                                      <p:cBhvr>
                                        <p:cTn id="23" dur="500"/>
                                        <p:tgtEl>
                                          <p:spTgt spid="7">
                                            <p:graphicEl>
                                              <a:dgm id="{0C9EEC08-4962-4BB2-B18B-B4E011D22D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1997" y="244100"/>
            <a:ext cx="10455653" cy="584775"/>
          </a:xfrm>
          <a:prstGeom prst="rect">
            <a:avLst/>
          </a:prstGeom>
          <a:solidFill>
            <a:srgbClr val="002060"/>
          </a:solidFill>
        </p:spPr>
        <p:txBody>
          <a:bodyPr wrap="square" rtlCol="0">
            <a:spAutoFit/>
          </a:bodyPr>
          <a:lstStyle/>
          <a:p>
            <a:pPr algn="ctr"/>
            <a:r>
              <a:rPr lang="en-GB" sz="3200" b="1" dirty="0">
                <a:solidFill>
                  <a:schemeClr val="bg1"/>
                </a:solidFill>
              </a:rPr>
              <a:t>Characteristics of Critical Incidents</a:t>
            </a:r>
          </a:p>
        </p:txBody>
      </p:sp>
      <p:graphicFrame>
        <p:nvGraphicFramePr>
          <p:cNvPr id="6" name="Chart 5"/>
          <p:cNvGraphicFramePr/>
          <p:nvPr>
            <p:extLst>
              <p:ext uri="{D42A27DB-BD31-4B8C-83A1-F6EECF244321}">
                <p14:modId xmlns:p14="http://schemas.microsoft.com/office/powerpoint/2010/main" val="3443572343"/>
              </p:ext>
            </p:extLst>
          </p:nvPr>
        </p:nvGraphicFramePr>
        <p:xfrm>
          <a:off x="1042420" y="1094075"/>
          <a:ext cx="10406630" cy="503343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915366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animEffect transition="in" filter="fade">
                                      <p:cBhvr>
                                        <p:cTn id="7" dur="500"/>
                                        <p:tgtEl>
                                          <p:spTgt spid="6">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chart seriesIdx="-4" categoryIdx="0" bldStep="category"/>
                                            </p:graphicEl>
                                          </p:spTgt>
                                        </p:tgtEl>
                                        <p:attrNameLst>
                                          <p:attrName>style.visibility</p:attrName>
                                        </p:attrNameLst>
                                      </p:cBhvr>
                                      <p:to>
                                        <p:strVal val="visible"/>
                                      </p:to>
                                    </p:set>
                                    <p:animEffect transition="in" filter="fade">
                                      <p:cBhvr>
                                        <p:cTn id="12" dur="500"/>
                                        <p:tgtEl>
                                          <p:spTgt spid="6">
                                            <p:graphicEl>
                                              <a:chart seriesIdx="-4" categoryIdx="0" bldStep="category"/>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chart seriesIdx="-4" categoryIdx="1" bldStep="category"/>
                                            </p:graphicEl>
                                          </p:spTgt>
                                        </p:tgtEl>
                                        <p:attrNameLst>
                                          <p:attrName>style.visibility</p:attrName>
                                        </p:attrNameLst>
                                      </p:cBhvr>
                                      <p:to>
                                        <p:strVal val="visible"/>
                                      </p:to>
                                    </p:set>
                                    <p:animEffect transition="in" filter="fade">
                                      <p:cBhvr>
                                        <p:cTn id="17" dur="500"/>
                                        <p:tgtEl>
                                          <p:spTgt spid="6">
                                            <p:graphicEl>
                                              <a:chart seriesIdx="-4" categoryIdx="1" bldStep="category"/>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chart seriesIdx="-4" categoryIdx="2" bldStep="category"/>
                                            </p:graphicEl>
                                          </p:spTgt>
                                        </p:tgtEl>
                                        <p:attrNameLst>
                                          <p:attrName>style.visibility</p:attrName>
                                        </p:attrNameLst>
                                      </p:cBhvr>
                                      <p:to>
                                        <p:strVal val="visible"/>
                                      </p:to>
                                    </p:set>
                                    <p:animEffect transition="in" filter="fade">
                                      <p:cBhvr>
                                        <p:cTn id="22" dur="500"/>
                                        <p:tgtEl>
                                          <p:spTgt spid="6">
                                            <p:graphicEl>
                                              <a:chart seriesIdx="-4" categoryIdx="2" bldStep="category"/>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chart seriesIdx="-4" categoryIdx="3" bldStep="category"/>
                                            </p:graphicEl>
                                          </p:spTgt>
                                        </p:tgtEl>
                                        <p:attrNameLst>
                                          <p:attrName>style.visibility</p:attrName>
                                        </p:attrNameLst>
                                      </p:cBhvr>
                                      <p:to>
                                        <p:strVal val="visible"/>
                                      </p:to>
                                    </p:set>
                                    <p:animEffect transition="in" filter="fade">
                                      <p:cBhvr>
                                        <p:cTn id="27" dur="500"/>
                                        <p:tgtEl>
                                          <p:spTgt spid="6">
                                            <p:graphicEl>
                                              <a:chart seriesIdx="-4" categoryIdx="3" bldStep="category"/>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chart seriesIdx="-4" categoryIdx="4" bldStep="category"/>
                                            </p:graphicEl>
                                          </p:spTgt>
                                        </p:tgtEl>
                                        <p:attrNameLst>
                                          <p:attrName>style.visibility</p:attrName>
                                        </p:attrNameLst>
                                      </p:cBhvr>
                                      <p:to>
                                        <p:strVal val="visible"/>
                                      </p:to>
                                    </p:set>
                                    <p:animEffect transition="in" filter="fade">
                                      <p:cBhvr>
                                        <p:cTn id="32" dur="500"/>
                                        <p:tgtEl>
                                          <p:spTgt spid="6">
                                            <p:graphicEl>
                                              <a:chart seriesIdx="-4" categoryIdx="4" bldStep="category"/>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Chart bld="category"/>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1609" y="237699"/>
            <a:ext cx="10411794" cy="584775"/>
          </a:xfrm>
          <a:prstGeom prst="rect">
            <a:avLst/>
          </a:prstGeom>
          <a:solidFill>
            <a:srgbClr val="002060"/>
          </a:solidFill>
        </p:spPr>
        <p:txBody>
          <a:bodyPr wrap="square" rtlCol="0">
            <a:spAutoFit/>
          </a:bodyPr>
          <a:lstStyle/>
          <a:p>
            <a:pPr algn="ctr"/>
            <a:r>
              <a:rPr lang="en-GB" sz="3200" b="1" dirty="0">
                <a:solidFill>
                  <a:schemeClr val="bg1"/>
                </a:solidFill>
              </a:rPr>
              <a:t>What is a ‘Major Incident’?</a:t>
            </a:r>
          </a:p>
        </p:txBody>
      </p:sp>
      <p:pic>
        <p:nvPicPr>
          <p:cNvPr id="1032" name="Picture 8" descr="Two people dead after M26 vehicle pile-up - ITV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856" y="1600200"/>
            <a:ext cx="3894244" cy="33432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767282915"/>
              </p:ext>
            </p:extLst>
          </p:nvPr>
        </p:nvGraphicFramePr>
        <p:xfrm>
          <a:off x="4965700" y="1123951"/>
          <a:ext cx="6537703" cy="41528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8837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AC371E4C-3DA5-4A4A-90C6-2D0F559A7626}"/>
                                            </p:graphicEl>
                                          </p:spTgt>
                                        </p:tgtEl>
                                        <p:attrNameLst>
                                          <p:attrName>style.visibility</p:attrName>
                                        </p:attrNameLst>
                                      </p:cBhvr>
                                      <p:to>
                                        <p:strVal val="visible"/>
                                      </p:to>
                                    </p:set>
                                    <p:animEffect transition="in" filter="fade">
                                      <p:cBhvr>
                                        <p:cTn id="7" dur="500"/>
                                        <p:tgtEl>
                                          <p:spTgt spid="4">
                                            <p:graphicEl>
                                              <a:dgm id="{AC371E4C-3DA5-4A4A-90C6-2D0F559A762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8A5DE97-2C44-469D-BE6D-146A3EC2094C}"/>
                                            </p:graphicEl>
                                          </p:spTgt>
                                        </p:tgtEl>
                                        <p:attrNameLst>
                                          <p:attrName>style.visibility</p:attrName>
                                        </p:attrNameLst>
                                      </p:cBhvr>
                                      <p:to>
                                        <p:strVal val="visible"/>
                                      </p:to>
                                    </p:set>
                                    <p:animEffect transition="in" filter="fade">
                                      <p:cBhvr>
                                        <p:cTn id="12" dur="500"/>
                                        <p:tgtEl>
                                          <p:spTgt spid="4">
                                            <p:graphicEl>
                                              <a:dgm id="{A8A5DE97-2C44-469D-BE6D-146A3EC2094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4E46CC8A-49AE-4DBD-9B9B-C053AC9EAE5A}"/>
                                            </p:graphicEl>
                                          </p:spTgt>
                                        </p:tgtEl>
                                        <p:attrNameLst>
                                          <p:attrName>style.visibility</p:attrName>
                                        </p:attrNameLst>
                                      </p:cBhvr>
                                      <p:to>
                                        <p:strVal val="visible"/>
                                      </p:to>
                                    </p:set>
                                    <p:animEffect transition="in" filter="fade">
                                      <p:cBhvr>
                                        <p:cTn id="15" dur="500"/>
                                        <p:tgtEl>
                                          <p:spTgt spid="4">
                                            <p:graphicEl>
                                              <a:dgm id="{4E46CC8A-49AE-4DBD-9B9B-C053AC9EAE5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808" y="447249"/>
            <a:ext cx="10776541" cy="584775"/>
          </a:xfrm>
          <a:prstGeom prst="rect">
            <a:avLst/>
          </a:prstGeom>
          <a:solidFill>
            <a:srgbClr val="002060"/>
          </a:solidFill>
        </p:spPr>
        <p:txBody>
          <a:bodyPr wrap="square" rtlCol="0">
            <a:spAutoFit/>
          </a:bodyPr>
          <a:lstStyle/>
          <a:p>
            <a:pPr algn="ctr"/>
            <a:r>
              <a:rPr lang="en-GB" sz="3200" b="1" dirty="0">
                <a:solidFill>
                  <a:schemeClr val="bg1"/>
                </a:solidFill>
              </a:rPr>
              <a:t>Major incidents may require …….</a:t>
            </a:r>
          </a:p>
        </p:txBody>
      </p:sp>
      <p:graphicFrame>
        <p:nvGraphicFramePr>
          <p:cNvPr id="5" name="Diagram 4"/>
          <p:cNvGraphicFramePr/>
          <p:nvPr>
            <p:extLst>
              <p:ext uri="{D42A27DB-BD31-4B8C-83A1-F6EECF244321}">
                <p14:modId xmlns:p14="http://schemas.microsoft.com/office/powerpoint/2010/main" val="240812544"/>
              </p:ext>
            </p:extLst>
          </p:nvPr>
        </p:nvGraphicFramePr>
        <p:xfrm>
          <a:off x="262933" y="1270149"/>
          <a:ext cx="11459545" cy="4393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5702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E6312B3-01E9-4DAC-80C3-C38DCE2CBC33}"/>
                                            </p:graphicEl>
                                          </p:spTgt>
                                        </p:tgtEl>
                                        <p:attrNameLst>
                                          <p:attrName>style.visibility</p:attrName>
                                        </p:attrNameLst>
                                      </p:cBhvr>
                                      <p:to>
                                        <p:strVal val="visible"/>
                                      </p:to>
                                    </p:set>
                                    <p:animEffect transition="in" filter="fade">
                                      <p:cBhvr>
                                        <p:cTn id="7" dur="500"/>
                                        <p:tgtEl>
                                          <p:spTgt spid="5">
                                            <p:graphicEl>
                                              <a:dgm id="{DE6312B3-01E9-4DAC-80C3-C38DCE2CBC3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14756B3-C3AF-4E35-B020-F5A0D4A84D67}"/>
                                            </p:graphicEl>
                                          </p:spTgt>
                                        </p:tgtEl>
                                        <p:attrNameLst>
                                          <p:attrName>style.visibility</p:attrName>
                                        </p:attrNameLst>
                                      </p:cBhvr>
                                      <p:to>
                                        <p:strVal val="visible"/>
                                      </p:to>
                                    </p:set>
                                    <p:animEffect transition="in" filter="fade">
                                      <p:cBhvr>
                                        <p:cTn id="12" dur="500"/>
                                        <p:tgtEl>
                                          <p:spTgt spid="5">
                                            <p:graphicEl>
                                              <a:dgm id="{114756B3-C3AF-4E35-B020-F5A0D4A84D6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E86A8E1-A47E-4681-9714-8ED99EF8ADCD}"/>
                                            </p:graphicEl>
                                          </p:spTgt>
                                        </p:tgtEl>
                                        <p:attrNameLst>
                                          <p:attrName>style.visibility</p:attrName>
                                        </p:attrNameLst>
                                      </p:cBhvr>
                                      <p:to>
                                        <p:strVal val="visible"/>
                                      </p:to>
                                    </p:set>
                                    <p:animEffect transition="in" filter="fade">
                                      <p:cBhvr>
                                        <p:cTn id="17" dur="500"/>
                                        <p:tgtEl>
                                          <p:spTgt spid="5">
                                            <p:graphicEl>
                                              <a:dgm id="{0E86A8E1-A47E-4681-9714-8ED99EF8ADC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22D6E6AA-1D93-44A9-9674-39DB3847B53E}"/>
                                            </p:graphicEl>
                                          </p:spTgt>
                                        </p:tgtEl>
                                        <p:attrNameLst>
                                          <p:attrName>style.visibility</p:attrName>
                                        </p:attrNameLst>
                                      </p:cBhvr>
                                      <p:to>
                                        <p:strVal val="visible"/>
                                      </p:to>
                                    </p:set>
                                    <p:animEffect transition="in" filter="fade">
                                      <p:cBhvr>
                                        <p:cTn id="22" dur="500"/>
                                        <p:tgtEl>
                                          <p:spTgt spid="5">
                                            <p:graphicEl>
                                              <a:dgm id="{22D6E6AA-1D93-44A9-9674-39DB3847B53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a:solidFill>
                  <a:schemeClr val="bg1"/>
                </a:solidFill>
              </a:rPr>
              <a:t>Examples of Major Incidents</a:t>
            </a:r>
          </a:p>
        </p:txBody>
      </p:sp>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0159" y="1357483"/>
            <a:ext cx="3075490" cy="2012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88361" y="1357483"/>
            <a:ext cx="3075490" cy="2023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77405" y="1673595"/>
            <a:ext cx="2180720" cy="28067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0159" y="3695934"/>
            <a:ext cx="3075490" cy="2114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88361" y="3706446"/>
            <a:ext cx="3075490" cy="201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76631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990" y="1838363"/>
            <a:ext cx="4316782" cy="352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786809" y="447249"/>
            <a:ext cx="10411794" cy="584775"/>
          </a:xfrm>
          <a:prstGeom prst="rect">
            <a:avLst/>
          </a:prstGeom>
          <a:solidFill>
            <a:srgbClr val="002060"/>
          </a:solidFill>
        </p:spPr>
        <p:txBody>
          <a:bodyPr wrap="square" rtlCol="0">
            <a:spAutoFit/>
          </a:bodyPr>
          <a:lstStyle/>
          <a:p>
            <a:pPr algn="ctr"/>
            <a:r>
              <a:rPr lang="en-GB" sz="3200" b="1" dirty="0">
                <a:solidFill>
                  <a:schemeClr val="bg1"/>
                </a:solidFill>
              </a:rPr>
              <a:t>2005 &amp; 2017</a:t>
            </a:r>
          </a:p>
        </p:txBody>
      </p:sp>
      <p:pic>
        <p:nvPicPr>
          <p:cNvPr id="2054" name="Picture 6" descr="From London Bridge to Ariana Grande, UK terror attacks in 2017 cost just  £5,000 | News | The Sunday Time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64157" y="2152649"/>
            <a:ext cx="4792134" cy="2695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500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4"/>
                                        </p:tgtEl>
                                        <p:attrNameLst>
                                          <p:attrName>style.visibility</p:attrName>
                                        </p:attrNameLst>
                                      </p:cBhvr>
                                      <p:to>
                                        <p:strVal val="visible"/>
                                      </p:to>
                                    </p:set>
                                    <p:animEffect transition="in" filter="fade">
                                      <p:cBhvr>
                                        <p:cTn id="12" dur="500"/>
                                        <p:tgtEl>
                                          <p:spTgt spid="20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7052" y="447249"/>
            <a:ext cx="10411794" cy="584775"/>
          </a:xfrm>
          <a:prstGeom prst="rect">
            <a:avLst/>
          </a:prstGeom>
          <a:solidFill>
            <a:srgbClr val="002060"/>
          </a:solidFill>
        </p:spPr>
        <p:txBody>
          <a:bodyPr wrap="square" rtlCol="0">
            <a:spAutoFit/>
          </a:bodyPr>
          <a:lstStyle/>
          <a:p>
            <a:pPr algn="ctr"/>
            <a:r>
              <a:rPr lang="en-GB" sz="3200" b="1" dirty="0">
                <a:solidFill>
                  <a:schemeClr val="bg1"/>
                </a:solidFill>
              </a:rPr>
              <a:t>2011 London Riots – 5 dead</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1939" y="1975235"/>
            <a:ext cx="4283971" cy="3517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a:blip r:embed="rId4"/>
          <a:stretch>
            <a:fillRect/>
          </a:stretch>
        </p:blipFill>
        <p:spPr>
          <a:xfrm>
            <a:off x="6447114" y="1975235"/>
            <a:ext cx="4316342" cy="3517697"/>
          </a:xfrm>
          <a:prstGeom prst="rect">
            <a:avLst/>
          </a:prstGeom>
        </p:spPr>
      </p:pic>
    </p:spTree>
    <p:extLst>
      <p:ext uri="{BB962C8B-B14F-4D97-AF65-F5344CB8AC3E}">
        <p14:creationId xmlns:p14="http://schemas.microsoft.com/office/powerpoint/2010/main" val="1224760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365125"/>
            <a:ext cx="10515600" cy="58737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Manchester Arena Bombing 2017</a:t>
            </a:r>
          </a:p>
        </p:txBody>
      </p:sp>
      <p:pic>
        <p:nvPicPr>
          <p:cNvPr id="3" name="Content Placeholder 7"/>
          <p:cNvPicPr>
            <a:picLocks noChangeAspect="1"/>
          </p:cNvPicPr>
          <p:nvPr/>
        </p:nvPicPr>
        <p:blipFill>
          <a:blip r:embed="rId3"/>
          <a:stretch>
            <a:fillRect/>
          </a:stretch>
        </p:blipFill>
        <p:spPr>
          <a:xfrm>
            <a:off x="838200" y="1333501"/>
            <a:ext cx="4648200" cy="3942834"/>
          </a:xfrm>
          <a:prstGeom prst="rect">
            <a:avLst/>
          </a:prstGeom>
        </p:spPr>
      </p:pic>
      <p:pic>
        <p:nvPicPr>
          <p:cNvPr id="4" name="Picture 3"/>
          <p:cNvPicPr>
            <a:picLocks noChangeAspect="1"/>
          </p:cNvPicPr>
          <p:nvPr/>
        </p:nvPicPr>
        <p:blipFill>
          <a:blip r:embed="rId4"/>
          <a:stretch>
            <a:fillRect/>
          </a:stretch>
        </p:blipFill>
        <p:spPr>
          <a:xfrm>
            <a:off x="5955956" y="1333501"/>
            <a:ext cx="5397844" cy="3942834"/>
          </a:xfrm>
          <a:prstGeom prst="rect">
            <a:avLst/>
          </a:prstGeom>
        </p:spPr>
      </p:pic>
    </p:spTree>
    <p:extLst>
      <p:ext uri="{BB962C8B-B14F-4D97-AF65-F5344CB8AC3E}">
        <p14:creationId xmlns:p14="http://schemas.microsoft.com/office/powerpoint/2010/main" val="3559570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87375"/>
          </a:xfrm>
          <a:solidFill>
            <a:srgbClr val="002060"/>
          </a:solidFill>
        </p:spPr>
        <p:txBody>
          <a:bodyPr>
            <a:normAutofit/>
          </a:bodyPr>
          <a:lstStyle/>
          <a:p>
            <a:pPr algn="ctr"/>
            <a:r>
              <a:rPr lang="en-GB" sz="3200" b="1" dirty="0">
                <a:solidFill>
                  <a:schemeClr val="bg1"/>
                </a:solidFill>
                <a:latin typeface="+mn-lt"/>
              </a:rPr>
              <a:t>Examples of Major Incidents</a:t>
            </a:r>
          </a:p>
        </p:txBody>
      </p:sp>
      <p:graphicFrame>
        <p:nvGraphicFramePr>
          <p:cNvPr id="3" name="Diagram 2"/>
          <p:cNvGraphicFramePr/>
          <p:nvPr>
            <p:extLst>
              <p:ext uri="{D42A27DB-BD31-4B8C-83A1-F6EECF244321}">
                <p14:modId xmlns:p14="http://schemas.microsoft.com/office/powerpoint/2010/main" val="2844148948"/>
              </p:ext>
            </p:extLst>
          </p:nvPr>
        </p:nvGraphicFramePr>
        <p:xfrm>
          <a:off x="2675952" y="1164305"/>
          <a:ext cx="6513018" cy="4529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4727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5D28A1-AE58-4BA0-96A0-79FA9DB91794}"/>
                                            </p:graphicEl>
                                          </p:spTgt>
                                        </p:tgtEl>
                                        <p:attrNameLst>
                                          <p:attrName>style.visibility</p:attrName>
                                        </p:attrNameLst>
                                      </p:cBhvr>
                                      <p:to>
                                        <p:strVal val="visible"/>
                                      </p:to>
                                    </p:set>
                                    <p:animEffect transition="in" filter="fade">
                                      <p:cBhvr>
                                        <p:cTn id="7" dur="500"/>
                                        <p:tgtEl>
                                          <p:spTgt spid="3">
                                            <p:graphicEl>
                                              <a:dgm id="{D45D28A1-AE58-4BA0-96A0-79FA9DB917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642B0-2571-4A47-9109-3252895CCE4C}"/>
                                            </p:graphicEl>
                                          </p:spTgt>
                                        </p:tgtEl>
                                        <p:attrNameLst>
                                          <p:attrName>style.visibility</p:attrName>
                                        </p:attrNameLst>
                                      </p:cBhvr>
                                      <p:to>
                                        <p:strVal val="visible"/>
                                      </p:to>
                                    </p:set>
                                    <p:animEffect transition="in" filter="fade">
                                      <p:cBhvr>
                                        <p:cTn id="12" dur="500"/>
                                        <p:tgtEl>
                                          <p:spTgt spid="3">
                                            <p:graphicEl>
                                              <a:dgm id="{C4A642B0-2571-4A47-9109-3252895CCE4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28CB956-CB70-4F3D-B207-86A9DF17BD28}"/>
                                            </p:graphicEl>
                                          </p:spTgt>
                                        </p:tgtEl>
                                        <p:attrNameLst>
                                          <p:attrName>style.visibility</p:attrName>
                                        </p:attrNameLst>
                                      </p:cBhvr>
                                      <p:to>
                                        <p:strVal val="visible"/>
                                      </p:to>
                                    </p:set>
                                    <p:animEffect transition="in" filter="fade">
                                      <p:cBhvr>
                                        <p:cTn id="15" dur="500"/>
                                        <p:tgtEl>
                                          <p:spTgt spid="3">
                                            <p:graphicEl>
                                              <a:dgm id="{228CB956-CB70-4F3D-B207-86A9DF17BD2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F802B597-FC21-41F1-B441-FE6551414C5C}"/>
                                            </p:graphicEl>
                                          </p:spTgt>
                                        </p:tgtEl>
                                        <p:attrNameLst>
                                          <p:attrName>style.visibility</p:attrName>
                                        </p:attrNameLst>
                                      </p:cBhvr>
                                      <p:to>
                                        <p:strVal val="visible"/>
                                      </p:to>
                                    </p:set>
                                    <p:animEffect transition="in" filter="fade">
                                      <p:cBhvr>
                                        <p:cTn id="20" dur="500"/>
                                        <p:tgtEl>
                                          <p:spTgt spid="3">
                                            <p:graphicEl>
                                              <a:dgm id="{F802B597-FC21-41F1-B441-FE6551414C5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37E40E0-98A1-4498-A477-FCB3D06CA5FC}"/>
                                            </p:graphicEl>
                                          </p:spTgt>
                                        </p:tgtEl>
                                        <p:attrNameLst>
                                          <p:attrName>style.visibility</p:attrName>
                                        </p:attrNameLst>
                                      </p:cBhvr>
                                      <p:to>
                                        <p:strVal val="visible"/>
                                      </p:to>
                                    </p:set>
                                    <p:animEffect transition="in" filter="fade">
                                      <p:cBhvr>
                                        <p:cTn id="23" dur="500"/>
                                        <p:tgtEl>
                                          <p:spTgt spid="3">
                                            <p:graphicEl>
                                              <a:dgm id="{537E40E0-98A1-4498-A477-FCB3D06CA5F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56794-8F5C-B712-B774-DEA20EA3D53A}"/>
              </a:ext>
            </a:extLst>
          </p:cNvPr>
          <p:cNvSpPr>
            <a:spLocks noGrp="1"/>
          </p:cNvSpPr>
          <p:nvPr>
            <p:ph type="title"/>
          </p:nvPr>
        </p:nvSpPr>
        <p:spPr>
          <a:xfrm>
            <a:off x="361950" y="263525"/>
            <a:ext cx="11468100" cy="638175"/>
          </a:xfrm>
          <a:solidFill>
            <a:srgbClr val="002060"/>
          </a:solidFill>
        </p:spPr>
        <p:txBody>
          <a:bodyPr>
            <a:normAutofit/>
          </a:bodyPr>
          <a:lstStyle/>
          <a:p>
            <a:pPr algn="ctr"/>
            <a:r>
              <a:rPr lang="en-GB" sz="3200" b="1" dirty="0">
                <a:solidFill>
                  <a:schemeClr val="bg1"/>
                </a:solidFill>
                <a:latin typeface="+mn-lt"/>
              </a:rPr>
              <a:t>Charter for Families Bereaved Through Public Tragedy</a:t>
            </a:r>
          </a:p>
        </p:txBody>
      </p:sp>
      <p:sp>
        <p:nvSpPr>
          <p:cNvPr id="3" name="Rectangle: Rounded Corners 2">
            <a:extLst>
              <a:ext uri="{FF2B5EF4-FFF2-40B4-BE49-F238E27FC236}">
                <a16:creationId xmlns:a16="http://schemas.microsoft.com/office/drawing/2014/main" id="{A30AFFB4-21B3-FA37-1314-ACF75B83C3B9}"/>
              </a:ext>
            </a:extLst>
          </p:cNvPr>
          <p:cNvSpPr/>
          <p:nvPr/>
        </p:nvSpPr>
        <p:spPr>
          <a:xfrm>
            <a:off x="244123" y="1079500"/>
            <a:ext cx="6563077" cy="4483100"/>
          </a:xfrm>
          <a:custGeom>
            <a:avLst/>
            <a:gdLst>
              <a:gd name="connsiteX0" fmla="*/ 0 w 6563077"/>
              <a:gd name="connsiteY0" fmla="*/ 747198 h 4483100"/>
              <a:gd name="connsiteX1" fmla="*/ 747198 w 6563077"/>
              <a:gd name="connsiteY1" fmla="*/ 0 h 4483100"/>
              <a:gd name="connsiteX2" fmla="*/ 1330096 w 6563077"/>
              <a:gd name="connsiteY2" fmla="*/ 0 h 4483100"/>
              <a:gd name="connsiteX3" fmla="*/ 1963681 w 6563077"/>
              <a:gd name="connsiteY3" fmla="*/ 0 h 4483100"/>
              <a:gd name="connsiteX4" fmla="*/ 2495893 w 6563077"/>
              <a:gd name="connsiteY4" fmla="*/ 0 h 4483100"/>
              <a:gd name="connsiteX5" fmla="*/ 3230852 w 6563077"/>
              <a:gd name="connsiteY5" fmla="*/ 0 h 4483100"/>
              <a:gd name="connsiteX6" fmla="*/ 3915124 w 6563077"/>
              <a:gd name="connsiteY6" fmla="*/ 0 h 4483100"/>
              <a:gd name="connsiteX7" fmla="*/ 4599396 w 6563077"/>
              <a:gd name="connsiteY7" fmla="*/ 0 h 4483100"/>
              <a:gd name="connsiteX8" fmla="*/ 5815879 w 6563077"/>
              <a:gd name="connsiteY8" fmla="*/ 0 h 4483100"/>
              <a:gd name="connsiteX9" fmla="*/ 6563077 w 6563077"/>
              <a:gd name="connsiteY9" fmla="*/ 747198 h 4483100"/>
              <a:gd name="connsiteX10" fmla="*/ 6563077 w 6563077"/>
              <a:gd name="connsiteY10" fmla="*/ 1374826 h 4483100"/>
              <a:gd name="connsiteX11" fmla="*/ 6563077 w 6563077"/>
              <a:gd name="connsiteY11" fmla="*/ 1942680 h 4483100"/>
              <a:gd name="connsiteX12" fmla="*/ 6563077 w 6563077"/>
              <a:gd name="connsiteY12" fmla="*/ 2600194 h 4483100"/>
              <a:gd name="connsiteX13" fmla="*/ 6563077 w 6563077"/>
              <a:gd name="connsiteY13" fmla="*/ 3138161 h 4483100"/>
              <a:gd name="connsiteX14" fmla="*/ 6563077 w 6563077"/>
              <a:gd name="connsiteY14" fmla="*/ 3735902 h 4483100"/>
              <a:gd name="connsiteX15" fmla="*/ 5815879 w 6563077"/>
              <a:gd name="connsiteY15" fmla="*/ 4483100 h 4483100"/>
              <a:gd name="connsiteX16" fmla="*/ 5232981 w 6563077"/>
              <a:gd name="connsiteY16" fmla="*/ 4483100 h 4483100"/>
              <a:gd name="connsiteX17" fmla="*/ 4599396 w 6563077"/>
              <a:gd name="connsiteY17" fmla="*/ 4483100 h 4483100"/>
              <a:gd name="connsiteX18" fmla="*/ 4117871 w 6563077"/>
              <a:gd name="connsiteY18" fmla="*/ 4483100 h 4483100"/>
              <a:gd name="connsiteX19" fmla="*/ 3534973 w 6563077"/>
              <a:gd name="connsiteY19" fmla="*/ 4483100 h 4483100"/>
              <a:gd name="connsiteX20" fmla="*/ 3002761 w 6563077"/>
              <a:gd name="connsiteY20" fmla="*/ 4483100 h 4483100"/>
              <a:gd name="connsiteX21" fmla="*/ 2318489 w 6563077"/>
              <a:gd name="connsiteY21" fmla="*/ 4483100 h 4483100"/>
              <a:gd name="connsiteX22" fmla="*/ 1735591 w 6563077"/>
              <a:gd name="connsiteY22" fmla="*/ 4483100 h 4483100"/>
              <a:gd name="connsiteX23" fmla="*/ 747198 w 6563077"/>
              <a:gd name="connsiteY23" fmla="*/ 4483100 h 4483100"/>
              <a:gd name="connsiteX24" fmla="*/ 0 w 6563077"/>
              <a:gd name="connsiteY24" fmla="*/ 3735902 h 4483100"/>
              <a:gd name="connsiteX25" fmla="*/ 0 w 6563077"/>
              <a:gd name="connsiteY25" fmla="*/ 3197935 h 4483100"/>
              <a:gd name="connsiteX26" fmla="*/ 0 w 6563077"/>
              <a:gd name="connsiteY26" fmla="*/ 2570307 h 4483100"/>
              <a:gd name="connsiteX27" fmla="*/ 0 w 6563077"/>
              <a:gd name="connsiteY27" fmla="*/ 1942680 h 4483100"/>
              <a:gd name="connsiteX28" fmla="*/ 0 w 6563077"/>
              <a:gd name="connsiteY28" fmla="*/ 1285165 h 4483100"/>
              <a:gd name="connsiteX29" fmla="*/ 0 w 6563077"/>
              <a:gd name="connsiteY29" fmla="*/ 747198 h 448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563077" h="4483100" fill="none" extrusionOk="0">
                <a:moveTo>
                  <a:pt x="0" y="747198"/>
                </a:moveTo>
                <a:cubicBezTo>
                  <a:pt x="58424" y="353310"/>
                  <a:pt x="312811" y="62131"/>
                  <a:pt x="747198" y="0"/>
                </a:cubicBezTo>
                <a:cubicBezTo>
                  <a:pt x="968284" y="6797"/>
                  <a:pt x="1213145" y="-7692"/>
                  <a:pt x="1330096" y="0"/>
                </a:cubicBezTo>
                <a:cubicBezTo>
                  <a:pt x="1447047" y="7692"/>
                  <a:pt x="1814058" y="-30812"/>
                  <a:pt x="1963681" y="0"/>
                </a:cubicBezTo>
                <a:cubicBezTo>
                  <a:pt x="2113304" y="30812"/>
                  <a:pt x="2296920" y="24994"/>
                  <a:pt x="2495893" y="0"/>
                </a:cubicBezTo>
                <a:cubicBezTo>
                  <a:pt x="2694866" y="-24994"/>
                  <a:pt x="2869476" y="-26132"/>
                  <a:pt x="3230852" y="0"/>
                </a:cubicBezTo>
                <a:cubicBezTo>
                  <a:pt x="3592228" y="26132"/>
                  <a:pt x="3709331" y="28913"/>
                  <a:pt x="3915124" y="0"/>
                </a:cubicBezTo>
                <a:cubicBezTo>
                  <a:pt x="4120917" y="-28913"/>
                  <a:pt x="4391345" y="-26502"/>
                  <a:pt x="4599396" y="0"/>
                </a:cubicBezTo>
                <a:cubicBezTo>
                  <a:pt x="4807447" y="26502"/>
                  <a:pt x="5487023" y="54810"/>
                  <a:pt x="5815879" y="0"/>
                </a:cubicBezTo>
                <a:cubicBezTo>
                  <a:pt x="6210037" y="65644"/>
                  <a:pt x="6509602" y="286103"/>
                  <a:pt x="6563077" y="747198"/>
                </a:cubicBezTo>
                <a:cubicBezTo>
                  <a:pt x="6539390" y="1054195"/>
                  <a:pt x="6583484" y="1190887"/>
                  <a:pt x="6563077" y="1374826"/>
                </a:cubicBezTo>
                <a:cubicBezTo>
                  <a:pt x="6542670" y="1558765"/>
                  <a:pt x="6542683" y="1701499"/>
                  <a:pt x="6563077" y="1942680"/>
                </a:cubicBezTo>
                <a:cubicBezTo>
                  <a:pt x="6583471" y="2183861"/>
                  <a:pt x="6559139" y="2439898"/>
                  <a:pt x="6563077" y="2600194"/>
                </a:cubicBezTo>
                <a:cubicBezTo>
                  <a:pt x="6567015" y="2760490"/>
                  <a:pt x="6565115" y="3029780"/>
                  <a:pt x="6563077" y="3138161"/>
                </a:cubicBezTo>
                <a:cubicBezTo>
                  <a:pt x="6561039" y="3246542"/>
                  <a:pt x="6535623" y="3503305"/>
                  <a:pt x="6563077" y="3735902"/>
                </a:cubicBezTo>
                <a:cubicBezTo>
                  <a:pt x="6554411" y="4112370"/>
                  <a:pt x="6229406" y="4545214"/>
                  <a:pt x="5815879" y="4483100"/>
                </a:cubicBezTo>
                <a:cubicBezTo>
                  <a:pt x="5582904" y="4493913"/>
                  <a:pt x="5406674" y="4456022"/>
                  <a:pt x="5232981" y="4483100"/>
                </a:cubicBezTo>
                <a:cubicBezTo>
                  <a:pt x="5059288" y="4510178"/>
                  <a:pt x="4770997" y="4481702"/>
                  <a:pt x="4599396" y="4483100"/>
                </a:cubicBezTo>
                <a:cubicBezTo>
                  <a:pt x="4427795" y="4484498"/>
                  <a:pt x="4351211" y="4466684"/>
                  <a:pt x="4117871" y="4483100"/>
                </a:cubicBezTo>
                <a:cubicBezTo>
                  <a:pt x="3884532" y="4499516"/>
                  <a:pt x="3683299" y="4455146"/>
                  <a:pt x="3534973" y="4483100"/>
                </a:cubicBezTo>
                <a:cubicBezTo>
                  <a:pt x="3386647" y="4511054"/>
                  <a:pt x="3124880" y="4504975"/>
                  <a:pt x="3002761" y="4483100"/>
                </a:cubicBezTo>
                <a:cubicBezTo>
                  <a:pt x="2880642" y="4461225"/>
                  <a:pt x="2552061" y="4490684"/>
                  <a:pt x="2318489" y="4483100"/>
                </a:cubicBezTo>
                <a:cubicBezTo>
                  <a:pt x="2084917" y="4475516"/>
                  <a:pt x="1940983" y="4459527"/>
                  <a:pt x="1735591" y="4483100"/>
                </a:cubicBezTo>
                <a:cubicBezTo>
                  <a:pt x="1530199" y="4506673"/>
                  <a:pt x="1096907" y="4470687"/>
                  <a:pt x="747198" y="4483100"/>
                </a:cubicBezTo>
                <a:cubicBezTo>
                  <a:pt x="275448" y="4419272"/>
                  <a:pt x="75" y="4138227"/>
                  <a:pt x="0" y="3735902"/>
                </a:cubicBezTo>
                <a:cubicBezTo>
                  <a:pt x="-20636" y="3478268"/>
                  <a:pt x="-10409" y="3457066"/>
                  <a:pt x="0" y="3197935"/>
                </a:cubicBezTo>
                <a:cubicBezTo>
                  <a:pt x="10409" y="2938804"/>
                  <a:pt x="4067" y="2728573"/>
                  <a:pt x="0" y="2570307"/>
                </a:cubicBezTo>
                <a:cubicBezTo>
                  <a:pt x="-4067" y="2412041"/>
                  <a:pt x="-15766" y="2184675"/>
                  <a:pt x="0" y="1942680"/>
                </a:cubicBezTo>
                <a:cubicBezTo>
                  <a:pt x="15766" y="1700685"/>
                  <a:pt x="24733" y="1453579"/>
                  <a:pt x="0" y="1285165"/>
                </a:cubicBezTo>
                <a:cubicBezTo>
                  <a:pt x="-24733" y="1116752"/>
                  <a:pt x="-8082" y="910641"/>
                  <a:pt x="0" y="747198"/>
                </a:cubicBezTo>
                <a:close/>
              </a:path>
              <a:path w="6563077" h="4483100" stroke="0" extrusionOk="0">
                <a:moveTo>
                  <a:pt x="0" y="747198"/>
                </a:moveTo>
                <a:cubicBezTo>
                  <a:pt x="-35962" y="344903"/>
                  <a:pt x="303935" y="-29060"/>
                  <a:pt x="747198" y="0"/>
                </a:cubicBezTo>
                <a:cubicBezTo>
                  <a:pt x="1034575" y="1370"/>
                  <a:pt x="1044352" y="4083"/>
                  <a:pt x="1330096" y="0"/>
                </a:cubicBezTo>
                <a:cubicBezTo>
                  <a:pt x="1615840" y="-4083"/>
                  <a:pt x="1673254" y="5827"/>
                  <a:pt x="1811621" y="0"/>
                </a:cubicBezTo>
                <a:cubicBezTo>
                  <a:pt x="1949989" y="-5827"/>
                  <a:pt x="2115876" y="-15946"/>
                  <a:pt x="2394519" y="0"/>
                </a:cubicBezTo>
                <a:cubicBezTo>
                  <a:pt x="2673162" y="15946"/>
                  <a:pt x="2795150" y="-22364"/>
                  <a:pt x="3028104" y="0"/>
                </a:cubicBezTo>
                <a:cubicBezTo>
                  <a:pt x="3261058" y="22364"/>
                  <a:pt x="3280658" y="14965"/>
                  <a:pt x="3509629" y="0"/>
                </a:cubicBezTo>
                <a:cubicBezTo>
                  <a:pt x="3738601" y="-14965"/>
                  <a:pt x="3952300" y="-28377"/>
                  <a:pt x="4143214" y="0"/>
                </a:cubicBezTo>
                <a:cubicBezTo>
                  <a:pt x="4334128" y="28377"/>
                  <a:pt x="4721904" y="22409"/>
                  <a:pt x="4878173" y="0"/>
                </a:cubicBezTo>
                <a:cubicBezTo>
                  <a:pt x="5034442" y="-22409"/>
                  <a:pt x="5350856" y="-35773"/>
                  <a:pt x="5815879" y="0"/>
                </a:cubicBezTo>
                <a:cubicBezTo>
                  <a:pt x="6164884" y="30242"/>
                  <a:pt x="6542461" y="327707"/>
                  <a:pt x="6563077" y="747198"/>
                </a:cubicBezTo>
                <a:cubicBezTo>
                  <a:pt x="6574293" y="1040717"/>
                  <a:pt x="6547722" y="1179100"/>
                  <a:pt x="6563077" y="1344939"/>
                </a:cubicBezTo>
                <a:cubicBezTo>
                  <a:pt x="6578432" y="1510778"/>
                  <a:pt x="6564506" y="1704905"/>
                  <a:pt x="6563077" y="1882906"/>
                </a:cubicBezTo>
                <a:cubicBezTo>
                  <a:pt x="6561648" y="2060907"/>
                  <a:pt x="6587669" y="2307538"/>
                  <a:pt x="6563077" y="2510533"/>
                </a:cubicBezTo>
                <a:cubicBezTo>
                  <a:pt x="6538485" y="2713528"/>
                  <a:pt x="6566835" y="2902751"/>
                  <a:pt x="6563077" y="3018613"/>
                </a:cubicBezTo>
                <a:cubicBezTo>
                  <a:pt x="6559319" y="3134475"/>
                  <a:pt x="6530564" y="3569837"/>
                  <a:pt x="6563077" y="3735902"/>
                </a:cubicBezTo>
                <a:cubicBezTo>
                  <a:pt x="6498920" y="4125504"/>
                  <a:pt x="6272655" y="4415698"/>
                  <a:pt x="5815879" y="4483100"/>
                </a:cubicBezTo>
                <a:cubicBezTo>
                  <a:pt x="5611762" y="4475450"/>
                  <a:pt x="5457350" y="4480392"/>
                  <a:pt x="5283667" y="4483100"/>
                </a:cubicBezTo>
                <a:cubicBezTo>
                  <a:pt x="5109984" y="4485808"/>
                  <a:pt x="4915230" y="4490459"/>
                  <a:pt x="4599396" y="4483100"/>
                </a:cubicBezTo>
                <a:cubicBezTo>
                  <a:pt x="4283562" y="4475741"/>
                  <a:pt x="4326503" y="4479805"/>
                  <a:pt x="4117871" y="4483100"/>
                </a:cubicBezTo>
                <a:cubicBezTo>
                  <a:pt x="3909240" y="4486395"/>
                  <a:pt x="3760735" y="4474659"/>
                  <a:pt x="3484286" y="4483100"/>
                </a:cubicBezTo>
                <a:cubicBezTo>
                  <a:pt x="3207838" y="4491541"/>
                  <a:pt x="3108676" y="4475709"/>
                  <a:pt x="2952074" y="4483100"/>
                </a:cubicBezTo>
                <a:cubicBezTo>
                  <a:pt x="2795472" y="4490491"/>
                  <a:pt x="2489940" y="4449362"/>
                  <a:pt x="2217115" y="4483100"/>
                </a:cubicBezTo>
                <a:cubicBezTo>
                  <a:pt x="1944290" y="4516838"/>
                  <a:pt x="1679933" y="4516558"/>
                  <a:pt x="1482157" y="4483100"/>
                </a:cubicBezTo>
                <a:cubicBezTo>
                  <a:pt x="1284381" y="4449642"/>
                  <a:pt x="1054814" y="4446620"/>
                  <a:pt x="747198" y="4483100"/>
                </a:cubicBezTo>
                <a:cubicBezTo>
                  <a:pt x="346485" y="4539226"/>
                  <a:pt x="-77715" y="4148188"/>
                  <a:pt x="0" y="3735902"/>
                </a:cubicBezTo>
                <a:cubicBezTo>
                  <a:pt x="6586" y="3539870"/>
                  <a:pt x="-13288" y="3449282"/>
                  <a:pt x="0" y="3168048"/>
                </a:cubicBezTo>
                <a:cubicBezTo>
                  <a:pt x="13288" y="2886814"/>
                  <a:pt x="9149" y="2793160"/>
                  <a:pt x="0" y="2510533"/>
                </a:cubicBezTo>
                <a:cubicBezTo>
                  <a:pt x="-9149" y="2227906"/>
                  <a:pt x="-17249" y="2179175"/>
                  <a:pt x="0" y="1972567"/>
                </a:cubicBezTo>
                <a:cubicBezTo>
                  <a:pt x="17249" y="1765959"/>
                  <a:pt x="15120" y="1621627"/>
                  <a:pt x="0" y="1404713"/>
                </a:cubicBezTo>
                <a:cubicBezTo>
                  <a:pt x="-15120" y="1187799"/>
                  <a:pt x="22447" y="923464"/>
                  <a:pt x="0" y="747198"/>
                </a:cubicBezTo>
                <a:close/>
              </a:path>
            </a:pathLst>
          </a:custGeom>
          <a:solidFill>
            <a:schemeClr val="bg1">
              <a:lumMod val="85000"/>
            </a:schemeClr>
          </a:solidFill>
          <a:ln>
            <a:solidFill>
              <a:schemeClr val="tx1"/>
            </a:solidFill>
            <a:extLst>
              <a:ext uri="{C807C97D-BFC1-408E-A445-0C87EB9F89A2}">
                <ask:lineSketchStyleProps xmlns:ask="http://schemas.microsoft.com/office/drawing/2018/sketchyshapes" sd="1078814800">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rgbClr val="000000"/>
                </a:solidFill>
                <a:effectLst/>
              </a:rPr>
              <a:t>‘Policing has profoundly failed those bereaved by the Hillsborough disaster over many years and we are sorry that the service got it so wrong. Police failures were the main cause of the tragedy and have continued to blight the lives of family members ever since. </a:t>
            </a:r>
          </a:p>
          <a:p>
            <a:pPr algn="l"/>
            <a:r>
              <a:rPr lang="en-GB" b="0" i="0" dirty="0">
                <a:solidFill>
                  <a:srgbClr val="000000"/>
                </a:solidFill>
                <a:effectLst/>
              </a:rPr>
              <a:t>Hillsborough is a touchstone for long-lasting change in policing and there is a commitment from the leadership in policing to create a modern, dynamic police service which acts without fear or favour, and with integrity and empathy.</a:t>
            </a:r>
          </a:p>
          <a:p>
            <a:pPr algn="l"/>
            <a:r>
              <a:rPr lang="en-GB" b="0" i="0" dirty="0">
                <a:solidFill>
                  <a:srgbClr val="000000"/>
                </a:solidFill>
                <a:effectLst/>
              </a:rPr>
              <a:t>The changes include all police forces in England and Wales signing up to a charter agreeing to acknowledge when mistakes have been made and not seek to defend the indefensible.’</a:t>
            </a:r>
          </a:p>
          <a:p>
            <a:pPr algn="ctr"/>
            <a:endParaRPr lang="en-GB" b="0" i="0" dirty="0">
              <a:solidFill>
                <a:srgbClr val="000000"/>
              </a:solidFill>
              <a:effectLst/>
            </a:endParaRPr>
          </a:p>
          <a:p>
            <a:pPr algn="ctr"/>
            <a:r>
              <a:rPr lang="en-GB" b="1" dirty="0">
                <a:solidFill>
                  <a:srgbClr val="000000"/>
                </a:solidFill>
              </a:rPr>
              <a:t>CC Andy Marsh, College of Policing CEO</a:t>
            </a:r>
            <a:endParaRPr lang="en-GB" b="1" dirty="0"/>
          </a:p>
        </p:txBody>
      </p:sp>
      <p:pic>
        <p:nvPicPr>
          <p:cNvPr id="4" name="Picture 3">
            <a:extLst>
              <a:ext uri="{FF2B5EF4-FFF2-40B4-BE49-F238E27FC236}">
                <a16:creationId xmlns:a16="http://schemas.microsoft.com/office/drawing/2014/main" id="{66EE5B2A-BBA8-B9A1-2E05-A303215F44F8}"/>
              </a:ext>
            </a:extLst>
          </p:cNvPr>
          <p:cNvPicPr>
            <a:picLocks noChangeAspect="1"/>
          </p:cNvPicPr>
          <p:nvPr/>
        </p:nvPicPr>
        <p:blipFill>
          <a:blip r:embed="rId3"/>
          <a:stretch>
            <a:fillRect/>
          </a:stretch>
        </p:blipFill>
        <p:spPr>
          <a:xfrm>
            <a:off x="7137400" y="1017588"/>
            <a:ext cx="2638777" cy="1484312"/>
          </a:xfrm>
          <a:prstGeom prst="rect">
            <a:avLst/>
          </a:prstGeom>
        </p:spPr>
      </p:pic>
      <p:pic>
        <p:nvPicPr>
          <p:cNvPr id="5" name="Picture 4">
            <a:extLst>
              <a:ext uri="{FF2B5EF4-FFF2-40B4-BE49-F238E27FC236}">
                <a16:creationId xmlns:a16="http://schemas.microsoft.com/office/drawing/2014/main" id="{6404F19E-2387-6226-F097-519A4198E5D1}"/>
              </a:ext>
            </a:extLst>
          </p:cNvPr>
          <p:cNvPicPr>
            <a:picLocks noChangeAspect="1"/>
          </p:cNvPicPr>
          <p:nvPr/>
        </p:nvPicPr>
        <p:blipFill>
          <a:blip r:embed="rId4"/>
          <a:stretch>
            <a:fillRect/>
          </a:stretch>
        </p:blipFill>
        <p:spPr>
          <a:xfrm>
            <a:off x="9211222" y="2590800"/>
            <a:ext cx="2466428" cy="1676400"/>
          </a:xfrm>
          <a:prstGeom prst="rect">
            <a:avLst/>
          </a:prstGeom>
        </p:spPr>
      </p:pic>
      <p:pic>
        <p:nvPicPr>
          <p:cNvPr id="6" name="Picture 5">
            <a:extLst>
              <a:ext uri="{FF2B5EF4-FFF2-40B4-BE49-F238E27FC236}">
                <a16:creationId xmlns:a16="http://schemas.microsoft.com/office/drawing/2014/main" id="{DACCF5D8-7EDC-F623-DFF5-77B5FE402A1B}"/>
              </a:ext>
            </a:extLst>
          </p:cNvPr>
          <p:cNvPicPr>
            <a:picLocks noChangeAspect="1"/>
          </p:cNvPicPr>
          <p:nvPr/>
        </p:nvPicPr>
        <p:blipFill>
          <a:blip r:embed="rId5"/>
          <a:stretch>
            <a:fillRect/>
          </a:stretch>
        </p:blipFill>
        <p:spPr>
          <a:xfrm>
            <a:off x="7137399" y="4325621"/>
            <a:ext cx="2638777" cy="1514791"/>
          </a:xfrm>
          <a:prstGeom prst="rect">
            <a:avLst/>
          </a:prstGeom>
        </p:spPr>
      </p:pic>
    </p:spTree>
    <p:extLst>
      <p:ext uri="{BB962C8B-B14F-4D97-AF65-F5344CB8AC3E}">
        <p14:creationId xmlns:p14="http://schemas.microsoft.com/office/powerpoint/2010/main" val="637826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74109" y="205467"/>
            <a:ext cx="10411794" cy="584775"/>
          </a:xfrm>
          <a:prstGeom prst="rect">
            <a:avLst/>
          </a:prstGeom>
          <a:solidFill>
            <a:srgbClr val="002060"/>
          </a:solidFill>
        </p:spPr>
        <p:txBody>
          <a:bodyPr wrap="square" rtlCol="0">
            <a:spAutoFit/>
          </a:bodyPr>
          <a:lstStyle/>
          <a:p>
            <a:pPr algn="ctr"/>
            <a:r>
              <a:rPr lang="en-GB" sz="3200" b="1" dirty="0">
                <a:solidFill>
                  <a:schemeClr val="bg1"/>
                </a:solidFill>
              </a:rPr>
              <a:t>The Initial Responder’s Role</a:t>
            </a:r>
          </a:p>
        </p:txBody>
      </p:sp>
      <p:pic>
        <p:nvPicPr>
          <p:cNvPr id="3" name="Picture 2"/>
          <p:cNvPicPr>
            <a:picLocks noChangeAspect="1"/>
          </p:cNvPicPr>
          <p:nvPr/>
        </p:nvPicPr>
        <p:blipFill>
          <a:blip r:embed="rId3"/>
          <a:stretch>
            <a:fillRect/>
          </a:stretch>
        </p:blipFill>
        <p:spPr>
          <a:xfrm>
            <a:off x="1220229" y="3050773"/>
            <a:ext cx="3139424" cy="2794476"/>
          </a:xfrm>
          <a:prstGeom prst="rect">
            <a:avLst/>
          </a:prstGeom>
        </p:spPr>
      </p:pic>
      <p:graphicFrame>
        <p:nvGraphicFramePr>
          <p:cNvPr id="5" name="Diagram 4"/>
          <p:cNvGraphicFramePr/>
          <p:nvPr>
            <p:extLst>
              <p:ext uri="{D42A27DB-BD31-4B8C-83A1-F6EECF244321}">
                <p14:modId xmlns:p14="http://schemas.microsoft.com/office/powerpoint/2010/main" val="166899071"/>
              </p:ext>
            </p:extLst>
          </p:nvPr>
        </p:nvGraphicFramePr>
        <p:xfrm>
          <a:off x="1633095" y="497854"/>
          <a:ext cx="8925809"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07578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2BE9AE7-2A4F-4749-8741-C20ACBCDEDE8}"/>
                                            </p:graphicEl>
                                          </p:spTgt>
                                        </p:tgtEl>
                                        <p:attrNameLst>
                                          <p:attrName>style.visibility</p:attrName>
                                        </p:attrNameLst>
                                      </p:cBhvr>
                                      <p:to>
                                        <p:strVal val="visible"/>
                                      </p:to>
                                    </p:set>
                                    <p:animEffect transition="in" filter="fade">
                                      <p:cBhvr>
                                        <p:cTn id="7" dur="500"/>
                                        <p:tgtEl>
                                          <p:spTgt spid="5">
                                            <p:graphicEl>
                                              <a:dgm id="{E2BE9AE7-2A4F-4749-8741-C20ACBCDED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2D677EE-94A9-4D32-9019-1A159FD542A5}"/>
                                            </p:graphicEl>
                                          </p:spTgt>
                                        </p:tgtEl>
                                        <p:attrNameLst>
                                          <p:attrName>style.visibility</p:attrName>
                                        </p:attrNameLst>
                                      </p:cBhvr>
                                      <p:to>
                                        <p:strVal val="visible"/>
                                      </p:to>
                                    </p:set>
                                    <p:animEffect transition="in" filter="fade">
                                      <p:cBhvr>
                                        <p:cTn id="12" dur="500"/>
                                        <p:tgtEl>
                                          <p:spTgt spid="5">
                                            <p:graphicEl>
                                              <a:dgm id="{02D677EE-94A9-4D32-9019-1A159FD542A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7418BE3-F244-4AB4-8FB1-E6C772923649}"/>
                                            </p:graphicEl>
                                          </p:spTgt>
                                        </p:tgtEl>
                                        <p:attrNameLst>
                                          <p:attrName>style.visibility</p:attrName>
                                        </p:attrNameLst>
                                      </p:cBhvr>
                                      <p:to>
                                        <p:strVal val="visible"/>
                                      </p:to>
                                    </p:set>
                                    <p:animEffect transition="in" filter="fade">
                                      <p:cBhvr>
                                        <p:cTn id="15" dur="500"/>
                                        <p:tgtEl>
                                          <p:spTgt spid="5">
                                            <p:graphicEl>
                                              <a:dgm id="{77418BE3-F244-4AB4-8FB1-E6C7729236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F1F9720-35DD-4C97-85E2-148E852845BE}"/>
                                            </p:graphicEl>
                                          </p:spTgt>
                                        </p:tgtEl>
                                        <p:attrNameLst>
                                          <p:attrName>style.visibility</p:attrName>
                                        </p:attrNameLst>
                                      </p:cBhvr>
                                      <p:to>
                                        <p:strVal val="visible"/>
                                      </p:to>
                                    </p:set>
                                    <p:animEffect transition="in" filter="fade">
                                      <p:cBhvr>
                                        <p:cTn id="20" dur="500"/>
                                        <p:tgtEl>
                                          <p:spTgt spid="5">
                                            <p:graphicEl>
                                              <a:dgm id="{7F1F9720-35DD-4C97-85E2-148E852845B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1A481492-EF4A-4C01-A89D-C4B3BFF2EC9F}"/>
                                            </p:graphicEl>
                                          </p:spTgt>
                                        </p:tgtEl>
                                        <p:attrNameLst>
                                          <p:attrName>style.visibility</p:attrName>
                                        </p:attrNameLst>
                                      </p:cBhvr>
                                      <p:to>
                                        <p:strVal val="visible"/>
                                      </p:to>
                                    </p:set>
                                    <p:animEffect transition="in" filter="fade">
                                      <p:cBhvr>
                                        <p:cTn id="23" dur="500"/>
                                        <p:tgtEl>
                                          <p:spTgt spid="5">
                                            <p:graphicEl>
                                              <a:dgm id="{1A481492-EF4A-4C01-A89D-C4B3BFF2EC9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1D4A7176-C26E-4948-A728-3C9DAA158729}"/>
                                            </p:graphicEl>
                                          </p:spTgt>
                                        </p:tgtEl>
                                        <p:attrNameLst>
                                          <p:attrName>style.visibility</p:attrName>
                                        </p:attrNameLst>
                                      </p:cBhvr>
                                      <p:to>
                                        <p:strVal val="visible"/>
                                      </p:to>
                                    </p:set>
                                    <p:animEffect transition="in" filter="fade">
                                      <p:cBhvr>
                                        <p:cTn id="28" dur="500"/>
                                        <p:tgtEl>
                                          <p:spTgt spid="5">
                                            <p:graphicEl>
                                              <a:dgm id="{1D4A7176-C26E-4948-A728-3C9DAA15872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AF070C23-C0B6-45C2-A2BB-0B55DDCE7FC1}"/>
                                            </p:graphicEl>
                                          </p:spTgt>
                                        </p:tgtEl>
                                        <p:attrNameLst>
                                          <p:attrName>style.visibility</p:attrName>
                                        </p:attrNameLst>
                                      </p:cBhvr>
                                      <p:to>
                                        <p:strVal val="visible"/>
                                      </p:to>
                                    </p:set>
                                    <p:animEffect transition="in" filter="fade">
                                      <p:cBhvr>
                                        <p:cTn id="31" dur="500"/>
                                        <p:tgtEl>
                                          <p:spTgt spid="5">
                                            <p:graphicEl>
                                              <a:dgm id="{AF070C23-C0B6-45C2-A2BB-0B55DDCE7FC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129B43C3-3E35-43BE-92D9-000A8EB2F797}"/>
                                            </p:graphicEl>
                                          </p:spTgt>
                                        </p:tgtEl>
                                        <p:attrNameLst>
                                          <p:attrName>style.visibility</p:attrName>
                                        </p:attrNameLst>
                                      </p:cBhvr>
                                      <p:to>
                                        <p:strVal val="visible"/>
                                      </p:to>
                                    </p:set>
                                    <p:animEffect transition="in" filter="fade">
                                      <p:cBhvr>
                                        <p:cTn id="36" dur="500"/>
                                        <p:tgtEl>
                                          <p:spTgt spid="5">
                                            <p:graphicEl>
                                              <a:dgm id="{129B43C3-3E35-43BE-92D9-000A8EB2F79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7363839C-EBB4-421F-AE28-7638A88E23DB}"/>
                                            </p:graphicEl>
                                          </p:spTgt>
                                        </p:tgtEl>
                                        <p:attrNameLst>
                                          <p:attrName>style.visibility</p:attrName>
                                        </p:attrNameLst>
                                      </p:cBhvr>
                                      <p:to>
                                        <p:strVal val="visible"/>
                                      </p:to>
                                    </p:set>
                                    <p:animEffect transition="in" filter="fade">
                                      <p:cBhvr>
                                        <p:cTn id="39" dur="500"/>
                                        <p:tgtEl>
                                          <p:spTgt spid="5">
                                            <p:graphicEl>
                                              <a:dgm id="{7363839C-EBB4-421F-AE28-7638A88E23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550" y="141881"/>
            <a:ext cx="10496549" cy="584775"/>
          </a:xfrm>
          <a:prstGeom prst="rect">
            <a:avLst/>
          </a:prstGeom>
          <a:solidFill>
            <a:srgbClr val="002060"/>
          </a:solidFill>
        </p:spPr>
        <p:txBody>
          <a:bodyPr wrap="square" rtlCol="0">
            <a:spAutoFit/>
          </a:bodyPr>
          <a:lstStyle/>
          <a:p>
            <a:pPr algn="ctr"/>
            <a:r>
              <a:rPr lang="en-GB" sz="3200" b="1" dirty="0">
                <a:solidFill>
                  <a:schemeClr val="bg1"/>
                </a:solidFill>
              </a:rPr>
              <a:t>Cordons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33650" y="788212"/>
            <a:ext cx="6998764" cy="5339379"/>
          </a:xfrm>
          <a:prstGeom prst="rect">
            <a:avLst/>
          </a:prstGeom>
        </p:spPr>
      </p:pic>
    </p:spTree>
    <p:extLst>
      <p:ext uri="{BB962C8B-B14F-4D97-AF65-F5344CB8AC3E}">
        <p14:creationId xmlns:p14="http://schemas.microsoft.com/office/powerpoint/2010/main" val="4028180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808" y="277128"/>
            <a:ext cx="10411794" cy="584775"/>
          </a:xfrm>
          <a:prstGeom prst="rect">
            <a:avLst/>
          </a:prstGeom>
          <a:solidFill>
            <a:srgbClr val="002060"/>
          </a:solidFill>
        </p:spPr>
        <p:txBody>
          <a:bodyPr wrap="square" rtlCol="0">
            <a:spAutoFit/>
          </a:bodyPr>
          <a:lstStyle/>
          <a:p>
            <a:pPr algn="ctr"/>
            <a:r>
              <a:rPr lang="en-GB" sz="3200" b="1" dirty="0">
                <a:solidFill>
                  <a:schemeClr val="bg1"/>
                </a:solidFill>
              </a:rPr>
              <a:t>Initial Response to a CBRN incident (CRESS)</a:t>
            </a:r>
          </a:p>
        </p:txBody>
      </p:sp>
      <p:graphicFrame>
        <p:nvGraphicFramePr>
          <p:cNvPr id="9" name="Diagram 8">
            <a:extLst>
              <a:ext uri="{FF2B5EF4-FFF2-40B4-BE49-F238E27FC236}">
                <a16:creationId xmlns:a16="http://schemas.microsoft.com/office/drawing/2014/main" id="{363CC74F-8B65-476E-842E-0D5B4C58C401}"/>
              </a:ext>
            </a:extLst>
          </p:cNvPr>
          <p:cNvGraphicFramePr/>
          <p:nvPr>
            <p:extLst>
              <p:ext uri="{D42A27DB-BD31-4B8C-83A1-F6EECF244321}">
                <p14:modId xmlns:p14="http://schemas.microsoft.com/office/powerpoint/2010/main" val="2356163033"/>
              </p:ext>
            </p:extLst>
          </p:nvPr>
        </p:nvGraphicFramePr>
        <p:xfrm>
          <a:off x="413895" y="277128"/>
          <a:ext cx="11557416" cy="5508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0072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91064770-C67D-488D-B766-F30C4C67F7AE}"/>
                                            </p:graphicEl>
                                          </p:spTgt>
                                        </p:tgtEl>
                                        <p:attrNameLst>
                                          <p:attrName>style.visibility</p:attrName>
                                        </p:attrNameLst>
                                      </p:cBhvr>
                                      <p:to>
                                        <p:strVal val="visible"/>
                                      </p:to>
                                    </p:set>
                                    <p:animEffect transition="in" filter="fade">
                                      <p:cBhvr>
                                        <p:cTn id="7" dur="500"/>
                                        <p:tgtEl>
                                          <p:spTgt spid="9">
                                            <p:graphicEl>
                                              <a:dgm id="{91064770-C67D-488D-B766-F30C4C67F7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graphicEl>
                                              <a:dgm id="{DC2293EC-5018-4F1F-8C93-F9A44802AFB7}"/>
                                            </p:graphicEl>
                                          </p:spTgt>
                                        </p:tgtEl>
                                        <p:attrNameLst>
                                          <p:attrName>style.visibility</p:attrName>
                                        </p:attrNameLst>
                                      </p:cBhvr>
                                      <p:to>
                                        <p:strVal val="visible"/>
                                      </p:to>
                                    </p:set>
                                    <p:animEffect transition="in" filter="fade">
                                      <p:cBhvr>
                                        <p:cTn id="12" dur="500"/>
                                        <p:tgtEl>
                                          <p:spTgt spid="9">
                                            <p:graphicEl>
                                              <a:dgm id="{DC2293EC-5018-4F1F-8C93-F9A44802AFB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graphicEl>
                                              <a:dgm id="{8C424F4F-BAA6-4C30-BDE3-1E65318B89A7}"/>
                                            </p:graphicEl>
                                          </p:spTgt>
                                        </p:tgtEl>
                                        <p:attrNameLst>
                                          <p:attrName>style.visibility</p:attrName>
                                        </p:attrNameLst>
                                      </p:cBhvr>
                                      <p:to>
                                        <p:strVal val="visible"/>
                                      </p:to>
                                    </p:set>
                                    <p:animEffect transition="in" filter="fade">
                                      <p:cBhvr>
                                        <p:cTn id="17" dur="500"/>
                                        <p:tgtEl>
                                          <p:spTgt spid="9">
                                            <p:graphicEl>
                                              <a:dgm id="{8C424F4F-BAA6-4C30-BDE3-1E65318B89A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graphicEl>
                                              <a:dgm id="{1CDCDD1C-C216-43DD-8A94-78F557217DC7}"/>
                                            </p:graphicEl>
                                          </p:spTgt>
                                        </p:tgtEl>
                                        <p:attrNameLst>
                                          <p:attrName>style.visibility</p:attrName>
                                        </p:attrNameLst>
                                      </p:cBhvr>
                                      <p:to>
                                        <p:strVal val="visible"/>
                                      </p:to>
                                    </p:set>
                                    <p:animEffect transition="in" filter="fade">
                                      <p:cBhvr>
                                        <p:cTn id="22" dur="500"/>
                                        <p:tgtEl>
                                          <p:spTgt spid="9">
                                            <p:graphicEl>
                                              <a:dgm id="{1CDCDD1C-C216-43DD-8A94-78F557217DC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graphicEl>
                                              <a:dgm id="{25DF52BA-1691-4E68-91E4-D29D6D471CCF}"/>
                                            </p:graphicEl>
                                          </p:spTgt>
                                        </p:tgtEl>
                                        <p:attrNameLst>
                                          <p:attrName>style.visibility</p:attrName>
                                        </p:attrNameLst>
                                      </p:cBhvr>
                                      <p:to>
                                        <p:strVal val="visible"/>
                                      </p:to>
                                    </p:set>
                                    <p:animEffect transition="in" filter="fade">
                                      <p:cBhvr>
                                        <p:cTn id="27" dur="500"/>
                                        <p:tgtEl>
                                          <p:spTgt spid="9">
                                            <p:graphicEl>
                                              <a:dgm id="{25DF52BA-1691-4E68-91E4-D29D6D471CC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graphicEl>
                                              <a:dgm id="{02B97236-F794-44C9-A782-E03250C001AB}"/>
                                            </p:graphicEl>
                                          </p:spTgt>
                                        </p:tgtEl>
                                        <p:attrNameLst>
                                          <p:attrName>style.visibility</p:attrName>
                                        </p:attrNameLst>
                                      </p:cBhvr>
                                      <p:to>
                                        <p:strVal val="visible"/>
                                      </p:to>
                                    </p:set>
                                    <p:animEffect transition="in" filter="fade">
                                      <p:cBhvr>
                                        <p:cTn id="32" dur="500"/>
                                        <p:tgtEl>
                                          <p:spTgt spid="9">
                                            <p:graphicEl>
                                              <a:dgm id="{02B97236-F794-44C9-A782-E03250C001AB}"/>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643D6E13-0EF4-47E9-821F-647B48DB27B0}"/>
                                            </p:graphicEl>
                                          </p:spTgt>
                                        </p:tgtEl>
                                        <p:attrNameLst>
                                          <p:attrName>style.visibility</p:attrName>
                                        </p:attrNameLst>
                                      </p:cBhvr>
                                      <p:to>
                                        <p:strVal val="visible"/>
                                      </p:to>
                                    </p:set>
                                    <p:animEffect transition="in" filter="fade">
                                      <p:cBhvr>
                                        <p:cTn id="37" dur="500"/>
                                        <p:tgtEl>
                                          <p:spTgt spid="9">
                                            <p:graphicEl>
                                              <a:dgm id="{643D6E13-0EF4-47E9-821F-647B48DB27B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7943DE66-49CF-4A24-A87E-7C1099DD9FB3}"/>
                                            </p:graphicEl>
                                          </p:spTgt>
                                        </p:tgtEl>
                                        <p:attrNameLst>
                                          <p:attrName>style.visibility</p:attrName>
                                        </p:attrNameLst>
                                      </p:cBhvr>
                                      <p:to>
                                        <p:strVal val="visible"/>
                                      </p:to>
                                    </p:set>
                                    <p:animEffect transition="in" filter="fade">
                                      <p:cBhvr>
                                        <p:cTn id="42" dur="500"/>
                                        <p:tgtEl>
                                          <p:spTgt spid="9">
                                            <p:graphicEl>
                                              <a:dgm id="{7943DE66-49CF-4A24-A87E-7C1099DD9FB3}"/>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876BC675-CF2D-4815-AEB0-CC0F377615D8}"/>
                                            </p:graphicEl>
                                          </p:spTgt>
                                        </p:tgtEl>
                                        <p:attrNameLst>
                                          <p:attrName>style.visibility</p:attrName>
                                        </p:attrNameLst>
                                      </p:cBhvr>
                                      <p:to>
                                        <p:strVal val="visible"/>
                                      </p:to>
                                    </p:set>
                                    <p:animEffect transition="in" filter="fade">
                                      <p:cBhvr>
                                        <p:cTn id="47" dur="500"/>
                                        <p:tgtEl>
                                          <p:spTgt spid="9">
                                            <p:graphicEl>
                                              <a:dgm id="{876BC675-CF2D-4815-AEB0-CC0F377615D8}"/>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793A3447-E9BB-4CE2-9DE0-1E86F6E2D807}"/>
                                            </p:graphicEl>
                                          </p:spTgt>
                                        </p:tgtEl>
                                        <p:attrNameLst>
                                          <p:attrName>style.visibility</p:attrName>
                                        </p:attrNameLst>
                                      </p:cBhvr>
                                      <p:to>
                                        <p:strVal val="visible"/>
                                      </p:to>
                                    </p:set>
                                    <p:animEffect transition="in" filter="fade">
                                      <p:cBhvr>
                                        <p:cTn id="52" dur="500"/>
                                        <p:tgtEl>
                                          <p:spTgt spid="9">
                                            <p:graphicEl>
                                              <a:dgm id="{793A3447-E9BB-4CE2-9DE0-1E86F6E2D80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lvl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36513" y="232157"/>
            <a:ext cx="10411794" cy="584775"/>
          </a:xfrm>
          <a:prstGeom prst="rect">
            <a:avLst/>
          </a:prstGeom>
          <a:solidFill>
            <a:srgbClr val="002060"/>
          </a:solidFill>
        </p:spPr>
        <p:txBody>
          <a:bodyPr wrap="square" rtlCol="0">
            <a:spAutoFit/>
          </a:bodyPr>
          <a:lstStyle/>
          <a:p>
            <a:pPr algn="ctr"/>
            <a:r>
              <a:rPr lang="en-GB" sz="3200" b="1" dirty="0">
                <a:solidFill>
                  <a:schemeClr val="bg1"/>
                </a:solidFill>
              </a:rPr>
              <a:t>Initial Response to a CBRN incident (CRESS)</a:t>
            </a:r>
          </a:p>
        </p:txBody>
      </p:sp>
      <p:sp>
        <p:nvSpPr>
          <p:cNvPr id="7" name="Callout: Down Arrow 6">
            <a:extLst>
              <a:ext uri="{FF2B5EF4-FFF2-40B4-BE49-F238E27FC236}">
                <a16:creationId xmlns:a16="http://schemas.microsoft.com/office/drawing/2014/main" id="{9256B36E-5F32-4648-99C9-66088D45D925}"/>
              </a:ext>
            </a:extLst>
          </p:cNvPr>
          <p:cNvSpPr/>
          <p:nvPr/>
        </p:nvSpPr>
        <p:spPr>
          <a:xfrm>
            <a:off x="3057993" y="893478"/>
            <a:ext cx="6355829" cy="1169233"/>
          </a:xfrm>
          <a:custGeom>
            <a:avLst/>
            <a:gdLst>
              <a:gd name="connsiteX0" fmla="*/ 0 w 6355829"/>
              <a:gd name="connsiteY0" fmla="*/ 0 h 1169233"/>
              <a:gd name="connsiteX1" fmla="*/ 508466 w 6355829"/>
              <a:gd name="connsiteY1" fmla="*/ 0 h 1169233"/>
              <a:gd name="connsiteX2" fmla="*/ 1207608 w 6355829"/>
              <a:gd name="connsiteY2" fmla="*/ 0 h 1169233"/>
              <a:gd name="connsiteX3" fmla="*/ 1970307 w 6355829"/>
              <a:gd name="connsiteY3" fmla="*/ 0 h 1169233"/>
              <a:gd name="connsiteX4" fmla="*/ 2605890 w 6355829"/>
              <a:gd name="connsiteY4" fmla="*/ 0 h 1169233"/>
              <a:gd name="connsiteX5" fmla="*/ 3305031 w 6355829"/>
              <a:gd name="connsiteY5" fmla="*/ 0 h 1169233"/>
              <a:gd name="connsiteX6" fmla="*/ 3877056 w 6355829"/>
              <a:gd name="connsiteY6" fmla="*/ 0 h 1169233"/>
              <a:gd name="connsiteX7" fmla="*/ 4321964 w 6355829"/>
              <a:gd name="connsiteY7" fmla="*/ 0 h 1169233"/>
              <a:gd name="connsiteX8" fmla="*/ 4957547 w 6355829"/>
              <a:gd name="connsiteY8" fmla="*/ 0 h 1169233"/>
              <a:gd name="connsiteX9" fmla="*/ 5593130 w 6355829"/>
              <a:gd name="connsiteY9" fmla="*/ 0 h 1169233"/>
              <a:gd name="connsiteX10" fmla="*/ 6355829 w 6355829"/>
              <a:gd name="connsiteY10" fmla="*/ 0 h 1169233"/>
              <a:gd name="connsiteX11" fmla="*/ 6355829 w 6355829"/>
              <a:gd name="connsiteY11" fmla="*/ 364672 h 1169233"/>
              <a:gd name="connsiteX12" fmla="*/ 6355829 w 6355829"/>
              <a:gd name="connsiteY12" fmla="*/ 759733 h 1169233"/>
              <a:gd name="connsiteX13" fmla="*/ 5719159 w 6355829"/>
              <a:gd name="connsiteY13" fmla="*/ 759733 h 1169233"/>
              <a:gd name="connsiteX14" fmla="*/ 5173443 w 6355829"/>
              <a:gd name="connsiteY14" fmla="*/ 759733 h 1169233"/>
              <a:gd name="connsiteX15" fmla="*/ 4567091 w 6355829"/>
              <a:gd name="connsiteY15" fmla="*/ 759733 h 1169233"/>
              <a:gd name="connsiteX16" fmla="*/ 3960739 w 6355829"/>
              <a:gd name="connsiteY16" fmla="*/ 759733 h 1169233"/>
              <a:gd name="connsiteX17" fmla="*/ 3324069 w 6355829"/>
              <a:gd name="connsiteY17" fmla="*/ 759733 h 1169233"/>
              <a:gd name="connsiteX18" fmla="*/ 3324069 w 6355829"/>
              <a:gd name="connsiteY18" fmla="*/ 876925 h 1169233"/>
              <a:gd name="connsiteX19" fmla="*/ 3470223 w 6355829"/>
              <a:gd name="connsiteY19" fmla="*/ 876925 h 1169233"/>
              <a:gd name="connsiteX20" fmla="*/ 3177915 w 6355829"/>
              <a:gd name="connsiteY20" fmla="*/ 1169233 h 1169233"/>
              <a:gd name="connsiteX21" fmla="*/ 2885606 w 6355829"/>
              <a:gd name="connsiteY21" fmla="*/ 876925 h 1169233"/>
              <a:gd name="connsiteX22" fmla="*/ 3031760 w 6355829"/>
              <a:gd name="connsiteY22" fmla="*/ 876925 h 1169233"/>
              <a:gd name="connsiteX23" fmla="*/ 3031760 w 6355829"/>
              <a:gd name="connsiteY23" fmla="*/ 759733 h 1169233"/>
              <a:gd name="connsiteX24" fmla="*/ 2486043 w 6355829"/>
              <a:gd name="connsiteY24" fmla="*/ 759733 h 1169233"/>
              <a:gd name="connsiteX25" fmla="*/ 1910009 w 6355829"/>
              <a:gd name="connsiteY25" fmla="*/ 759733 h 1169233"/>
              <a:gd name="connsiteX26" fmla="*/ 1333974 w 6355829"/>
              <a:gd name="connsiteY26" fmla="*/ 759733 h 1169233"/>
              <a:gd name="connsiteX27" fmla="*/ 757940 w 6355829"/>
              <a:gd name="connsiteY27" fmla="*/ 759733 h 1169233"/>
              <a:gd name="connsiteX28" fmla="*/ 0 w 6355829"/>
              <a:gd name="connsiteY28" fmla="*/ 759733 h 1169233"/>
              <a:gd name="connsiteX29" fmla="*/ 0 w 6355829"/>
              <a:gd name="connsiteY29" fmla="*/ 402658 h 1169233"/>
              <a:gd name="connsiteX30" fmla="*/ 0 w 6355829"/>
              <a:gd name="connsiteY30" fmla="*/ 0 h 1169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55829" h="1169233" fill="none" extrusionOk="0">
                <a:moveTo>
                  <a:pt x="0" y="0"/>
                </a:moveTo>
                <a:cubicBezTo>
                  <a:pt x="253816" y="20452"/>
                  <a:pt x="254961" y="-9378"/>
                  <a:pt x="508466" y="0"/>
                </a:cubicBezTo>
                <a:cubicBezTo>
                  <a:pt x="761971" y="9378"/>
                  <a:pt x="994724" y="-30860"/>
                  <a:pt x="1207608" y="0"/>
                </a:cubicBezTo>
                <a:cubicBezTo>
                  <a:pt x="1420492" y="30860"/>
                  <a:pt x="1770597" y="-5127"/>
                  <a:pt x="1970307" y="0"/>
                </a:cubicBezTo>
                <a:cubicBezTo>
                  <a:pt x="2170017" y="5127"/>
                  <a:pt x="2408965" y="-10808"/>
                  <a:pt x="2605890" y="0"/>
                </a:cubicBezTo>
                <a:cubicBezTo>
                  <a:pt x="2802815" y="10808"/>
                  <a:pt x="3092995" y="21912"/>
                  <a:pt x="3305031" y="0"/>
                </a:cubicBezTo>
                <a:cubicBezTo>
                  <a:pt x="3517067" y="-21912"/>
                  <a:pt x="3616975" y="2933"/>
                  <a:pt x="3877056" y="0"/>
                </a:cubicBezTo>
                <a:cubicBezTo>
                  <a:pt x="4137137" y="-2933"/>
                  <a:pt x="4137207" y="7073"/>
                  <a:pt x="4321964" y="0"/>
                </a:cubicBezTo>
                <a:cubicBezTo>
                  <a:pt x="4506721" y="-7073"/>
                  <a:pt x="4684695" y="28465"/>
                  <a:pt x="4957547" y="0"/>
                </a:cubicBezTo>
                <a:cubicBezTo>
                  <a:pt x="5230399" y="-28465"/>
                  <a:pt x="5400105" y="31181"/>
                  <a:pt x="5593130" y="0"/>
                </a:cubicBezTo>
                <a:cubicBezTo>
                  <a:pt x="5786155" y="-31181"/>
                  <a:pt x="5986945" y="-19690"/>
                  <a:pt x="6355829" y="0"/>
                </a:cubicBezTo>
                <a:cubicBezTo>
                  <a:pt x="6370535" y="102083"/>
                  <a:pt x="6365847" y="222429"/>
                  <a:pt x="6355829" y="364672"/>
                </a:cubicBezTo>
                <a:cubicBezTo>
                  <a:pt x="6345811" y="506915"/>
                  <a:pt x="6373641" y="622213"/>
                  <a:pt x="6355829" y="759733"/>
                </a:cubicBezTo>
                <a:cubicBezTo>
                  <a:pt x="6041709" y="732962"/>
                  <a:pt x="5926766" y="742916"/>
                  <a:pt x="5719159" y="759733"/>
                </a:cubicBezTo>
                <a:cubicBezTo>
                  <a:pt x="5511552" y="776551"/>
                  <a:pt x="5398762" y="769541"/>
                  <a:pt x="5173443" y="759733"/>
                </a:cubicBezTo>
                <a:cubicBezTo>
                  <a:pt x="4948124" y="749925"/>
                  <a:pt x="4765829" y="775097"/>
                  <a:pt x="4567091" y="759733"/>
                </a:cubicBezTo>
                <a:cubicBezTo>
                  <a:pt x="4368353" y="744369"/>
                  <a:pt x="4219970" y="776885"/>
                  <a:pt x="3960739" y="759733"/>
                </a:cubicBezTo>
                <a:cubicBezTo>
                  <a:pt x="3701508" y="742581"/>
                  <a:pt x="3461433" y="737386"/>
                  <a:pt x="3324069" y="759733"/>
                </a:cubicBezTo>
                <a:cubicBezTo>
                  <a:pt x="3321738" y="788129"/>
                  <a:pt x="3329236" y="852076"/>
                  <a:pt x="3324069" y="876925"/>
                </a:cubicBezTo>
                <a:cubicBezTo>
                  <a:pt x="3376669" y="872103"/>
                  <a:pt x="3406913" y="873464"/>
                  <a:pt x="3470223" y="876925"/>
                </a:cubicBezTo>
                <a:cubicBezTo>
                  <a:pt x="3367641" y="955973"/>
                  <a:pt x="3291250" y="1043655"/>
                  <a:pt x="3177915" y="1169233"/>
                </a:cubicBezTo>
                <a:cubicBezTo>
                  <a:pt x="3091480" y="1099336"/>
                  <a:pt x="2963613" y="978037"/>
                  <a:pt x="2885606" y="876925"/>
                </a:cubicBezTo>
                <a:cubicBezTo>
                  <a:pt x="2928598" y="880625"/>
                  <a:pt x="2984393" y="882680"/>
                  <a:pt x="3031760" y="876925"/>
                </a:cubicBezTo>
                <a:cubicBezTo>
                  <a:pt x="3036038" y="844406"/>
                  <a:pt x="3035171" y="791154"/>
                  <a:pt x="3031760" y="759733"/>
                </a:cubicBezTo>
                <a:cubicBezTo>
                  <a:pt x="2804256" y="753516"/>
                  <a:pt x="2696301" y="736438"/>
                  <a:pt x="2486043" y="759733"/>
                </a:cubicBezTo>
                <a:cubicBezTo>
                  <a:pt x="2275785" y="783028"/>
                  <a:pt x="2108314" y="758419"/>
                  <a:pt x="1910009" y="759733"/>
                </a:cubicBezTo>
                <a:cubicBezTo>
                  <a:pt x="1711704" y="761047"/>
                  <a:pt x="1545708" y="764917"/>
                  <a:pt x="1333974" y="759733"/>
                </a:cubicBezTo>
                <a:cubicBezTo>
                  <a:pt x="1122241" y="754549"/>
                  <a:pt x="989216" y="778926"/>
                  <a:pt x="757940" y="759733"/>
                </a:cubicBezTo>
                <a:cubicBezTo>
                  <a:pt x="526664" y="740540"/>
                  <a:pt x="273089" y="761465"/>
                  <a:pt x="0" y="759733"/>
                </a:cubicBezTo>
                <a:cubicBezTo>
                  <a:pt x="-1710" y="600748"/>
                  <a:pt x="-15132" y="531759"/>
                  <a:pt x="0" y="402658"/>
                </a:cubicBezTo>
                <a:cubicBezTo>
                  <a:pt x="15132" y="273557"/>
                  <a:pt x="1669" y="121555"/>
                  <a:pt x="0" y="0"/>
                </a:cubicBezTo>
                <a:close/>
              </a:path>
              <a:path w="6355829" h="1169233" stroke="0" extrusionOk="0">
                <a:moveTo>
                  <a:pt x="0" y="0"/>
                </a:moveTo>
                <a:cubicBezTo>
                  <a:pt x="261750" y="20544"/>
                  <a:pt x="419432" y="-22315"/>
                  <a:pt x="635583" y="0"/>
                </a:cubicBezTo>
                <a:cubicBezTo>
                  <a:pt x="851734" y="22315"/>
                  <a:pt x="1096482" y="15143"/>
                  <a:pt x="1271166" y="0"/>
                </a:cubicBezTo>
                <a:cubicBezTo>
                  <a:pt x="1445850" y="-15143"/>
                  <a:pt x="1627512" y="10753"/>
                  <a:pt x="1779632" y="0"/>
                </a:cubicBezTo>
                <a:cubicBezTo>
                  <a:pt x="1931752" y="-10753"/>
                  <a:pt x="2176093" y="-2497"/>
                  <a:pt x="2288098" y="0"/>
                </a:cubicBezTo>
                <a:cubicBezTo>
                  <a:pt x="2400103" y="2497"/>
                  <a:pt x="2787072" y="13897"/>
                  <a:pt x="3050798" y="0"/>
                </a:cubicBezTo>
                <a:cubicBezTo>
                  <a:pt x="3314524" y="-13897"/>
                  <a:pt x="3325737" y="-15703"/>
                  <a:pt x="3559264" y="0"/>
                </a:cubicBezTo>
                <a:cubicBezTo>
                  <a:pt x="3792791" y="15703"/>
                  <a:pt x="3797073" y="-671"/>
                  <a:pt x="4004172" y="0"/>
                </a:cubicBezTo>
                <a:cubicBezTo>
                  <a:pt x="4211271" y="671"/>
                  <a:pt x="4326710" y="-12633"/>
                  <a:pt x="4639755" y="0"/>
                </a:cubicBezTo>
                <a:cubicBezTo>
                  <a:pt x="4952800" y="12633"/>
                  <a:pt x="5138135" y="-28262"/>
                  <a:pt x="5402455" y="0"/>
                </a:cubicBezTo>
                <a:cubicBezTo>
                  <a:pt x="5666775" y="28262"/>
                  <a:pt x="6134247" y="-44071"/>
                  <a:pt x="6355829" y="0"/>
                </a:cubicBezTo>
                <a:cubicBezTo>
                  <a:pt x="6344324" y="135445"/>
                  <a:pt x="6354347" y="245355"/>
                  <a:pt x="6355829" y="364672"/>
                </a:cubicBezTo>
                <a:cubicBezTo>
                  <a:pt x="6357311" y="483989"/>
                  <a:pt x="6344051" y="627540"/>
                  <a:pt x="6355829" y="759733"/>
                </a:cubicBezTo>
                <a:cubicBezTo>
                  <a:pt x="6160847" y="772847"/>
                  <a:pt x="5977907" y="767172"/>
                  <a:pt x="5840430" y="759733"/>
                </a:cubicBezTo>
                <a:cubicBezTo>
                  <a:pt x="5702953" y="752294"/>
                  <a:pt x="5414843" y="740956"/>
                  <a:pt x="5264395" y="759733"/>
                </a:cubicBezTo>
                <a:cubicBezTo>
                  <a:pt x="5113947" y="778510"/>
                  <a:pt x="4756093" y="731303"/>
                  <a:pt x="4597408" y="759733"/>
                </a:cubicBezTo>
                <a:cubicBezTo>
                  <a:pt x="4438723" y="788163"/>
                  <a:pt x="4162857" y="756676"/>
                  <a:pt x="3991056" y="759733"/>
                </a:cubicBezTo>
                <a:cubicBezTo>
                  <a:pt x="3819255" y="762790"/>
                  <a:pt x="3631185" y="744580"/>
                  <a:pt x="3324069" y="759733"/>
                </a:cubicBezTo>
                <a:cubicBezTo>
                  <a:pt x="3327555" y="791987"/>
                  <a:pt x="3328100" y="831400"/>
                  <a:pt x="3324069" y="876925"/>
                </a:cubicBezTo>
                <a:cubicBezTo>
                  <a:pt x="3369529" y="873506"/>
                  <a:pt x="3407016" y="871050"/>
                  <a:pt x="3470223" y="876925"/>
                </a:cubicBezTo>
                <a:cubicBezTo>
                  <a:pt x="3413075" y="955962"/>
                  <a:pt x="3283928" y="1085795"/>
                  <a:pt x="3177915" y="1169233"/>
                </a:cubicBezTo>
                <a:cubicBezTo>
                  <a:pt x="3061155" y="1044668"/>
                  <a:pt x="2991762" y="995077"/>
                  <a:pt x="2885606" y="876925"/>
                </a:cubicBezTo>
                <a:cubicBezTo>
                  <a:pt x="2938402" y="877833"/>
                  <a:pt x="2965786" y="876706"/>
                  <a:pt x="3031760" y="876925"/>
                </a:cubicBezTo>
                <a:cubicBezTo>
                  <a:pt x="3027730" y="823361"/>
                  <a:pt x="3030393" y="805729"/>
                  <a:pt x="3031760" y="759733"/>
                </a:cubicBezTo>
                <a:cubicBezTo>
                  <a:pt x="2905787" y="775527"/>
                  <a:pt x="2697910" y="755084"/>
                  <a:pt x="2516361" y="759733"/>
                </a:cubicBezTo>
                <a:cubicBezTo>
                  <a:pt x="2334812" y="764382"/>
                  <a:pt x="2095280" y="758390"/>
                  <a:pt x="1849374" y="759733"/>
                </a:cubicBezTo>
                <a:cubicBezTo>
                  <a:pt x="1603468" y="761076"/>
                  <a:pt x="1447877" y="753634"/>
                  <a:pt x="1182386" y="759733"/>
                </a:cubicBezTo>
                <a:cubicBezTo>
                  <a:pt x="916895" y="765832"/>
                  <a:pt x="768501" y="765363"/>
                  <a:pt x="636670" y="759733"/>
                </a:cubicBezTo>
                <a:cubicBezTo>
                  <a:pt x="504839" y="754103"/>
                  <a:pt x="309519" y="780672"/>
                  <a:pt x="0" y="759733"/>
                </a:cubicBezTo>
                <a:cubicBezTo>
                  <a:pt x="220" y="679573"/>
                  <a:pt x="-1526" y="487369"/>
                  <a:pt x="0" y="379867"/>
                </a:cubicBezTo>
                <a:cubicBezTo>
                  <a:pt x="1526" y="272365"/>
                  <a:pt x="6542" y="186077"/>
                  <a:pt x="0" y="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1726728133">
                  <a:prstGeom prst="downArrowCallou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Why CRESS?</a:t>
            </a:r>
          </a:p>
        </p:txBody>
      </p:sp>
      <p:graphicFrame>
        <p:nvGraphicFramePr>
          <p:cNvPr id="8" name="Diagram 7">
            <a:extLst>
              <a:ext uri="{FF2B5EF4-FFF2-40B4-BE49-F238E27FC236}">
                <a16:creationId xmlns:a16="http://schemas.microsoft.com/office/drawing/2014/main" id="{6AB58404-AFDF-434B-9D4A-898F47D83A15}"/>
              </a:ext>
            </a:extLst>
          </p:cNvPr>
          <p:cNvGraphicFramePr/>
          <p:nvPr>
            <p:extLst>
              <p:ext uri="{D42A27DB-BD31-4B8C-83A1-F6EECF244321}">
                <p14:modId xmlns:p14="http://schemas.microsoft.com/office/powerpoint/2010/main" val="1423082852"/>
              </p:ext>
            </p:extLst>
          </p:nvPr>
        </p:nvGraphicFramePr>
        <p:xfrm>
          <a:off x="1618938" y="1714950"/>
          <a:ext cx="9185639" cy="42495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2986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632EB28F-2373-4D3C-9F3C-F54302026C60}"/>
                                            </p:graphicEl>
                                          </p:spTgt>
                                        </p:tgtEl>
                                        <p:attrNameLst>
                                          <p:attrName>style.visibility</p:attrName>
                                        </p:attrNameLst>
                                      </p:cBhvr>
                                      <p:to>
                                        <p:strVal val="visible"/>
                                      </p:to>
                                    </p:set>
                                    <p:animEffect transition="in" filter="fade">
                                      <p:cBhvr>
                                        <p:cTn id="12" dur="500"/>
                                        <p:tgtEl>
                                          <p:spTgt spid="8">
                                            <p:graphicEl>
                                              <a:dgm id="{632EB28F-2373-4D3C-9F3C-F54302026C6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CCF38FC6-A022-4734-8372-BE74B4FD1A09}"/>
                                            </p:graphicEl>
                                          </p:spTgt>
                                        </p:tgtEl>
                                        <p:attrNameLst>
                                          <p:attrName>style.visibility</p:attrName>
                                        </p:attrNameLst>
                                      </p:cBhvr>
                                      <p:to>
                                        <p:strVal val="visible"/>
                                      </p:to>
                                    </p:set>
                                    <p:animEffect transition="in" filter="fade">
                                      <p:cBhvr>
                                        <p:cTn id="17" dur="500"/>
                                        <p:tgtEl>
                                          <p:spTgt spid="8">
                                            <p:graphicEl>
                                              <a:dgm id="{CCF38FC6-A022-4734-8372-BE74B4FD1A0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4AA41EF2-23F5-48ED-823A-17EABC8AC759}"/>
                                            </p:graphicEl>
                                          </p:spTgt>
                                        </p:tgtEl>
                                        <p:attrNameLst>
                                          <p:attrName>style.visibility</p:attrName>
                                        </p:attrNameLst>
                                      </p:cBhvr>
                                      <p:to>
                                        <p:strVal val="visible"/>
                                      </p:to>
                                    </p:set>
                                    <p:animEffect transition="in" filter="fade">
                                      <p:cBhvr>
                                        <p:cTn id="22" dur="500"/>
                                        <p:tgtEl>
                                          <p:spTgt spid="8">
                                            <p:graphicEl>
                                              <a:dgm id="{4AA41EF2-23F5-48ED-823A-17EABC8AC75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800D1DB6-F25D-447C-933E-C921CD3ABF25}"/>
                                            </p:graphicEl>
                                          </p:spTgt>
                                        </p:tgtEl>
                                        <p:attrNameLst>
                                          <p:attrName>style.visibility</p:attrName>
                                        </p:attrNameLst>
                                      </p:cBhvr>
                                      <p:to>
                                        <p:strVal val="visible"/>
                                      </p:to>
                                    </p:set>
                                    <p:animEffect transition="in" filter="fade">
                                      <p:cBhvr>
                                        <p:cTn id="27" dur="500"/>
                                        <p:tgtEl>
                                          <p:spTgt spid="8">
                                            <p:graphicEl>
                                              <a:dgm id="{800D1DB6-F25D-447C-933E-C921CD3ABF2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301F8088-9ED1-4DD8-B553-4C1C996C8870}"/>
                                            </p:graphicEl>
                                          </p:spTgt>
                                        </p:tgtEl>
                                        <p:attrNameLst>
                                          <p:attrName>style.visibility</p:attrName>
                                        </p:attrNameLst>
                                      </p:cBhvr>
                                      <p:to>
                                        <p:strVal val="visible"/>
                                      </p:to>
                                    </p:set>
                                    <p:animEffect transition="in" filter="fade">
                                      <p:cBhvr>
                                        <p:cTn id="32" dur="500"/>
                                        <p:tgtEl>
                                          <p:spTgt spid="8">
                                            <p:graphicEl>
                                              <a:dgm id="{301F8088-9ED1-4DD8-B553-4C1C996C887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796D17F6-6B79-47DB-8288-D3052F913D0D}"/>
                                            </p:graphicEl>
                                          </p:spTgt>
                                        </p:tgtEl>
                                        <p:attrNameLst>
                                          <p:attrName>style.visibility</p:attrName>
                                        </p:attrNameLst>
                                      </p:cBhvr>
                                      <p:to>
                                        <p:strVal val="visible"/>
                                      </p:to>
                                    </p:set>
                                    <p:animEffect transition="in" filter="fade">
                                      <p:cBhvr>
                                        <p:cTn id="37" dur="500"/>
                                        <p:tgtEl>
                                          <p:spTgt spid="8">
                                            <p:graphicEl>
                                              <a:dgm id="{796D17F6-6B79-47DB-8288-D3052F913D0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graphicEl>
                                              <a:dgm id="{1F1F7F75-EA6F-4E2D-9B50-E3C40A4CDEB6}"/>
                                            </p:graphicEl>
                                          </p:spTgt>
                                        </p:tgtEl>
                                        <p:attrNameLst>
                                          <p:attrName>style.visibility</p:attrName>
                                        </p:attrNameLst>
                                      </p:cBhvr>
                                      <p:to>
                                        <p:strVal val="visible"/>
                                      </p:to>
                                    </p:set>
                                    <p:animEffect transition="in" filter="fade">
                                      <p:cBhvr>
                                        <p:cTn id="42" dur="500"/>
                                        <p:tgtEl>
                                          <p:spTgt spid="8">
                                            <p:graphicEl>
                                              <a:dgm id="{1F1F7F75-EA6F-4E2D-9B50-E3C40A4CDE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808" y="143778"/>
            <a:ext cx="10411794" cy="584775"/>
          </a:xfrm>
          <a:prstGeom prst="rect">
            <a:avLst/>
          </a:prstGeom>
          <a:solidFill>
            <a:srgbClr val="002060"/>
          </a:solidFill>
        </p:spPr>
        <p:txBody>
          <a:bodyPr wrap="square" rtlCol="0">
            <a:spAutoFit/>
          </a:bodyPr>
          <a:lstStyle/>
          <a:p>
            <a:pPr algn="ctr"/>
            <a:r>
              <a:rPr lang="en-GB" sz="3200" b="1" dirty="0">
                <a:solidFill>
                  <a:schemeClr val="bg1"/>
                </a:solidFill>
              </a:rPr>
              <a:t>Shared Situational Awareness</a:t>
            </a:r>
          </a:p>
        </p:txBody>
      </p:sp>
      <p:graphicFrame>
        <p:nvGraphicFramePr>
          <p:cNvPr id="20" name="Diagram 19"/>
          <p:cNvGraphicFramePr/>
          <p:nvPr>
            <p:extLst>
              <p:ext uri="{D42A27DB-BD31-4B8C-83A1-F6EECF244321}">
                <p14:modId xmlns:p14="http://schemas.microsoft.com/office/powerpoint/2010/main" val="197949493"/>
              </p:ext>
            </p:extLst>
          </p:nvPr>
        </p:nvGraphicFramePr>
        <p:xfrm>
          <a:off x="1978024" y="914400"/>
          <a:ext cx="9020175" cy="4729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5979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graphicEl>
                                              <a:dgm id="{2D1E4804-5051-4FA6-854B-26CE6E1C9A7E}"/>
                                            </p:graphicEl>
                                          </p:spTgt>
                                        </p:tgtEl>
                                        <p:attrNameLst>
                                          <p:attrName>style.visibility</p:attrName>
                                        </p:attrNameLst>
                                      </p:cBhvr>
                                      <p:to>
                                        <p:strVal val="visible"/>
                                      </p:to>
                                    </p:set>
                                    <p:animEffect transition="in" filter="fade">
                                      <p:cBhvr>
                                        <p:cTn id="7" dur="500"/>
                                        <p:tgtEl>
                                          <p:spTgt spid="20">
                                            <p:graphicEl>
                                              <a:dgm id="{2D1E4804-5051-4FA6-854B-26CE6E1C9A7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graphicEl>
                                              <a:dgm id="{39CC17B3-21B0-472D-AD2E-AE88E0DECE2B}"/>
                                            </p:graphicEl>
                                          </p:spTgt>
                                        </p:tgtEl>
                                        <p:attrNameLst>
                                          <p:attrName>style.visibility</p:attrName>
                                        </p:attrNameLst>
                                      </p:cBhvr>
                                      <p:to>
                                        <p:strVal val="visible"/>
                                      </p:to>
                                    </p:set>
                                    <p:animEffect transition="in" filter="fade">
                                      <p:cBhvr>
                                        <p:cTn id="12" dur="500"/>
                                        <p:tgtEl>
                                          <p:spTgt spid="20">
                                            <p:graphicEl>
                                              <a:dgm id="{39CC17B3-21B0-472D-AD2E-AE88E0DECE2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0">
                                            <p:graphicEl>
                                              <a:dgm id="{0F5018C6-64D6-4E43-A82E-7ADCB39DC7AD}"/>
                                            </p:graphicEl>
                                          </p:spTgt>
                                        </p:tgtEl>
                                        <p:attrNameLst>
                                          <p:attrName>style.visibility</p:attrName>
                                        </p:attrNameLst>
                                      </p:cBhvr>
                                      <p:to>
                                        <p:strVal val="visible"/>
                                      </p:to>
                                    </p:set>
                                    <p:animEffect transition="in" filter="fade">
                                      <p:cBhvr>
                                        <p:cTn id="15" dur="500"/>
                                        <p:tgtEl>
                                          <p:spTgt spid="20">
                                            <p:graphicEl>
                                              <a:dgm id="{0F5018C6-64D6-4E43-A82E-7ADCB39DC7A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0">
                                            <p:graphicEl>
                                              <a:dgm id="{4510B89B-3D43-4028-9FB2-982396F13E92}"/>
                                            </p:graphicEl>
                                          </p:spTgt>
                                        </p:tgtEl>
                                        <p:attrNameLst>
                                          <p:attrName>style.visibility</p:attrName>
                                        </p:attrNameLst>
                                      </p:cBhvr>
                                      <p:to>
                                        <p:strVal val="visible"/>
                                      </p:to>
                                    </p:set>
                                    <p:animEffect transition="in" filter="fade">
                                      <p:cBhvr>
                                        <p:cTn id="20" dur="500"/>
                                        <p:tgtEl>
                                          <p:spTgt spid="20">
                                            <p:graphicEl>
                                              <a:dgm id="{4510B89B-3D43-4028-9FB2-982396F13E9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0">
                                            <p:graphicEl>
                                              <a:dgm id="{4BCB3250-5B02-495B-AFFF-862E6786C2CD}"/>
                                            </p:graphicEl>
                                          </p:spTgt>
                                        </p:tgtEl>
                                        <p:attrNameLst>
                                          <p:attrName>style.visibility</p:attrName>
                                        </p:attrNameLst>
                                      </p:cBhvr>
                                      <p:to>
                                        <p:strVal val="visible"/>
                                      </p:to>
                                    </p:set>
                                    <p:animEffect transition="in" filter="fade">
                                      <p:cBhvr>
                                        <p:cTn id="23" dur="500"/>
                                        <p:tgtEl>
                                          <p:spTgt spid="20">
                                            <p:graphicEl>
                                              <a:dgm id="{4BCB3250-5B02-495B-AFFF-862E6786C2C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0">
                                            <p:graphicEl>
                                              <a:dgm id="{BB916F82-31A8-4A4B-AFD1-575EA543F76E}"/>
                                            </p:graphicEl>
                                          </p:spTgt>
                                        </p:tgtEl>
                                        <p:attrNameLst>
                                          <p:attrName>style.visibility</p:attrName>
                                        </p:attrNameLst>
                                      </p:cBhvr>
                                      <p:to>
                                        <p:strVal val="visible"/>
                                      </p:to>
                                    </p:set>
                                    <p:animEffect transition="in" filter="fade">
                                      <p:cBhvr>
                                        <p:cTn id="28" dur="500"/>
                                        <p:tgtEl>
                                          <p:spTgt spid="20">
                                            <p:graphicEl>
                                              <a:dgm id="{BB916F82-31A8-4A4B-AFD1-575EA543F76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0">
                                            <p:graphicEl>
                                              <a:dgm id="{CED66C8B-1FEC-4237-9A86-C48037BA763E}"/>
                                            </p:graphicEl>
                                          </p:spTgt>
                                        </p:tgtEl>
                                        <p:attrNameLst>
                                          <p:attrName>style.visibility</p:attrName>
                                        </p:attrNameLst>
                                      </p:cBhvr>
                                      <p:to>
                                        <p:strVal val="visible"/>
                                      </p:to>
                                    </p:set>
                                    <p:animEffect transition="in" filter="fade">
                                      <p:cBhvr>
                                        <p:cTn id="31" dur="500"/>
                                        <p:tgtEl>
                                          <p:spTgt spid="20">
                                            <p:graphicEl>
                                              <a:dgm id="{CED66C8B-1FEC-4237-9A86-C48037BA763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graphicEl>
                                              <a:dgm id="{49DD8305-9C97-4413-A49A-889C827D8912}"/>
                                            </p:graphicEl>
                                          </p:spTgt>
                                        </p:tgtEl>
                                        <p:attrNameLst>
                                          <p:attrName>style.visibility</p:attrName>
                                        </p:attrNameLst>
                                      </p:cBhvr>
                                      <p:to>
                                        <p:strVal val="visible"/>
                                      </p:to>
                                    </p:set>
                                    <p:animEffect transition="in" filter="fade">
                                      <p:cBhvr>
                                        <p:cTn id="36" dur="500"/>
                                        <p:tgtEl>
                                          <p:spTgt spid="20">
                                            <p:graphicEl>
                                              <a:dgm id="{49DD8305-9C97-4413-A49A-889C827D891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0">
                                            <p:graphicEl>
                                              <a:dgm id="{A5E234FF-4D1D-4C10-8C1F-031FFF52610C}"/>
                                            </p:graphicEl>
                                          </p:spTgt>
                                        </p:tgtEl>
                                        <p:attrNameLst>
                                          <p:attrName>style.visibility</p:attrName>
                                        </p:attrNameLst>
                                      </p:cBhvr>
                                      <p:to>
                                        <p:strVal val="visible"/>
                                      </p:to>
                                    </p:set>
                                    <p:animEffect transition="in" filter="fade">
                                      <p:cBhvr>
                                        <p:cTn id="39" dur="500"/>
                                        <p:tgtEl>
                                          <p:spTgt spid="20">
                                            <p:graphicEl>
                                              <a:dgm id="{A5E234FF-4D1D-4C10-8C1F-031FFF52610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0">
                                            <p:graphicEl>
                                              <a:dgm id="{DB928993-C936-4659-9BE9-62DA9DE4C255}"/>
                                            </p:graphicEl>
                                          </p:spTgt>
                                        </p:tgtEl>
                                        <p:attrNameLst>
                                          <p:attrName>style.visibility</p:attrName>
                                        </p:attrNameLst>
                                      </p:cBhvr>
                                      <p:to>
                                        <p:strVal val="visible"/>
                                      </p:to>
                                    </p:set>
                                    <p:animEffect transition="in" filter="fade">
                                      <p:cBhvr>
                                        <p:cTn id="44" dur="500"/>
                                        <p:tgtEl>
                                          <p:spTgt spid="20">
                                            <p:graphicEl>
                                              <a:dgm id="{DB928993-C936-4659-9BE9-62DA9DE4C255}"/>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0">
                                            <p:graphicEl>
                                              <a:dgm id="{E2ECCCE8-0F42-4136-AB51-335898493EDE}"/>
                                            </p:graphicEl>
                                          </p:spTgt>
                                        </p:tgtEl>
                                        <p:attrNameLst>
                                          <p:attrName>style.visibility</p:attrName>
                                        </p:attrNameLst>
                                      </p:cBhvr>
                                      <p:to>
                                        <p:strVal val="visible"/>
                                      </p:to>
                                    </p:set>
                                    <p:animEffect transition="in" filter="fade">
                                      <p:cBhvr>
                                        <p:cTn id="47" dur="500"/>
                                        <p:tgtEl>
                                          <p:spTgt spid="20">
                                            <p:graphicEl>
                                              <a:dgm id="{E2ECCCE8-0F42-4136-AB51-335898493ED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0">
                                            <p:graphicEl>
                                              <a:dgm id="{C5D2A22E-89DE-4902-BEBF-88F419FD912F}"/>
                                            </p:graphicEl>
                                          </p:spTgt>
                                        </p:tgtEl>
                                        <p:attrNameLst>
                                          <p:attrName>style.visibility</p:attrName>
                                        </p:attrNameLst>
                                      </p:cBhvr>
                                      <p:to>
                                        <p:strVal val="visible"/>
                                      </p:to>
                                    </p:set>
                                    <p:animEffect transition="in" filter="fade">
                                      <p:cBhvr>
                                        <p:cTn id="52" dur="500"/>
                                        <p:tgtEl>
                                          <p:spTgt spid="20">
                                            <p:graphicEl>
                                              <a:dgm id="{C5D2A22E-89DE-4902-BEBF-88F419FD912F}"/>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0">
                                            <p:graphicEl>
                                              <a:dgm id="{F83AAA8B-F6BC-4801-8EB8-7419711C5B8A}"/>
                                            </p:graphicEl>
                                          </p:spTgt>
                                        </p:tgtEl>
                                        <p:attrNameLst>
                                          <p:attrName>style.visibility</p:attrName>
                                        </p:attrNameLst>
                                      </p:cBhvr>
                                      <p:to>
                                        <p:strVal val="visible"/>
                                      </p:to>
                                    </p:set>
                                    <p:animEffect transition="in" filter="fade">
                                      <p:cBhvr>
                                        <p:cTn id="55" dur="500"/>
                                        <p:tgtEl>
                                          <p:spTgt spid="20">
                                            <p:graphicEl>
                                              <a:dgm id="{F83AAA8B-F6BC-4801-8EB8-7419711C5B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87375"/>
          </a:xfrm>
          <a:solidFill>
            <a:srgbClr val="002060"/>
          </a:solidFill>
        </p:spPr>
        <p:txBody>
          <a:bodyPr>
            <a:normAutofit/>
          </a:bodyPr>
          <a:lstStyle/>
          <a:p>
            <a:pPr algn="ctr"/>
            <a:r>
              <a:rPr lang="en-GB" sz="3200" b="1" dirty="0">
                <a:solidFill>
                  <a:schemeClr val="bg1"/>
                </a:solidFill>
                <a:latin typeface="+mn-lt"/>
              </a:rPr>
              <a:t>JESIP</a:t>
            </a:r>
          </a:p>
        </p:txBody>
      </p:sp>
      <p:pic>
        <p:nvPicPr>
          <p:cNvPr id="3" name="Picture 2"/>
          <p:cNvPicPr>
            <a:picLocks noChangeAspect="1"/>
          </p:cNvPicPr>
          <p:nvPr/>
        </p:nvPicPr>
        <p:blipFill>
          <a:blip r:embed="rId3"/>
          <a:stretch>
            <a:fillRect/>
          </a:stretch>
        </p:blipFill>
        <p:spPr>
          <a:xfrm>
            <a:off x="3662682" y="1309210"/>
            <a:ext cx="3998564" cy="1223305"/>
          </a:xfrm>
          <a:prstGeom prst="rect">
            <a:avLst/>
          </a:prstGeom>
        </p:spPr>
      </p:pic>
      <p:sp>
        <p:nvSpPr>
          <p:cNvPr id="4" name="Rectangle 3"/>
          <p:cNvSpPr/>
          <p:nvPr/>
        </p:nvSpPr>
        <p:spPr>
          <a:xfrm>
            <a:off x="1335133" y="2889225"/>
            <a:ext cx="9875520" cy="1569660"/>
          </a:xfrm>
          <a:custGeom>
            <a:avLst/>
            <a:gdLst>
              <a:gd name="connsiteX0" fmla="*/ 0 w 9875520"/>
              <a:gd name="connsiteY0" fmla="*/ 0 h 1569660"/>
              <a:gd name="connsiteX1" fmla="*/ 362102 w 9875520"/>
              <a:gd name="connsiteY1" fmla="*/ 0 h 1569660"/>
              <a:gd name="connsiteX2" fmla="*/ 921715 w 9875520"/>
              <a:gd name="connsiteY2" fmla="*/ 0 h 1569660"/>
              <a:gd name="connsiteX3" fmla="*/ 1481328 w 9875520"/>
              <a:gd name="connsiteY3" fmla="*/ 0 h 1569660"/>
              <a:gd name="connsiteX4" fmla="*/ 1942186 w 9875520"/>
              <a:gd name="connsiteY4" fmla="*/ 0 h 1569660"/>
              <a:gd name="connsiteX5" fmla="*/ 2501798 w 9875520"/>
              <a:gd name="connsiteY5" fmla="*/ 0 h 1569660"/>
              <a:gd name="connsiteX6" fmla="*/ 3258922 w 9875520"/>
              <a:gd name="connsiteY6" fmla="*/ 0 h 1569660"/>
              <a:gd name="connsiteX7" fmla="*/ 3818534 w 9875520"/>
              <a:gd name="connsiteY7" fmla="*/ 0 h 1569660"/>
              <a:gd name="connsiteX8" fmla="*/ 4279392 w 9875520"/>
              <a:gd name="connsiteY8" fmla="*/ 0 h 1569660"/>
              <a:gd name="connsiteX9" fmla="*/ 5036515 w 9875520"/>
              <a:gd name="connsiteY9" fmla="*/ 0 h 1569660"/>
              <a:gd name="connsiteX10" fmla="*/ 5793638 w 9875520"/>
              <a:gd name="connsiteY10" fmla="*/ 0 h 1569660"/>
              <a:gd name="connsiteX11" fmla="*/ 6353251 w 9875520"/>
              <a:gd name="connsiteY11" fmla="*/ 0 h 1569660"/>
              <a:gd name="connsiteX12" fmla="*/ 6814109 w 9875520"/>
              <a:gd name="connsiteY12" fmla="*/ 0 h 1569660"/>
              <a:gd name="connsiteX13" fmla="*/ 7472477 w 9875520"/>
              <a:gd name="connsiteY13" fmla="*/ 0 h 1569660"/>
              <a:gd name="connsiteX14" fmla="*/ 7933334 w 9875520"/>
              <a:gd name="connsiteY14" fmla="*/ 0 h 1569660"/>
              <a:gd name="connsiteX15" fmla="*/ 8492947 w 9875520"/>
              <a:gd name="connsiteY15" fmla="*/ 0 h 1569660"/>
              <a:gd name="connsiteX16" fmla="*/ 8953805 w 9875520"/>
              <a:gd name="connsiteY16" fmla="*/ 0 h 1569660"/>
              <a:gd name="connsiteX17" fmla="*/ 9875520 w 9875520"/>
              <a:gd name="connsiteY17" fmla="*/ 0 h 1569660"/>
              <a:gd name="connsiteX18" fmla="*/ 9875520 w 9875520"/>
              <a:gd name="connsiteY18" fmla="*/ 507523 h 1569660"/>
              <a:gd name="connsiteX19" fmla="*/ 9875520 w 9875520"/>
              <a:gd name="connsiteY19" fmla="*/ 983654 h 1569660"/>
              <a:gd name="connsiteX20" fmla="*/ 9875520 w 9875520"/>
              <a:gd name="connsiteY20" fmla="*/ 1569660 h 1569660"/>
              <a:gd name="connsiteX21" fmla="*/ 9513418 w 9875520"/>
              <a:gd name="connsiteY21" fmla="*/ 1569660 h 1569660"/>
              <a:gd name="connsiteX22" fmla="*/ 8953805 w 9875520"/>
              <a:gd name="connsiteY22" fmla="*/ 1569660 h 1569660"/>
              <a:gd name="connsiteX23" fmla="*/ 8394192 w 9875520"/>
              <a:gd name="connsiteY23" fmla="*/ 1569660 h 1569660"/>
              <a:gd name="connsiteX24" fmla="*/ 7538314 w 9875520"/>
              <a:gd name="connsiteY24" fmla="*/ 1569660 h 1569660"/>
              <a:gd name="connsiteX25" fmla="*/ 6682435 w 9875520"/>
              <a:gd name="connsiteY25" fmla="*/ 1569660 h 1569660"/>
              <a:gd name="connsiteX26" fmla="*/ 6122822 w 9875520"/>
              <a:gd name="connsiteY26" fmla="*/ 1569660 h 1569660"/>
              <a:gd name="connsiteX27" fmla="*/ 5661965 w 9875520"/>
              <a:gd name="connsiteY27" fmla="*/ 1569660 h 1569660"/>
              <a:gd name="connsiteX28" fmla="*/ 4806086 w 9875520"/>
              <a:gd name="connsiteY28" fmla="*/ 1569660 h 1569660"/>
              <a:gd name="connsiteX29" fmla="*/ 4246474 w 9875520"/>
              <a:gd name="connsiteY29" fmla="*/ 1569660 h 1569660"/>
              <a:gd name="connsiteX30" fmla="*/ 3390595 w 9875520"/>
              <a:gd name="connsiteY30" fmla="*/ 1569660 h 1569660"/>
              <a:gd name="connsiteX31" fmla="*/ 2633472 w 9875520"/>
              <a:gd name="connsiteY31" fmla="*/ 1569660 h 1569660"/>
              <a:gd name="connsiteX32" fmla="*/ 2271370 w 9875520"/>
              <a:gd name="connsiteY32" fmla="*/ 1569660 h 1569660"/>
              <a:gd name="connsiteX33" fmla="*/ 1514246 w 9875520"/>
              <a:gd name="connsiteY33" fmla="*/ 1569660 h 1569660"/>
              <a:gd name="connsiteX34" fmla="*/ 658368 w 9875520"/>
              <a:gd name="connsiteY34" fmla="*/ 1569660 h 1569660"/>
              <a:gd name="connsiteX35" fmla="*/ 0 w 9875520"/>
              <a:gd name="connsiteY35" fmla="*/ 1569660 h 1569660"/>
              <a:gd name="connsiteX36" fmla="*/ 0 w 9875520"/>
              <a:gd name="connsiteY36" fmla="*/ 1077833 h 1569660"/>
              <a:gd name="connsiteX37" fmla="*/ 0 w 9875520"/>
              <a:gd name="connsiteY37" fmla="*/ 586006 h 1569660"/>
              <a:gd name="connsiteX38" fmla="*/ 0 w 9875520"/>
              <a:gd name="connsiteY38" fmla="*/ 0 h 156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9875520" h="1569660" fill="none" extrusionOk="0">
                <a:moveTo>
                  <a:pt x="0" y="0"/>
                </a:moveTo>
                <a:cubicBezTo>
                  <a:pt x="83513" y="-4697"/>
                  <a:pt x="250480" y="-681"/>
                  <a:pt x="362102" y="0"/>
                </a:cubicBezTo>
                <a:cubicBezTo>
                  <a:pt x="473724" y="681"/>
                  <a:pt x="804903" y="21894"/>
                  <a:pt x="921715" y="0"/>
                </a:cubicBezTo>
                <a:cubicBezTo>
                  <a:pt x="1038527" y="-21894"/>
                  <a:pt x="1224941" y="20713"/>
                  <a:pt x="1481328" y="0"/>
                </a:cubicBezTo>
                <a:cubicBezTo>
                  <a:pt x="1737715" y="-20713"/>
                  <a:pt x="1722143" y="-8676"/>
                  <a:pt x="1942186" y="0"/>
                </a:cubicBezTo>
                <a:cubicBezTo>
                  <a:pt x="2162229" y="8676"/>
                  <a:pt x="2304145" y="-12373"/>
                  <a:pt x="2501798" y="0"/>
                </a:cubicBezTo>
                <a:cubicBezTo>
                  <a:pt x="2699451" y="12373"/>
                  <a:pt x="3102605" y="14926"/>
                  <a:pt x="3258922" y="0"/>
                </a:cubicBezTo>
                <a:cubicBezTo>
                  <a:pt x="3415239" y="-14926"/>
                  <a:pt x="3673730" y="-14705"/>
                  <a:pt x="3818534" y="0"/>
                </a:cubicBezTo>
                <a:cubicBezTo>
                  <a:pt x="3963338" y="14705"/>
                  <a:pt x="4148262" y="14478"/>
                  <a:pt x="4279392" y="0"/>
                </a:cubicBezTo>
                <a:cubicBezTo>
                  <a:pt x="4410522" y="-14478"/>
                  <a:pt x="4716956" y="-1458"/>
                  <a:pt x="5036515" y="0"/>
                </a:cubicBezTo>
                <a:cubicBezTo>
                  <a:pt x="5356074" y="1458"/>
                  <a:pt x="5589335" y="-6041"/>
                  <a:pt x="5793638" y="0"/>
                </a:cubicBezTo>
                <a:cubicBezTo>
                  <a:pt x="5997941" y="6041"/>
                  <a:pt x="6236695" y="8258"/>
                  <a:pt x="6353251" y="0"/>
                </a:cubicBezTo>
                <a:cubicBezTo>
                  <a:pt x="6469807" y="-8258"/>
                  <a:pt x="6667119" y="-12522"/>
                  <a:pt x="6814109" y="0"/>
                </a:cubicBezTo>
                <a:cubicBezTo>
                  <a:pt x="6961099" y="12522"/>
                  <a:pt x="7268919" y="29145"/>
                  <a:pt x="7472477" y="0"/>
                </a:cubicBezTo>
                <a:cubicBezTo>
                  <a:pt x="7676035" y="-29145"/>
                  <a:pt x="7752061" y="21870"/>
                  <a:pt x="7933334" y="0"/>
                </a:cubicBezTo>
                <a:cubicBezTo>
                  <a:pt x="8114607" y="-21870"/>
                  <a:pt x="8314007" y="-23941"/>
                  <a:pt x="8492947" y="0"/>
                </a:cubicBezTo>
                <a:cubicBezTo>
                  <a:pt x="8671887" y="23941"/>
                  <a:pt x="8809236" y="-13131"/>
                  <a:pt x="8953805" y="0"/>
                </a:cubicBezTo>
                <a:cubicBezTo>
                  <a:pt x="9098374" y="13131"/>
                  <a:pt x="9686096" y="-33133"/>
                  <a:pt x="9875520" y="0"/>
                </a:cubicBezTo>
                <a:cubicBezTo>
                  <a:pt x="9857440" y="135304"/>
                  <a:pt x="9879820" y="382148"/>
                  <a:pt x="9875520" y="507523"/>
                </a:cubicBezTo>
                <a:cubicBezTo>
                  <a:pt x="9871220" y="632898"/>
                  <a:pt x="9879142" y="885631"/>
                  <a:pt x="9875520" y="983654"/>
                </a:cubicBezTo>
                <a:cubicBezTo>
                  <a:pt x="9871898" y="1081677"/>
                  <a:pt x="9876243" y="1291516"/>
                  <a:pt x="9875520" y="1569660"/>
                </a:cubicBezTo>
                <a:cubicBezTo>
                  <a:pt x="9737675" y="1569614"/>
                  <a:pt x="9603556" y="1568011"/>
                  <a:pt x="9513418" y="1569660"/>
                </a:cubicBezTo>
                <a:cubicBezTo>
                  <a:pt x="9423280" y="1571309"/>
                  <a:pt x="9168699" y="1594809"/>
                  <a:pt x="8953805" y="1569660"/>
                </a:cubicBezTo>
                <a:cubicBezTo>
                  <a:pt x="8738911" y="1544511"/>
                  <a:pt x="8519897" y="1594624"/>
                  <a:pt x="8394192" y="1569660"/>
                </a:cubicBezTo>
                <a:cubicBezTo>
                  <a:pt x="8268487" y="1544696"/>
                  <a:pt x="7724988" y="1610982"/>
                  <a:pt x="7538314" y="1569660"/>
                </a:cubicBezTo>
                <a:cubicBezTo>
                  <a:pt x="7351640" y="1528338"/>
                  <a:pt x="6862520" y="1563688"/>
                  <a:pt x="6682435" y="1569660"/>
                </a:cubicBezTo>
                <a:cubicBezTo>
                  <a:pt x="6502350" y="1575632"/>
                  <a:pt x="6325137" y="1558346"/>
                  <a:pt x="6122822" y="1569660"/>
                </a:cubicBezTo>
                <a:cubicBezTo>
                  <a:pt x="5920507" y="1580974"/>
                  <a:pt x="5882192" y="1585477"/>
                  <a:pt x="5661965" y="1569660"/>
                </a:cubicBezTo>
                <a:cubicBezTo>
                  <a:pt x="5441738" y="1553843"/>
                  <a:pt x="5002156" y="1544787"/>
                  <a:pt x="4806086" y="1569660"/>
                </a:cubicBezTo>
                <a:cubicBezTo>
                  <a:pt x="4610016" y="1594533"/>
                  <a:pt x="4512230" y="1556176"/>
                  <a:pt x="4246474" y="1569660"/>
                </a:cubicBezTo>
                <a:cubicBezTo>
                  <a:pt x="3980718" y="1583144"/>
                  <a:pt x="3804017" y="1598002"/>
                  <a:pt x="3390595" y="1569660"/>
                </a:cubicBezTo>
                <a:cubicBezTo>
                  <a:pt x="2977173" y="1541318"/>
                  <a:pt x="2883986" y="1581171"/>
                  <a:pt x="2633472" y="1569660"/>
                </a:cubicBezTo>
                <a:cubicBezTo>
                  <a:pt x="2382958" y="1558149"/>
                  <a:pt x="2441521" y="1576967"/>
                  <a:pt x="2271370" y="1569660"/>
                </a:cubicBezTo>
                <a:cubicBezTo>
                  <a:pt x="2101219" y="1562353"/>
                  <a:pt x="1798251" y="1572277"/>
                  <a:pt x="1514246" y="1569660"/>
                </a:cubicBezTo>
                <a:cubicBezTo>
                  <a:pt x="1230241" y="1567043"/>
                  <a:pt x="956418" y="1561969"/>
                  <a:pt x="658368" y="1569660"/>
                </a:cubicBezTo>
                <a:cubicBezTo>
                  <a:pt x="360318" y="1577351"/>
                  <a:pt x="163293" y="1585841"/>
                  <a:pt x="0" y="1569660"/>
                </a:cubicBezTo>
                <a:cubicBezTo>
                  <a:pt x="1638" y="1400997"/>
                  <a:pt x="-3761" y="1246634"/>
                  <a:pt x="0" y="1077833"/>
                </a:cubicBezTo>
                <a:cubicBezTo>
                  <a:pt x="3761" y="909032"/>
                  <a:pt x="-173" y="788715"/>
                  <a:pt x="0" y="586006"/>
                </a:cubicBezTo>
                <a:cubicBezTo>
                  <a:pt x="173" y="383297"/>
                  <a:pt x="-10095" y="182649"/>
                  <a:pt x="0" y="0"/>
                </a:cubicBezTo>
                <a:close/>
              </a:path>
              <a:path w="9875520" h="1569660" stroke="0" extrusionOk="0">
                <a:moveTo>
                  <a:pt x="0" y="0"/>
                </a:moveTo>
                <a:cubicBezTo>
                  <a:pt x="296840" y="21246"/>
                  <a:pt x="584176" y="-38677"/>
                  <a:pt x="855878" y="0"/>
                </a:cubicBezTo>
                <a:cubicBezTo>
                  <a:pt x="1127580" y="38677"/>
                  <a:pt x="1385883" y="12760"/>
                  <a:pt x="1711757" y="0"/>
                </a:cubicBezTo>
                <a:cubicBezTo>
                  <a:pt x="2037631" y="-12760"/>
                  <a:pt x="2391790" y="-17578"/>
                  <a:pt x="2567635" y="0"/>
                </a:cubicBezTo>
                <a:cubicBezTo>
                  <a:pt x="2743480" y="17578"/>
                  <a:pt x="2972395" y="6745"/>
                  <a:pt x="3324758" y="0"/>
                </a:cubicBezTo>
                <a:cubicBezTo>
                  <a:pt x="3677121" y="-6745"/>
                  <a:pt x="3673670" y="-17266"/>
                  <a:pt x="3884371" y="0"/>
                </a:cubicBezTo>
                <a:cubicBezTo>
                  <a:pt x="4095072" y="17266"/>
                  <a:pt x="4487371" y="-10314"/>
                  <a:pt x="4641494" y="0"/>
                </a:cubicBezTo>
                <a:cubicBezTo>
                  <a:pt x="4795617" y="10314"/>
                  <a:pt x="5082169" y="6730"/>
                  <a:pt x="5398618" y="0"/>
                </a:cubicBezTo>
                <a:cubicBezTo>
                  <a:pt x="5715067" y="-6730"/>
                  <a:pt x="5800743" y="-28055"/>
                  <a:pt x="6056986" y="0"/>
                </a:cubicBezTo>
                <a:cubicBezTo>
                  <a:pt x="6313229" y="28055"/>
                  <a:pt x="6368017" y="-20608"/>
                  <a:pt x="6616598" y="0"/>
                </a:cubicBezTo>
                <a:cubicBezTo>
                  <a:pt x="6865179" y="20608"/>
                  <a:pt x="6939912" y="-351"/>
                  <a:pt x="7077456" y="0"/>
                </a:cubicBezTo>
                <a:cubicBezTo>
                  <a:pt x="7215000" y="351"/>
                  <a:pt x="7584166" y="-31659"/>
                  <a:pt x="7735824" y="0"/>
                </a:cubicBezTo>
                <a:cubicBezTo>
                  <a:pt x="7887482" y="31659"/>
                  <a:pt x="8095323" y="-22650"/>
                  <a:pt x="8196682" y="0"/>
                </a:cubicBezTo>
                <a:cubicBezTo>
                  <a:pt x="8298041" y="22650"/>
                  <a:pt x="8703414" y="-3822"/>
                  <a:pt x="9052560" y="0"/>
                </a:cubicBezTo>
                <a:cubicBezTo>
                  <a:pt x="9401706" y="3822"/>
                  <a:pt x="9497817" y="-27365"/>
                  <a:pt x="9875520" y="0"/>
                </a:cubicBezTo>
                <a:cubicBezTo>
                  <a:pt x="9859423" y="249931"/>
                  <a:pt x="9849813" y="289217"/>
                  <a:pt x="9875520" y="554613"/>
                </a:cubicBezTo>
                <a:cubicBezTo>
                  <a:pt x="9901227" y="820009"/>
                  <a:pt x="9894816" y="930442"/>
                  <a:pt x="9875520" y="1093530"/>
                </a:cubicBezTo>
                <a:cubicBezTo>
                  <a:pt x="9856224" y="1256618"/>
                  <a:pt x="9879844" y="1411531"/>
                  <a:pt x="9875520" y="1569660"/>
                </a:cubicBezTo>
                <a:cubicBezTo>
                  <a:pt x="9709556" y="1576461"/>
                  <a:pt x="9437015" y="1575827"/>
                  <a:pt x="9217152" y="1569660"/>
                </a:cubicBezTo>
                <a:cubicBezTo>
                  <a:pt x="8997289" y="1563493"/>
                  <a:pt x="8631637" y="1595270"/>
                  <a:pt x="8460029" y="1569660"/>
                </a:cubicBezTo>
                <a:cubicBezTo>
                  <a:pt x="8288421" y="1544050"/>
                  <a:pt x="8184567" y="1562386"/>
                  <a:pt x="7999171" y="1569660"/>
                </a:cubicBezTo>
                <a:cubicBezTo>
                  <a:pt x="7813775" y="1576934"/>
                  <a:pt x="7511015" y="1575885"/>
                  <a:pt x="7340803" y="1569660"/>
                </a:cubicBezTo>
                <a:cubicBezTo>
                  <a:pt x="7170591" y="1563435"/>
                  <a:pt x="7080848" y="1582208"/>
                  <a:pt x="6879946" y="1569660"/>
                </a:cubicBezTo>
                <a:cubicBezTo>
                  <a:pt x="6679044" y="1557112"/>
                  <a:pt x="6491120" y="1568988"/>
                  <a:pt x="6221578" y="1569660"/>
                </a:cubicBezTo>
                <a:cubicBezTo>
                  <a:pt x="5952036" y="1570332"/>
                  <a:pt x="5627560" y="1574083"/>
                  <a:pt x="5464454" y="1569660"/>
                </a:cubicBezTo>
                <a:cubicBezTo>
                  <a:pt x="5301348" y="1565237"/>
                  <a:pt x="5084052" y="1569881"/>
                  <a:pt x="4904842" y="1569660"/>
                </a:cubicBezTo>
                <a:cubicBezTo>
                  <a:pt x="4725632" y="1569439"/>
                  <a:pt x="4423501" y="1596592"/>
                  <a:pt x="4147718" y="1569660"/>
                </a:cubicBezTo>
                <a:cubicBezTo>
                  <a:pt x="3871935" y="1542728"/>
                  <a:pt x="3774988" y="1589141"/>
                  <a:pt x="3489350" y="1569660"/>
                </a:cubicBezTo>
                <a:cubicBezTo>
                  <a:pt x="3203712" y="1550179"/>
                  <a:pt x="3071155" y="1574865"/>
                  <a:pt x="2929738" y="1569660"/>
                </a:cubicBezTo>
                <a:cubicBezTo>
                  <a:pt x="2788321" y="1564455"/>
                  <a:pt x="2503066" y="1578026"/>
                  <a:pt x="2271370" y="1569660"/>
                </a:cubicBezTo>
                <a:cubicBezTo>
                  <a:pt x="2039674" y="1561294"/>
                  <a:pt x="1860096" y="1532631"/>
                  <a:pt x="1514246" y="1569660"/>
                </a:cubicBezTo>
                <a:cubicBezTo>
                  <a:pt x="1168396" y="1606689"/>
                  <a:pt x="1034316" y="1536330"/>
                  <a:pt x="757123" y="1569660"/>
                </a:cubicBezTo>
                <a:cubicBezTo>
                  <a:pt x="479930" y="1602990"/>
                  <a:pt x="168282" y="1532189"/>
                  <a:pt x="0" y="1569660"/>
                </a:cubicBezTo>
                <a:cubicBezTo>
                  <a:pt x="473" y="1399624"/>
                  <a:pt x="-20351" y="1207254"/>
                  <a:pt x="0" y="1046440"/>
                </a:cubicBezTo>
                <a:cubicBezTo>
                  <a:pt x="20351" y="885626"/>
                  <a:pt x="8552" y="743210"/>
                  <a:pt x="0" y="570310"/>
                </a:cubicBezTo>
                <a:cubicBezTo>
                  <a:pt x="-8552" y="397410"/>
                  <a:pt x="-5018" y="211571"/>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573036282">
                  <a:prstGeom prst="rect">
                    <a:avLst/>
                  </a:prstGeom>
                  <ask:type>
                    <ask:lineSketchFreehand/>
                  </ask:type>
                </ask:lineSketchStyleProps>
              </a:ext>
            </a:extLst>
          </a:ln>
        </p:spPr>
        <p:txBody>
          <a:bodyPr wrap="square">
            <a:spAutoFit/>
          </a:bodyPr>
          <a:lstStyle/>
          <a:p>
            <a:pPr algn="ctr"/>
            <a:r>
              <a:rPr lang="en-GB" sz="2400" dirty="0">
                <a:cs typeface="Arial" panose="020B0604020202020204" pitchFamily="34" charset="0"/>
              </a:rPr>
              <a:t>JESIP (Joint Emergency Services Interoperability Principles) </a:t>
            </a:r>
          </a:p>
          <a:p>
            <a:pPr algn="ctr"/>
            <a:endParaRPr lang="en-GB" sz="2400" dirty="0">
              <a:cs typeface="Arial" panose="020B0604020202020204" pitchFamily="34" charset="0"/>
            </a:endParaRPr>
          </a:p>
          <a:p>
            <a:pPr algn="ctr"/>
            <a:r>
              <a:rPr lang="en-GB" sz="2400" dirty="0">
                <a:cs typeface="Arial" panose="020B0604020202020204" pitchFamily="34" charset="0"/>
              </a:rPr>
              <a:t>Improving the way the Police, Fire &amp; Rescue and Ambulance services work together when responding to major multi-agency incidents.</a:t>
            </a:r>
          </a:p>
        </p:txBody>
      </p:sp>
    </p:spTree>
    <p:extLst>
      <p:ext uri="{BB962C8B-B14F-4D97-AF65-F5344CB8AC3E}">
        <p14:creationId xmlns:p14="http://schemas.microsoft.com/office/powerpoint/2010/main" val="2626588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550" y="141881"/>
            <a:ext cx="10496549" cy="1077218"/>
          </a:xfrm>
          <a:prstGeom prst="rect">
            <a:avLst/>
          </a:prstGeom>
          <a:solidFill>
            <a:srgbClr val="002060"/>
          </a:solidFill>
        </p:spPr>
        <p:txBody>
          <a:bodyPr wrap="square" rtlCol="0">
            <a:spAutoFit/>
          </a:bodyPr>
          <a:lstStyle/>
          <a:p>
            <a:pPr algn="ctr"/>
            <a:r>
              <a:rPr lang="en-GB" sz="3200" b="1" dirty="0">
                <a:solidFill>
                  <a:schemeClr val="bg1"/>
                </a:solidFill>
              </a:rPr>
              <a:t>Major Incident Public Portal MIPP &amp; Investigative Triage Form (ITF)</a:t>
            </a:r>
          </a:p>
        </p:txBody>
      </p:sp>
      <p:pic>
        <p:nvPicPr>
          <p:cNvPr id="6" name="Picture 5">
            <a:extLst>
              <a:ext uri="{FF2B5EF4-FFF2-40B4-BE49-F238E27FC236}">
                <a16:creationId xmlns:a16="http://schemas.microsoft.com/office/drawing/2014/main" id="{AB8FA92B-DD46-4BDD-BD4B-1F33DD30E774}"/>
              </a:ext>
            </a:extLst>
          </p:cNvPr>
          <p:cNvPicPr>
            <a:picLocks noChangeAspect="1"/>
          </p:cNvPicPr>
          <p:nvPr/>
        </p:nvPicPr>
        <p:blipFill>
          <a:blip r:embed="rId3"/>
          <a:stretch>
            <a:fillRect/>
          </a:stretch>
        </p:blipFill>
        <p:spPr>
          <a:xfrm>
            <a:off x="2278505" y="1558977"/>
            <a:ext cx="8094687" cy="3867462"/>
          </a:xfrm>
          <a:prstGeom prst="rect">
            <a:avLst/>
          </a:prstGeom>
        </p:spPr>
      </p:pic>
    </p:spTree>
    <p:extLst>
      <p:ext uri="{BB962C8B-B14F-4D97-AF65-F5344CB8AC3E}">
        <p14:creationId xmlns:p14="http://schemas.microsoft.com/office/powerpoint/2010/main" val="3564709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808" y="277128"/>
            <a:ext cx="10411794" cy="584775"/>
          </a:xfrm>
          <a:prstGeom prst="rect">
            <a:avLst/>
          </a:prstGeom>
          <a:solidFill>
            <a:srgbClr val="002060"/>
          </a:solidFill>
        </p:spPr>
        <p:txBody>
          <a:bodyPr wrap="square" rtlCol="0">
            <a:spAutoFit/>
          </a:bodyPr>
          <a:lstStyle/>
          <a:p>
            <a:pPr algn="ctr"/>
            <a:r>
              <a:rPr lang="en-GB" sz="3200" b="1" dirty="0">
                <a:solidFill>
                  <a:schemeClr val="bg1"/>
                </a:solidFill>
              </a:rPr>
              <a:t>Command Structure</a:t>
            </a:r>
          </a:p>
        </p:txBody>
      </p:sp>
      <p:graphicFrame>
        <p:nvGraphicFramePr>
          <p:cNvPr id="3" name="Diagram 2"/>
          <p:cNvGraphicFramePr/>
          <p:nvPr>
            <p:extLst>
              <p:ext uri="{D42A27DB-BD31-4B8C-83A1-F6EECF244321}">
                <p14:modId xmlns:p14="http://schemas.microsoft.com/office/powerpoint/2010/main" val="75847615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7566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75EA67A-4B65-4FB1-82CE-5BDAEC299060}"/>
                                            </p:graphicEl>
                                          </p:spTgt>
                                        </p:tgtEl>
                                        <p:attrNameLst>
                                          <p:attrName>style.visibility</p:attrName>
                                        </p:attrNameLst>
                                      </p:cBhvr>
                                      <p:to>
                                        <p:strVal val="visible"/>
                                      </p:to>
                                    </p:set>
                                    <p:animEffect transition="in" filter="fade">
                                      <p:cBhvr>
                                        <p:cTn id="7" dur="500"/>
                                        <p:tgtEl>
                                          <p:spTgt spid="3">
                                            <p:graphicEl>
                                              <a:dgm id="{375EA67A-4B65-4FB1-82CE-5BDAEC29906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8966210-CA42-4A49-BDE2-50F23016913B}"/>
                                            </p:graphicEl>
                                          </p:spTgt>
                                        </p:tgtEl>
                                        <p:attrNameLst>
                                          <p:attrName>style.visibility</p:attrName>
                                        </p:attrNameLst>
                                      </p:cBhvr>
                                      <p:to>
                                        <p:strVal val="visible"/>
                                      </p:to>
                                    </p:set>
                                    <p:animEffect transition="in" filter="fade">
                                      <p:cBhvr>
                                        <p:cTn id="12" dur="500"/>
                                        <p:tgtEl>
                                          <p:spTgt spid="3">
                                            <p:graphicEl>
                                              <a:dgm id="{F8966210-CA42-4A49-BDE2-50F2301691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3CB34761-0BC1-415B-AED4-3811BDD29978}"/>
                                            </p:graphicEl>
                                          </p:spTgt>
                                        </p:tgtEl>
                                        <p:attrNameLst>
                                          <p:attrName>style.visibility</p:attrName>
                                        </p:attrNameLst>
                                      </p:cBhvr>
                                      <p:to>
                                        <p:strVal val="visible"/>
                                      </p:to>
                                    </p:set>
                                    <p:animEffect transition="in" filter="fade">
                                      <p:cBhvr>
                                        <p:cTn id="17" dur="500"/>
                                        <p:tgtEl>
                                          <p:spTgt spid="3">
                                            <p:graphicEl>
                                              <a:dgm id="{3CB34761-0BC1-415B-AED4-3811BDD2997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F5D2C91-7FF2-4789-B263-705653C97A5E}"/>
                                            </p:graphicEl>
                                          </p:spTgt>
                                        </p:tgtEl>
                                        <p:attrNameLst>
                                          <p:attrName>style.visibility</p:attrName>
                                        </p:attrNameLst>
                                      </p:cBhvr>
                                      <p:to>
                                        <p:strVal val="visible"/>
                                      </p:to>
                                    </p:set>
                                    <p:animEffect transition="in" filter="fade">
                                      <p:cBhvr>
                                        <p:cTn id="22" dur="500"/>
                                        <p:tgtEl>
                                          <p:spTgt spid="3">
                                            <p:graphicEl>
                                              <a:dgm id="{FF5D2C91-7FF2-4789-B263-705653C97A5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0D09610-C1DE-457B-80F3-AEB4E39873DB}"/>
                                            </p:graphicEl>
                                          </p:spTgt>
                                        </p:tgtEl>
                                        <p:attrNameLst>
                                          <p:attrName>style.visibility</p:attrName>
                                        </p:attrNameLst>
                                      </p:cBhvr>
                                      <p:to>
                                        <p:strVal val="visible"/>
                                      </p:to>
                                    </p:set>
                                    <p:animEffect transition="in" filter="fade">
                                      <p:cBhvr>
                                        <p:cTn id="27" dur="500"/>
                                        <p:tgtEl>
                                          <p:spTgt spid="3">
                                            <p:graphicEl>
                                              <a:dgm id="{F0D09610-C1DE-457B-80F3-AEB4E39873D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F7CD584C-180A-4050-B69D-D07110E69942}"/>
                                            </p:graphicEl>
                                          </p:spTgt>
                                        </p:tgtEl>
                                        <p:attrNameLst>
                                          <p:attrName>style.visibility</p:attrName>
                                        </p:attrNameLst>
                                      </p:cBhvr>
                                      <p:to>
                                        <p:strVal val="visible"/>
                                      </p:to>
                                    </p:set>
                                    <p:animEffect transition="in" filter="fade">
                                      <p:cBhvr>
                                        <p:cTn id="32" dur="500"/>
                                        <p:tgtEl>
                                          <p:spTgt spid="3">
                                            <p:graphicEl>
                                              <a:dgm id="{F7CD584C-180A-4050-B69D-D07110E6994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239028"/>
            <a:ext cx="11160502" cy="584775"/>
          </a:xfrm>
          <a:prstGeom prst="rect">
            <a:avLst/>
          </a:prstGeom>
          <a:solidFill>
            <a:srgbClr val="002060"/>
          </a:solidFill>
        </p:spPr>
        <p:txBody>
          <a:bodyPr wrap="square" rtlCol="0">
            <a:spAutoFit/>
          </a:bodyPr>
          <a:lstStyle/>
          <a:p>
            <a:pPr algn="ctr"/>
            <a:r>
              <a:rPr lang="en-GB" sz="3200" b="1" dirty="0">
                <a:solidFill>
                  <a:schemeClr val="bg1"/>
                </a:solidFill>
              </a:rPr>
              <a:t>Four Stages to a Major Incident</a:t>
            </a:r>
          </a:p>
        </p:txBody>
      </p:sp>
      <p:graphicFrame>
        <p:nvGraphicFramePr>
          <p:cNvPr id="3" name="Diagram 2"/>
          <p:cNvGraphicFramePr/>
          <p:nvPr>
            <p:extLst>
              <p:ext uri="{D42A27DB-BD31-4B8C-83A1-F6EECF244321}">
                <p14:modId xmlns:p14="http://schemas.microsoft.com/office/powerpoint/2010/main" val="3930600055"/>
              </p:ext>
            </p:extLst>
          </p:nvPr>
        </p:nvGraphicFramePr>
        <p:xfrm>
          <a:off x="1103420" y="1866900"/>
          <a:ext cx="10666682" cy="2705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7497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3DD16F9-5198-48F6-831F-B9ABC46BA66B}"/>
                                            </p:graphicEl>
                                          </p:spTgt>
                                        </p:tgtEl>
                                        <p:attrNameLst>
                                          <p:attrName>style.visibility</p:attrName>
                                        </p:attrNameLst>
                                      </p:cBhvr>
                                      <p:to>
                                        <p:strVal val="visible"/>
                                      </p:to>
                                    </p:set>
                                    <p:animEffect transition="in" filter="fade">
                                      <p:cBhvr>
                                        <p:cTn id="7" dur="500"/>
                                        <p:tgtEl>
                                          <p:spTgt spid="3">
                                            <p:graphicEl>
                                              <a:dgm id="{D3DD16F9-5198-48F6-831F-B9ABC46BA66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03B960E-AD82-402F-8E38-84457C433E44}"/>
                                            </p:graphicEl>
                                          </p:spTgt>
                                        </p:tgtEl>
                                        <p:attrNameLst>
                                          <p:attrName>style.visibility</p:attrName>
                                        </p:attrNameLst>
                                      </p:cBhvr>
                                      <p:to>
                                        <p:strVal val="visible"/>
                                      </p:to>
                                    </p:set>
                                    <p:animEffect transition="in" filter="fade">
                                      <p:cBhvr>
                                        <p:cTn id="12" dur="500"/>
                                        <p:tgtEl>
                                          <p:spTgt spid="3">
                                            <p:graphicEl>
                                              <a:dgm id="{903B960E-AD82-402F-8E38-84457C433E4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7FEE0F47-F321-49B8-A343-105228416745}"/>
                                            </p:graphicEl>
                                          </p:spTgt>
                                        </p:tgtEl>
                                        <p:attrNameLst>
                                          <p:attrName>style.visibility</p:attrName>
                                        </p:attrNameLst>
                                      </p:cBhvr>
                                      <p:to>
                                        <p:strVal val="visible"/>
                                      </p:to>
                                    </p:set>
                                    <p:animEffect transition="in" filter="fade">
                                      <p:cBhvr>
                                        <p:cTn id="17" dur="500"/>
                                        <p:tgtEl>
                                          <p:spTgt spid="3">
                                            <p:graphicEl>
                                              <a:dgm id="{7FEE0F47-F321-49B8-A343-10522841674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EE8049F4-C860-45BD-9371-9A46513B33A4}"/>
                                            </p:graphicEl>
                                          </p:spTgt>
                                        </p:tgtEl>
                                        <p:attrNameLst>
                                          <p:attrName>style.visibility</p:attrName>
                                        </p:attrNameLst>
                                      </p:cBhvr>
                                      <p:to>
                                        <p:strVal val="visible"/>
                                      </p:to>
                                    </p:set>
                                    <p:animEffect transition="in" filter="fade">
                                      <p:cBhvr>
                                        <p:cTn id="20" dur="500"/>
                                        <p:tgtEl>
                                          <p:spTgt spid="3">
                                            <p:graphicEl>
                                              <a:dgm id="{EE8049F4-C860-45BD-9371-9A46513B33A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B370FB4D-6DDD-48D9-98C1-BF07F3DC287A}"/>
                                            </p:graphicEl>
                                          </p:spTgt>
                                        </p:tgtEl>
                                        <p:attrNameLst>
                                          <p:attrName>style.visibility</p:attrName>
                                        </p:attrNameLst>
                                      </p:cBhvr>
                                      <p:to>
                                        <p:strVal val="visible"/>
                                      </p:to>
                                    </p:set>
                                    <p:animEffect transition="in" filter="fade">
                                      <p:cBhvr>
                                        <p:cTn id="25" dur="500"/>
                                        <p:tgtEl>
                                          <p:spTgt spid="3">
                                            <p:graphicEl>
                                              <a:dgm id="{B370FB4D-6DDD-48D9-98C1-BF07F3DC287A}"/>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46EB3DEA-4B93-4523-A65C-A8761C1CA5A9}"/>
                                            </p:graphicEl>
                                          </p:spTgt>
                                        </p:tgtEl>
                                        <p:attrNameLst>
                                          <p:attrName>style.visibility</p:attrName>
                                        </p:attrNameLst>
                                      </p:cBhvr>
                                      <p:to>
                                        <p:strVal val="visible"/>
                                      </p:to>
                                    </p:set>
                                    <p:animEffect transition="in" filter="fade">
                                      <p:cBhvr>
                                        <p:cTn id="30" dur="500"/>
                                        <p:tgtEl>
                                          <p:spTgt spid="3">
                                            <p:graphicEl>
                                              <a:dgm id="{46EB3DEA-4B93-4523-A65C-A8761C1CA5A9}"/>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C96D65D5-7927-4E6E-A2F1-77F303AFCAAF}"/>
                                            </p:graphicEl>
                                          </p:spTgt>
                                        </p:tgtEl>
                                        <p:attrNameLst>
                                          <p:attrName>style.visibility</p:attrName>
                                        </p:attrNameLst>
                                      </p:cBhvr>
                                      <p:to>
                                        <p:strVal val="visible"/>
                                      </p:to>
                                    </p:set>
                                    <p:animEffect transition="in" filter="fade">
                                      <p:cBhvr>
                                        <p:cTn id="33" dur="500"/>
                                        <p:tgtEl>
                                          <p:spTgt spid="3">
                                            <p:graphicEl>
                                              <a:dgm id="{C96D65D5-7927-4E6E-A2F1-77F303AFCAAF}"/>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EDF15941-D302-4F6E-8E07-92F9E4F4C3E2}"/>
                                            </p:graphicEl>
                                          </p:spTgt>
                                        </p:tgtEl>
                                        <p:attrNameLst>
                                          <p:attrName>style.visibility</p:attrName>
                                        </p:attrNameLst>
                                      </p:cBhvr>
                                      <p:to>
                                        <p:strVal val="visible"/>
                                      </p:to>
                                    </p:set>
                                    <p:animEffect transition="in" filter="fade">
                                      <p:cBhvr>
                                        <p:cTn id="38" dur="500"/>
                                        <p:tgtEl>
                                          <p:spTgt spid="3">
                                            <p:graphicEl>
                                              <a:dgm id="{EDF15941-D302-4F6E-8E07-92F9E4F4C3E2}"/>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graphicEl>
                                              <a:dgm id="{D0FABF70-A010-4431-ADC5-077D0E2BEEDB}"/>
                                            </p:graphicEl>
                                          </p:spTgt>
                                        </p:tgtEl>
                                        <p:attrNameLst>
                                          <p:attrName>style.visibility</p:attrName>
                                        </p:attrNameLst>
                                      </p:cBhvr>
                                      <p:to>
                                        <p:strVal val="visible"/>
                                      </p:to>
                                    </p:set>
                                    <p:animEffect transition="in" filter="fade">
                                      <p:cBhvr>
                                        <p:cTn id="43" dur="500"/>
                                        <p:tgtEl>
                                          <p:spTgt spid="3">
                                            <p:graphicEl>
                                              <a:dgm id="{D0FABF70-A010-4431-ADC5-077D0E2BEEDB}"/>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
                                            <p:graphicEl>
                                              <a:dgm id="{BB8DE90C-9DA7-4A1A-955B-CE9AC0A4632C}"/>
                                            </p:graphicEl>
                                          </p:spTgt>
                                        </p:tgtEl>
                                        <p:attrNameLst>
                                          <p:attrName>style.visibility</p:attrName>
                                        </p:attrNameLst>
                                      </p:cBhvr>
                                      <p:to>
                                        <p:strVal val="visible"/>
                                      </p:to>
                                    </p:set>
                                    <p:animEffect transition="in" filter="fade">
                                      <p:cBhvr>
                                        <p:cTn id="46" dur="500"/>
                                        <p:tgtEl>
                                          <p:spTgt spid="3">
                                            <p:graphicEl>
                                              <a:dgm id="{BB8DE90C-9DA7-4A1A-955B-CE9AC0A4632C}"/>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graphicEl>
                                              <a:dgm id="{73797E7B-449B-4648-AAE6-3137E7153A3C}"/>
                                            </p:graphicEl>
                                          </p:spTgt>
                                        </p:tgtEl>
                                        <p:attrNameLst>
                                          <p:attrName>style.visibility</p:attrName>
                                        </p:attrNameLst>
                                      </p:cBhvr>
                                      <p:to>
                                        <p:strVal val="visible"/>
                                      </p:to>
                                    </p:set>
                                    <p:animEffect transition="in" filter="fade">
                                      <p:cBhvr>
                                        <p:cTn id="51" dur="500"/>
                                        <p:tgtEl>
                                          <p:spTgt spid="3">
                                            <p:graphicEl>
                                              <a:dgm id="{73797E7B-449B-4648-AAE6-3137E7153A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808" y="277128"/>
            <a:ext cx="10411794" cy="584775"/>
          </a:xfrm>
          <a:prstGeom prst="rect">
            <a:avLst/>
          </a:prstGeom>
          <a:solidFill>
            <a:srgbClr val="002060"/>
          </a:solidFill>
        </p:spPr>
        <p:txBody>
          <a:bodyPr wrap="square" rtlCol="0">
            <a:spAutoFit/>
          </a:bodyPr>
          <a:lstStyle/>
          <a:p>
            <a:pPr algn="ctr"/>
            <a:r>
              <a:rPr lang="en-GB" sz="3200" b="1" dirty="0">
                <a:solidFill>
                  <a:schemeClr val="bg1"/>
                </a:solidFill>
              </a:rPr>
              <a:t>The Importance of Effective De-briefing</a:t>
            </a:r>
          </a:p>
        </p:txBody>
      </p:sp>
      <p:pic>
        <p:nvPicPr>
          <p:cNvPr id="3" name="Picture 2"/>
          <p:cNvPicPr>
            <a:picLocks noChangeAspect="1"/>
          </p:cNvPicPr>
          <p:nvPr/>
        </p:nvPicPr>
        <p:blipFill rotWithShape="1">
          <a:blip r:embed="rId3"/>
          <a:srcRect l="3527" t="5188" r="4816" b="5051"/>
          <a:stretch/>
        </p:blipFill>
        <p:spPr>
          <a:xfrm>
            <a:off x="786808" y="1431317"/>
            <a:ext cx="3487480" cy="4045335"/>
          </a:xfrm>
          <a:prstGeom prst="rect">
            <a:avLst/>
          </a:prstGeom>
        </p:spPr>
      </p:pic>
      <p:sp>
        <p:nvSpPr>
          <p:cNvPr id="6" name="Horizontal Scroll 5"/>
          <p:cNvSpPr/>
          <p:nvPr/>
        </p:nvSpPr>
        <p:spPr>
          <a:xfrm>
            <a:off x="4819650" y="1431317"/>
            <a:ext cx="6076950" cy="4045335"/>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sudden discovery of the scene of a serious crime can be traumatic. Even experienced officers have, on occasions forgotten the simplest rules when taken off-balance by the stress of totally unforeseen violence, calamity or unpleasant &amp; unnerving scenes</a:t>
            </a:r>
          </a:p>
        </p:txBody>
      </p:sp>
    </p:spTree>
    <p:extLst>
      <p:ext uri="{BB962C8B-B14F-4D97-AF65-F5344CB8AC3E}">
        <p14:creationId xmlns:p14="http://schemas.microsoft.com/office/powerpoint/2010/main" val="286664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607547" y="442354"/>
            <a:ext cx="6755904" cy="4927587"/>
          </a:xfrm>
          <a:prstGeom prst="rect">
            <a:avLst/>
          </a:prstGeom>
        </p:spPr>
      </p:pic>
    </p:spTree>
    <p:extLst>
      <p:ext uri="{BB962C8B-B14F-4D97-AF65-F5344CB8AC3E}">
        <p14:creationId xmlns:p14="http://schemas.microsoft.com/office/powerpoint/2010/main" val="2584344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58594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2152</TotalTime>
  <Words>11407</Words>
  <Application>Microsoft Office PowerPoint</Application>
  <PresentationFormat>Widescreen</PresentationFormat>
  <Paragraphs>619</Paragraphs>
  <Slides>31</Slides>
  <Notes>31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31</vt:i4>
      </vt:variant>
    </vt:vector>
  </HeadingPairs>
  <TitlesOfParts>
    <vt:vector size="42" baseType="lpstr">
      <vt:lpstr>Arial</vt:lpstr>
      <vt:lpstr>Arial Nova</vt:lpstr>
      <vt:lpstr>Arial Nova Cond</vt:lpstr>
      <vt:lpstr>Calibri</vt:lpstr>
      <vt:lpstr>Calibri Light</vt:lpstr>
      <vt:lpstr>Gotham</vt:lpstr>
      <vt:lpstr>Microsoft Sans Serif</vt:lpstr>
      <vt:lpstr>Open Sans</vt:lpstr>
      <vt:lpstr>Tahoma</vt:lpstr>
      <vt:lpstr>Office Theme</vt:lpstr>
      <vt:lpstr>1_Office Theme</vt:lpstr>
      <vt:lpstr>PowerPoint Presentation</vt:lpstr>
      <vt:lpstr>First Responder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 of Major Incidents</vt:lpstr>
      <vt:lpstr>Charter for Families Bereaved Through Public Tragedy</vt:lpstr>
      <vt:lpstr>PowerPoint Presentation</vt:lpstr>
      <vt:lpstr>PowerPoint Presentation</vt:lpstr>
      <vt:lpstr>PowerPoint Presentation</vt:lpstr>
      <vt:lpstr>PowerPoint Presentation</vt:lpstr>
      <vt:lpstr>PowerPoint Presentation</vt:lpstr>
      <vt:lpstr>JESIP</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183</cp:revision>
  <cp:lastPrinted>2019-07-05T11:06:07Z</cp:lastPrinted>
  <dcterms:created xsi:type="dcterms:W3CDTF">2018-01-30T11:09:50Z</dcterms:created>
  <dcterms:modified xsi:type="dcterms:W3CDTF">2023-06-01T12:24:34Z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2022-06-23T07:32:40Z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79431c6a-c6d3-4e32-b276-93077c8011b9</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