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E2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50BCDA-7A37-E944-8376-7EFB75310518}" v="4" dt="2024-05-07T21:26:05.774"/>
    <p1510:client id="{0C48165A-5C4F-F4B9-FCF7-C9EA21E900E9}" v="76" dt="2024-05-07T21:51:18.073"/>
    <p1510:client id="{5A5C9D35-6F77-45EF-1F63-7584163D505A}" v="14" dt="2024-05-07T21:01:35.952"/>
    <p1510:client id="{63ED7C7D-3601-4DE0-45B3-06542FD4C327}" v="22" dt="2024-05-07T21:33:32.748"/>
    <p1510:client id="{EB28A12B-1A09-07E7-C07C-4A0BC37C7FB1}" v="5" dt="2024-05-07T21:06:51.5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ster with text and images&#10;&#10;Description automatically generated">
            <a:extLst>
              <a:ext uri="{FF2B5EF4-FFF2-40B4-BE49-F238E27FC236}">
                <a16:creationId xmlns:a16="http://schemas.microsoft.com/office/drawing/2014/main" id="{92D1387A-9353-6474-852E-67264EC791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1" y="2771"/>
            <a:ext cx="12192000" cy="6850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453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E2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6BE2477-2AAC-9ED0-6863-299E95AF1A90}"/>
              </a:ext>
            </a:extLst>
          </p:cNvPr>
          <p:cNvSpPr txBox="1"/>
          <p:nvPr/>
        </p:nvSpPr>
        <p:spPr>
          <a:xfrm>
            <a:off x="454892" y="312438"/>
            <a:ext cx="11277599" cy="59298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200"/>
              </a:spcAft>
            </a:pPr>
            <a:r>
              <a:rPr lang="en-US" sz="2000" b="1" dirty="0"/>
              <a:t>References </a:t>
            </a:r>
          </a:p>
          <a:p>
            <a:pPr>
              <a:spcAft>
                <a:spcPts val="200"/>
              </a:spcAft>
            </a:pPr>
            <a:endParaRPr lang="en-US" sz="1600" dirty="0"/>
          </a:p>
          <a:p>
            <a:pPr>
              <a:spcAft>
                <a:spcPts val="200"/>
              </a:spcAft>
            </a:pPr>
            <a:r>
              <a:rPr lang="en-US" sz="1600" dirty="0"/>
              <a:t>Kesik, F., </a:t>
            </a:r>
            <a:r>
              <a:rPr lang="en-US" sz="1600" dirty="0" err="1"/>
              <a:t>Yurttas</a:t>
            </a:r>
            <a:r>
              <a:rPr lang="en-US" sz="1600" dirty="0"/>
              <a:t>, A. and </a:t>
            </a:r>
            <a:r>
              <a:rPr lang="en-US" sz="1600" dirty="0" err="1"/>
              <a:t>Tasdan</a:t>
            </a:r>
            <a:r>
              <a:rPr lang="en-US" sz="1600" dirty="0"/>
              <a:t>, M. (2023) 'Rethinking Happiness at School after COVID-19 and Some Implications for Future Research', Acta </a:t>
            </a:r>
            <a:r>
              <a:rPr lang="en-US" sz="1600" dirty="0" err="1"/>
              <a:t>Educationis</a:t>
            </a:r>
            <a:r>
              <a:rPr lang="en-US" sz="1600" dirty="0"/>
              <a:t> </a:t>
            </a:r>
            <a:r>
              <a:rPr lang="en-US" sz="1600" dirty="0" err="1"/>
              <a:t>Generalis</a:t>
            </a:r>
            <a:r>
              <a:rPr lang="en-US" sz="1600" dirty="0"/>
              <a:t>, 13(1), pp. 170–189 Available at: 10.2478/atd-2023-0009.</a:t>
            </a:r>
            <a:endParaRPr lang="en-US"/>
          </a:p>
          <a:p>
            <a:pPr>
              <a:spcAft>
                <a:spcPts val="200"/>
              </a:spcAft>
            </a:pPr>
            <a:endParaRPr lang="en-US" sz="1600" dirty="0"/>
          </a:p>
          <a:p>
            <a:pPr>
              <a:spcAft>
                <a:spcPts val="200"/>
              </a:spcAft>
            </a:pPr>
            <a:r>
              <a:rPr lang="en-US" sz="1600" dirty="0"/>
              <a:t>Koch, A.B. (2018) 'Children's Perspectives on Happiness and Subjective Well‐being in Preschool', Children &amp; society, 32(1), pp. 73–83 Available at: 10.1111/chso.12225.</a:t>
            </a:r>
          </a:p>
          <a:p>
            <a:pPr>
              <a:spcAft>
                <a:spcPts val="200"/>
              </a:spcAft>
            </a:pPr>
            <a:endParaRPr lang="en-US" sz="1600" dirty="0"/>
          </a:p>
          <a:p>
            <a:pPr>
              <a:spcAft>
                <a:spcPts val="200"/>
              </a:spcAft>
            </a:pPr>
            <a:r>
              <a:rPr lang="en-US" sz="1600" dirty="0"/>
              <a:t>Ghaziani, R. (2021) 'Primary school design: co-creation with children', </a:t>
            </a:r>
            <a:r>
              <a:rPr lang="en-US" sz="1600" err="1"/>
              <a:t>ArchNet</a:t>
            </a:r>
            <a:r>
              <a:rPr lang="en-US" sz="1600" dirty="0"/>
              <a:t>-IJAR : International Journal of Architectural Research, 15(2), pp. 285-299 Available at: 10.1108/ARCH-07-2020-0132.</a:t>
            </a:r>
          </a:p>
          <a:p>
            <a:pPr>
              <a:spcAft>
                <a:spcPts val="200"/>
              </a:spcAft>
            </a:pPr>
            <a:endParaRPr lang="en-US" sz="1600" dirty="0"/>
          </a:p>
          <a:p>
            <a:pPr>
              <a:spcAft>
                <a:spcPts val="200"/>
              </a:spcAft>
            </a:pPr>
            <a:r>
              <a:rPr lang="en-US" sz="1600" dirty="0"/>
              <a:t>Mann, J., Gray, T., Truong, S., Brymer, E., Passy, R., Ho, S., Sahlberg, P., Ward, K., Bentsen, P., Curry, C. and Cowper, R. (2022) 'Getting Out of the Classroom and Into Nature: A Systematic Review of Nature-Specific Outdoor Learning on School Children's Learning and Development', Frontiers in Public Health, 10, pp. 877058 Available at: 10.3389/fpubh.2022.877058.</a:t>
            </a:r>
          </a:p>
          <a:p>
            <a:pPr>
              <a:spcAft>
                <a:spcPts val="200"/>
              </a:spcAft>
            </a:pPr>
            <a:endParaRPr lang="en-US" sz="1600" dirty="0"/>
          </a:p>
          <a:p>
            <a:pPr>
              <a:spcAft>
                <a:spcPts val="200"/>
              </a:spcAft>
            </a:pPr>
            <a:r>
              <a:rPr lang="en-US" sz="1600" dirty="0"/>
              <a:t>Adams, S., </a:t>
            </a:r>
            <a:r>
              <a:rPr lang="en-US" sz="1600" err="1"/>
              <a:t>Savahl</a:t>
            </a:r>
            <a:r>
              <a:rPr lang="en-US" sz="1600" dirty="0"/>
              <a:t>, S., Florence, M., and Jackson, K (2019) Considering the Natural Environment in the Creation of Child-Friendly Cities: Implications for Children’s Subjective Well-Being Springer Science and Business Media LLC.</a:t>
            </a:r>
          </a:p>
          <a:p>
            <a:pPr>
              <a:spcAft>
                <a:spcPts val="200"/>
              </a:spcAft>
            </a:pPr>
            <a:endParaRPr lang="en-US" sz="1600" dirty="0"/>
          </a:p>
          <a:p>
            <a:pPr>
              <a:spcAft>
                <a:spcPts val="200"/>
              </a:spcAft>
            </a:pPr>
            <a:r>
              <a:rPr lang="en-US" sz="1600" dirty="0"/>
              <a:t>Clark, A. and Moss, P. (2001) Listening to Young Children : The Mosaic Approach. 1st </a:t>
            </a:r>
            <a:r>
              <a:rPr lang="en-US" sz="1600" err="1"/>
              <a:t>edn</a:t>
            </a:r>
            <a:r>
              <a:rPr lang="en-US" sz="1600" dirty="0"/>
              <a:t>. London: National Children's Bureau.</a:t>
            </a:r>
          </a:p>
          <a:p>
            <a:pPr>
              <a:spcAft>
                <a:spcPts val="200"/>
              </a:spcAft>
            </a:pPr>
            <a:endParaRPr lang="en-US" sz="1600" dirty="0"/>
          </a:p>
          <a:p>
            <a:pPr>
              <a:spcAft>
                <a:spcPts val="200"/>
              </a:spcAft>
            </a:pPr>
            <a:r>
              <a:rPr lang="en-US" sz="1600" dirty="0" err="1"/>
              <a:t>Moula</a:t>
            </a:r>
            <a:r>
              <a:rPr lang="en-US" sz="1600" dirty="0"/>
              <a:t>, Z., Walshe, N. and Lee, E. (2021) 'Making Nature Explicit in Children’s Drawings of Wellbeing and Happy Spaces', Child indicators research, 14(4), pp. 1653–1675 Available at: 10.1007/s12187-021-09811-6.</a:t>
            </a:r>
          </a:p>
        </p:txBody>
      </p:sp>
    </p:spTree>
    <p:extLst>
      <p:ext uri="{BB962C8B-B14F-4D97-AF65-F5344CB8AC3E}">
        <p14:creationId xmlns:p14="http://schemas.microsoft.com/office/powerpoint/2010/main" val="1085761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92</cp:revision>
  <dcterms:created xsi:type="dcterms:W3CDTF">2024-05-07T20:55:22Z</dcterms:created>
  <dcterms:modified xsi:type="dcterms:W3CDTF">2024-05-07T21:51:49Z</dcterms:modified>
</cp:coreProperties>
</file>