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200" r:id="rId1"/>
    <p:sldMasterId id="2147484212" r:id="rId2"/>
  </p:sldMasterIdLst>
  <p:notesMasterIdLst>
    <p:notesMasterId r:id="rId39"/>
  </p:notesMasterIdLst>
  <p:handoutMasterIdLst>
    <p:handoutMasterId r:id="rId40"/>
  </p:handoutMasterIdLst>
  <p:sldIdLst>
    <p:sldId id="313" r:id="rId3"/>
    <p:sldId id="314" r:id="rId4"/>
    <p:sldId id="315" r:id="rId5"/>
    <p:sldId id="317" r:id="rId6"/>
    <p:sldId id="328" r:id="rId7"/>
    <p:sldId id="357" r:id="rId8"/>
    <p:sldId id="368" r:id="rId9"/>
    <p:sldId id="364" r:id="rId10"/>
    <p:sldId id="369" r:id="rId11"/>
    <p:sldId id="366" r:id="rId12"/>
    <p:sldId id="362" r:id="rId13"/>
    <p:sldId id="363" r:id="rId14"/>
    <p:sldId id="390" r:id="rId15"/>
    <p:sldId id="385" r:id="rId16"/>
    <p:sldId id="371" r:id="rId17"/>
    <p:sldId id="380" r:id="rId18"/>
    <p:sldId id="382" r:id="rId19"/>
    <p:sldId id="355" r:id="rId20"/>
    <p:sldId id="381" r:id="rId21"/>
    <p:sldId id="387" r:id="rId22"/>
    <p:sldId id="373" r:id="rId23"/>
    <p:sldId id="388" r:id="rId24"/>
    <p:sldId id="374" r:id="rId25"/>
    <p:sldId id="389" r:id="rId26"/>
    <p:sldId id="386" r:id="rId27"/>
    <p:sldId id="375" r:id="rId28"/>
    <p:sldId id="376" r:id="rId29"/>
    <p:sldId id="358" r:id="rId30"/>
    <p:sldId id="379" r:id="rId31"/>
    <p:sldId id="372" r:id="rId32"/>
    <p:sldId id="332" r:id="rId33"/>
    <p:sldId id="333" r:id="rId34"/>
    <p:sldId id="334" r:id="rId35"/>
    <p:sldId id="360" r:id="rId36"/>
    <p:sldId id="367" r:id="rId37"/>
    <p:sldId id="384" r:id="rId38"/>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66"/>
    <a:srgbClr val="FF0066"/>
    <a:srgbClr val="B30068"/>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3" autoAdjust="0"/>
    <p:restoredTop sz="86204" autoAdjust="0"/>
  </p:normalViewPr>
  <p:slideViewPr>
    <p:cSldViewPr>
      <p:cViewPr varScale="1">
        <p:scale>
          <a:sx n="83" d="100"/>
          <a:sy n="83" d="100"/>
        </p:scale>
        <p:origin x="1100"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0"/>
    </p:cViewPr>
  </p:sorterViewPr>
  <p:notesViewPr>
    <p:cSldViewPr>
      <p:cViewPr varScale="1">
        <p:scale>
          <a:sx n="56" d="100"/>
          <a:sy n="56" d="100"/>
        </p:scale>
        <p:origin x="-1854" y="-90"/>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37573C71-41CD-8A31-26F3-6EF07CC5B7EF}"/>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3" name="Rectangle 3">
            <a:extLst>
              <a:ext uri="{FF2B5EF4-FFF2-40B4-BE49-F238E27FC236}">
                <a16:creationId xmlns:a16="http://schemas.microsoft.com/office/drawing/2014/main" id="{9D5324CF-01AA-23C3-88B0-92763E55B9BF}"/>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4" name="Rectangle 4">
            <a:extLst>
              <a:ext uri="{FF2B5EF4-FFF2-40B4-BE49-F238E27FC236}">
                <a16:creationId xmlns:a16="http://schemas.microsoft.com/office/drawing/2014/main" id="{7950EA9D-6268-6AFC-06DC-6BD25A62A3A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5365" name="Rectangle 5">
            <a:extLst>
              <a:ext uri="{FF2B5EF4-FFF2-40B4-BE49-F238E27FC236}">
                <a16:creationId xmlns:a16="http://schemas.microsoft.com/office/drawing/2014/main" id="{8A6A93FE-31FB-CF42-C746-4E1964E34554}"/>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DE3F637F-9209-495F-A6AE-8AD2791CA33D}" type="slidenum">
              <a:rPr lang="cy-GB" altLang="en-US"/>
              <a:pPr>
                <a:defRPr/>
              </a:pPr>
              <a:t>‹#›</a:t>
            </a:fld>
            <a:endParaRPr lang="cy-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5423BC1-7F18-3A05-8249-CCB32C86A6D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1" name="Rectangle 3">
            <a:extLst>
              <a:ext uri="{FF2B5EF4-FFF2-40B4-BE49-F238E27FC236}">
                <a16:creationId xmlns:a16="http://schemas.microsoft.com/office/drawing/2014/main" id="{752C1B14-253D-B192-26B4-1CB34B24C675}"/>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4340" name="Rectangle 4">
            <a:extLst>
              <a:ext uri="{FF2B5EF4-FFF2-40B4-BE49-F238E27FC236}">
                <a16:creationId xmlns:a16="http://schemas.microsoft.com/office/drawing/2014/main" id="{E22D76F0-B589-A2EF-580D-07983D8E6987}"/>
              </a:ext>
            </a:extLst>
          </p:cNvPr>
          <p:cNvSpPr>
            <a:spLocks noGrp="1" noRot="1" noChangeAspect="1" noChangeArrowheads="1" noTextEdit="1"/>
          </p:cNvSpPr>
          <p:nvPr>
            <p:ph type="sldImg" idx="2"/>
          </p:nvPr>
        </p:nvSpPr>
        <p:spPr bwMode="auto">
          <a:xfrm>
            <a:off x="915988" y="744538"/>
            <a:ext cx="4965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3" name="Rectangle 5">
            <a:extLst>
              <a:ext uri="{FF2B5EF4-FFF2-40B4-BE49-F238E27FC236}">
                <a16:creationId xmlns:a16="http://schemas.microsoft.com/office/drawing/2014/main" id="{EF4537C0-B2DE-0A41-9AC7-E6A70D8DC328}"/>
              </a:ext>
            </a:extLst>
          </p:cNvPr>
          <p:cNvSpPr>
            <a:spLocks noGrp="1" noChangeArrowheads="1"/>
          </p:cNvSpPr>
          <p:nvPr>
            <p:ph type="body" sz="quarter" idx="3"/>
          </p:nvPr>
        </p:nvSpPr>
        <p:spPr bwMode="auto">
          <a:xfrm>
            <a:off x="679450" y="4714875"/>
            <a:ext cx="5438775" cy="44672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y-GB" noProof="0"/>
              <a:t>Cliciwch i olygu arddulliau'r Meistr testun</a:t>
            </a:r>
          </a:p>
          <a:p>
            <a:pPr lvl="1"/>
            <a:r>
              <a:rPr lang="cy-GB" noProof="0"/>
              <a:t>Ail lefel</a:t>
            </a:r>
          </a:p>
          <a:p>
            <a:pPr lvl="2"/>
            <a:r>
              <a:rPr lang="cy-GB" noProof="0"/>
              <a:t>Trydydd lefel</a:t>
            </a:r>
          </a:p>
          <a:p>
            <a:pPr lvl="3"/>
            <a:r>
              <a:rPr lang="cy-GB" noProof="0"/>
              <a:t>Pedwerydd lefel</a:t>
            </a:r>
          </a:p>
          <a:p>
            <a:pPr lvl="4"/>
            <a:r>
              <a:rPr lang="cy-GB" noProof="0"/>
              <a:t>Pumed lefel</a:t>
            </a:r>
          </a:p>
        </p:txBody>
      </p:sp>
      <p:sp>
        <p:nvSpPr>
          <p:cNvPr id="17414" name="Rectangle 6">
            <a:extLst>
              <a:ext uri="{FF2B5EF4-FFF2-40B4-BE49-F238E27FC236}">
                <a16:creationId xmlns:a16="http://schemas.microsoft.com/office/drawing/2014/main" id="{FBB77E3A-CC2A-75D2-FF95-FC60F5453634}"/>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ea typeface="ＭＳ Ｐゴシック" charset="0"/>
                <a:cs typeface="ＭＳ Ｐゴシック" charset="0"/>
              </a:defRPr>
            </a:lvl1pPr>
          </a:lstStyle>
          <a:p>
            <a:pPr>
              <a:defRPr/>
            </a:pPr>
            <a:endParaRPr lang="cy-GB"/>
          </a:p>
        </p:txBody>
      </p:sp>
      <p:sp>
        <p:nvSpPr>
          <p:cNvPr id="17415" name="Rectangle 7">
            <a:extLst>
              <a:ext uri="{FF2B5EF4-FFF2-40B4-BE49-F238E27FC236}">
                <a16:creationId xmlns:a16="http://schemas.microsoft.com/office/drawing/2014/main" id="{119CCB00-6C04-3AF8-2734-7AA0810B2E63}"/>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Arial" panose="020B0604020202020204" pitchFamily="34" charset="0"/>
              </a:defRPr>
            </a:lvl1pPr>
          </a:lstStyle>
          <a:p>
            <a:pPr>
              <a:defRPr/>
            </a:pPr>
            <a:fld id="{F3EB74BE-90F6-4681-8BF0-6C85FBA89704}" type="slidenum">
              <a:rPr lang="cy-GB" altLang="en-US"/>
              <a:pPr>
                <a:defRPr/>
              </a:pPr>
              <a:t>‹#›</a:t>
            </a:fld>
            <a:endParaRPr lang="cy-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390660AE-A2FB-E1E3-2991-70D6D42ABA82}"/>
              </a:ext>
            </a:extLst>
          </p:cNvPr>
          <p:cNvSpPr>
            <a:spLocks noGrp="1" noRot="1" noChangeAspect="1" noChangeArrowheads="1" noTextEdit="1"/>
          </p:cNvSpPr>
          <p:nvPr>
            <p:ph type="sldImg"/>
          </p:nvPr>
        </p:nvSpPr>
        <p:spPr>
          <a:xfrm>
            <a:off x="917575" y="744538"/>
            <a:ext cx="4962525" cy="3722687"/>
          </a:xfrm>
          <a:ln/>
        </p:spPr>
      </p:sp>
      <p:sp>
        <p:nvSpPr>
          <p:cNvPr id="17411" name="Notes Placeholder 2">
            <a:extLst>
              <a:ext uri="{FF2B5EF4-FFF2-40B4-BE49-F238E27FC236}">
                <a16:creationId xmlns:a16="http://schemas.microsoft.com/office/drawing/2014/main" id="{C3EEA8CF-D541-CBD6-7207-2CC98340D4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7412" name="Slide Number Placeholder 3">
            <a:extLst>
              <a:ext uri="{FF2B5EF4-FFF2-40B4-BE49-F238E27FC236}">
                <a16:creationId xmlns:a16="http://schemas.microsoft.com/office/drawing/2014/main" id="{890EB967-7E92-C3DA-4837-E34AA4BECBD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17E4C10-FF69-4529-8D24-33939E5AFCE5}" type="slidenum">
              <a:rPr lang="en-GB" altLang="en-US" smtClean="0">
                <a:solidFill>
                  <a:srgbClr val="000000"/>
                </a:solidFill>
                <a:ea typeface="MS PGothic" panose="020B0600070205080204" pitchFamily="34" charset="-128"/>
              </a:rPr>
              <a:pPr fontAlgn="base">
                <a:spcBef>
                  <a:spcPct val="0"/>
                </a:spcBef>
                <a:spcAft>
                  <a:spcPct val="0"/>
                </a:spcAft>
              </a:pPr>
              <a:t>1</a:t>
            </a:fld>
            <a:endParaRPr lang="en-GB" altLang="en-US">
              <a:solidFill>
                <a:srgbClr val="000000"/>
              </a:solidFill>
              <a:ea typeface="MS PGothic"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93B05DA6-FCAF-10E5-535B-D65A54C35E8D}"/>
              </a:ext>
            </a:extLst>
          </p:cNvPr>
          <p:cNvSpPr>
            <a:spLocks noGrp="1" noRot="1" noChangeAspect="1" noChangeArrowheads="1" noTextEdit="1"/>
          </p:cNvSpPr>
          <p:nvPr>
            <p:ph type="sldImg"/>
          </p:nvPr>
        </p:nvSpPr>
        <p:spPr>
          <a:xfrm>
            <a:off x="917575" y="744538"/>
            <a:ext cx="4962525" cy="3722687"/>
          </a:xfrm>
          <a:ln/>
        </p:spPr>
      </p:sp>
      <p:sp>
        <p:nvSpPr>
          <p:cNvPr id="19459" name="Notes Placeholder 2">
            <a:extLst>
              <a:ext uri="{FF2B5EF4-FFF2-40B4-BE49-F238E27FC236}">
                <a16:creationId xmlns:a16="http://schemas.microsoft.com/office/drawing/2014/main" id="{39051303-5ECC-0BF3-2F7C-F61ADA4B2C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9460" name="Slide Number Placeholder 3">
            <a:extLst>
              <a:ext uri="{FF2B5EF4-FFF2-40B4-BE49-F238E27FC236}">
                <a16:creationId xmlns:a16="http://schemas.microsoft.com/office/drawing/2014/main" id="{22D68E7B-5873-F436-04FC-9564C160F4D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F023C2D-1201-44FE-AADA-51A94D428CE4}" type="slidenum">
              <a:rPr lang="cy-GB" altLang="en-US" smtClean="0">
                <a:ea typeface="MS PGothic" panose="020B0600070205080204" pitchFamily="34" charset="-128"/>
              </a:rPr>
              <a:pPr fontAlgn="base">
                <a:spcBef>
                  <a:spcPct val="0"/>
                </a:spcBef>
                <a:spcAft>
                  <a:spcPct val="0"/>
                </a:spcAft>
              </a:pPr>
              <a:t>2</a:t>
            </a:fld>
            <a:endParaRPr lang="cy-GB"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E8594D6-9DC0-2B66-9DDC-EDE54ACA4FBA}"/>
              </a:ext>
            </a:extLst>
          </p:cNvPr>
          <p:cNvSpPr>
            <a:spLocks noGrp="1" noRot="1" noChangeAspect="1" noChangeArrowheads="1" noTextEdit="1"/>
          </p:cNvSpPr>
          <p:nvPr>
            <p:ph type="sldImg"/>
          </p:nvPr>
        </p:nvSpPr>
        <p:spPr>
          <a:xfrm>
            <a:off x="917575" y="744538"/>
            <a:ext cx="4962525" cy="3722687"/>
          </a:xfrm>
          <a:ln/>
        </p:spPr>
      </p:sp>
      <p:sp>
        <p:nvSpPr>
          <p:cNvPr id="21507" name="Notes Placeholder 2">
            <a:extLst>
              <a:ext uri="{FF2B5EF4-FFF2-40B4-BE49-F238E27FC236}">
                <a16:creationId xmlns:a16="http://schemas.microsoft.com/office/drawing/2014/main" id="{6B863263-3B61-A94E-C0E6-698D0737561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Take students through online reading list and reading information on Moodle</a:t>
            </a:r>
          </a:p>
        </p:txBody>
      </p:sp>
      <p:sp>
        <p:nvSpPr>
          <p:cNvPr id="21508" name="Slide Number Placeholder 3">
            <a:extLst>
              <a:ext uri="{FF2B5EF4-FFF2-40B4-BE49-F238E27FC236}">
                <a16:creationId xmlns:a16="http://schemas.microsoft.com/office/drawing/2014/main" id="{967033D8-A854-1B9E-38D4-ED36FC26E4B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C23EFA5-93F5-4FEE-8B8E-75FC58FD3F8A}" type="slidenum">
              <a:rPr lang="cy-GB" altLang="en-US" smtClean="0">
                <a:ea typeface="MS PGothic" panose="020B0600070205080204" pitchFamily="34" charset="-128"/>
              </a:rPr>
              <a:pPr fontAlgn="base">
                <a:spcBef>
                  <a:spcPct val="0"/>
                </a:spcBef>
                <a:spcAft>
                  <a:spcPct val="0"/>
                </a:spcAft>
              </a:pPr>
              <a:t>3</a:t>
            </a:fld>
            <a:endParaRPr lang="cy-GB" altLang="en-US">
              <a:ea typeface="MS PGothic"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15BF4502-82B0-1F55-ABC0-CD7B67F6FB7B}"/>
              </a:ext>
            </a:extLst>
          </p:cNvPr>
          <p:cNvSpPr>
            <a:spLocks noGrp="1" noRot="1" noChangeAspect="1" noChangeArrowheads="1" noTextEdit="1"/>
          </p:cNvSpPr>
          <p:nvPr>
            <p:ph type="sldImg"/>
          </p:nvPr>
        </p:nvSpPr>
        <p:spPr>
          <a:xfrm>
            <a:off x="917575" y="744538"/>
            <a:ext cx="4962525" cy="3722687"/>
          </a:xfrm>
          <a:ln/>
        </p:spPr>
      </p:sp>
      <p:sp>
        <p:nvSpPr>
          <p:cNvPr id="25603" name="Notes Placeholder 2">
            <a:extLst>
              <a:ext uri="{FF2B5EF4-FFF2-40B4-BE49-F238E27FC236}">
                <a16:creationId xmlns:a16="http://schemas.microsoft.com/office/drawing/2014/main" id="{E0E196F3-CBF6-E3DA-22EA-51A787BF053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Discuss key learning outcomes</a:t>
            </a:r>
          </a:p>
          <a:p>
            <a:endParaRPr lang="en-GB" altLang="en-US">
              <a:latin typeface="Arial" panose="020B0604020202020204" pitchFamily="34" charset="0"/>
            </a:endParaRPr>
          </a:p>
          <a:p>
            <a:r>
              <a:rPr lang="en-GB" altLang="en-US">
                <a:latin typeface="Arial" panose="020B0604020202020204" pitchFamily="34" charset="0"/>
              </a:rPr>
              <a:t>Content will focus on</a:t>
            </a:r>
          </a:p>
          <a:p>
            <a:r>
              <a:rPr lang="en-GB" altLang="en-US">
                <a:latin typeface="Arial" panose="020B0604020202020204" pitchFamily="34" charset="0"/>
              </a:rPr>
              <a:t>Defining Play</a:t>
            </a:r>
          </a:p>
          <a:p>
            <a:r>
              <a:rPr lang="en-GB" altLang="en-US">
                <a:latin typeface="Arial" panose="020B0604020202020204" pitchFamily="34" charset="0"/>
              </a:rPr>
              <a:t>Self directed play</a:t>
            </a:r>
          </a:p>
          <a:p>
            <a:r>
              <a:rPr lang="en-GB" altLang="en-US">
                <a:latin typeface="Arial" panose="020B0604020202020204" pitchFamily="34" charset="0"/>
              </a:rPr>
              <a:t>Play in the curriculum</a:t>
            </a:r>
          </a:p>
          <a:p>
            <a:r>
              <a:rPr lang="en-GB" altLang="en-US">
                <a:latin typeface="Arial" panose="020B0604020202020204" pitchFamily="34" charset="0"/>
              </a:rPr>
              <a:t>Observation </a:t>
            </a:r>
          </a:p>
          <a:p>
            <a:r>
              <a:rPr lang="en-GB" altLang="en-US">
                <a:latin typeface="Arial" panose="020B0604020202020204" pitchFamily="34" charset="0"/>
              </a:rPr>
              <a:t>Assessment</a:t>
            </a:r>
          </a:p>
          <a:p>
            <a:r>
              <a:rPr lang="en-GB" altLang="en-US">
                <a:latin typeface="Arial" panose="020B0604020202020204" pitchFamily="34" charset="0"/>
              </a:rPr>
              <a:t>Play Therapy</a:t>
            </a:r>
          </a:p>
          <a:p>
            <a:endParaRPr lang="en-GB" altLang="en-US">
              <a:latin typeface="Arial" panose="020B0604020202020204" pitchFamily="34" charset="0"/>
            </a:endParaRPr>
          </a:p>
        </p:txBody>
      </p:sp>
      <p:sp>
        <p:nvSpPr>
          <p:cNvPr id="25604" name="Slide Number Placeholder 3">
            <a:extLst>
              <a:ext uri="{FF2B5EF4-FFF2-40B4-BE49-F238E27FC236}">
                <a16:creationId xmlns:a16="http://schemas.microsoft.com/office/drawing/2014/main" id="{5785F989-3F4C-3BD0-46DA-AE05C05232C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EB54419-EDF0-43A2-9930-925B99BD98FD}" type="slidenum">
              <a:rPr lang="cy-GB" altLang="en-US" smtClean="0">
                <a:ea typeface="MS PGothic" panose="020B0600070205080204" pitchFamily="34" charset="-128"/>
              </a:rPr>
              <a:pPr fontAlgn="base">
                <a:spcBef>
                  <a:spcPct val="0"/>
                </a:spcBef>
                <a:spcAft>
                  <a:spcPct val="0"/>
                </a:spcAft>
              </a:pPr>
              <a:t>4</a:t>
            </a:fld>
            <a:endParaRPr lang="cy-GB" altLang="en-US">
              <a:ea typeface="MS PGothic"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794F5DD6-D23C-F6B9-90DC-7829CB64288F}"/>
              </a:ext>
            </a:extLst>
          </p:cNvPr>
          <p:cNvSpPr>
            <a:spLocks noGrp="1" noRot="1" noChangeAspect="1" noChangeArrowheads="1" noTextEdit="1"/>
          </p:cNvSpPr>
          <p:nvPr>
            <p:ph type="sldImg"/>
          </p:nvPr>
        </p:nvSpPr>
        <p:spPr>
          <a:xfrm>
            <a:off x="917575" y="744538"/>
            <a:ext cx="4962525" cy="3722687"/>
          </a:xfrm>
          <a:ln/>
        </p:spPr>
      </p:sp>
      <p:sp>
        <p:nvSpPr>
          <p:cNvPr id="27651" name="Notes Placeholder 2">
            <a:extLst>
              <a:ext uri="{FF2B5EF4-FFF2-40B4-BE49-F238E27FC236}">
                <a16:creationId xmlns:a16="http://schemas.microsoft.com/office/drawing/2014/main" id="{7F6C6188-7EB4-ED09-5A1D-4B3AAAA5E57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7652" name="Slide Number Placeholder 3">
            <a:extLst>
              <a:ext uri="{FF2B5EF4-FFF2-40B4-BE49-F238E27FC236}">
                <a16:creationId xmlns:a16="http://schemas.microsoft.com/office/drawing/2014/main" id="{0CBBC8EB-5981-8AAB-BB6B-57094F48289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A4699560-DDF6-464C-B1D2-B004CEEF9506}" type="slidenum">
              <a:rPr lang="cy-GB" altLang="en-US" smtClean="0">
                <a:ea typeface="MS PGothic" panose="020B0600070205080204" pitchFamily="34" charset="-128"/>
              </a:rPr>
              <a:pPr fontAlgn="base">
                <a:spcBef>
                  <a:spcPct val="0"/>
                </a:spcBef>
                <a:spcAft>
                  <a:spcPct val="0"/>
                </a:spcAft>
              </a:pPr>
              <a:t>5</a:t>
            </a:fld>
            <a:endParaRPr lang="cy-GB" altLang="en-US">
              <a:ea typeface="MS PGothic"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AD4FE7A5-8A58-E820-7AFB-38C278AEFFDE}"/>
              </a:ext>
            </a:extLst>
          </p:cNvPr>
          <p:cNvSpPr>
            <a:spLocks noGrp="1" noRot="1" noChangeAspect="1" noChangeArrowheads="1" noTextEdit="1"/>
          </p:cNvSpPr>
          <p:nvPr>
            <p:ph type="sldImg"/>
          </p:nvPr>
        </p:nvSpPr>
        <p:spPr>
          <a:xfrm>
            <a:off x="917575" y="744538"/>
            <a:ext cx="4962525" cy="3722687"/>
          </a:xfrm>
          <a:ln/>
        </p:spPr>
      </p:sp>
      <p:sp>
        <p:nvSpPr>
          <p:cNvPr id="29699" name="Notes Placeholder 2">
            <a:extLst>
              <a:ext uri="{FF2B5EF4-FFF2-40B4-BE49-F238E27FC236}">
                <a16:creationId xmlns:a16="http://schemas.microsoft.com/office/drawing/2014/main" id="{ED5FEDAD-E45F-F456-6C95-898ADDC75E4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Ask students to define it, how would they describe it? What are the feelings associated with play?</a:t>
            </a:r>
          </a:p>
          <a:p>
            <a:r>
              <a:rPr lang="en-GB" altLang="en-US">
                <a:latin typeface="Arial" panose="020B0604020202020204" pitchFamily="34" charset="0"/>
              </a:rPr>
              <a:t>One of the most difficult things to define.</a:t>
            </a:r>
          </a:p>
          <a:p>
            <a:r>
              <a:rPr lang="en-GB" altLang="en-US">
                <a:latin typeface="Arial" panose="020B0604020202020204" pitchFamily="34" charset="0"/>
              </a:rPr>
              <a:t>What should it be? What should it look like and feel like? Where does it happen?</a:t>
            </a:r>
          </a:p>
        </p:txBody>
      </p:sp>
      <p:sp>
        <p:nvSpPr>
          <p:cNvPr id="29700" name="Slide Number Placeholder 3">
            <a:extLst>
              <a:ext uri="{FF2B5EF4-FFF2-40B4-BE49-F238E27FC236}">
                <a16:creationId xmlns:a16="http://schemas.microsoft.com/office/drawing/2014/main" id="{A477C2BC-3CD9-264F-6BE9-A0423EF7AA0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5AC85FA3-E615-47EF-9499-7C6FE4B5DEC1}" type="slidenum">
              <a:rPr lang="cy-GB" altLang="en-US" smtClean="0">
                <a:ea typeface="MS PGothic" panose="020B0600070205080204" pitchFamily="34" charset="-128"/>
              </a:rPr>
              <a:pPr fontAlgn="base">
                <a:spcBef>
                  <a:spcPct val="0"/>
                </a:spcBef>
                <a:spcAft>
                  <a:spcPct val="0"/>
                </a:spcAft>
              </a:pPr>
              <a:t>6</a:t>
            </a:fld>
            <a:endParaRPr lang="cy-GB" altLang="en-US">
              <a:ea typeface="MS PGothic"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72D9286C-1770-DD33-E5AD-C8FE1938D98C}"/>
              </a:ext>
            </a:extLst>
          </p:cNvPr>
          <p:cNvSpPr>
            <a:spLocks noGrp="1" noRot="1" noChangeAspect="1" noChangeArrowheads="1" noTextEdit="1"/>
          </p:cNvSpPr>
          <p:nvPr>
            <p:ph type="sldImg"/>
          </p:nvPr>
        </p:nvSpPr>
        <p:spPr>
          <a:xfrm>
            <a:off x="917575" y="744538"/>
            <a:ext cx="4962525" cy="3722687"/>
          </a:xfrm>
          <a:ln/>
        </p:spPr>
      </p:sp>
      <p:sp>
        <p:nvSpPr>
          <p:cNvPr id="31747" name="Notes Placeholder 2">
            <a:extLst>
              <a:ext uri="{FF2B5EF4-FFF2-40B4-BE49-F238E27FC236}">
                <a16:creationId xmlns:a16="http://schemas.microsoft.com/office/drawing/2014/main" id="{06A36D06-C1D3-9277-F80C-2E9A991FC74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defined by the resources given?</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E05EC615-9D56-9346-C66B-D742BC47DA1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9894710-708E-42C4-9903-990566A483B4}" type="slidenum">
              <a:rPr lang="cy-GB" altLang="en-US" smtClean="0"/>
              <a:pPr fontAlgn="base">
                <a:spcBef>
                  <a:spcPct val="0"/>
                </a:spcBef>
                <a:spcAft>
                  <a:spcPct val="0"/>
                </a:spcAft>
              </a:pPr>
              <a:t>7</a:t>
            </a:fld>
            <a:endParaRPr lang="cy-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DB4A9BFD-C1C8-2A6D-B600-96888E016DA7}"/>
              </a:ext>
            </a:extLst>
          </p:cNvPr>
          <p:cNvSpPr>
            <a:spLocks noGrp="1" noRot="1" noChangeAspect="1" noChangeArrowheads="1" noTextEdit="1"/>
          </p:cNvSpPr>
          <p:nvPr>
            <p:ph type="sldImg"/>
          </p:nvPr>
        </p:nvSpPr>
        <p:spPr>
          <a:xfrm>
            <a:off x="917575" y="744538"/>
            <a:ext cx="4962525" cy="3722687"/>
          </a:xfrm>
          <a:ln/>
        </p:spPr>
      </p:sp>
      <p:sp>
        <p:nvSpPr>
          <p:cNvPr id="33795" name="Notes Placeholder 2">
            <a:extLst>
              <a:ext uri="{FF2B5EF4-FFF2-40B4-BE49-F238E27FC236}">
                <a16:creationId xmlns:a16="http://schemas.microsoft.com/office/drawing/2014/main" id="{AF4F0C97-86FD-1DC0-CFD1-0C441C982F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it outside? Alone?</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a:p>
            <a:endParaRPr lang="en-GB"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ABC34AE9-6BCD-A249-3460-54C33310A03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4690C6E-7C17-40EB-BA43-8824AB6C0237}" type="slidenum">
              <a:rPr lang="cy-GB" altLang="en-US" smtClean="0">
                <a:ea typeface="MS PGothic" panose="020B0600070205080204" pitchFamily="34" charset="-128"/>
              </a:rPr>
              <a:pPr fontAlgn="base">
                <a:spcBef>
                  <a:spcPct val="0"/>
                </a:spcBef>
                <a:spcAft>
                  <a:spcPct val="0"/>
                </a:spcAft>
              </a:pPr>
              <a:t>8</a:t>
            </a:fld>
            <a:endParaRPr lang="cy-GB" altLang="en-US">
              <a:ea typeface="MS PGothic" panose="020B0600070205080204" pitchFamily="34" charset="-128"/>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D4D5E460-1B68-3122-D5E9-7A9325918424}"/>
              </a:ext>
            </a:extLst>
          </p:cNvPr>
          <p:cNvSpPr>
            <a:spLocks noGrp="1" noRot="1" noChangeAspect="1" noChangeArrowheads="1" noTextEdit="1"/>
          </p:cNvSpPr>
          <p:nvPr>
            <p:ph type="sldImg"/>
          </p:nvPr>
        </p:nvSpPr>
        <p:spPr>
          <a:xfrm>
            <a:off x="917575" y="744538"/>
            <a:ext cx="4962525" cy="3722687"/>
          </a:xfrm>
          <a:ln/>
        </p:spPr>
      </p:sp>
      <p:sp>
        <p:nvSpPr>
          <p:cNvPr id="35843" name="Notes Placeholder 2">
            <a:extLst>
              <a:ext uri="{FF2B5EF4-FFF2-40B4-BE49-F238E27FC236}">
                <a16:creationId xmlns:a16="http://schemas.microsoft.com/office/drawing/2014/main" id="{D82DB983-F349-938F-7FDC-F6F539E2E58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dependant on the environment?</a:t>
            </a:r>
          </a:p>
          <a:p>
            <a:endParaRPr lang="en-GB" altLang="en-US">
              <a:latin typeface="Arial" panose="020B0604020202020204" pitchFamily="34" charset="0"/>
            </a:endParaRPr>
          </a:p>
          <a:p>
            <a:r>
              <a:rPr lang="en-GB" altLang="en-US">
                <a:latin typeface="Arial" panose="020B0604020202020204" pitchFamily="34" charset="0"/>
              </a:rPr>
              <a:t>(pictures from play workshop)</a:t>
            </a:r>
            <a:endParaRPr lang="en-US" altLang="en-US">
              <a:latin typeface="Arial" panose="020B0604020202020204" pitchFamily="34" charset="0"/>
            </a:endParaRPr>
          </a:p>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D9AD9ECC-BE21-661B-23BA-C7BC2E22FC60}"/>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569E951-B5EA-4119-94B2-915D083462A4}" type="slidenum">
              <a:rPr lang="cy-GB" altLang="en-US" smtClean="0"/>
              <a:pPr fontAlgn="base">
                <a:spcBef>
                  <a:spcPct val="0"/>
                </a:spcBef>
                <a:spcAft>
                  <a:spcPct val="0"/>
                </a:spcAft>
              </a:pPr>
              <a:t>9</a:t>
            </a:fld>
            <a:endParaRPr lang="cy-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879FCA3E-5A9D-9D56-4DF2-3D2C87141512}"/>
              </a:ext>
            </a:extLst>
          </p:cNvPr>
          <p:cNvSpPr>
            <a:spLocks noGrp="1" noRot="1" noChangeAspect="1" noChangeArrowheads="1" noTextEdit="1"/>
          </p:cNvSpPr>
          <p:nvPr>
            <p:ph type="sldImg"/>
          </p:nvPr>
        </p:nvSpPr>
        <p:spPr>
          <a:xfrm>
            <a:off x="917575" y="744538"/>
            <a:ext cx="4962525" cy="3722687"/>
          </a:xfrm>
          <a:ln/>
        </p:spPr>
      </p:sp>
      <p:sp>
        <p:nvSpPr>
          <p:cNvPr id="37891" name="Notes Placeholder 2">
            <a:extLst>
              <a:ext uri="{FF2B5EF4-FFF2-40B4-BE49-F238E27FC236}">
                <a16:creationId xmlns:a16="http://schemas.microsoft.com/office/drawing/2014/main" id="{CAB7BA18-49CE-B5ED-7184-EF30CC35CDA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Is play with someone?</a:t>
            </a:r>
          </a:p>
          <a:p>
            <a:r>
              <a:rPr lang="en-GB" altLang="en-US">
                <a:latin typeface="Arial" panose="020B0604020202020204" pitchFamily="34" charset="0"/>
              </a:rPr>
              <a:t>Play is individual!</a:t>
            </a:r>
          </a:p>
        </p:txBody>
      </p:sp>
      <p:sp>
        <p:nvSpPr>
          <p:cNvPr id="37892" name="Slide Number Placeholder 3">
            <a:extLst>
              <a:ext uri="{FF2B5EF4-FFF2-40B4-BE49-F238E27FC236}">
                <a16:creationId xmlns:a16="http://schemas.microsoft.com/office/drawing/2014/main" id="{50B9E798-0FBC-CF7F-3112-5AF58DBCFEBB}"/>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D889312-73C9-48C0-A869-41F65BD41388}" type="slidenum">
              <a:rPr lang="cy-GB" altLang="en-US" smtClean="0">
                <a:ea typeface="MS PGothic" panose="020B0600070205080204" pitchFamily="34" charset="-128"/>
              </a:rPr>
              <a:pPr fontAlgn="base">
                <a:spcBef>
                  <a:spcPct val="0"/>
                </a:spcBef>
                <a:spcAft>
                  <a:spcPct val="0"/>
                </a:spcAft>
              </a:pPr>
              <a:t>10</a:t>
            </a:fld>
            <a:endParaRPr lang="cy-GB" altLang="en-US">
              <a:ea typeface="MS PGothic" panose="020B0600070205080204" pitchFamily="34" charset="-128"/>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7967C363-A677-862E-042B-DE12D441D987}"/>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2BDF6442-02AB-EE8F-CA50-EF50E67FE21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If we agree that this is play, how do we create play in the curriculum? </a:t>
            </a:r>
          </a:p>
          <a:p>
            <a:r>
              <a:rPr lang="en-GB" altLang="en-US">
                <a:latin typeface="Arial" panose="020B0604020202020204" pitchFamily="34" charset="0"/>
              </a:rPr>
              <a:t>How do we create play opportunities for children? And engage them with play? </a:t>
            </a:r>
          </a:p>
          <a:p>
            <a:r>
              <a:rPr lang="en-GB" altLang="en-US">
                <a:latin typeface="Arial" panose="020B0604020202020204" pitchFamily="34" charset="0"/>
              </a:rPr>
              <a:t>How do we support learning through play?</a:t>
            </a:r>
          </a:p>
        </p:txBody>
      </p:sp>
      <p:sp>
        <p:nvSpPr>
          <p:cNvPr id="40964" name="Slide Number Placeholder 3">
            <a:extLst>
              <a:ext uri="{FF2B5EF4-FFF2-40B4-BE49-F238E27FC236}">
                <a16:creationId xmlns:a16="http://schemas.microsoft.com/office/drawing/2014/main" id="{DAEE0110-131C-F1DC-EECD-177D46C5C31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F40E28E-638F-4446-AA92-1CC0DE982F0C}" type="slidenum">
              <a:rPr lang="cy-GB" altLang="en-US" smtClean="0">
                <a:ea typeface="MS PGothic" panose="020B0600070205080204" pitchFamily="34" charset="-128"/>
              </a:rPr>
              <a:pPr fontAlgn="base">
                <a:spcBef>
                  <a:spcPct val="0"/>
                </a:spcBef>
                <a:spcAft>
                  <a:spcPct val="0"/>
                </a:spcAft>
              </a:pPr>
              <a:t>12</a:t>
            </a:fld>
            <a:endParaRPr lang="cy-GB" altLang="en-US">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Discuss the 4 principles and relate them to how they may encourage children to learn through play.</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13</a:t>
            </a:fld>
            <a:endParaRPr lang="cy-GB" altLang="en-US"/>
          </a:p>
        </p:txBody>
      </p:sp>
    </p:spTree>
    <p:extLst>
      <p:ext uri="{BB962C8B-B14F-4D97-AF65-F5344CB8AC3E}">
        <p14:creationId xmlns:p14="http://schemas.microsoft.com/office/powerpoint/2010/main" val="2249885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FE632A9C-7806-8A58-BB97-CC5CC8D1C3AC}"/>
              </a:ext>
            </a:extLst>
          </p:cNvPr>
          <p:cNvSpPr>
            <a:spLocks noGrp="1" noRot="1" noChangeAspect="1" noChangeArrowheads="1" noTextEdit="1"/>
          </p:cNvSpPr>
          <p:nvPr>
            <p:ph type="sldImg"/>
          </p:nvPr>
        </p:nvSpPr>
        <p:spPr>
          <a:xfrm>
            <a:off x="917575" y="744538"/>
            <a:ext cx="4962525" cy="3722687"/>
          </a:xfrm>
          <a:ln/>
        </p:spPr>
      </p:sp>
      <p:sp>
        <p:nvSpPr>
          <p:cNvPr id="43011" name="Notes Placeholder 2">
            <a:extLst>
              <a:ext uri="{FF2B5EF4-FFF2-40B4-BE49-F238E27FC236}">
                <a16:creationId xmlns:a16="http://schemas.microsoft.com/office/drawing/2014/main" id="{A366EE07-5538-F657-F187-5A9AF75E0E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Activity</a:t>
            </a:r>
          </a:p>
          <a:p>
            <a:endParaRPr lang="en-GB" altLang="en-US" dirty="0">
              <a:latin typeface="Arial" panose="020B0604020202020204" pitchFamily="34" charset="0"/>
            </a:endParaRPr>
          </a:p>
          <a:p>
            <a:r>
              <a:rPr lang="en-GB" altLang="en-US" dirty="0">
                <a:latin typeface="Arial" panose="020B0604020202020204" pitchFamily="34" charset="0"/>
              </a:rPr>
              <a:t>Split the class into 4 groups/pairs and give them each a piece of paper</a:t>
            </a:r>
          </a:p>
          <a:p>
            <a:endParaRPr lang="en-GB" altLang="en-US" dirty="0">
              <a:latin typeface="Arial" panose="020B0604020202020204" pitchFamily="34" charset="0"/>
            </a:endParaRPr>
          </a:p>
          <a:p>
            <a:r>
              <a:rPr lang="en-GB" altLang="en-US" dirty="0">
                <a:latin typeface="Arial" panose="020B0604020202020204" pitchFamily="34" charset="0"/>
              </a:rPr>
              <a:t>Using the 4 pictures shown previously in the PowerPoint, ask each group to choose one picture each and using the 7 areas shown above, get them to note down how  what is in the picture/s can be further developed and linked to all 7 areas of the curriculum. </a:t>
            </a:r>
          </a:p>
          <a:p>
            <a:endParaRPr lang="en-GB" altLang="en-US" dirty="0">
              <a:latin typeface="Arial" panose="020B0604020202020204" pitchFamily="34" charset="0"/>
            </a:endParaRPr>
          </a:p>
          <a:p>
            <a:r>
              <a:rPr lang="en-GB" altLang="en-US" dirty="0">
                <a:latin typeface="Arial" panose="020B0604020202020204" pitchFamily="34" charset="0"/>
              </a:rPr>
              <a:t>Challenger students to consider the 4 themes in their discussion.</a:t>
            </a:r>
          </a:p>
          <a:p>
            <a:endParaRPr lang="en-GB" altLang="en-US" dirty="0">
              <a:latin typeface="Arial" panose="020B0604020202020204" pitchFamily="34" charset="0"/>
            </a:endParaRPr>
          </a:p>
          <a:p>
            <a:r>
              <a:rPr lang="en-GB" altLang="en-US" dirty="0">
                <a:latin typeface="Arial" panose="020B0604020202020204" pitchFamily="34" charset="0"/>
              </a:rPr>
              <a:t>For example, </a:t>
            </a:r>
          </a:p>
          <a:p>
            <a:r>
              <a:rPr lang="en-GB" altLang="en-US" dirty="0">
                <a:latin typeface="Arial" panose="020B0604020202020204" pitchFamily="34" charset="0"/>
              </a:rPr>
              <a:t>Picture number 1- assault course</a:t>
            </a:r>
          </a:p>
          <a:p>
            <a:endParaRPr lang="en-GB" altLang="en-US" dirty="0">
              <a:latin typeface="Arial" panose="020B0604020202020204" pitchFamily="34" charset="0"/>
            </a:endParaRPr>
          </a:p>
          <a:p>
            <a:r>
              <a:rPr lang="en-GB" altLang="en-US" dirty="0">
                <a:latin typeface="Arial" panose="020B0604020202020204" pitchFamily="34" charset="0"/>
              </a:rPr>
              <a:t>Expressive Arts: The children may be asked to form a pattern using the resources given..</a:t>
            </a:r>
          </a:p>
          <a:p>
            <a:r>
              <a:rPr lang="en-GB" altLang="en-US" dirty="0">
                <a:latin typeface="Arial" panose="020B0604020202020204" pitchFamily="34" charset="0"/>
              </a:rPr>
              <a:t>Mathematics and numeracy: The hoops can be used to place a certain amount of bean bags in, thus encouraging numeracy skills..</a:t>
            </a:r>
          </a:p>
          <a:p>
            <a:r>
              <a:rPr lang="en-GB" altLang="en-US" dirty="0">
                <a:latin typeface="Arial" panose="020B0604020202020204" pitchFamily="34" charset="0"/>
              </a:rPr>
              <a:t>Etc..</a:t>
            </a:r>
          </a:p>
          <a:p>
            <a:endParaRPr lang="en-GB" altLang="en-US" dirty="0">
              <a:latin typeface="Arial" panose="020B0604020202020204" pitchFamily="34" charset="0"/>
            </a:endParaRPr>
          </a:p>
          <a:p>
            <a:r>
              <a:rPr lang="en-GB" altLang="en-US" dirty="0">
                <a:latin typeface="Arial" panose="020B0604020202020204" pitchFamily="34" charset="0"/>
              </a:rPr>
              <a:t>The idea being that the students see how sometimes even activities that appear to be meaningless are in fact enriching learning experiences that can be linked to the curriculum.</a:t>
            </a:r>
          </a:p>
          <a:p>
            <a:endParaRPr lang="en-GB" altLang="en-US" dirty="0">
              <a:latin typeface="Arial" panose="020B0604020202020204" pitchFamily="34" charset="0"/>
            </a:endParaRPr>
          </a:p>
        </p:txBody>
      </p:sp>
      <p:sp>
        <p:nvSpPr>
          <p:cNvPr id="43012" name="Slide Number Placeholder 3">
            <a:extLst>
              <a:ext uri="{FF2B5EF4-FFF2-40B4-BE49-F238E27FC236}">
                <a16:creationId xmlns:a16="http://schemas.microsoft.com/office/drawing/2014/main" id="{E0540D9D-1072-730C-23AC-83F5DE6361A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7D4EB0E7-BE5D-45B2-8663-252F6FB3396A}" type="slidenum">
              <a:rPr lang="cy-GB" altLang="en-US" smtClean="0"/>
              <a:pPr fontAlgn="base">
                <a:spcBef>
                  <a:spcPct val="0"/>
                </a:spcBef>
                <a:spcAft>
                  <a:spcPct val="0"/>
                </a:spcAft>
              </a:pPr>
              <a:t>14</a:t>
            </a:fld>
            <a:endParaRPr lang="cy-GB" altLang="en-US"/>
          </a:p>
        </p:txBody>
      </p:sp>
    </p:spTree>
    <p:extLst>
      <p:ext uri="{BB962C8B-B14F-4D97-AF65-F5344CB8AC3E}">
        <p14:creationId xmlns:p14="http://schemas.microsoft.com/office/powerpoint/2010/main" val="679411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US" dirty="0">
                <a:latin typeface="Calibri"/>
                <a:ea typeface="Calibri"/>
                <a:cs typeface="Calibri"/>
              </a:rPr>
              <a:t>Watch the first 2 minutes (estimate)</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15</a:t>
            </a:fld>
            <a:endParaRPr lang="cy-GB" altLang="en-US"/>
          </a:p>
        </p:txBody>
      </p:sp>
    </p:spTree>
    <p:extLst>
      <p:ext uri="{BB962C8B-B14F-4D97-AF65-F5344CB8AC3E}">
        <p14:creationId xmlns:p14="http://schemas.microsoft.com/office/powerpoint/2010/main" val="3782318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145300CF-86BD-6F04-1C5B-E281DCE2531C}"/>
              </a:ext>
            </a:extLst>
          </p:cNvPr>
          <p:cNvSpPr>
            <a:spLocks noGrp="1" noRot="1" noChangeAspect="1" noChangeArrowheads="1" noTextEdit="1"/>
          </p:cNvSpPr>
          <p:nvPr>
            <p:ph type="sldImg"/>
          </p:nvPr>
        </p:nvSpPr>
        <p:spPr>
          <a:xfrm>
            <a:off x="917575" y="744538"/>
            <a:ext cx="4962525" cy="3722687"/>
          </a:xfrm>
          <a:ln/>
        </p:spPr>
      </p:sp>
      <p:sp>
        <p:nvSpPr>
          <p:cNvPr id="48131" name="Notes Placeholder 2">
            <a:extLst>
              <a:ext uri="{FF2B5EF4-FFF2-40B4-BE49-F238E27FC236}">
                <a16:creationId xmlns:a16="http://schemas.microsoft.com/office/drawing/2014/main" id="{716D42B8-E4F9-620E-C94E-E89695EFF8FC}"/>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Pick out key terms here, what do these mean to students? How would we see these in practice?</a:t>
            </a:r>
          </a:p>
          <a:p>
            <a:pPr marL="0" indent="0">
              <a:buFont typeface="Arial" panose="020B0604020202020204" pitchFamily="34" charset="0"/>
              <a:buNone/>
            </a:pPr>
            <a:endParaRPr lang="en-GB" altLang="en-US" dirty="0">
              <a:latin typeface="Arial" panose="020B0604020202020204" pitchFamily="34" charset="0"/>
            </a:endParaRPr>
          </a:p>
          <a:p>
            <a:pPr marL="0" indent="0">
              <a:buFont typeface="Arial" panose="020B0604020202020204" pitchFamily="34" charset="0"/>
              <a:buNone/>
            </a:pPr>
            <a:r>
              <a:rPr lang="en-GB" altLang="en-US" dirty="0">
                <a:latin typeface="Arial" panose="020B0604020202020204" pitchFamily="34" charset="0"/>
              </a:rPr>
              <a:t>Key terms</a:t>
            </a:r>
          </a:p>
          <a:p>
            <a:pPr marL="171450" indent="-171450">
              <a:buFont typeface="Arial" panose="020B0604020202020204" pitchFamily="34" charset="0"/>
              <a:buChar char="•"/>
            </a:pPr>
            <a:r>
              <a:rPr lang="en-GB" altLang="en-US" dirty="0">
                <a:latin typeface="Arial" panose="020B0604020202020204" pitchFamily="34" charset="0"/>
              </a:rPr>
              <a:t>Freely Chosen</a:t>
            </a:r>
          </a:p>
          <a:p>
            <a:pPr marL="171450" indent="-171450">
              <a:buFont typeface="Arial" panose="020B0604020202020204" pitchFamily="34" charset="0"/>
              <a:buChar char="•"/>
            </a:pPr>
            <a:r>
              <a:rPr lang="en-GB" altLang="en-US" dirty="0">
                <a:latin typeface="Arial" panose="020B0604020202020204" pitchFamily="34" charset="0"/>
              </a:rPr>
              <a:t>Personally directed</a:t>
            </a:r>
          </a:p>
          <a:p>
            <a:pPr marL="171450" indent="-171450">
              <a:buFont typeface="Arial" panose="020B0604020202020204" pitchFamily="34" charset="0"/>
              <a:buChar char="•"/>
            </a:pPr>
            <a:r>
              <a:rPr lang="en-GB" altLang="en-US" dirty="0">
                <a:latin typeface="Arial" panose="020B0604020202020204" pitchFamily="34" charset="0"/>
              </a:rPr>
              <a:t>Intrinsically motivated</a:t>
            </a:r>
          </a:p>
          <a:p>
            <a:pPr marL="171450" indent="-171450">
              <a:buFont typeface="Arial" panose="020B0604020202020204" pitchFamily="34" charset="0"/>
              <a:buChar char="•"/>
            </a:pPr>
            <a:endParaRPr lang="en-GB" altLang="en-US" dirty="0">
              <a:latin typeface="Arial" panose="020B0604020202020204" pitchFamily="34" charset="0"/>
            </a:endParaRPr>
          </a:p>
        </p:txBody>
      </p:sp>
      <p:sp>
        <p:nvSpPr>
          <p:cNvPr id="48132" name="Slide Number Placeholder 3">
            <a:extLst>
              <a:ext uri="{FF2B5EF4-FFF2-40B4-BE49-F238E27FC236}">
                <a16:creationId xmlns:a16="http://schemas.microsoft.com/office/drawing/2014/main" id="{C2D0B8B6-AFE9-9FA7-5D37-57EBBBB8DE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BD3B136-206D-4C81-BDCB-15C711052BF0}" type="slidenum">
              <a:rPr lang="cy-GB" altLang="en-US" smtClean="0">
                <a:ea typeface="MS PGothic" panose="020B0600070205080204" pitchFamily="34" charset="-128"/>
              </a:rPr>
              <a:pPr fontAlgn="base">
                <a:spcBef>
                  <a:spcPct val="0"/>
                </a:spcBef>
                <a:spcAft>
                  <a:spcPct val="0"/>
                </a:spcAft>
              </a:pPr>
              <a:t>18</a:t>
            </a:fld>
            <a:endParaRPr lang="cy-GB" altLang="en-US">
              <a:ea typeface="MS PGothic"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DD80D507-67B4-5C36-D411-B2FE001D74D3}"/>
              </a:ext>
            </a:extLst>
          </p:cNvPr>
          <p:cNvSpPr>
            <a:spLocks noGrp="1" noRot="1" noChangeAspect="1" noChangeArrowheads="1" noTextEdit="1"/>
          </p:cNvSpPr>
          <p:nvPr>
            <p:ph type="sldImg"/>
          </p:nvPr>
        </p:nvSpPr>
        <p:spPr>
          <a:xfrm>
            <a:off x="917575" y="744538"/>
            <a:ext cx="4962525" cy="3722687"/>
          </a:xfrm>
          <a:ln/>
        </p:spPr>
      </p:sp>
      <p:sp>
        <p:nvSpPr>
          <p:cNvPr id="40963" name="Notes Placeholder 2">
            <a:extLst>
              <a:ext uri="{FF2B5EF4-FFF2-40B4-BE49-F238E27FC236}">
                <a16:creationId xmlns:a16="http://schemas.microsoft.com/office/drawing/2014/main" id="{97D4FA67-BC28-C728-8BBA-E9DAE3DD7FE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latin typeface="Arial" panose="020B0604020202020204" pitchFamily="34" charset="0"/>
              </a:rPr>
              <a:t>Students to review the quotations, discuss how the quotation is embedded in practice and compare with the concept of play in Welsh’s early years settings.  The following steps could help students review the quotations.</a:t>
            </a:r>
          </a:p>
          <a:p>
            <a:endParaRPr lang="en-GB" altLang="en-US" dirty="0">
              <a:latin typeface="Arial" panose="020B0604020202020204" pitchFamily="34" charset="0"/>
            </a:endParaRPr>
          </a:p>
          <a:p>
            <a:pPr marL="285750" indent="-285750">
              <a:buFont typeface="Arial" panose="020B0604020202020204" pitchFamily="34" charset="0"/>
              <a:buChar char="•"/>
            </a:pPr>
            <a:r>
              <a:rPr lang="en-GB" sz="1200" dirty="0"/>
              <a:t>Pick out the key ideas</a:t>
            </a:r>
          </a:p>
          <a:p>
            <a:pPr marL="285750" indent="-285750">
              <a:buFont typeface="Arial" panose="020B0604020202020204" pitchFamily="34" charset="0"/>
              <a:buChar char="•"/>
            </a:pPr>
            <a:r>
              <a:rPr lang="en-GB" sz="1200" dirty="0"/>
              <a:t>What does the quotation tell you about play and how it is supported in the early years setting</a:t>
            </a:r>
          </a:p>
          <a:p>
            <a:pPr marL="285750" indent="-285750">
              <a:buFont typeface="Arial" panose="020B0604020202020204" pitchFamily="34" charset="0"/>
              <a:buChar char="•"/>
            </a:pPr>
            <a:r>
              <a:rPr lang="en-GB" sz="1200" dirty="0"/>
              <a:t>How does this extract from the EYFS relate and/or differ from what the Welsh government say about play?</a:t>
            </a:r>
          </a:p>
          <a:p>
            <a:pPr marL="285750" indent="-285750">
              <a:buFont typeface="Arial" panose="020B0604020202020204" pitchFamily="34" charset="0"/>
              <a:buChar char="•"/>
            </a:pPr>
            <a:r>
              <a:rPr lang="en-GB" sz="1200" dirty="0"/>
              <a:t>What possible challenges could practitioners have in supporting play in an early years setting?</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endParaRPr lang="en-GB" sz="1200" dirty="0"/>
          </a:p>
          <a:p>
            <a:pPr marL="0" marR="0" lvl="0" indent="0" algn="l" defTabSz="914400" rtl="0" eaLnBrk="0" fontAlgn="base" latinLnBrk="0" hangingPunct="0">
              <a:lnSpc>
                <a:spcPct val="100000"/>
              </a:lnSpc>
              <a:spcBef>
                <a:spcPct val="30000"/>
              </a:spcBef>
              <a:spcAft>
                <a:spcPct val="0"/>
              </a:spcAft>
              <a:buClrTx/>
              <a:buSzTx/>
              <a:buFont typeface="Arial" panose="020B0604020202020204" pitchFamily="34" charset="0"/>
              <a:buNone/>
              <a:tabLst/>
              <a:defRPr/>
            </a:pPr>
            <a:r>
              <a:rPr lang="en-GB" altLang="en-US" dirty="0">
                <a:latin typeface="Arial" panose="020B0604020202020204" pitchFamily="34" charset="0"/>
              </a:rPr>
              <a:t>Students could work in small groups to discuss the quotations and feedback to the class.</a:t>
            </a:r>
          </a:p>
          <a:p>
            <a:pPr marL="0" indent="0">
              <a:buFont typeface="Arial" panose="020B0604020202020204" pitchFamily="34" charset="0"/>
              <a:buNone/>
            </a:pPr>
            <a:endParaRPr lang="en-GB" sz="1200" dirty="0"/>
          </a:p>
          <a:p>
            <a:endParaRPr lang="en-GB" altLang="en-US" dirty="0">
              <a:latin typeface="Arial" panose="020B0604020202020204" pitchFamily="34" charset="0"/>
            </a:endParaRPr>
          </a:p>
          <a:p>
            <a:endParaRPr lang="en-GB" altLang="en-US" dirty="0">
              <a:latin typeface="Arial" panose="020B0604020202020204" pitchFamily="34" charset="0"/>
            </a:endParaRPr>
          </a:p>
        </p:txBody>
      </p:sp>
      <p:sp>
        <p:nvSpPr>
          <p:cNvPr id="40964" name="Slide Number Placeholder 3">
            <a:extLst>
              <a:ext uri="{FF2B5EF4-FFF2-40B4-BE49-F238E27FC236}">
                <a16:creationId xmlns:a16="http://schemas.microsoft.com/office/drawing/2014/main" id="{3AF9A0DE-A836-5A0F-DD2C-EDD902B886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D1A08CB-3C46-445D-AB8A-A24051D63594}" type="slidenum">
              <a:rPr lang="cy-GB" altLang="en-US" smtClean="0"/>
              <a:pPr fontAlgn="base">
                <a:spcBef>
                  <a:spcPct val="0"/>
                </a:spcBef>
                <a:spcAft>
                  <a:spcPct val="0"/>
                </a:spcAft>
              </a:pPr>
              <a:t>21</a:t>
            </a:fld>
            <a:endParaRPr lang="cy-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22</a:t>
            </a:fld>
            <a:endParaRPr lang="cy-GB" altLang="en-US"/>
          </a:p>
        </p:txBody>
      </p:sp>
    </p:spTree>
    <p:extLst>
      <p:ext uri="{BB962C8B-B14F-4D97-AF65-F5344CB8AC3E}">
        <p14:creationId xmlns:p14="http://schemas.microsoft.com/office/powerpoint/2010/main" val="2062854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r>
              <a:rPr lang="en-GB" dirty="0"/>
              <a:t>Training, shadowing competent staff, independent research, watching videos on good practice, team meetings, supervision, appraisals etc</a:t>
            </a: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24</a:t>
            </a:fld>
            <a:endParaRPr lang="cy-GB" altLang="en-US"/>
          </a:p>
        </p:txBody>
      </p:sp>
    </p:spTree>
    <p:extLst>
      <p:ext uri="{BB962C8B-B14F-4D97-AF65-F5344CB8AC3E}">
        <p14:creationId xmlns:p14="http://schemas.microsoft.com/office/powerpoint/2010/main" val="37700157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D50CCA01-FA25-3965-9A4E-A6BBFB6D9F77}"/>
              </a:ext>
            </a:extLst>
          </p:cNvPr>
          <p:cNvSpPr>
            <a:spLocks noGrp="1" noRot="1" noChangeAspect="1" noChangeArrowheads="1" noTextEdit="1"/>
          </p:cNvSpPr>
          <p:nvPr>
            <p:ph type="sldImg"/>
          </p:nvPr>
        </p:nvSpPr>
        <p:spPr>
          <a:xfrm>
            <a:off x="917575" y="744538"/>
            <a:ext cx="4962525" cy="3722687"/>
          </a:xfrm>
          <a:ln/>
        </p:spPr>
      </p:sp>
      <p:sp>
        <p:nvSpPr>
          <p:cNvPr id="44035" name="Notes Placeholder 2">
            <a:extLst>
              <a:ext uri="{FF2B5EF4-FFF2-40B4-BE49-F238E27FC236}">
                <a16:creationId xmlns:a16="http://schemas.microsoft.com/office/drawing/2014/main" id="{CFA5A9A5-5DC5-BC8E-9554-1EC213EE697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7E5ED3B2-9931-4BBF-40A8-AA4C5A7A86D9}"/>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F50B01E-DCE6-4E77-9962-42FDCE314457}" type="slidenum">
              <a:rPr lang="cy-GB" altLang="en-US" smtClean="0">
                <a:ea typeface="MS PGothic" panose="020B0600070205080204" pitchFamily="34" charset="-128"/>
              </a:rPr>
              <a:pPr fontAlgn="base">
                <a:spcBef>
                  <a:spcPct val="0"/>
                </a:spcBef>
                <a:spcAft>
                  <a:spcPct val="0"/>
                </a:spcAft>
              </a:pPr>
              <a:t>26</a:t>
            </a:fld>
            <a:endParaRPr lang="cy-GB" altLang="en-US">
              <a:ea typeface="MS PGothic"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36E724B-AA32-EEBE-1C94-306577609894}"/>
              </a:ext>
            </a:extLst>
          </p:cNvPr>
          <p:cNvSpPr>
            <a:spLocks noGrp="1" noRot="1" noChangeAspect="1" noChangeArrowheads="1" noTextEdit="1"/>
          </p:cNvSpPr>
          <p:nvPr>
            <p:ph type="sldImg"/>
          </p:nvPr>
        </p:nvSpPr>
        <p:spPr>
          <a:xfrm>
            <a:off x="917575" y="744538"/>
            <a:ext cx="4962525" cy="3722687"/>
          </a:xfrm>
          <a:ln/>
        </p:spPr>
      </p:sp>
      <p:sp>
        <p:nvSpPr>
          <p:cNvPr id="46083" name="Notes Placeholder 2">
            <a:extLst>
              <a:ext uri="{FF2B5EF4-FFF2-40B4-BE49-F238E27FC236}">
                <a16:creationId xmlns:a16="http://schemas.microsoft.com/office/drawing/2014/main" id="{C735C004-CE31-9904-EC56-1B95CA5FB61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3000FB46-5475-D1AB-16BB-F4AF53DDBF6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205785E-BFC9-4ABA-9E0B-DE042066C693}" type="slidenum">
              <a:rPr lang="cy-GB" altLang="en-US" smtClean="0">
                <a:ea typeface="MS PGothic" panose="020B0600070205080204" pitchFamily="34" charset="-128"/>
              </a:rPr>
              <a:pPr fontAlgn="base">
                <a:spcBef>
                  <a:spcPct val="0"/>
                </a:spcBef>
                <a:spcAft>
                  <a:spcPct val="0"/>
                </a:spcAft>
              </a:pPr>
              <a:t>27</a:t>
            </a:fld>
            <a:endParaRPr lang="cy-GB" altLang="en-US">
              <a:ea typeface="MS PGothic"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a:extLst>
              <a:ext uri="{FF2B5EF4-FFF2-40B4-BE49-F238E27FC236}">
                <a16:creationId xmlns:a16="http://schemas.microsoft.com/office/drawing/2014/main" id="{A3783C76-C307-C263-8A68-C3E0E7B4FAD7}"/>
              </a:ext>
            </a:extLst>
          </p:cNvPr>
          <p:cNvSpPr>
            <a:spLocks noGrp="1" noRot="1" noChangeAspect="1" noChangeArrowheads="1" noTextEdit="1"/>
          </p:cNvSpPr>
          <p:nvPr>
            <p:ph type="sldImg"/>
          </p:nvPr>
        </p:nvSpPr>
        <p:spPr>
          <a:xfrm>
            <a:off x="917575" y="744538"/>
            <a:ext cx="4962525" cy="3722687"/>
          </a:xfrm>
          <a:ln/>
        </p:spPr>
      </p:sp>
      <p:sp>
        <p:nvSpPr>
          <p:cNvPr id="62467" name="Notes Placeholder 2">
            <a:extLst>
              <a:ext uri="{FF2B5EF4-FFF2-40B4-BE49-F238E27FC236}">
                <a16:creationId xmlns:a16="http://schemas.microsoft.com/office/drawing/2014/main" id="{FDB401D5-B43E-3DE3-23B8-C4132D6B329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Direct students to undertake some research on defining play. Ask them to place their findings and source of information in the Moodle/teams discussion link – this will be a useful starting point for part 1 of the portfolio and will provide additional sources for their assignment.</a:t>
            </a:r>
          </a:p>
          <a:p>
            <a:endParaRPr lang="en-GB" altLang="en-US">
              <a:latin typeface="Arial" panose="020B0604020202020204" pitchFamily="34" charset="0"/>
            </a:endParaRPr>
          </a:p>
          <a:p>
            <a:r>
              <a:rPr lang="en-GB" altLang="en-US">
                <a:latin typeface="Arial" panose="020B0604020202020204" pitchFamily="34" charset="0"/>
              </a:rPr>
              <a:t>Directed study by next week – Sway on Moodle</a:t>
            </a:r>
          </a:p>
          <a:p>
            <a:pPr eaLnBrk="1" hangingPunct="1"/>
            <a:r>
              <a:rPr lang="en-GB" altLang="en-US">
                <a:solidFill>
                  <a:srgbClr val="0070C0"/>
                </a:solidFill>
                <a:latin typeface="Arial" panose="020B0604020202020204" pitchFamily="34" charset="0"/>
              </a:rPr>
              <a:t>Students will be expected to Present their feedback in the next lecture </a:t>
            </a:r>
            <a:endParaRPr lang="en-GB" altLang="en-US">
              <a:latin typeface="Arial" panose="020B0604020202020204" pitchFamily="34" charset="0"/>
            </a:endParaRPr>
          </a:p>
          <a:p>
            <a:endParaRPr lang="en-GB" altLang="en-US">
              <a:latin typeface="Arial" panose="020B0604020202020204" pitchFamily="34" charset="0"/>
            </a:endParaRPr>
          </a:p>
          <a:p>
            <a:r>
              <a:rPr lang="en-GB" altLang="en-US">
                <a:latin typeface="Arial" panose="020B0604020202020204" pitchFamily="34" charset="0"/>
              </a:rPr>
              <a:t>Read through the sway and answer the question at the end;</a:t>
            </a:r>
          </a:p>
          <a:p>
            <a:r>
              <a:rPr lang="en-US" altLang="en-US" b="1">
                <a:solidFill>
                  <a:srgbClr val="000000"/>
                </a:solidFill>
                <a:latin typeface="GeorgiaPro-Bold"/>
              </a:rPr>
              <a:t>What do each of the theorists (within the sway presentation) contribute to your understanding of the importance of play? Write a summary paragraph outlining why play is important and how these theorists support that view. Remember to reference your sources.</a:t>
            </a:r>
            <a:endParaRPr lang="en-GB" altLang="en-US">
              <a:latin typeface="Arial" panose="020B0604020202020204" pitchFamily="34" charset="0"/>
            </a:endParaRPr>
          </a:p>
        </p:txBody>
      </p:sp>
      <p:sp>
        <p:nvSpPr>
          <p:cNvPr id="62468" name="Slide Number Placeholder 3">
            <a:extLst>
              <a:ext uri="{FF2B5EF4-FFF2-40B4-BE49-F238E27FC236}">
                <a16:creationId xmlns:a16="http://schemas.microsoft.com/office/drawing/2014/main" id="{BA1E9586-232D-B2CF-40FA-70FD8900861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A879F41-96FD-4C08-A276-FD3BF9DC3A4E}" type="slidenum">
              <a:rPr lang="cy-GB" altLang="en-US" smtClean="0">
                <a:ea typeface="MS PGothic" panose="020B0600070205080204" pitchFamily="34" charset="-128"/>
              </a:rPr>
              <a:pPr fontAlgn="base">
                <a:spcBef>
                  <a:spcPct val="0"/>
                </a:spcBef>
                <a:spcAft>
                  <a:spcPct val="0"/>
                </a:spcAft>
              </a:pPr>
              <a:t>28</a:t>
            </a:fld>
            <a:endParaRPr lang="cy-GB" altLang="en-US">
              <a:ea typeface="MS PGothic" panose="020B0600070205080204" pitchFamily="34" charset="-128"/>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smtClean="0"/>
              <a:pPr>
                <a:defRPr/>
              </a:pPr>
              <a:t>29</a:t>
            </a:fld>
            <a:endParaRPr lang="cy-GB" altLang="en-US"/>
          </a:p>
        </p:txBody>
      </p:sp>
    </p:spTree>
    <p:extLst>
      <p:ext uri="{BB962C8B-B14F-4D97-AF65-F5344CB8AC3E}">
        <p14:creationId xmlns:p14="http://schemas.microsoft.com/office/powerpoint/2010/main" val="26206005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pPr>
              <a:spcBef>
                <a:spcPts val="0"/>
              </a:spcBef>
              <a:spcAft>
                <a:spcPts val="0"/>
              </a:spcAft>
            </a:pPr>
            <a:r>
              <a:rPr lang="en-US" dirty="0">
                <a:latin typeface="Arial"/>
                <a:ea typeface="MS PGothic"/>
                <a:cs typeface="Arial"/>
              </a:rPr>
              <a:t>Explain to the group that for this activity they need to make stereotypical judgements about the character profile they have (e.g. white male head teacher aged 55).</a:t>
            </a:r>
          </a:p>
          <a:p>
            <a:pPr>
              <a:spcBef>
                <a:spcPts val="0"/>
              </a:spcBef>
              <a:spcAft>
                <a:spcPts val="0"/>
              </a:spcAft>
            </a:pPr>
            <a:endParaRPr lang="en-US" dirty="0">
              <a:latin typeface="Arial"/>
              <a:ea typeface="MS PGothic"/>
              <a:cs typeface="Arial"/>
            </a:endParaRPr>
          </a:p>
          <a:p>
            <a:pPr>
              <a:spcBef>
                <a:spcPts val="0"/>
              </a:spcBef>
              <a:spcAft>
                <a:spcPts val="0"/>
              </a:spcAft>
            </a:pPr>
            <a:r>
              <a:rPr lang="en-US" dirty="0">
                <a:latin typeface="Arial"/>
                <a:ea typeface="MS PGothic"/>
                <a:cs typeface="Arial"/>
              </a:rPr>
              <a:t>Ask the group what the main difference is between the characters? The answer is age – the characters who have taken more steps/ holding up lots of fingers are usually adults. </a:t>
            </a:r>
          </a:p>
          <a:p>
            <a:pPr>
              <a:spcBef>
                <a:spcPts val="0"/>
              </a:spcBef>
              <a:spcAft>
                <a:spcPts val="0"/>
              </a:spcAft>
            </a:pPr>
            <a:endParaRPr lang="en-US" dirty="0">
              <a:cs typeface="Arial"/>
            </a:endParaRPr>
          </a:p>
          <a:p>
            <a:pPr>
              <a:spcBef>
                <a:spcPts val="0"/>
              </a:spcBef>
              <a:spcAft>
                <a:spcPts val="0"/>
              </a:spcAft>
            </a:pPr>
            <a:r>
              <a:rPr lang="en-US" dirty="0">
                <a:latin typeface="Arial"/>
                <a:ea typeface="MS PGothic"/>
                <a:cs typeface="Arial"/>
              </a:rPr>
              <a:t>Explain that adults often make decisions about young people’s lives and hold more power. This is why we have children’s rights and a Children’s Commissioner to help and support children and young people. </a:t>
            </a:r>
            <a:endParaRPr lang="en-US" dirty="0">
              <a:cs typeface="Arial"/>
            </a:endParaRPr>
          </a:p>
          <a:p>
            <a:pPr>
              <a:spcBef>
                <a:spcPts val="0"/>
              </a:spcBef>
              <a:spcAft>
                <a:spcPts val="0"/>
              </a:spcAft>
            </a:pPr>
            <a:r>
              <a:rPr lang="en-US" dirty="0">
                <a:latin typeface="Arial"/>
                <a:ea typeface="MS PGothic"/>
                <a:cs typeface="Arial"/>
              </a:rPr>
              <a:t>You could ask - what can those who have most power do to help those who have least power over their lives?</a:t>
            </a:r>
          </a:p>
          <a:p>
            <a:endParaRPr lang="en-US" dirty="0">
              <a:latin typeface="Calibri"/>
              <a:cs typeface="Calibri"/>
            </a:endParaRPr>
          </a:p>
        </p:txBody>
      </p:sp>
      <p:sp>
        <p:nvSpPr>
          <p:cNvPr id="4" name="Slide Number Placeholder 3"/>
          <p:cNvSpPr>
            <a:spLocks noGrp="1"/>
          </p:cNvSpPr>
          <p:nvPr>
            <p:ph type="sldNum" sz="quarter" idx="5"/>
          </p:nvPr>
        </p:nvSpPr>
        <p:spPr/>
        <p:txBody>
          <a:bodyPr/>
          <a:lstStyle/>
          <a:p>
            <a:pPr>
              <a:defRPr/>
            </a:pPr>
            <a:fld id="{F3EB74BE-90F6-4681-8BF0-6C85FBA89704}" type="slidenum">
              <a:rPr lang="cy-GB" altLang="en-US"/>
              <a:pPr>
                <a:defRPr/>
              </a:pPr>
              <a:t>30</a:t>
            </a:fld>
            <a:endParaRPr lang="cy-GB" altLang="en-US"/>
          </a:p>
        </p:txBody>
      </p:sp>
    </p:spTree>
    <p:extLst>
      <p:ext uri="{BB962C8B-B14F-4D97-AF65-F5344CB8AC3E}">
        <p14:creationId xmlns:p14="http://schemas.microsoft.com/office/powerpoint/2010/main" val="4564331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21ACF3E5-7C86-89BD-3E02-25BA545C2F14}"/>
              </a:ext>
            </a:extLst>
          </p:cNvPr>
          <p:cNvSpPr>
            <a:spLocks noGrp="1" noRot="1" noChangeAspect="1" noChangeArrowheads="1" noTextEdit="1"/>
          </p:cNvSpPr>
          <p:nvPr>
            <p:ph type="sldImg"/>
          </p:nvPr>
        </p:nvSpPr>
        <p:spPr>
          <a:xfrm>
            <a:off x="917575" y="744538"/>
            <a:ext cx="4962525" cy="3722687"/>
          </a:xfrm>
          <a:ln/>
        </p:spPr>
      </p:sp>
      <p:sp>
        <p:nvSpPr>
          <p:cNvPr id="52227" name="Rectangle 3">
            <a:extLst>
              <a:ext uri="{FF2B5EF4-FFF2-40B4-BE49-F238E27FC236}">
                <a16:creationId xmlns:a16="http://schemas.microsoft.com/office/drawing/2014/main" id="{0CE7E19E-E201-053D-8C10-D1BE9A0BC85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r>
              <a:rPr lang="en-GB" altLang="en-US">
                <a:latin typeface="Arial" panose="020B0604020202020204" pitchFamily="34" charset="0"/>
              </a:rPr>
              <a:t> Talk through the different legislations and policy backgrounds for play</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2C9F1692-6F69-928A-4FB7-9C1C2E803183}"/>
              </a:ext>
            </a:extLst>
          </p:cNvPr>
          <p:cNvSpPr>
            <a:spLocks noGrp="1" noRot="1" noChangeAspect="1" noChangeArrowheads="1" noTextEdit="1"/>
          </p:cNvSpPr>
          <p:nvPr>
            <p:ph type="sldImg"/>
          </p:nvPr>
        </p:nvSpPr>
        <p:spPr>
          <a:xfrm>
            <a:off x="917575" y="744538"/>
            <a:ext cx="4962525" cy="3722687"/>
          </a:xfrm>
          <a:ln/>
        </p:spPr>
      </p:sp>
      <p:sp>
        <p:nvSpPr>
          <p:cNvPr id="54275" name="Rectangle 3">
            <a:extLst>
              <a:ext uri="{FF2B5EF4-FFF2-40B4-BE49-F238E27FC236}">
                <a16:creationId xmlns:a16="http://schemas.microsoft.com/office/drawing/2014/main" id="{D7AA1F65-9679-9831-AE95-61F07FBE99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18CBC32B-A756-0CF6-8C24-F8B2CCF2CAE0}"/>
              </a:ext>
            </a:extLst>
          </p:cNvPr>
          <p:cNvSpPr>
            <a:spLocks noGrp="1" noRot="1" noChangeAspect="1" noChangeArrowheads="1" noTextEdit="1"/>
          </p:cNvSpPr>
          <p:nvPr>
            <p:ph type="sldImg"/>
          </p:nvPr>
        </p:nvSpPr>
        <p:spPr>
          <a:xfrm>
            <a:off x="917575" y="744538"/>
            <a:ext cx="4962525" cy="3722687"/>
          </a:xfrm>
          <a:ln/>
        </p:spPr>
      </p:sp>
      <p:sp>
        <p:nvSpPr>
          <p:cNvPr id="56323" name="Rectangle 3">
            <a:extLst>
              <a:ext uri="{FF2B5EF4-FFF2-40B4-BE49-F238E27FC236}">
                <a16:creationId xmlns:a16="http://schemas.microsoft.com/office/drawing/2014/main" id="{A9EA3875-B2E8-BA9A-7B5E-81F54AE57D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506BA3D9-B734-F477-5BA7-C79FF0FDA7C0}"/>
              </a:ext>
            </a:extLst>
          </p:cNvPr>
          <p:cNvSpPr>
            <a:spLocks noGrp="1" noRot="1" noChangeAspect="1" noChangeArrowheads="1" noTextEdit="1"/>
          </p:cNvSpPr>
          <p:nvPr>
            <p:ph type="sldImg"/>
          </p:nvPr>
        </p:nvSpPr>
        <p:spPr>
          <a:xfrm>
            <a:off x="917575" y="744538"/>
            <a:ext cx="4962525" cy="3722687"/>
          </a:xfrm>
          <a:ln/>
        </p:spPr>
      </p:sp>
      <p:sp>
        <p:nvSpPr>
          <p:cNvPr id="60419" name="Notes Placeholder 2">
            <a:extLst>
              <a:ext uri="{FF2B5EF4-FFF2-40B4-BE49-F238E27FC236}">
                <a16:creationId xmlns:a16="http://schemas.microsoft.com/office/drawing/2014/main" id="{9E366019-3B28-7E65-6A71-AACE3A088FE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What does a play sufficiency do? Can you find your local one?</a:t>
            </a:r>
          </a:p>
        </p:txBody>
      </p:sp>
      <p:sp>
        <p:nvSpPr>
          <p:cNvPr id="60420" name="Slide Number Placeholder 3">
            <a:extLst>
              <a:ext uri="{FF2B5EF4-FFF2-40B4-BE49-F238E27FC236}">
                <a16:creationId xmlns:a16="http://schemas.microsoft.com/office/drawing/2014/main" id="{9C51C4F1-7F0F-D3B6-49F0-272EF3B46E5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F3ED99B-B6C2-467C-A4A6-C629FFBB5958}" type="slidenum">
              <a:rPr lang="cy-GB" altLang="en-US" smtClean="0">
                <a:ea typeface="MS PGothic" panose="020B0600070205080204" pitchFamily="34" charset="-128"/>
              </a:rPr>
              <a:pPr fontAlgn="base">
                <a:spcBef>
                  <a:spcPct val="0"/>
                </a:spcBef>
                <a:spcAft>
                  <a:spcPct val="0"/>
                </a:spcAft>
              </a:pPr>
              <a:t>34</a:t>
            </a:fld>
            <a:endParaRPr lang="cy-GB" altLang="en-US">
              <a:ea typeface="MS PGothic" panose="020B0600070205080204" pitchFamily="34" charset="-128"/>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30C8E58D-A3CE-850C-62C1-FE635422FC00}"/>
              </a:ext>
            </a:extLst>
          </p:cNvPr>
          <p:cNvSpPr>
            <a:spLocks noGrp="1" noRot="1" noChangeAspect="1" noChangeArrowheads="1" noTextEdit="1"/>
          </p:cNvSpPr>
          <p:nvPr>
            <p:ph type="sldImg"/>
          </p:nvPr>
        </p:nvSpPr>
        <p:spPr>
          <a:xfrm>
            <a:off x="917575" y="744538"/>
            <a:ext cx="4962525" cy="3722687"/>
          </a:xfrm>
          <a:ln/>
        </p:spPr>
      </p:sp>
      <p:sp>
        <p:nvSpPr>
          <p:cNvPr id="64515" name="Notes Placeholder 2">
            <a:extLst>
              <a:ext uri="{FF2B5EF4-FFF2-40B4-BE49-F238E27FC236}">
                <a16:creationId xmlns:a16="http://schemas.microsoft.com/office/drawing/2014/main" id="{E83F8A4A-8664-3CFD-F90C-3754D60B36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60EA0A1E-FCAA-AC41-3B99-D4637F7F4A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82F0E29-332F-44B2-8F07-ABF4145B890B}" type="slidenum">
              <a:rPr lang="cy-GB" altLang="en-US" smtClean="0">
                <a:ea typeface="MS PGothic" panose="020B0600070205080204" pitchFamily="34" charset="-128"/>
              </a:rPr>
              <a:pPr fontAlgn="base">
                <a:spcBef>
                  <a:spcPct val="0"/>
                </a:spcBef>
                <a:spcAft>
                  <a:spcPct val="0"/>
                </a:spcAft>
              </a:pPr>
              <a:t>35</a:t>
            </a:fld>
            <a:endParaRPr lang="cy-GB" altLang="en-US">
              <a:ea typeface="MS PGothic" panose="020B0600070205080204" pitchFamily="34" charset="-128"/>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30C8E58D-A3CE-850C-62C1-FE635422FC00}"/>
              </a:ext>
            </a:extLst>
          </p:cNvPr>
          <p:cNvSpPr>
            <a:spLocks noGrp="1" noRot="1" noChangeAspect="1" noChangeArrowheads="1" noTextEdit="1"/>
          </p:cNvSpPr>
          <p:nvPr>
            <p:ph type="sldImg"/>
          </p:nvPr>
        </p:nvSpPr>
        <p:spPr>
          <a:xfrm>
            <a:off x="917575" y="744538"/>
            <a:ext cx="4962525" cy="3722687"/>
          </a:xfrm>
          <a:ln/>
        </p:spPr>
      </p:sp>
      <p:sp>
        <p:nvSpPr>
          <p:cNvPr id="64515" name="Notes Placeholder 2">
            <a:extLst>
              <a:ext uri="{FF2B5EF4-FFF2-40B4-BE49-F238E27FC236}">
                <a16:creationId xmlns:a16="http://schemas.microsoft.com/office/drawing/2014/main" id="{E83F8A4A-8664-3CFD-F90C-3754D60B361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64516" name="Slide Number Placeholder 3">
            <a:extLst>
              <a:ext uri="{FF2B5EF4-FFF2-40B4-BE49-F238E27FC236}">
                <a16:creationId xmlns:a16="http://schemas.microsoft.com/office/drawing/2014/main" id="{60EA0A1E-FCAA-AC41-3B99-D4637F7F4A9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482F0E29-332F-44B2-8F07-ABF4145B890B}" type="slidenum">
              <a:rPr lang="cy-GB" altLang="en-US" smtClean="0">
                <a:ea typeface="MS PGothic" panose="020B0600070205080204" pitchFamily="34" charset="-128"/>
              </a:rPr>
              <a:pPr fontAlgn="base">
                <a:spcBef>
                  <a:spcPct val="0"/>
                </a:spcBef>
                <a:spcAft>
                  <a:spcPct val="0"/>
                </a:spcAft>
              </a:pPr>
              <a:t>36</a:t>
            </a:fld>
            <a:endParaRPr lang="cy-GB" altLang="en-US">
              <a:ea typeface="MS PGothic" panose="020B0600070205080204" pitchFamily="34" charset="-128"/>
            </a:endParaRPr>
          </a:p>
        </p:txBody>
      </p:sp>
    </p:spTree>
    <p:extLst>
      <p:ext uri="{BB962C8B-B14F-4D97-AF65-F5344CB8AC3E}">
        <p14:creationId xmlns:p14="http://schemas.microsoft.com/office/powerpoint/2010/main" val="30690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86F177-7B1F-F659-B6C1-51DA3D4596A6}"/>
              </a:ext>
            </a:extLst>
          </p:cNvPr>
          <p:cNvSpPr>
            <a:spLocks noGrp="1"/>
          </p:cNvSpPr>
          <p:nvPr>
            <p:ph type="dt" sz="half" idx="10"/>
          </p:nvPr>
        </p:nvSpPr>
        <p:spPr/>
        <p:txBody>
          <a:bodyPr/>
          <a:lstStyle>
            <a:lvl1pPr>
              <a:defRPr/>
            </a:lvl1pPr>
          </a:lstStyle>
          <a:p>
            <a:pPr>
              <a:defRPr/>
            </a:pPr>
            <a:fld id="{B21F210B-8A7C-4D40-8557-CD3DD3F2BE78}" type="datetimeFigureOut">
              <a:rPr lang="en-GB"/>
              <a:pPr>
                <a:defRPr/>
              </a:pPr>
              <a:t>21/01/2024</a:t>
            </a:fld>
            <a:endParaRPr lang="en-GB" dirty="0"/>
          </a:p>
        </p:txBody>
      </p:sp>
      <p:sp>
        <p:nvSpPr>
          <p:cNvPr id="5" name="Footer Placeholder 4">
            <a:extLst>
              <a:ext uri="{FF2B5EF4-FFF2-40B4-BE49-F238E27FC236}">
                <a16:creationId xmlns:a16="http://schemas.microsoft.com/office/drawing/2014/main" id="{D9D31487-196B-0083-B6EA-FC5F33B10B3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22ACB56-60AB-6BE0-2C22-265A055C421D}"/>
              </a:ext>
            </a:extLst>
          </p:cNvPr>
          <p:cNvSpPr>
            <a:spLocks noGrp="1"/>
          </p:cNvSpPr>
          <p:nvPr>
            <p:ph type="sldNum" sz="quarter" idx="12"/>
          </p:nvPr>
        </p:nvSpPr>
        <p:spPr/>
        <p:txBody>
          <a:bodyPr/>
          <a:lstStyle>
            <a:lvl1pPr>
              <a:defRPr/>
            </a:lvl1pPr>
          </a:lstStyle>
          <a:p>
            <a:pPr>
              <a:defRPr/>
            </a:pPr>
            <a:fld id="{60359575-B3EC-46C1-88A5-8FF4082D6EE8}" type="slidenum">
              <a:rPr lang="en-GB" altLang="en-US"/>
              <a:pPr>
                <a:defRPr/>
              </a:pPr>
              <a:t>‹#›</a:t>
            </a:fld>
            <a:endParaRPr lang="en-GB" altLang="en-US"/>
          </a:p>
        </p:txBody>
      </p:sp>
    </p:spTree>
    <p:extLst>
      <p:ext uri="{BB962C8B-B14F-4D97-AF65-F5344CB8AC3E}">
        <p14:creationId xmlns:p14="http://schemas.microsoft.com/office/powerpoint/2010/main" val="1740616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941192-F415-9120-5BD4-B8319CCFCD0F}"/>
              </a:ext>
            </a:extLst>
          </p:cNvPr>
          <p:cNvSpPr>
            <a:spLocks noGrp="1"/>
          </p:cNvSpPr>
          <p:nvPr>
            <p:ph type="dt" sz="half" idx="10"/>
          </p:nvPr>
        </p:nvSpPr>
        <p:spPr/>
        <p:txBody>
          <a:bodyPr/>
          <a:lstStyle>
            <a:lvl1pPr>
              <a:defRPr/>
            </a:lvl1pPr>
          </a:lstStyle>
          <a:p>
            <a:pPr>
              <a:defRPr/>
            </a:pPr>
            <a:fld id="{C4A1BB94-BE8C-4EC8-8792-CF6D2070C6E7}" type="datetimeFigureOut">
              <a:rPr lang="en-GB"/>
              <a:pPr>
                <a:defRPr/>
              </a:pPr>
              <a:t>21/01/2024</a:t>
            </a:fld>
            <a:endParaRPr lang="en-GB" dirty="0"/>
          </a:p>
        </p:txBody>
      </p:sp>
      <p:sp>
        <p:nvSpPr>
          <p:cNvPr id="5" name="Footer Placeholder 4">
            <a:extLst>
              <a:ext uri="{FF2B5EF4-FFF2-40B4-BE49-F238E27FC236}">
                <a16:creationId xmlns:a16="http://schemas.microsoft.com/office/drawing/2014/main" id="{5E52D747-A53D-45FD-9415-D155C66FA32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68C128BF-02C3-DB8D-35C5-60205A238682}"/>
              </a:ext>
            </a:extLst>
          </p:cNvPr>
          <p:cNvSpPr>
            <a:spLocks noGrp="1"/>
          </p:cNvSpPr>
          <p:nvPr>
            <p:ph type="sldNum" sz="quarter" idx="12"/>
          </p:nvPr>
        </p:nvSpPr>
        <p:spPr/>
        <p:txBody>
          <a:bodyPr/>
          <a:lstStyle>
            <a:lvl1pPr>
              <a:defRPr/>
            </a:lvl1pPr>
          </a:lstStyle>
          <a:p>
            <a:pPr>
              <a:defRPr/>
            </a:pPr>
            <a:fld id="{FF653B51-A347-4093-AD00-49F5E74FBDE3}" type="slidenum">
              <a:rPr lang="en-GB" altLang="en-US"/>
              <a:pPr>
                <a:defRPr/>
              </a:pPr>
              <a:t>‹#›</a:t>
            </a:fld>
            <a:endParaRPr lang="en-GB" altLang="en-US"/>
          </a:p>
        </p:txBody>
      </p:sp>
    </p:spTree>
    <p:extLst>
      <p:ext uri="{BB962C8B-B14F-4D97-AF65-F5344CB8AC3E}">
        <p14:creationId xmlns:p14="http://schemas.microsoft.com/office/powerpoint/2010/main" val="2362104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D3C468-9A8A-07AF-BF7C-0C031F7B5B41}"/>
              </a:ext>
            </a:extLst>
          </p:cNvPr>
          <p:cNvSpPr>
            <a:spLocks noGrp="1"/>
          </p:cNvSpPr>
          <p:nvPr>
            <p:ph type="dt" sz="half" idx="10"/>
          </p:nvPr>
        </p:nvSpPr>
        <p:spPr/>
        <p:txBody>
          <a:bodyPr/>
          <a:lstStyle>
            <a:lvl1pPr>
              <a:defRPr/>
            </a:lvl1pPr>
          </a:lstStyle>
          <a:p>
            <a:pPr>
              <a:defRPr/>
            </a:pPr>
            <a:fld id="{FFBB8AB9-B396-484D-92A5-2686CDDA2C35}" type="datetimeFigureOut">
              <a:rPr lang="en-GB"/>
              <a:pPr>
                <a:defRPr/>
              </a:pPr>
              <a:t>21/01/2024</a:t>
            </a:fld>
            <a:endParaRPr lang="en-GB" dirty="0"/>
          </a:p>
        </p:txBody>
      </p:sp>
      <p:sp>
        <p:nvSpPr>
          <p:cNvPr id="5" name="Footer Placeholder 4">
            <a:extLst>
              <a:ext uri="{FF2B5EF4-FFF2-40B4-BE49-F238E27FC236}">
                <a16:creationId xmlns:a16="http://schemas.microsoft.com/office/drawing/2014/main" id="{F1A380DC-5911-CF4E-018E-E23577EA9C4D}"/>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969EBE3-35F3-8F00-BD59-4415CDD4F71A}"/>
              </a:ext>
            </a:extLst>
          </p:cNvPr>
          <p:cNvSpPr>
            <a:spLocks noGrp="1"/>
          </p:cNvSpPr>
          <p:nvPr>
            <p:ph type="sldNum" sz="quarter" idx="12"/>
          </p:nvPr>
        </p:nvSpPr>
        <p:spPr/>
        <p:txBody>
          <a:bodyPr/>
          <a:lstStyle>
            <a:lvl1pPr>
              <a:defRPr/>
            </a:lvl1pPr>
          </a:lstStyle>
          <a:p>
            <a:pPr>
              <a:defRPr/>
            </a:pPr>
            <a:fld id="{BBE213F4-ED9F-4F41-B355-3AB3462B53B7}" type="slidenum">
              <a:rPr lang="en-GB" altLang="en-US"/>
              <a:pPr>
                <a:defRPr/>
              </a:pPr>
              <a:t>‹#›</a:t>
            </a:fld>
            <a:endParaRPr lang="en-GB" altLang="en-US"/>
          </a:p>
        </p:txBody>
      </p:sp>
    </p:spTree>
    <p:extLst>
      <p:ext uri="{BB962C8B-B14F-4D97-AF65-F5344CB8AC3E}">
        <p14:creationId xmlns:p14="http://schemas.microsoft.com/office/powerpoint/2010/main" val="1829135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p:cNvSpPr>
            <a:spLocks noGrp="1"/>
          </p:cNvSpPr>
          <p:nvPr>
            <p:ph sz="half" idx="1"/>
          </p:nvPr>
        </p:nvSpPr>
        <p:spPr>
          <a:xfrm>
            <a:off x="628650" y="1825625"/>
            <a:ext cx="38862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EFE846F-D355-C30E-C333-D25B498E90ED}"/>
              </a:ext>
            </a:extLst>
          </p:cNvPr>
          <p:cNvSpPr>
            <a:spLocks noGrp="1"/>
          </p:cNvSpPr>
          <p:nvPr>
            <p:ph type="dt" sz="half" idx="10"/>
          </p:nvPr>
        </p:nvSpPr>
        <p:spPr/>
        <p:txBody>
          <a:bodyPr/>
          <a:lstStyle>
            <a:lvl1pPr>
              <a:defRPr/>
            </a:lvl1pPr>
          </a:lstStyle>
          <a:p>
            <a:pPr>
              <a:defRPr/>
            </a:pPr>
            <a:fld id="{173D2509-7FA2-4C63-B17F-49C793AF7946}" type="datetimeFigureOut">
              <a:rPr lang="en-GB"/>
              <a:pPr>
                <a:defRPr/>
              </a:pPr>
              <a:t>21/01/2024</a:t>
            </a:fld>
            <a:endParaRPr lang="en-GB" dirty="0"/>
          </a:p>
        </p:txBody>
      </p:sp>
      <p:sp>
        <p:nvSpPr>
          <p:cNvPr id="6" name="Footer Placeholder 4">
            <a:extLst>
              <a:ext uri="{FF2B5EF4-FFF2-40B4-BE49-F238E27FC236}">
                <a16:creationId xmlns:a16="http://schemas.microsoft.com/office/drawing/2014/main" id="{6EF1E9D3-65F9-E514-BC3E-EB03D3DC6A8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6A9886F5-C5A6-D8DC-BF46-5D2BD524D33C}"/>
              </a:ext>
            </a:extLst>
          </p:cNvPr>
          <p:cNvSpPr>
            <a:spLocks noGrp="1"/>
          </p:cNvSpPr>
          <p:nvPr>
            <p:ph type="sldNum" sz="quarter" idx="12"/>
          </p:nvPr>
        </p:nvSpPr>
        <p:spPr/>
        <p:txBody>
          <a:bodyPr/>
          <a:lstStyle>
            <a:lvl1pPr>
              <a:defRPr/>
            </a:lvl1pPr>
          </a:lstStyle>
          <a:p>
            <a:pPr>
              <a:defRPr/>
            </a:pPr>
            <a:fld id="{AD941945-9A30-4B22-9CF7-987C25E94B4C}" type="slidenum">
              <a:rPr lang="en-GB" altLang="en-US"/>
              <a:pPr>
                <a:defRPr/>
              </a:pPr>
              <a:t>‹#›</a:t>
            </a:fld>
            <a:endParaRPr lang="en-GB" altLang="en-US"/>
          </a:p>
        </p:txBody>
      </p:sp>
    </p:spTree>
    <p:extLst>
      <p:ext uri="{BB962C8B-B14F-4D97-AF65-F5344CB8AC3E}">
        <p14:creationId xmlns:p14="http://schemas.microsoft.com/office/powerpoint/2010/main" val="4280107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AD0D2E6-1F75-5EBD-57C8-0B795991A695}"/>
              </a:ext>
            </a:extLst>
          </p:cNvPr>
          <p:cNvSpPr>
            <a:spLocks noGrp="1"/>
          </p:cNvSpPr>
          <p:nvPr>
            <p:ph type="dt" sz="half" idx="10"/>
          </p:nvPr>
        </p:nvSpPr>
        <p:spPr/>
        <p:txBody>
          <a:bodyPr/>
          <a:lstStyle>
            <a:lvl1pPr>
              <a:defRPr/>
            </a:lvl1pPr>
          </a:lstStyle>
          <a:p>
            <a:pPr>
              <a:defRPr/>
            </a:pPr>
            <a:fld id="{526654B6-A729-496D-9915-9FA2D3A3692F}" type="datetimeFigureOut">
              <a:rPr lang="en-GB"/>
              <a:pPr>
                <a:defRPr/>
              </a:pPr>
              <a:t>21/01/2024</a:t>
            </a:fld>
            <a:endParaRPr lang="en-GB" dirty="0"/>
          </a:p>
        </p:txBody>
      </p:sp>
      <p:sp>
        <p:nvSpPr>
          <p:cNvPr id="8" name="Footer Placeholder 4">
            <a:extLst>
              <a:ext uri="{FF2B5EF4-FFF2-40B4-BE49-F238E27FC236}">
                <a16:creationId xmlns:a16="http://schemas.microsoft.com/office/drawing/2014/main" id="{2ABD0F80-BAB8-40BC-03F8-8C4829B95999}"/>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61D4246D-D8E3-0C05-762B-E8E53CC038E9}"/>
              </a:ext>
            </a:extLst>
          </p:cNvPr>
          <p:cNvSpPr>
            <a:spLocks noGrp="1"/>
          </p:cNvSpPr>
          <p:nvPr>
            <p:ph type="sldNum" sz="quarter" idx="12"/>
          </p:nvPr>
        </p:nvSpPr>
        <p:spPr/>
        <p:txBody>
          <a:bodyPr/>
          <a:lstStyle>
            <a:lvl1pPr>
              <a:defRPr/>
            </a:lvl1pPr>
          </a:lstStyle>
          <a:p>
            <a:pPr>
              <a:defRPr/>
            </a:pPr>
            <a:fld id="{BCDA5CCE-42AB-4DE5-A935-E46B14015F83}" type="slidenum">
              <a:rPr lang="en-GB" altLang="en-US"/>
              <a:pPr>
                <a:defRPr/>
              </a:pPr>
              <a:t>‹#›</a:t>
            </a:fld>
            <a:endParaRPr lang="en-GB" altLang="en-US"/>
          </a:p>
        </p:txBody>
      </p:sp>
    </p:spTree>
    <p:extLst>
      <p:ext uri="{BB962C8B-B14F-4D97-AF65-F5344CB8AC3E}">
        <p14:creationId xmlns:p14="http://schemas.microsoft.com/office/powerpoint/2010/main" val="2210070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1A1FF0A-4ED6-A100-40FC-CBD14EA001C8}"/>
              </a:ext>
            </a:extLst>
          </p:cNvPr>
          <p:cNvSpPr>
            <a:spLocks noGrp="1"/>
          </p:cNvSpPr>
          <p:nvPr>
            <p:ph type="dt" sz="half" idx="10"/>
          </p:nvPr>
        </p:nvSpPr>
        <p:spPr/>
        <p:txBody>
          <a:bodyPr/>
          <a:lstStyle>
            <a:lvl1pPr>
              <a:defRPr/>
            </a:lvl1pPr>
          </a:lstStyle>
          <a:p>
            <a:pPr>
              <a:defRPr/>
            </a:pPr>
            <a:fld id="{E9917D9F-C70D-48DB-87D8-FE2026C11F13}" type="datetimeFigureOut">
              <a:rPr lang="en-GB"/>
              <a:pPr>
                <a:defRPr/>
              </a:pPr>
              <a:t>21/01/2024</a:t>
            </a:fld>
            <a:endParaRPr lang="en-GB" dirty="0"/>
          </a:p>
        </p:txBody>
      </p:sp>
      <p:sp>
        <p:nvSpPr>
          <p:cNvPr id="4" name="Footer Placeholder 4">
            <a:extLst>
              <a:ext uri="{FF2B5EF4-FFF2-40B4-BE49-F238E27FC236}">
                <a16:creationId xmlns:a16="http://schemas.microsoft.com/office/drawing/2014/main" id="{4D9CE561-1AF3-8ADC-B99E-E6E4689FC864}"/>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FFC419E-0A26-0F61-39EE-9AB18E85BC13}"/>
              </a:ext>
            </a:extLst>
          </p:cNvPr>
          <p:cNvSpPr>
            <a:spLocks noGrp="1"/>
          </p:cNvSpPr>
          <p:nvPr>
            <p:ph type="sldNum" sz="quarter" idx="12"/>
          </p:nvPr>
        </p:nvSpPr>
        <p:spPr/>
        <p:txBody>
          <a:bodyPr/>
          <a:lstStyle>
            <a:lvl1pPr>
              <a:defRPr/>
            </a:lvl1pPr>
          </a:lstStyle>
          <a:p>
            <a:pPr>
              <a:defRPr/>
            </a:pPr>
            <a:fld id="{D2EC2436-45ED-4772-B1F6-2F63B6A4BB17}" type="slidenum">
              <a:rPr lang="en-GB" altLang="en-US"/>
              <a:pPr>
                <a:defRPr/>
              </a:pPr>
              <a:t>‹#›</a:t>
            </a:fld>
            <a:endParaRPr lang="en-GB" altLang="en-US"/>
          </a:p>
        </p:txBody>
      </p:sp>
    </p:spTree>
    <p:extLst>
      <p:ext uri="{BB962C8B-B14F-4D97-AF65-F5344CB8AC3E}">
        <p14:creationId xmlns:p14="http://schemas.microsoft.com/office/powerpoint/2010/main" val="225805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8C364C7-0EC5-914B-C420-B85B4CD60EC6}"/>
              </a:ext>
            </a:extLst>
          </p:cNvPr>
          <p:cNvSpPr>
            <a:spLocks noGrp="1"/>
          </p:cNvSpPr>
          <p:nvPr>
            <p:ph type="dt" sz="half" idx="10"/>
          </p:nvPr>
        </p:nvSpPr>
        <p:spPr/>
        <p:txBody>
          <a:bodyPr/>
          <a:lstStyle>
            <a:lvl1pPr>
              <a:defRPr/>
            </a:lvl1pPr>
          </a:lstStyle>
          <a:p>
            <a:pPr>
              <a:defRPr/>
            </a:pPr>
            <a:fld id="{181F0126-69D4-4589-99AB-1215803D1F9A}" type="datetimeFigureOut">
              <a:rPr lang="en-GB"/>
              <a:pPr>
                <a:defRPr/>
              </a:pPr>
              <a:t>21/01/2024</a:t>
            </a:fld>
            <a:endParaRPr lang="en-GB" dirty="0"/>
          </a:p>
        </p:txBody>
      </p:sp>
      <p:sp>
        <p:nvSpPr>
          <p:cNvPr id="3" name="Footer Placeholder 4">
            <a:extLst>
              <a:ext uri="{FF2B5EF4-FFF2-40B4-BE49-F238E27FC236}">
                <a16:creationId xmlns:a16="http://schemas.microsoft.com/office/drawing/2014/main" id="{1AF5C28C-8EF1-9B1E-E157-AB9FB12C3030}"/>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B41EC85A-F731-B015-2157-96FA3D720788}"/>
              </a:ext>
            </a:extLst>
          </p:cNvPr>
          <p:cNvSpPr>
            <a:spLocks noGrp="1"/>
          </p:cNvSpPr>
          <p:nvPr>
            <p:ph type="sldNum" sz="quarter" idx="12"/>
          </p:nvPr>
        </p:nvSpPr>
        <p:spPr/>
        <p:txBody>
          <a:bodyPr/>
          <a:lstStyle>
            <a:lvl1pPr>
              <a:defRPr/>
            </a:lvl1pPr>
          </a:lstStyle>
          <a:p>
            <a:pPr>
              <a:defRPr/>
            </a:pPr>
            <a:fld id="{F1CBA347-474C-4BFF-948E-4FE1CA514263}" type="slidenum">
              <a:rPr lang="en-GB" altLang="en-US"/>
              <a:pPr>
                <a:defRPr/>
              </a:pPr>
              <a:t>‹#›</a:t>
            </a:fld>
            <a:endParaRPr lang="en-GB" altLang="en-US"/>
          </a:p>
        </p:txBody>
      </p:sp>
    </p:spTree>
    <p:extLst>
      <p:ext uri="{BB962C8B-B14F-4D97-AF65-F5344CB8AC3E}">
        <p14:creationId xmlns:p14="http://schemas.microsoft.com/office/powerpoint/2010/main" val="3756483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A401E51B-DA73-1A70-506E-C87C335E826E}"/>
              </a:ext>
            </a:extLst>
          </p:cNvPr>
          <p:cNvSpPr>
            <a:spLocks noGrp="1"/>
          </p:cNvSpPr>
          <p:nvPr>
            <p:ph type="dt" sz="half" idx="10"/>
          </p:nvPr>
        </p:nvSpPr>
        <p:spPr/>
        <p:txBody>
          <a:bodyPr/>
          <a:lstStyle>
            <a:lvl1pPr>
              <a:defRPr/>
            </a:lvl1pPr>
          </a:lstStyle>
          <a:p>
            <a:pPr>
              <a:defRPr/>
            </a:pPr>
            <a:fld id="{7E5839BC-2A23-4B35-8DF5-FEA9E51EF016}" type="datetimeFigureOut">
              <a:rPr lang="en-GB"/>
              <a:pPr>
                <a:defRPr/>
              </a:pPr>
              <a:t>21/01/2024</a:t>
            </a:fld>
            <a:endParaRPr lang="en-GB" dirty="0"/>
          </a:p>
        </p:txBody>
      </p:sp>
      <p:sp>
        <p:nvSpPr>
          <p:cNvPr id="6" name="Footer Placeholder 4">
            <a:extLst>
              <a:ext uri="{FF2B5EF4-FFF2-40B4-BE49-F238E27FC236}">
                <a16:creationId xmlns:a16="http://schemas.microsoft.com/office/drawing/2014/main" id="{FE884172-3771-689F-E4C4-E2E406B270E2}"/>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EFE2E72-1A79-0908-9491-F5D3AF98A4A8}"/>
              </a:ext>
            </a:extLst>
          </p:cNvPr>
          <p:cNvSpPr>
            <a:spLocks noGrp="1"/>
          </p:cNvSpPr>
          <p:nvPr>
            <p:ph type="sldNum" sz="quarter" idx="12"/>
          </p:nvPr>
        </p:nvSpPr>
        <p:spPr/>
        <p:txBody>
          <a:bodyPr/>
          <a:lstStyle>
            <a:lvl1pPr>
              <a:defRPr/>
            </a:lvl1pPr>
          </a:lstStyle>
          <a:p>
            <a:pPr>
              <a:defRPr/>
            </a:pPr>
            <a:fld id="{1851B841-450C-45A9-B566-200996DBEF5F}" type="slidenum">
              <a:rPr lang="en-GB" altLang="en-US"/>
              <a:pPr>
                <a:defRPr/>
              </a:pPr>
              <a:t>‹#›</a:t>
            </a:fld>
            <a:endParaRPr lang="en-GB" altLang="en-US"/>
          </a:p>
        </p:txBody>
      </p:sp>
    </p:spTree>
    <p:extLst>
      <p:ext uri="{BB962C8B-B14F-4D97-AF65-F5344CB8AC3E}">
        <p14:creationId xmlns:p14="http://schemas.microsoft.com/office/powerpoint/2010/main" val="31663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549C103E-12A6-AC1A-B501-EB15066C590A}"/>
              </a:ext>
            </a:extLst>
          </p:cNvPr>
          <p:cNvSpPr>
            <a:spLocks noGrp="1"/>
          </p:cNvSpPr>
          <p:nvPr>
            <p:ph type="dt" sz="half" idx="10"/>
          </p:nvPr>
        </p:nvSpPr>
        <p:spPr/>
        <p:txBody>
          <a:bodyPr/>
          <a:lstStyle>
            <a:lvl1pPr>
              <a:defRPr/>
            </a:lvl1pPr>
          </a:lstStyle>
          <a:p>
            <a:pPr>
              <a:defRPr/>
            </a:pPr>
            <a:fld id="{98AB1713-BE16-4D2C-8AC0-1081A7C01237}" type="datetimeFigureOut">
              <a:rPr lang="en-GB"/>
              <a:pPr>
                <a:defRPr/>
              </a:pPr>
              <a:t>21/01/2024</a:t>
            </a:fld>
            <a:endParaRPr lang="en-GB" dirty="0"/>
          </a:p>
        </p:txBody>
      </p:sp>
      <p:sp>
        <p:nvSpPr>
          <p:cNvPr id="6" name="Footer Placeholder 4">
            <a:extLst>
              <a:ext uri="{FF2B5EF4-FFF2-40B4-BE49-F238E27FC236}">
                <a16:creationId xmlns:a16="http://schemas.microsoft.com/office/drawing/2014/main" id="{1EB51A4A-4A9A-95FF-298B-4A6E7E456654}"/>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3F46819-8001-195C-4CEE-044FC295D820}"/>
              </a:ext>
            </a:extLst>
          </p:cNvPr>
          <p:cNvSpPr>
            <a:spLocks noGrp="1"/>
          </p:cNvSpPr>
          <p:nvPr>
            <p:ph type="sldNum" sz="quarter" idx="12"/>
          </p:nvPr>
        </p:nvSpPr>
        <p:spPr/>
        <p:txBody>
          <a:bodyPr/>
          <a:lstStyle>
            <a:lvl1pPr>
              <a:defRPr/>
            </a:lvl1pPr>
          </a:lstStyle>
          <a:p>
            <a:pPr>
              <a:defRPr/>
            </a:pPr>
            <a:fld id="{B0C40FD7-E33B-45E9-977F-205ADE95A1AF}" type="slidenum">
              <a:rPr lang="en-GB" altLang="en-US"/>
              <a:pPr>
                <a:defRPr/>
              </a:pPr>
              <a:t>‹#›</a:t>
            </a:fld>
            <a:endParaRPr lang="en-GB" altLang="en-US"/>
          </a:p>
        </p:txBody>
      </p:sp>
    </p:spTree>
    <p:extLst>
      <p:ext uri="{BB962C8B-B14F-4D97-AF65-F5344CB8AC3E}">
        <p14:creationId xmlns:p14="http://schemas.microsoft.com/office/powerpoint/2010/main" val="706184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C3A6CB-8347-528B-38C5-BD7852397460}"/>
              </a:ext>
            </a:extLst>
          </p:cNvPr>
          <p:cNvSpPr>
            <a:spLocks noGrp="1"/>
          </p:cNvSpPr>
          <p:nvPr>
            <p:ph type="dt" sz="half" idx="10"/>
          </p:nvPr>
        </p:nvSpPr>
        <p:spPr/>
        <p:txBody>
          <a:bodyPr/>
          <a:lstStyle>
            <a:lvl1pPr>
              <a:defRPr/>
            </a:lvl1pPr>
          </a:lstStyle>
          <a:p>
            <a:pPr>
              <a:defRPr/>
            </a:pPr>
            <a:fld id="{34C2A3A9-7535-4B7C-90B9-25BD17336ADD}" type="datetimeFigureOut">
              <a:rPr lang="en-GB"/>
              <a:pPr>
                <a:defRPr/>
              </a:pPr>
              <a:t>21/01/2024</a:t>
            </a:fld>
            <a:endParaRPr lang="en-GB" dirty="0"/>
          </a:p>
        </p:txBody>
      </p:sp>
      <p:sp>
        <p:nvSpPr>
          <p:cNvPr id="5" name="Footer Placeholder 4">
            <a:extLst>
              <a:ext uri="{FF2B5EF4-FFF2-40B4-BE49-F238E27FC236}">
                <a16:creationId xmlns:a16="http://schemas.microsoft.com/office/drawing/2014/main" id="{90FD0EE1-7D23-345F-8621-8498E0F11EA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51368A8-5D1F-0957-E5E0-BD7D3FC1BD5D}"/>
              </a:ext>
            </a:extLst>
          </p:cNvPr>
          <p:cNvSpPr>
            <a:spLocks noGrp="1"/>
          </p:cNvSpPr>
          <p:nvPr>
            <p:ph type="sldNum" sz="quarter" idx="12"/>
          </p:nvPr>
        </p:nvSpPr>
        <p:spPr/>
        <p:txBody>
          <a:bodyPr/>
          <a:lstStyle>
            <a:lvl1pPr>
              <a:defRPr/>
            </a:lvl1pPr>
          </a:lstStyle>
          <a:p>
            <a:pPr>
              <a:defRPr/>
            </a:pPr>
            <a:fld id="{7420D382-92AC-4508-9F24-C1EB594C1163}" type="slidenum">
              <a:rPr lang="en-GB" altLang="en-US"/>
              <a:pPr>
                <a:defRPr/>
              </a:pPr>
              <a:t>‹#›</a:t>
            </a:fld>
            <a:endParaRPr lang="en-GB" altLang="en-US"/>
          </a:p>
        </p:txBody>
      </p:sp>
    </p:spTree>
    <p:extLst>
      <p:ext uri="{BB962C8B-B14F-4D97-AF65-F5344CB8AC3E}">
        <p14:creationId xmlns:p14="http://schemas.microsoft.com/office/powerpoint/2010/main" val="400245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6C7A81-BFB4-0E3C-D422-4B3522D65918}"/>
              </a:ext>
            </a:extLst>
          </p:cNvPr>
          <p:cNvSpPr>
            <a:spLocks noGrp="1"/>
          </p:cNvSpPr>
          <p:nvPr>
            <p:ph type="dt" sz="half" idx="10"/>
          </p:nvPr>
        </p:nvSpPr>
        <p:spPr/>
        <p:txBody>
          <a:bodyPr/>
          <a:lstStyle>
            <a:lvl1pPr>
              <a:defRPr/>
            </a:lvl1pPr>
          </a:lstStyle>
          <a:p>
            <a:pPr>
              <a:defRPr/>
            </a:pPr>
            <a:fld id="{08AA7CA6-04AD-440C-A061-6B9D20EB27B3}" type="datetimeFigureOut">
              <a:rPr lang="en-GB"/>
              <a:pPr>
                <a:defRPr/>
              </a:pPr>
              <a:t>21/01/2024</a:t>
            </a:fld>
            <a:endParaRPr lang="en-GB" dirty="0"/>
          </a:p>
        </p:txBody>
      </p:sp>
      <p:sp>
        <p:nvSpPr>
          <p:cNvPr id="5" name="Footer Placeholder 4">
            <a:extLst>
              <a:ext uri="{FF2B5EF4-FFF2-40B4-BE49-F238E27FC236}">
                <a16:creationId xmlns:a16="http://schemas.microsoft.com/office/drawing/2014/main" id="{05F323E2-DC88-56B1-D485-06672B0A790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44D8538-7E44-158D-A378-BBDEBD243BB8}"/>
              </a:ext>
            </a:extLst>
          </p:cNvPr>
          <p:cNvSpPr>
            <a:spLocks noGrp="1"/>
          </p:cNvSpPr>
          <p:nvPr>
            <p:ph type="sldNum" sz="quarter" idx="12"/>
          </p:nvPr>
        </p:nvSpPr>
        <p:spPr/>
        <p:txBody>
          <a:bodyPr/>
          <a:lstStyle>
            <a:lvl1pPr>
              <a:defRPr/>
            </a:lvl1pPr>
          </a:lstStyle>
          <a:p>
            <a:pPr>
              <a:defRPr/>
            </a:pPr>
            <a:fld id="{9374FC52-E881-43F2-9D71-AA82A12F247F}" type="slidenum">
              <a:rPr lang="en-GB" altLang="en-US"/>
              <a:pPr>
                <a:defRPr/>
              </a:pPr>
              <a:t>‹#›</a:t>
            </a:fld>
            <a:endParaRPr lang="en-GB" altLang="en-US"/>
          </a:p>
        </p:txBody>
      </p:sp>
    </p:spTree>
    <p:extLst>
      <p:ext uri="{BB962C8B-B14F-4D97-AF65-F5344CB8AC3E}">
        <p14:creationId xmlns:p14="http://schemas.microsoft.com/office/powerpoint/2010/main" val="2239883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1C901F-95D7-81AF-4B92-F99B0487F6E2}"/>
              </a:ext>
            </a:extLst>
          </p:cNvPr>
          <p:cNvSpPr>
            <a:spLocks noGrp="1"/>
          </p:cNvSpPr>
          <p:nvPr>
            <p:ph type="dt" sz="half" idx="10"/>
          </p:nvPr>
        </p:nvSpPr>
        <p:spPr>
          <a:xfrm>
            <a:off x="395288" y="6524625"/>
            <a:ext cx="971550" cy="219075"/>
          </a:xfrm>
        </p:spPr>
        <p:txBody>
          <a:bodyPr/>
          <a:lstStyle>
            <a:lvl1pPr eaLnBrk="0" fontAlgn="base" hangingPunct="0">
              <a:spcBef>
                <a:spcPct val="0"/>
              </a:spcBef>
              <a:spcAft>
                <a:spcPct val="0"/>
              </a:spcAft>
              <a:defRPr>
                <a:latin typeface="Times" charset="0"/>
              </a:defRPr>
            </a:lvl1pPr>
          </a:lstStyle>
          <a:p>
            <a:pPr>
              <a:defRPr/>
            </a:pPr>
            <a:fld id="{51A2EC1B-FF2F-4B28-A315-8DD90EC1B369}" type="datetimeFigureOut">
              <a:rPr lang="en-GB"/>
              <a:pPr>
                <a:defRPr/>
              </a:pPr>
              <a:t>21/01/2024</a:t>
            </a:fld>
            <a:endParaRPr lang="en-GB"/>
          </a:p>
        </p:txBody>
      </p:sp>
      <p:sp>
        <p:nvSpPr>
          <p:cNvPr id="5" name="Footer Placeholder 4">
            <a:extLst>
              <a:ext uri="{FF2B5EF4-FFF2-40B4-BE49-F238E27FC236}">
                <a16:creationId xmlns:a16="http://schemas.microsoft.com/office/drawing/2014/main" id="{385C8CA9-F383-5875-CA06-A7BB914CAEC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D6223187-114F-676D-77DB-CFDC7C2D5E76}"/>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80781003-D9C7-4AAF-A194-57A17A751535}" type="slidenum">
              <a:rPr lang="en-GB" altLang="en-US"/>
              <a:pPr>
                <a:defRPr/>
              </a:pPr>
              <a:t>‹#›</a:t>
            </a:fld>
            <a:endParaRPr lang="en-GB" altLang="en-US"/>
          </a:p>
        </p:txBody>
      </p:sp>
    </p:spTree>
    <p:extLst>
      <p:ext uri="{BB962C8B-B14F-4D97-AF65-F5344CB8AC3E}">
        <p14:creationId xmlns:p14="http://schemas.microsoft.com/office/powerpoint/2010/main" val="3063815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176282-149C-1404-E32C-008C2CF140A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ECEA2BB-2EAC-4781-9148-37E4B3053B03}" type="datetimeFigureOut">
              <a:rPr lang="en-GB"/>
              <a:pPr>
                <a:defRPr/>
              </a:pPr>
              <a:t>21/01/2024</a:t>
            </a:fld>
            <a:endParaRPr lang="en-GB"/>
          </a:p>
        </p:txBody>
      </p:sp>
      <p:sp>
        <p:nvSpPr>
          <p:cNvPr id="5" name="Footer Placeholder 4">
            <a:extLst>
              <a:ext uri="{FF2B5EF4-FFF2-40B4-BE49-F238E27FC236}">
                <a16:creationId xmlns:a16="http://schemas.microsoft.com/office/drawing/2014/main" id="{8D318F39-664B-5EBB-A6D3-DBA69E05630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sz="135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BEAC80BE-FB16-FBC4-A7AE-91F3157D6019}"/>
              </a:ext>
            </a:extLst>
          </p:cNvPr>
          <p:cNvSpPr>
            <a:spLocks noGrp="1"/>
          </p:cNvSpPr>
          <p:nvPr>
            <p:ph type="sldNum" sz="quarter" idx="12"/>
          </p:nvPr>
        </p:nvSpPr>
        <p:spPr/>
        <p:txBody>
          <a:bodyPr/>
          <a:lstStyle>
            <a:lvl1pPr eaLnBrk="0" hangingPunct="0">
              <a:defRPr>
                <a:latin typeface="Times" panose="02020603050405020304" pitchFamily="18" charset="0"/>
              </a:defRPr>
            </a:lvl1pPr>
          </a:lstStyle>
          <a:p>
            <a:pPr>
              <a:defRPr/>
            </a:pPr>
            <a:fld id="{BB1D6DE4-1203-407D-92F7-6D2D43222E0E}" type="slidenum">
              <a:rPr lang="en-GB" altLang="en-US"/>
              <a:pPr>
                <a:defRPr/>
              </a:pPr>
              <a:t>‹#›</a:t>
            </a:fld>
            <a:endParaRPr lang="en-GB" altLang="en-US"/>
          </a:p>
        </p:txBody>
      </p:sp>
    </p:spTree>
    <p:extLst>
      <p:ext uri="{BB962C8B-B14F-4D97-AF65-F5344CB8AC3E}">
        <p14:creationId xmlns:p14="http://schemas.microsoft.com/office/powerpoint/2010/main" val="33465653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64EDF2A-8E8E-9E0F-DE0C-B8BC5B99EB9A}"/>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435ED3E1-523F-4725-BB8E-2248BEE027EB}" type="datetimeFigureOut">
              <a:rPr lang="en-GB"/>
              <a:pPr>
                <a:defRPr/>
              </a:pPr>
              <a:t>21/01/2024</a:t>
            </a:fld>
            <a:endParaRPr lang="en-GB"/>
          </a:p>
        </p:txBody>
      </p:sp>
      <p:sp>
        <p:nvSpPr>
          <p:cNvPr id="5" name="Slide Number Placeholder 5">
            <a:extLst>
              <a:ext uri="{FF2B5EF4-FFF2-40B4-BE49-F238E27FC236}">
                <a16:creationId xmlns:a16="http://schemas.microsoft.com/office/drawing/2014/main" id="{4D5C4A4F-83C8-BDF0-5BA3-A4EB3B9841DB}"/>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1447DABD-94CC-4E13-AEAC-C3E2F0204465}" type="slidenum">
              <a:rPr lang="en-GB" altLang="en-US"/>
              <a:pPr>
                <a:defRPr/>
              </a:pPr>
              <a:t>‹#›</a:t>
            </a:fld>
            <a:endParaRPr lang="en-GB" altLang="en-US"/>
          </a:p>
        </p:txBody>
      </p:sp>
    </p:spTree>
    <p:extLst>
      <p:ext uri="{BB962C8B-B14F-4D97-AF65-F5344CB8AC3E}">
        <p14:creationId xmlns:p14="http://schemas.microsoft.com/office/powerpoint/2010/main" val="29002719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3C3808-DAA4-E75B-6B2E-28C2BB09091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B6BBE0FD-E706-4E72-84FB-F89F6C59ED6B}" type="datetimeFigureOut">
              <a:rPr lang="en-GB"/>
              <a:pPr>
                <a:defRPr/>
              </a:pPr>
              <a:t>21/01/2024</a:t>
            </a:fld>
            <a:endParaRPr lang="en-GB"/>
          </a:p>
        </p:txBody>
      </p:sp>
      <p:sp>
        <p:nvSpPr>
          <p:cNvPr id="6" name="Slide Number Placeholder 6">
            <a:extLst>
              <a:ext uri="{FF2B5EF4-FFF2-40B4-BE49-F238E27FC236}">
                <a16:creationId xmlns:a16="http://schemas.microsoft.com/office/drawing/2014/main" id="{9F9EE0FB-114A-96A1-2361-6B08CCC6913A}"/>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984326BC-F0FA-418F-B281-19F4D3535A63}" type="slidenum">
              <a:rPr lang="en-GB" altLang="en-US"/>
              <a:pPr>
                <a:defRPr/>
              </a:pPr>
              <a:t>‹#›</a:t>
            </a:fld>
            <a:endParaRPr lang="en-GB" altLang="en-US"/>
          </a:p>
        </p:txBody>
      </p:sp>
    </p:spTree>
    <p:extLst>
      <p:ext uri="{BB962C8B-B14F-4D97-AF65-F5344CB8AC3E}">
        <p14:creationId xmlns:p14="http://schemas.microsoft.com/office/powerpoint/2010/main" val="7835590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026B59A-10B0-7422-8658-7C9838AB422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01D1684-1719-4529-B802-284DB9E154D3}" type="datetimeFigureOut">
              <a:rPr lang="en-GB"/>
              <a:pPr>
                <a:defRPr/>
              </a:pPr>
              <a:t>21/01/2024</a:t>
            </a:fld>
            <a:endParaRPr lang="en-GB"/>
          </a:p>
        </p:txBody>
      </p:sp>
      <p:sp>
        <p:nvSpPr>
          <p:cNvPr id="8" name="Slide Number Placeholder 8">
            <a:extLst>
              <a:ext uri="{FF2B5EF4-FFF2-40B4-BE49-F238E27FC236}">
                <a16:creationId xmlns:a16="http://schemas.microsoft.com/office/drawing/2014/main" id="{5CD9241A-1F3D-745A-769C-B964FB5A93B7}"/>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DC9CCB61-4C6F-44B3-BDB6-255FE74C2124}" type="slidenum">
              <a:rPr lang="en-GB" altLang="en-US"/>
              <a:pPr>
                <a:defRPr/>
              </a:pPr>
              <a:t>‹#›</a:t>
            </a:fld>
            <a:endParaRPr lang="en-GB" altLang="en-US"/>
          </a:p>
        </p:txBody>
      </p:sp>
    </p:spTree>
    <p:extLst>
      <p:ext uri="{BB962C8B-B14F-4D97-AF65-F5344CB8AC3E}">
        <p14:creationId xmlns:p14="http://schemas.microsoft.com/office/powerpoint/2010/main" val="4567677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6A316D8-FE42-5342-6B10-31AA39B7EB5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A8E9AF89-E40E-4435-93B1-19C3DCD2FC9A}" type="datetimeFigureOut">
              <a:rPr lang="en-GB"/>
              <a:pPr>
                <a:defRPr/>
              </a:pPr>
              <a:t>21/01/2024</a:t>
            </a:fld>
            <a:endParaRPr lang="en-GB"/>
          </a:p>
        </p:txBody>
      </p:sp>
      <p:sp>
        <p:nvSpPr>
          <p:cNvPr id="4" name="Slide Number Placeholder 4">
            <a:extLst>
              <a:ext uri="{FF2B5EF4-FFF2-40B4-BE49-F238E27FC236}">
                <a16:creationId xmlns:a16="http://schemas.microsoft.com/office/drawing/2014/main" id="{0DC37091-9541-83A3-C199-13BD0A0E81BC}"/>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464B1335-947D-4A9C-8205-541C006475F3}" type="slidenum">
              <a:rPr lang="en-GB" altLang="en-US"/>
              <a:pPr>
                <a:defRPr/>
              </a:pPr>
              <a:t>‹#›</a:t>
            </a:fld>
            <a:endParaRPr lang="en-GB" altLang="en-US"/>
          </a:p>
        </p:txBody>
      </p:sp>
    </p:spTree>
    <p:extLst>
      <p:ext uri="{BB962C8B-B14F-4D97-AF65-F5344CB8AC3E}">
        <p14:creationId xmlns:p14="http://schemas.microsoft.com/office/powerpoint/2010/main" val="1493293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64A332-AED3-5CC3-51B7-ED08B95D615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EBE6ECD6-CD83-4B3C-8EF3-AFB2C9ECF94D}" type="datetimeFigureOut">
              <a:rPr lang="en-GB"/>
              <a:pPr>
                <a:defRPr/>
              </a:pPr>
              <a:t>21/01/2024</a:t>
            </a:fld>
            <a:endParaRPr lang="en-GB"/>
          </a:p>
        </p:txBody>
      </p:sp>
      <p:sp>
        <p:nvSpPr>
          <p:cNvPr id="3" name="Slide Number Placeholder 3">
            <a:extLst>
              <a:ext uri="{FF2B5EF4-FFF2-40B4-BE49-F238E27FC236}">
                <a16:creationId xmlns:a16="http://schemas.microsoft.com/office/drawing/2014/main" id="{704CDCA2-7F1E-AFE4-65A0-A2B5A9DBAF90}"/>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1F9DDBB-08E9-4281-AF6E-2FA6A838A937}" type="slidenum">
              <a:rPr lang="en-GB" altLang="en-US"/>
              <a:pPr>
                <a:defRPr/>
              </a:pPr>
              <a:t>‹#›</a:t>
            </a:fld>
            <a:endParaRPr lang="en-GB" altLang="en-US"/>
          </a:p>
        </p:txBody>
      </p:sp>
    </p:spTree>
    <p:extLst>
      <p:ext uri="{BB962C8B-B14F-4D97-AF65-F5344CB8AC3E}">
        <p14:creationId xmlns:p14="http://schemas.microsoft.com/office/powerpoint/2010/main" val="37805425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DDA0E442-ACB7-7C11-C776-BAE1DEC16E4F}"/>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16F74640-148A-4E0B-BB82-1D8C3C3543BE}" type="datetimeFigureOut">
              <a:rPr lang="en-GB"/>
              <a:pPr>
                <a:defRPr/>
              </a:pPr>
              <a:t>21/01/2024</a:t>
            </a:fld>
            <a:endParaRPr lang="en-GB"/>
          </a:p>
        </p:txBody>
      </p:sp>
      <p:sp>
        <p:nvSpPr>
          <p:cNvPr id="6" name="Slide Number Placeholder 6">
            <a:extLst>
              <a:ext uri="{FF2B5EF4-FFF2-40B4-BE49-F238E27FC236}">
                <a16:creationId xmlns:a16="http://schemas.microsoft.com/office/drawing/2014/main" id="{8802BC98-5C8D-D0F1-8997-C9D296745D4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8C6806C-4D79-4B63-8A04-8912A13F01A6}" type="slidenum">
              <a:rPr lang="en-GB" altLang="en-US"/>
              <a:pPr>
                <a:defRPr/>
              </a:pPr>
              <a:t>‹#›</a:t>
            </a:fld>
            <a:endParaRPr lang="en-GB" altLang="en-US"/>
          </a:p>
        </p:txBody>
      </p:sp>
    </p:spTree>
    <p:extLst>
      <p:ext uri="{BB962C8B-B14F-4D97-AF65-F5344CB8AC3E}">
        <p14:creationId xmlns:p14="http://schemas.microsoft.com/office/powerpoint/2010/main" val="31620774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a:extLst>
              <a:ext uri="{FF2B5EF4-FFF2-40B4-BE49-F238E27FC236}">
                <a16:creationId xmlns:a16="http://schemas.microsoft.com/office/drawing/2014/main" id="{2F00AF2A-FE6C-B81F-84A0-833475BE0EDB}"/>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62BB768-B73A-4D8A-9AA6-5BAB656339F7}" type="datetimeFigureOut">
              <a:rPr lang="en-GB"/>
              <a:pPr>
                <a:defRPr/>
              </a:pPr>
              <a:t>21/01/2024</a:t>
            </a:fld>
            <a:endParaRPr lang="en-GB"/>
          </a:p>
        </p:txBody>
      </p:sp>
      <p:sp>
        <p:nvSpPr>
          <p:cNvPr id="6" name="Slide Number Placeholder 6">
            <a:extLst>
              <a:ext uri="{FF2B5EF4-FFF2-40B4-BE49-F238E27FC236}">
                <a16:creationId xmlns:a16="http://schemas.microsoft.com/office/drawing/2014/main" id="{F72F197B-2968-8F80-F0FA-B5817F6A54B2}"/>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B819B30C-ADF8-4157-A0F8-44FB03E92ED3}" type="slidenum">
              <a:rPr lang="en-GB" altLang="en-US"/>
              <a:pPr>
                <a:defRPr/>
              </a:pPr>
              <a:t>‹#›</a:t>
            </a:fld>
            <a:endParaRPr lang="en-GB" altLang="en-US"/>
          </a:p>
        </p:txBody>
      </p:sp>
    </p:spTree>
    <p:extLst>
      <p:ext uri="{BB962C8B-B14F-4D97-AF65-F5344CB8AC3E}">
        <p14:creationId xmlns:p14="http://schemas.microsoft.com/office/powerpoint/2010/main" val="41331683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1CEAFB-7A4C-9BBD-5612-E570CCABAAB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A9878C-E24B-436F-8C02-91A4EFEF62DC}" type="datetimeFigureOut">
              <a:rPr lang="en-GB"/>
              <a:pPr>
                <a:defRPr/>
              </a:pPr>
              <a:t>21/01/2024</a:t>
            </a:fld>
            <a:endParaRPr lang="en-GB"/>
          </a:p>
        </p:txBody>
      </p:sp>
      <p:sp>
        <p:nvSpPr>
          <p:cNvPr id="5" name="Slide Number Placeholder 5">
            <a:extLst>
              <a:ext uri="{FF2B5EF4-FFF2-40B4-BE49-F238E27FC236}">
                <a16:creationId xmlns:a16="http://schemas.microsoft.com/office/drawing/2014/main" id="{4C81951E-F62E-CD53-FD13-9B7D81CD9081}"/>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8BE5DC6C-A38B-4BEB-A38E-44B5F4779427}" type="slidenum">
              <a:rPr lang="en-GB" altLang="en-US"/>
              <a:pPr>
                <a:defRPr/>
              </a:pPr>
              <a:t>‹#›</a:t>
            </a:fld>
            <a:endParaRPr lang="en-GB" altLang="en-US"/>
          </a:p>
        </p:txBody>
      </p:sp>
    </p:spTree>
    <p:extLst>
      <p:ext uri="{BB962C8B-B14F-4D97-AF65-F5344CB8AC3E}">
        <p14:creationId xmlns:p14="http://schemas.microsoft.com/office/powerpoint/2010/main" val="369635105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ABF55-E7F4-9291-D089-A628DA347CF0}"/>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F1F67C8-FF75-41CE-9DE7-8C62A3351B6A}" type="datetimeFigureOut">
              <a:rPr lang="en-GB"/>
              <a:pPr>
                <a:defRPr/>
              </a:pPr>
              <a:t>21/01/2024</a:t>
            </a:fld>
            <a:endParaRPr lang="en-GB"/>
          </a:p>
        </p:txBody>
      </p:sp>
      <p:sp>
        <p:nvSpPr>
          <p:cNvPr id="5" name="Slide Number Placeholder 5">
            <a:extLst>
              <a:ext uri="{FF2B5EF4-FFF2-40B4-BE49-F238E27FC236}">
                <a16:creationId xmlns:a16="http://schemas.microsoft.com/office/drawing/2014/main" id="{A8D86353-5E19-7F38-CFCF-6254B1FFE33E}"/>
              </a:ext>
            </a:extLst>
          </p:cNvPr>
          <p:cNvSpPr>
            <a:spLocks noGrp="1"/>
          </p:cNvSpPr>
          <p:nvPr>
            <p:ph type="sldNum" sz="quarter" idx="11"/>
          </p:nvPr>
        </p:nvSpPr>
        <p:spPr/>
        <p:txBody>
          <a:bodyPr/>
          <a:lstStyle>
            <a:lvl1pPr eaLnBrk="0" hangingPunct="0">
              <a:defRPr>
                <a:latin typeface="Times" panose="02020603050405020304" pitchFamily="18" charset="0"/>
              </a:defRPr>
            </a:lvl1pPr>
          </a:lstStyle>
          <a:p>
            <a:pPr>
              <a:defRPr/>
            </a:pPr>
            <a:fld id="{36467699-039D-47CE-B4CB-3F37D25DAEDF}" type="slidenum">
              <a:rPr lang="en-GB" altLang="en-US"/>
              <a:pPr>
                <a:defRPr/>
              </a:pPr>
              <a:t>‹#›</a:t>
            </a:fld>
            <a:endParaRPr lang="en-GB" altLang="en-US"/>
          </a:p>
        </p:txBody>
      </p:sp>
    </p:spTree>
    <p:extLst>
      <p:ext uri="{BB962C8B-B14F-4D97-AF65-F5344CB8AC3E}">
        <p14:creationId xmlns:p14="http://schemas.microsoft.com/office/powerpoint/2010/main" val="2859720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7F6D9"/>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256BF7CC-71A0-07F9-4805-0CE05248E25E}"/>
              </a:ext>
            </a:extLst>
          </p:cNvPr>
          <p:cNvSpPr>
            <a:spLocks noGrp="1" noChangeArrowheads="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527F3538-87DF-4EC1-A07B-ED64955C3295}"/>
              </a:ext>
            </a:extLst>
          </p:cNvPr>
          <p:cNvSpPr>
            <a:spLocks noGrp="1" noChangeArrowheads="1"/>
          </p:cNvSpPr>
          <p:nvPr>
            <p:ph type="body" idx="1"/>
          </p:nvPr>
        </p:nvSpPr>
        <p:spPr bwMode="auto">
          <a:xfrm>
            <a:off x="628650" y="1825625"/>
            <a:ext cx="78867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A773BF-BD46-27BC-4C88-2589D8E5C46C}"/>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eaLnBrk="1" fontAlgn="auto" hangingPunct="1">
              <a:spcBef>
                <a:spcPts val="0"/>
              </a:spcBef>
              <a:spcAft>
                <a:spcPts val="0"/>
              </a:spcAft>
              <a:defRPr sz="900">
                <a:solidFill>
                  <a:schemeClr val="tx1">
                    <a:tint val="75000"/>
                  </a:schemeClr>
                </a:solidFill>
                <a:latin typeface="+mn-lt"/>
              </a:defRPr>
            </a:lvl1pPr>
          </a:lstStyle>
          <a:p>
            <a:pPr>
              <a:defRPr/>
            </a:pPr>
            <a:fld id="{411F1CAD-2E47-429A-8461-64D787565EAA}" type="datetimeFigureOut">
              <a:rPr lang="en-GB"/>
              <a:pPr>
                <a:defRPr/>
              </a:pPr>
              <a:t>21/01/2024</a:t>
            </a:fld>
            <a:endParaRPr lang="en-GB" dirty="0"/>
          </a:p>
        </p:txBody>
      </p:sp>
      <p:sp>
        <p:nvSpPr>
          <p:cNvPr id="5" name="Footer Placeholder 4">
            <a:extLst>
              <a:ext uri="{FF2B5EF4-FFF2-40B4-BE49-F238E27FC236}">
                <a16:creationId xmlns:a16="http://schemas.microsoft.com/office/drawing/2014/main" id="{0032595E-63F6-99E1-ADD9-C95A2F25DB38}"/>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eaLnBrk="1" fontAlgn="auto" hangingPunct="1">
              <a:spcBef>
                <a:spcPts val="0"/>
              </a:spcBef>
              <a:spcAft>
                <a:spcPts val="0"/>
              </a:spcAft>
              <a:defRPr sz="900">
                <a:solidFill>
                  <a:schemeClr val="tx1">
                    <a:tint val="75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77519F49-D1CE-420C-2E26-944066DADBCF}"/>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eaLnBrk="1" fontAlgn="auto" hangingPunct="1">
              <a:spcBef>
                <a:spcPts val="0"/>
              </a:spcBef>
              <a:spcAft>
                <a:spcPts val="0"/>
              </a:spcAft>
              <a:defRPr sz="900">
                <a:solidFill>
                  <a:schemeClr val="tx1">
                    <a:tint val="75000"/>
                  </a:schemeClr>
                </a:solidFill>
                <a:latin typeface="+mn-lt"/>
              </a:defRPr>
            </a:lvl1pPr>
          </a:lstStyle>
          <a:p>
            <a:pPr>
              <a:defRPr/>
            </a:pPr>
            <a:fld id="{80427D58-9982-4607-BF43-8567DABD47AA}" type="slidenum">
              <a:rPr lang="en-GB" altLang="en-US"/>
              <a:pPr>
                <a:defRPr/>
              </a:pPr>
              <a:t>‹#›</a:t>
            </a:fld>
            <a:endParaRPr lang="en-GB" altLang="en-US"/>
          </a:p>
        </p:txBody>
      </p:sp>
      <p:sp>
        <p:nvSpPr>
          <p:cNvPr id="8" name="TextBox 7">
            <a:extLst>
              <a:ext uri="{FF2B5EF4-FFF2-40B4-BE49-F238E27FC236}">
                <a16:creationId xmlns:a16="http://schemas.microsoft.com/office/drawing/2014/main" id="{AD496718-E025-42D7-1A7C-20CA9D9CEEEB}"/>
              </a:ext>
            </a:extLst>
          </p:cNvPr>
          <p:cNvSpPr txBox="1"/>
          <p:nvPr/>
        </p:nvSpPr>
        <p:spPr>
          <a:xfrm>
            <a:off x="8297863" y="0"/>
            <a:ext cx="866775" cy="115888"/>
          </a:xfrm>
          <a:prstGeom prst="rect">
            <a:avLst/>
          </a:prstGeom>
        </p:spPr>
        <p:txBody>
          <a:bodyPr lIns="0" tIns="0" rIns="0" bIns="0">
            <a:spAutoFit/>
          </a:bodyPr>
          <a:lstStyle/>
          <a:p>
            <a:pPr algn="r" eaLnBrk="1" fontAlgn="auto" hangingPunct="1">
              <a:spcBef>
                <a:spcPts val="0"/>
              </a:spcBef>
              <a:spcAft>
                <a:spcPts val="0"/>
              </a:spcAft>
              <a:defRPr/>
            </a:pPr>
            <a:r>
              <a:rPr lang="en-GB" sz="750">
                <a:solidFill>
                  <a:srgbClr val="000000"/>
                </a:solidFill>
                <a:latin typeface="Calibri" panose="020F0502020204030204" pitchFamily="34" charset="0"/>
                <a:cs typeface="Calibri" panose="020F0502020204030204" pitchFamily="34" charset="0"/>
              </a:rPr>
              <a:t>PUBLIC / CYHOEDDUS</a:t>
            </a:r>
          </a:p>
        </p:txBody>
      </p:sp>
      <p:pic>
        <p:nvPicPr>
          <p:cNvPr id="1032" name="Picture 8">
            <a:extLst>
              <a:ext uri="{FF2B5EF4-FFF2-40B4-BE49-F238E27FC236}">
                <a16:creationId xmlns:a16="http://schemas.microsoft.com/office/drawing/2014/main" id="{94FB243C-C5CC-E06C-FA5D-F3876321F19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0638" y="5713413"/>
            <a:ext cx="9144000" cy="119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369" r:id="rId1"/>
    <p:sldLayoutId id="2147484370" r:id="rId2"/>
    <p:sldLayoutId id="2147484371" r:id="rId3"/>
    <p:sldLayoutId id="2147484372" r:id="rId4"/>
    <p:sldLayoutId id="2147484373" r:id="rId5"/>
    <p:sldLayoutId id="2147484374" r:id="rId6"/>
    <p:sldLayoutId id="2147484375" r:id="rId7"/>
    <p:sldLayoutId id="2147484376" r:id="rId8"/>
    <p:sldLayoutId id="2147484377" r:id="rId9"/>
    <p:sldLayoutId id="2147484378" r:id="rId10"/>
    <p:sldLayoutId id="2147484379" r:id="rId11"/>
  </p:sldLayoutIdLst>
  <p:txStyles>
    <p:titleStyle>
      <a:lvl1pPr algn="l" defTabSz="685800" rtl="0" eaLnBrk="0" fontAlgn="base" hangingPunct="0">
        <a:lnSpc>
          <a:spcPct val="90000"/>
        </a:lnSpc>
        <a:spcBef>
          <a:spcPct val="0"/>
        </a:spcBef>
        <a:spcAft>
          <a:spcPct val="0"/>
        </a:spcAft>
        <a:defRPr sz="3300"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2pPr>
      <a:lvl3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3pPr>
      <a:lvl4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4pPr>
      <a:lvl5pPr algn="l" defTabSz="685800" rtl="0" eaLnBrk="0" fontAlgn="base" hangingPunct="0">
        <a:lnSpc>
          <a:spcPct val="90000"/>
        </a:lnSpc>
        <a:spcBef>
          <a:spcPct val="0"/>
        </a:spcBef>
        <a:spcAft>
          <a:spcPct val="0"/>
        </a:spcAft>
        <a:defRPr sz="3300">
          <a:solidFill>
            <a:schemeClr val="tx1"/>
          </a:solidFill>
          <a:latin typeface="Arial" panose="020B0604020202020204" pitchFamily="34" charset="0"/>
        </a:defRPr>
      </a:lvl5pPr>
      <a:lvl6pPr marL="457200" algn="l" defTabSz="685800" rtl="0" fontAlgn="base">
        <a:lnSpc>
          <a:spcPct val="90000"/>
        </a:lnSpc>
        <a:spcBef>
          <a:spcPct val="0"/>
        </a:spcBef>
        <a:spcAft>
          <a:spcPct val="0"/>
        </a:spcAft>
        <a:defRPr sz="3300">
          <a:solidFill>
            <a:schemeClr val="tx1"/>
          </a:solidFill>
          <a:latin typeface="Arial" panose="020B0604020202020204" pitchFamily="34" charset="0"/>
        </a:defRPr>
      </a:lvl6pPr>
      <a:lvl7pPr marL="914400" algn="l" defTabSz="685800" rtl="0" fontAlgn="base">
        <a:lnSpc>
          <a:spcPct val="90000"/>
        </a:lnSpc>
        <a:spcBef>
          <a:spcPct val="0"/>
        </a:spcBef>
        <a:spcAft>
          <a:spcPct val="0"/>
        </a:spcAft>
        <a:defRPr sz="3300">
          <a:solidFill>
            <a:schemeClr val="tx1"/>
          </a:solidFill>
          <a:latin typeface="Arial" panose="020B0604020202020204" pitchFamily="34" charset="0"/>
        </a:defRPr>
      </a:lvl7pPr>
      <a:lvl8pPr marL="1371600" algn="l" defTabSz="685800" rtl="0" fontAlgn="base">
        <a:lnSpc>
          <a:spcPct val="90000"/>
        </a:lnSpc>
        <a:spcBef>
          <a:spcPct val="0"/>
        </a:spcBef>
        <a:spcAft>
          <a:spcPct val="0"/>
        </a:spcAft>
        <a:defRPr sz="3300">
          <a:solidFill>
            <a:schemeClr val="tx1"/>
          </a:solidFill>
          <a:latin typeface="Arial" panose="020B0604020202020204" pitchFamily="34" charset="0"/>
        </a:defRPr>
      </a:lvl8pPr>
      <a:lvl9pPr marL="1828800" algn="l" defTabSz="685800" rtl="0" fontAlgn="base">
        <a:lnSpc>
          <a:spcPct val="90000"/>
        </a:lnSpc>
        <a:spcBef>
          <a:spcPct val="0"/>
        </a:spcBef>
        <a:spcAft>
          <a:spcPct val="0"/>
        </a:spcAft>
        <a:defRPr sz="3300">
          <a:solidFill>
            <a:schemeClr val="tx1"/>
          </a:solidFill>
          <a:latin typeface="Arial" panose="020B060402020202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sz="13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a:extLst>
              <a:ext uri="{FF2B5EF4-FFF2-40B4-BE49-F238E27FC236}">
                <a16:creationId xmlns:a16="http://schemas.microsoft.com/office/drawing/2014/main" id="{9D88FA09-3BE7-AF11-DC90-FDF3607EFAE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a:extLst>
              <a:ext uri="{FF2B5EF4-FFF2-40B4-BE49-F238E27FC236}">
                <a16:creationId xmlns:a16="http://schemas.microsoft.com/office/drawing/2014/main" id="{6516088C-F6E5-48FB-955E-81CB9DBF267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6D57161-D2FF-3CB2-1858-F664B06D292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prstClr val="black">
                    <a:tint val="75000"/>
                  </a:prstClr>
                </a:solidFill>
                <a:latin typeface="Myriad Pro"/>
                <a:ea typeface="ＭＳ Ｐゴシック" charset="-128"/>
              </a:defRPr>
            </a:lvl1pPr>
          </a:lstStyle>
          <a:p>
            <a:pPr>
              <a:defRPr/>
            </a:pPr>
            <a:fld id="{B235CC14-F810-465F-8584-9AB2DF7138BA}" type="datetimeFigureOut">
              <a:rPr lang="en-GB"/>
              <a:pPr>
                <a:defRPr/>
              </a:pPr>
              <a:t>21/01/2024</a:t>
            </a:fld>
            <a:endParaRPr lang="en-GB" dirty="0"/>
          </a:p>
        </p:txBody>
      </p:sp>
      <p:sp>
        <p:nvSpPr>
          <p:cNvPr id="6" name="Slide Number Placeholder 5">
            <a:extLst>
              <a:ext uri="{FF2B5EF4-FFF2-40B4-BE49-F238E27FC236}">
                <a16:creationId xmlns:a16="http://schemas.microsoft.com/office/drawing/2014/main" id="{B1CADA84-3C02-4A76-45C2-DD34326B7E3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fontAlgn="auto" hangingPunct="1">
              <a:spcBef>
                <a:spcPts val="0"/>
              </a:spcBef>
              <a:spcAft>
                <a:spcPts val="0"/>
              </a:spcAft>
              <a:defRPr sz="900">
                <a:solidFill>
                  <a:srgbClr val="898989"/>
                </a:solidFill>
                <a:latin typeface="Myriad Pro" pitchFamily="34" charset="0"/>
              </a:defRPr>
            </a:lvl1pPr>
          </a:lstStyle>
          <a:p>
            <a:pPr>
              <a:defRPr/>
            </a:pPr>
            <a:fld id="{523E5AB8-0421-4D5E-89CC-6928AEA5965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80" r:id="rId1"/>
    <p:sldLayoutId id="2147484381" r:id="rId2"/>
    <p:sldLayoutId id="2147484382" r:id="rId3"/>
    <p:sldLayoutId id="2147484383" r:id="rId4"/>
    <p:sldLayoutId id="2147484384" r:id="rId5"/>
    <p:sldLayoutId id="2147484385" r:id="rId6"/>
    <p:sldLayoutId id="2147484386" r:id="rId7"/>
    <p:sldLayoutId id="2147484387" r:id="rId8"/>
    <p:sldLayoutId id="2147484388" r:id="rId9"/>
    <p:sldLayoutId id="2147484389" r:id="rId10"/>
    <p:sldLayoutId id="2147484390" r:id="rId11"/>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3" Type="http://schemas.openxmlformats.org/officeDocument/2006/relationships/hyperlink" Target="mailto:natasha.jones@uwtsd.ac.uk" TargetMode="External"/><Relationship Id="rId7" Type="http://schemas.openxmlformats.org/officeDocument/2006/relationships/hyperlink" Target="mailto:c.bar@uwtsd.ac.uk"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mailto:natalie.macdonald@uwtsd.ac.uk" TargetMode="External"/><Relationship Id="rId5" Type="http://schemas.openxmlformats.org/officeDocument/2006/relationships/hyperlink" Target="mailto:n.young@uwtsd.ac.uk" TargetMode="External"/><Relationship Id="rId4" Type="http://schemas.openxmlformats.org/officeDocument/2006/relationships/hyperlink" Target="mailto:paul.darby@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UnfdamgVFhY&amp;t=52s"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www.bing.com/videos/riverview/relatedvideo?q=uncrc%20article%2031%20right%20to%20play&amp;mid=6A17EFCB5139A4D294916A17EFCB5139A4D29491&amp;ajaxhist=0"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hyperlink" Target="https://www.bing.com/videos/riverview/relatedvideo?q=uncrc%20article%2031%20right%20to%20play&amp;mid=AFAAABE7504FB2B6D83EAFAAABE7504FB2B6D83E&amp;ajaxhist=0"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childcomwales.org.uk/wp-content/uploads/2022/05/Stepping-Out-Bilingual.pdf"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s://assets.publishing.service.gov.uk/media/659d3e68aaae22001356dc46/Early_years_foundation_stage_statutory_framework_for_group_and_school-based_providers.pdf" TargetMode="External"/><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0E0C647F-7D6F-68A8-DAF2-BF63C37656D8}"/>
              </a:ext>
            </a:extLst>
          </p:cNvPr>
          <p:cNvSpPr>
            <a:spLocks noGrp="1"/>
          </p:cNvSpPr>
          <p:nvPr>
            <p:ph type="ctrTitle"/>
          </p:nvPr>
        </p:nvSpPr>
        <p:spPr>
          <a:xfrm>
            <a:off x="594834" y="359713"/>
            <a:ext cx="7951424" cy="5605596"/>
          </a:xfrm>
        </p:spPr>
        <p:txBody>
          <a:bodyPr rtlCol="0">
            <a:normAutofit/>
          </a:bodyPr>
          <a:lstStyle/>
          <a:p>
            <a:pPr eaLnBrk="1" fontAlgn="auto" hangingPunct="1">
              <a:spcAft>
                <a:spcPts val="0"/>
              </a:spcAft>
              <a:defRPr/>
            </a:pPr>
            <a:br>
              <a:rPr lang="en-US" altLang="en-US" sz="3600" b="1" dirty="0">
                <a:solidFill>
                  <a:schemeClr val="bg1"/>
                </a:solidFill>
              </a:rPr>
            </a:br>
            <a:br>
              <a:rPr lang="en-GB" sz="4400" b="1" dirty="0">
                <a:latin typeface="Calibri"/>
                <a:cs typeface="Calibri"/>
              </a:rPr>
            </a:br>
            <a:r>
              <a:rPr lang="en-US" sz="4400" b="1" dirty="0">
                <a:solidFill>
                  <a:srgbClr val="0070C0"/>
                </a:solidFill>
                <a:latin typeface="Calibri"/>
                <a:cs typeface="Calibri"/>
              </a:rPr>
              <a:t>ECEY4003</a:t>
            </a:r>
            <a:br>
              <a:rPr lang="en-US" altLang="en-US" sz="4400" b="1" dirty="0">
                <a:latin typeface="Calibri"/>
              </a:rPr>
            </a:br>
            <a:r>
              <a:rPr lang="en-US" altLang="en-US" sz="4400" b="1" dirty="0">
                <a:solidFill>
                  <a:srgbClr val="0070C0"/>
                </a:solidFill>
                <a:latin typeface="Calibri"/>
                <a:cs typeface="Calibri"/>
              </a:rPr>
              <a:t>Children’s play: theory and practice</a:t>
            </a:r>
            <a:br>
              <a:rPr lang="en-US" altLang="en-US" sz="4400" b="1" i="1" dirty="0">
                <a:latin typeface="Calibri"/>
              </a:rPr>
            </a:br>
            <a:r>
              <a:rPr lang="en-GB" altLang="en-US" sz="4000" b="1" dirty="0">
                <a:solidFill>
                  <a:srgbClr val="0070C0"/>
                </a:solidFill>
                <a:latin typeface="Calibri"/>
                <a:cs typeface="Calibri"/>
              </a:rPr>
              <a:t>Lecture 1</a:t>
            </a:r>
            <a:br>
              <a:rPr lang="en-GB" altLang="en-US" sz="4000" b="1" dirty="0">
                <a:latin typeface="Calibri"/>
              </a:rPr>
            </a:br>
            <a:br>
              <a:rPr lang="en-GB" altLang="en-US" sz="4000" b="1" dirty="0">
                <a:latin typeface="Calibri"/>
              </a:rPr>
            </a:br>
            <a:endParaRPr lang="en-US" altLang="en-US" sz="4000" dirty="0">
              <a:solidFill>
                <a:schemeClr val="bg1"/>
              </a:solidFill>
            </a:endParaRPr>
          </a:p>
        </p:txBody>
      </p:sp>
    </p:spTree>
    <p:custDataLst>
      <p:tags r:id="rId1"/>
    </p:custData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3987F95-5E48-3ACA-E0CA-CE72462C3594}"/>
              </a:ext>
            </a:extLst>
          </p:cNvPr>
          <p:cNvSpPr>
            <a:spLocks noGrp="1" noChangeArrowheads="1"/>
          </p:cNvSpPr>
          <p:nvPr>
            <p:ph type="title"/>
          </p:nvPr>
        </p:nvSpPr>
        <p:spPr>
          <a:xfrm>
            <a:off x="616978" y="291085"/>
            <a:ext cx="7903392" cy="1260778"/>
          </a:xfrm>
        </p:spPr>
        <p:txBody>
          <a:bodyPr/>
          <a:lstStyle/>
          <a:p>
            <a:pPr eaLnBrk="1" hangingPunct="1"/>
            <a:r>
              <a:rPr lang="en-GB" altLang="en-US" sz="4000" dirty="0">
                <a:latin typeface="Calibri"/>
                <a:ea typeface="Calibri"/>
                <a:cs typeface="Calibri"/>
              </a:rPr>
              <a:t>        </a:t>
            </a:r>
            <a:r>
              <a:rPr lang="en-GB" altLang="en-US" sz="4000" dirty="0">
                <a:solidFill>
                  <a:srgbClr val="0070C0"/>
                </a:solidFill>
                <a:latin typeface="Calibri"/>
                <a:ea typeface="Calibri"/>
                <a:cs typeface="Calibri"/>
              </a:rPr>
              <a:t>Module team</a:t>
            </a:r>
          </a:p>
        </p:txBody>
      </p:sp>
      <p:sp>
        <p:nvSpPr>
          <p:cNvPr id="3" name="Content Placeholder 2">
            <a:extLst>
              <a:ext uri="{FF2B5EF4-FFF2-40B4-BE49-F238E27FC236}">
                <a16:creationId xmlns:a16="http://schemas.microsoft.com/office/drawing/2014/main" id="{845A9C9A-CCD3-DEDE-4A2E-E734D20BE9EF}"/>
              </a:ext>
            </a:extLst>
          </p:cNvPr>
          <p:cNvSpPr>
            <a:spLocks noGrp="1"/>
          </p:cNvSpPr>
          <p:nvPr>
            <p:ph sz="half" idx="4294967295"/>
          </p:nvPr>
        </p:nvSpPr>
        <p:spPr>
          <a:xfrm>
            <a:off x="536794" y="1584659"/>
            <a:ext cx="8496300" cy="4032250"/>
          </a:xfrm>
        </p:spPr>
        <p:txBody>
          <a:bodyPr rtlCol="0">
            <a:normAutofit/>
          </a:bodyPr>
          <a:lstStyle/>
          <a:p>
            <a:pPr eaLnBrk="1" fontAlgn="auto" hangingPunct="1">
              <a:spcAft>
                <a:spcPts val="0"/>
              </a:spcAft>
              <a:defRPr/>
            </a:pPr>
            <a:r>
              <a:rPr lang="en-GB" sz="2400" dirty="0">
                <a:solidFill>
                  <a:srgbClr val="0070C0"/>
                </a:solidFill>
                <a:latin typeface="Calibri"/>
                <a:ea typeface="Calibri"/>
                <a:cs typeface="Calibri"/>
              </a:rPr>
              <a:t>Coordinator</a:t>
            </a:r>
            <a:r>
              <a:rPr lang="en-GB" sz="2400" dirty="0">
                <a:latin typeface="Calibri"/>
                <a:ea typeface="Calibri"/>
                <a:cs typeface="Calibri"/>
              </a:rPr>
              <a:t> – Natasha Jones </a:t>
            </a:r>
            <a:r>
              <a:rPr lang="en-GB" sz="2400" dirty="0">
                <a:latin typeface="Calibri"/>
                <a:ea typeface="Calibri"/>
                <a:cs typeface="Calibri"/>
                <a:hlinkClick r:id="rId3"/>
              </a:rPr>
              <a:t>natasha.jones@uwtsd.ac.uk</a:t>
            </a:r>
            <a:endParaRPr lang="en-GB" sz="2400" dirty="0">
              <a:latin typeface="Calibri"/>
              <a:ea typeface="Calibri"/>
              <a:cs typeface="Calibri"/>
            </a:endParaRPr>
          </a:p>
          <a:p>
            <a:pPr eaLnBrk="1" fontAlgn="auto" hangingPunct="1">
              <a:spcAft>
                <a:spcPts val="0"/>
              </a:spcAft>
              <a:defRPr/>
            </a:pPr>
            <a:endParaRPr lang="en-GB" sz="2400" dirty="0">
              <a:latin typeface="Calibri"/>
              <a:ea typeface="Calibri"/>
              <a:cs typeface="Calibri"/>
            </a:endParaRPr>
          </a:p>
          <a:p>
            <a:pPr eaLnBrk="1" fontAlgn="auto" hangingPunct="1">
              <a:spcAft>
                <a:spcPts val="0"/>
              </a:spcAft>
              <a:defRPr/>
            </a:pPr>
            <a:r>
              <a:rPr lang="en-GB" sz="2400" dirty="0">
                <a:latin typeface="Calibri"/>
                <a:ea typeface="Calibri"/>
                <a:cs typeface="Calibri"/>
              </a:rPr>
              <a:t>Paul Darby </a:t>
            </a:r>
            <a:r>
              <a:rPr lang="en-GB" sz="2400" dirty="0">
                <a:latin typeface="Calibri"/>
                <a:ea typeface="Calibri"/>
                <a:cs typeface="Calibri"/>
                <a:hlinkClick r:id="rId4"/>
              </a:rPr>
              <a:t>paul.darby@uwtsd.ac.uk</a:t>
            </a:r>
            <a:r>
              <a:rPr lang="en-GB" sz="2400" dirty="0">
                <a:latin typeface="Calibri"/>
                <a:ea typeface="Calibri"/>
                <a:cs typeface="Calibri"/>
              </a:rPr>
              <a:t> </a:t>
            </a:r>
          </a:p>
          <a:p>
            <a:pPr eaLnBrk="1" fontAlgn="auto" hangingPunct="1">
              <a:spcAft>
                <a:spcPts val="0"/>
              </a:spcAft>
              <a:defRPr/>
            </a:pPr>
            <a:r>
              <a:rPr lang="en-GB" sz="2400" dirty="0">
                <a:latin typeface="Calibri"/>
                <a:ea typeface="Calibri"/>
                <a:cs typeface="Calibri"/>
              </a:rPr>
              <a:t>Natasha Young </a:t>
            </a:r>
            <a:r>
              <a:rPr lang="en-GB" sz="2400" dirty="0">
                <a:latin typeface="Calibri"/>
                <a:ea typeface="Calibri"/>
                <a:cs typeface="Calibri"/>
                <a:hlinkClick r:id="rId5"/>
              </a:rPr>
              <a:t>n.young@uwtsd.ac.uk</a:t>
            </a:r>
            <a:r>
              <a:rPr lang="en-GB" sz="2400" dirty="0">
                <a:latin typeface="Calibri"/>
                <a:ea typeface="Calibri"/>
                <a:cs typeface="Calibri"/>
              </a:rPr>
              <a:t> </a:t>
            </a:r>
          </a:p>
          <a:p>
            <a:pPr eaLnBrk="1" fontAlgn="auto" hangingPunct="1">
              <a:spcAft>
                <a:spcPts val="0"/>
              </a:spcAft>
              <a:defRPr/>
            </a:pPr>
            <a:r>
              <a:rPr lang="en-GB" sz="2400" dirty="0">
                <a:latin typeface="Calibri"/>
                <a:ea typeface="Calibri"/>
                <a:cs typeface="Calibri"/>
              </a:rPr>
              <a:t>Natalie MacDonald </a:t>
            </a:r>
            <a:r>
              <a:rPr lang="en-GB" sz="2400" dirty="0">
                <a:latin typeface="Calibri"/>
                <a:ea typeface="Calibri"/>
                <a:cs typeface="Calibri"/>
                <a:hlinkClick r:id="rId6"/>
              </a:rPr>
              <a:t>natalie.macdonald@uwtsd.ac.uk</a:t>
            </a:r>
            <a:endParaRPr lang="en-GB" sz="2400" dirty="0">
              <a:latin typeface="Calibri"/>
              <a:ea typeface="Calibri"/>
              <a:cs typeface="Calibri"/>
            </a:endParaRPr>
          </a:p>
          <a:p>
            <a:pPr eaLnBrk="1" fontAlgn="auto" hangingPunct="1">
              <a:spcAft>
                <a:spcPts val="0"/>
              </a:spcAft>
              <a:defRPr/>
            </a:pPr>
            <a:r>
              <a:rPr lang="en-GB" sz="2400" dirty="0">
                <a:latin typeface="Calibri"/>
                <a:ea typeface="Calibri"/>
                <a:cs typeface="Calibri"/>
              </a:rPr>
              <a:t>Colin Barr       </a:t>
            </a:r>
            <a:r>
              <a:rPr lang="en-GB" sz="2400" dirty="0">
                <a:latin typeface="Calibri"/>
                <a:ea typeface="Calibri"/>
                <a:cs typeface="Calibri"/>
                <a:hlinkClick r:id="rId7"/>
              </a:rPr>
              <a:t>c.bar@uwtsd.ac.uk</a:t>
            </a:r>
            <a:endParaRPr lang="en-GB" sz="2400" dirty="0">
              <a:latin typeface="Calibri"/>
              <a:ea typeface="Calibri"/>
              <a:cs typeface="Calibri"/>
            </a:endParaRPr>
          </a:p>
          <a:p>
            <a:pPr eaLnBrk="1" fontAlgn="auto" hangingPunct="1">
              <a:spcAft>
                <a:spcPts val="0"/>
              </a:spcAft>
              <a:defRPr/>
            </a:pPr>
            <a:endParaRPr lang="en-GB" sz="2800" dirty="0">
              <a:latin typeface="Arial" panose="020B0604020202020204"/>
              <a:ea typeface="Calibri"/>
              <a:cs typeface="Arial" panose="020B0604020202020204"/>
            </a:endParaRPr>
          </a:p>
          <a:p>
            <a:pPr marL="0" indent="0" eaLnBrk="1" fontAlgn="auto" hangingPunct="1">
              <a:spcAft>
                <a:spcPts val="0"/>
              </a:spcAft>
              <a:buFont typeface="Arial" panose="020B0604020202020204" pitchFamily="34" charset="0"/>
              <a:buNone/>
              <a:defRPr/>
            </a:pPr>
            <a:endParaRPr lang="en-GB" sz="2800" dirty="0">
              <a:solidFill>
                <a:srgbClr val="FF0000"/>
              </a:solidFill>
            </a:endParaRPr>
          </a:p>
          <a:p>
            <a:pPr marL="0" indent="0" eaLnBrk="1" fontAlgn="auto" hangingPunct="1">
              <a:spcAft>
                <a:spcPts val="0"/>
              </a:spcAft>
              <a:buFontTx/>
              <a:buNone/>
              <a:defRPr/>
            </a:pPr>
            <a:endParaRPr lang="en-GB" dirty="0">
              <a:ea typeface="MS PGothic" pitchFamily="34" charset="-128"/>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000056A9-6624-56E5-A8B3-8DDB32F8A14B}"/>
              </a:ext>
            </a:extLst>
          </p:cNvPr>
          <p:cNvSpPr>
            <a:spLocks noGrp="1" noChangeArrowheads="1"/>
          </p:cNvSpPr>
          <p:nvPr>
            <p:ph type="title"/>
          </p:nvPr>
        </p:nvSpPr>
        <p:spPr/>
        <p:txBody>
          <a:bodyPr/>
          <a:lstStyle/>
          <a:p>
            <a:pPr eaLnBrk="1" hangingPunct="1"/>
            <a:r>
              <a:rPr lang="en-GB" altLang="en-US" sz="4000" b="1" dirty="0">
                <a:latin typeface="Calibri"/>
                <a:cs typeface="Calibri"/>
              </a:rPr>
              <a:t>    </a:t>
            </a:r>
            <a:br>
              <a:rPr lang="en-GB" altLang="en-US" sz="4000" b="1" dirty="0">
                <a:latin typeface="Calibri"/>
              </a:rPr>
            </a:br>
            <a:r>
              <a:rPr lang="en-GB" altLang="en-US" sz="4000" b="1" dirty="0">
                <a:solidFill>
                  <a:srgbClr val="0070C0"/>
                </a:solidFill>
                <a:latin typeface="Calibri"/>
                <a:cs typeface="Calibri"/>
              </a:rPr>
              <a:t>Module handbook</a:t>
            </a:r>
          </a:p>
        </p:txBody>
      </p:sp>
      <p:sp>
        <p:nvSpPr>
          <p:cNvPr id="20484" name="Content Placeholder 3">
            <a:extLst>
              <a:ext uri="{FF2B5EF4-FFF2-40B4-BE49-F238E27FC236}">
                <a16:creationId xmlns:a16="http://schemas.microsoft.com/office/drawing/2014/main" id="{99FDDF0F-03FE-BEB0-3A8A-F46606608DAA}"/>
              </a:ext>
            </a:extLst>
          </p:cNvPr>
          <p:cNvSpPr>
            <a:spLocks noGrp="1" noChangeArrowheads="1"/>
          </p:cNvSpPr>
          <p:nvPr>
            <p:ph sz="half" idx="2"/>
          </p:nvPr>
        </p:nvSpPr>
        <p:spPr>
          <a:xfrm>
            <a:off x="539552" y="1825625"/>
            <a:ext cx="7975798" cy="4351338"/>
          </a:xfrm>
        </p:spPr>
        <p:txBody>
          <a:bodyPr/>
          <a:lstStyle/>
          <a:p>
            <a:pPr eaLnBrk="1" hangingPunct="1"/>
            <a:r>
              <a:rPr lang="en-GB" altLang="en-US" sz="2800" dirty="0">
                <a:solidFill>
                  <a:srgbClr val="0070C0"/>
                </a:solidFill>
                <a:latin typeface="Calibri"/>
                <a:cs typeface="Calibri"/>
              </a:rPr>
              <a:t>Moodle</a:t>
            </a:r>
          </a:p>
          <a:p>
            <a:pPr eaLnBrk="1" hangingPunct="1"/>
            <a:r>
              <a:rPr lang="en-GB" altLang="en-US" sz="2800" dirty="0">
                <a:solidFill>
                  <a:srgbClr val="0070C0"/>
                </a:solidFill>
                <a:latin typeface="Calibri"/>
                <a:cs typeface="Calibri"/>
              </a:rPr>
              <a:t>Module outline</a:t>
            </a:r>
          </a:p>
          <a:p>
            <a:pPr eaLnBrk="1" hangingPunct="1"/>
            <a:r>
              <a:rPr lang="en-GB" altLang="en-US" sz="2800" dirty="0">
                <a:solidFill>
                  <a:srgbClr val="0070C0"/>
                </a:solidFill>
                <a:latin typeface="Calibri"/>
                <a:cs typeface="Calibri"/>
              </a:rPr>
              <a:t>Scheme of work</a:t>
            </a:r>
          </a:p>
          <a:p>
            <a:pPr eaLnBrk="1" hangingPunct="1"/>
            <a:r>
              <a:rPr lang="en-GB" altLang="en-US" sz="2800" dirty="0">
                <a:solidFill>
                  <a:srgbClr val="0070C0"/>
                </a:solidFill>
                <a:latin typeface="Calibri"/>
                <a:cs typeface="Calibri"/>
              </a:rPr>
              <a:t>Assessment timetable</a:t>
            </a:r>
          </a:p>
          <a:p>
            <a:pPr eaLnBrk="1" hangingPunct="1"/>
            <a:r>
              <a:rPr lang="en-GB" altLang="en-US" sz="2800" dirty="0">
                <a:solidFill>
                  <a:srgbClr val="0070C0"/>
                </a:solidFill>
                <a:latin typeface="Calibri"/>
                <a:cs typeface="Calibri"/>
              </a:rPr>
              <a:t>Assignments</a:t>
            </a:r>
          </a:p>
          <a:p>
            <a:pPr eaLnBrk="1" hangingPunct="1"/>
            <a:r>
              <a:rPr lang="en-GB" altLang="en-US" sz="2800" dirty="0">
                <a:solidFill>
                  <a:srgbClr val="0070C0"/>
                </a:solidFill>
                <a:latin typeface="Calibri"/>
                <a:cs typeface="Calibri"/>
              </a:rPr>
              <a:t>Evaluation form</a:t>
            </a:r>
            <a:endParaRPr lang="en-US" altLang="en-US" sz="2800" dirty="0">
              <a:solidFill>
                <a:srgbClr val="0070C0"/>
              </a:solidFill>
              <a:latin typeface="Calibri"/>
              <a:cs typeface="Calibri"/>
            </a:endParaRPr>
          </a:p>
          <a:p>
            <a:pPr eaLnBrk="1" hangingPunct="1"/>
            <a:endParaRPr lang="en-GB" alt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91C0711C-68F0-142C-84ED-6CCCCDFCA00D}"/>
              </a:ext>
            </a:extLst>
          </p:cNvPr>
          <p:cNvSpPr>
            <a:spLocks noGrp="1" noChangeArrowheads="1"/>
          </p:cNvSpPr>
          <p:nvPr>
            <p:ph type="title"/>
          </p:nvPr>
        </p:nvSpPr>
        <p:spPr>
          <a:xfrm>
            <a:off x="471314" y="383635"/>
            <a:ext cx="7886700" cy="1325563"/>
          </a:xfrm>
        </p:spPr>
        <p:txBody>
          <a:bodyPr/>
          <a:lstStyle/>
          <a:p>
            <a:pPr eaLnBrk="1" hangingPunct="1"/>
            <a:r>
              <a:rPr lang="en-GB" altLang="en-US" sz="4000" dirty="0">
                <a:solidFill>
                  <a:srgbClr val="0070C0"/>
                </a:solidFill>
                <a:latin typeface="Calibri"/>
                <a:ea typeface="Calibri"/>
                <a:cs typeface="Calibri"/>
              </a:rPr>
              <a:t>Learning Outcomes</a:t>
            </a:r>
          </a:p>
        </p:txBody>
      </p:sp>
      <p:sp>
        <p:nvSpPr>
          <p:cNvPr id="24579" name="Content Placeholder 1">
            <a:extLst>
              <a:ext uri="{FF2B5EF4-FFF2-40B4-BE49-F238E27FC236}">
                <a16:creationId xmlns:a16="http://schemas.microsoft.com/office/drawing/2014/main" id="{4D18D464-E7BA-22AD-9B97-04865C2A0A25}"/>
              </a:ext>
            </a:extLst>
          </p:cNvPr>
          <p:cNvSpPr>
            <a:spLocks noGrp="1" noChangeArrowheads="1"/>
          </p:cNvSpPr>
          <p:nvPr>
            <p:ph idx="1"/>
          </p:nvPr>
        </p:nvSpPr>
        <p:spPr>
          <a:xfrm>
            <a:off x="475550" y="1714564"/>
            <a:ext cx="7752894" cy="3462853"/>
          </a:xfrm>
        </p:spPr>
        <p:txBody>
          <a:bodyPr/>
          <a:lstStyle/>
          <a:p>
            <a:pPr algn="just" eaLnBrk="1" hangingPunct="1">
              <a:buFont typeface="Symbol" panose="05050102010706020507" pitchFamily="18" charset="2"/>
              <a:buChar char=""/>
            </a:pPr>
            <a:r>
              <a:rPr lang="en-GB" altLang="en-US" sz="2000" dirty="0">
                <a:solidFill>
                  <a:srgbClr val="0070C0"/>
                </a:solidFill>
                <a:latin typeface="Calibri"/>
                <a:ea typeface="Calibri"/>
                <a:cs typeface="Times New Roman"/>
              </a:rPr>
              <a:t>Identify key issues relating to defining and understanding play including the principles of self-directed play;</a:t>
            </a:r>
          </a:p>
          <a:p>
            <a:pPr algn="just" eaLnBrk="1" hangingPunct="1">
              <a:buFont typeface="Symbol" panose="05050102010706020507" pitchFamily="18" charset="2"/>
              <a:buChar char=""/>
            </a:pPr>
            <a:r>
              <a:rPr lang="en-GB" altLang="en-US" sz="2000" dirty="0">
                <a:solidFill>
                  <a:srgbClr val="0070C0"/>
                </a:solidFill>
                <a:latin typeface="Calibri"/>
                <a:ea typeface="Calibri"/>
                <a:cs typeface="Times New Roman"/>
              </a:rPr>
              <a:t>Understand the role of adults in providing inclusive play opportunities which support children’s holistic development;</a:t>
            </a:r>
          </a:p>
          <a:p>
            <a:pPr algn="just" eaLnBrk="1" hangingPunct="1">
              <a:buFont typeface="Symbol" panose="05050102010706020507" pitchFamily="18" charset="2"/>
              <a:buChar char=""/>
            </a:pPr>
            <a:r>
              <a:rPr lang="en-GB" altLang="en-US" sz="2000" dirty="0">
                <a:solidFill>
                  <a:srgbClr val="0070C0"/>
                </a:solidFill>
                <a:latin typeface="Calibri"/>
                <a:ea typeface="Calibri"/>
                <a:cs typeface="Times New Roman"/>
              </a:rPr>
              <a:t>Identify and understand methods of and approaches to observation and the role of play in observation</a:t>
            </a:r>
          </a:p>
          <a:p>
            <a:pPr algn="just" eaLnBrk="1" hangingPunct="1">
              <a:buFont typeface="Symbol" panose="05050102010706020507" pitchFamily="18" charset="2"/>
              <a:buChar char=""/>
            </a:pPr>
            <a:r>
              <a:rPr lang="en-GB" altLang="en-US" sz="2000" dirty="0">
                <a:solidFill>
                  <a:srgbClr val="0070C0"/>
                </a:solidFill>
                <a:latin typeface="Calibri"/>
                <a:ea typeface="Calibri"/>
                <a:cs typeface="Times New Roman"/>
              </a:rPr>
              <a:t>Organise their knowledge and learning through use of a range of information resources and present their work at the appropriate level. </a:t>
            </a:r>
            <a:endParaRPr lang="en-GB" altLang="en-US" sz="2400" dirty="0">
              <a:solidFill>
                <a:srgbClr val="0070C0"/>
              </a:solidFill>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 calcmode="lin" valueType="num">
                                      <p:cBhvr additive="base">
                                        <p:cTn id="7" dur="500" fill="hold"/>
                                        <p:tgtEl>
                                          <p:spTgt spid="245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4579">
                                            <p:txEl>
                                              <p:pRg st="1" end="1"/>
                                            </p:txEl>
                                          </p:spTgt>
                                        </p:tgtEl>
                                        <p:attrNameLst>
                                          <p:attrName>style.visibility</p:attrName>
                                        </p:attrNameLst>
                                      </p:cBhvr>
                                      <p:to>
                                        <p:strVal val="visible"/>
                                      </p:to>
                                    </p:set>
                                    <p:anim calcmode="lin" valueType="num">
                                      <p:cBhvr additive="base">
                                        <p:cTn id="13" dur="500" fill="hold"/>
                                        <p:tgtEl>
                                          <p:spTgt spid="2457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4579">
                                            <p:txEl>
                                              <p:pRg st="2" end="2"/>
                                            </p:txEl>
                                          </p:spTgt>
                                        </p:tgtEl>
                                        <p:attrNameLst>
                                          <p:attrName>style.visibility</p:attrName>
                                        </p:attrNameLst>
                                      </p:cBhvr>
                                      <p:to>
                                        <p:strVal val="visible"/>
                                      </p:to>
                                    </p:set>
                                    <p:anim calcmode="lin" valueType="num">
                                      <p:cBhvr additive="base">
                                        <p:cTn id="19" dur="500" fill="hold"/>
                                        <p:tgtEl>
                                          <p:spTgt spid="245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7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4579">
                                            <p:txEl>
                                              <p:pRg st="3" end="3"/>
                                            </p:txEl>
                                          </p:spTgt>
                                        </p:tgtEl>
                                        <p:attrNameLst>
                                          <p:attrName>style.visibility</p:attrName>
                                        </p:attrNameLst>
                                      </p:cBhvr>
                                      <p:to>
                                        <p:strVal val="visible"/>
                                      </p:to>
                                    </p:set>
                                    <p:anim calcmode="lin" valueType="num">
                                      <p:cBhvr additive="base">
                                        <p:cTn id="25" dur="500" fill="hold"/>
                                        <p:tgtEl>
                                          <p:spTgt spid="2457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4579">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Content Placeholder 3">
            <a:extLst>
              <a:ext uri="{FF2B5EF4-FFF2-40B4-BE49-F238E27FC236}">
                <a16:creationId xmlns:a16="http://schemas.microsoft.com/office/drawing/2014/main" id="{122FA2B4-CBCD-EE56-3B0D-3935718175EF}"/>
              </a:ext>
            </a:extLst>
          </p:cNvPr>
          <p:cNvSpPr>
            <a:spLocks noGrp="1" noChangeArrowheads="1"/>
          </p:cNvSpPr>
          <p:nvPr>
            <p:ph sz="half" idx="2"/>
          </p:nvPr>
        </p:nvSpPr>
        <p:spPr>
          <a:xfrm>
            <a:off x="467544" y="1324926"/>
            <a:ext cx="8465004" cy="3759015"/>
          </a:xfrm>
        </p:spPr>
        <p:txBody>
          <a:bodyPr rtlCol="0">
            <a:normAutofit/>
          </a:bodyPr>
          <a:lstStyle/>
          <a:p>
            <a:pPr eaLnBrk="1" hangingPunct="1">
              <a:buFont typeface="Arial" panose="020B0604020202020204" pitchFamily="34" charset="0"/>
              <a:buNone/>
              <a:defRPr/>
            </a:pPr>
            <a:r>
              <a:rPr lang="en-GB" altLang="en-US" sz="2000" dirty="0">
                <a:solidFill>
                  <a:srgbClr val="0070C0"/>
                </a:solidFill>
                <a:latin typeface="Calibri"/>
                <a:ea typeface="Calibri"/>
                <a:cs typeface="Calibri"/>
              </a:rPr>
              <a:t>But first…let’s take time to reflect on our own childhood…</a:t>
            </a:r>
          </a:p>
          <a:p>
            <a:pPr eaLnBrk="1" hangingPunct="1">
              <a:defRPr/>
            </a:pPr>
            <a:r>
              <a:rPr lang="en-GB" altLang="en-US" sz="2000" dirty="0">
                <a:solidFill>
                  <a:srgbClr val="0070C0"/>
                </a:solidFill>
                <a:latin typeface="Calibri"/>
                <a:ea typeface="Calibri"/>
                <a:cs typeface="Calibri"/>
              </a:rPr>
              <a:t>What are your personal memories of play?</a:t>
            </a:r>
          </a:p>
          <a:p>
            <a:pPr eaLnBrk="1" hangingPunct="1">
              <a:defRPr/>
            </a:pPr>
            <a:r>
              <a:rPr lang="en-GB" altLang="en-US" sz="2000" dirty="0">
                <a:solidFill>
                  <a:srgbClr val="0070C0"/>
                </a:solidFill>
                <a:latin typeface="Calibri"/>
                <a:ea typeface="Calibri"/>
                <a:cs typeface="Calibri"/>
              </a:rPr>
              <a:t>What are your personal experiences of play?</a:t>
            </a:r>
          </a:p>
          <a:p>
            <a:pPr eaLnBrk="1" hangingPunct="1">
              <a:defRPr/>
            </a:pPr>
            <a:r>
              <a:rPr lang="en-GB" altLang="en-US" sz="2000" dirty="0">
                <a:solidFill>
                  <a:srgbClr val="0070C0"/>
                </a:solidFill>
                <a:latin typeface="Calibri"/>
                <a:ea typeface="Calibri"/>
                <a:cs typeface="Calibri"/>
              </a:rPr>
              <a:t>Think about the  environment </a:t>
            </a:r>
          </a:p>
          <a:p>
            <a:pPr eaLnBrk="1" hangingPunct="1">
              <a:defRPr/>
            </a:pPr>
            <a:r>
              <a:rPr lang="en-GB" altLang="en-US" sz="2000" dirty="0">
                <a:solidFill>
                  <a:srgbClr val="0070C0"/>
                </a:solidFill>
                <a:latin typeface="Calibri"/>
                <a:ea typeface="Calibri"/>
                <a:cs typeface="Calibri"/>
              </a:rPr>
              <a:t>How you played…</a:t>
            </a:r>
          </a:p>
          <a:p>
            <a:pPr eaLnBrk="1" hangingPunct="1">
              <a:defRPr/>
            </a:pPr>
            <a:r>
              <a:rPr lang="en-GB" altLang="en-US" sz="2000" dirty="0">
                <a:solidFill>
                  <a:srgbClr val="0070C0"/>
                </a:solidFill>
                <a:latin typeface="Calibri"/>
                <a:ea typeface="Calibri"/>
                <a:cs typeface="Calibri"/>
              </a:rPr>
              <a:t>With who…</a:t>
            </a:r>
          </a:p>
          <a:p>
            <a:pPr eaLnBrk="1" hangingPunct="1">
              <a:defRPr/>
            </a:pPr>
            <a:r>
              <a:rPr lang="en-GB" altLang="en-US" sz="2000" dirty="0">
                <a:solidFill>
                  <a:srgbClr val="0070C0"/>
                </a:solidFill>
                <a:latin typeface="Calibri"/>
                <a:ea typeface="Calibri"/>
                <a:cs typeface="Calibri"/>
              </a:rPr>
              <a:t>Where…</a:t>
            </a:r>
          </a:p>
          <a:p>
            <a:pPr eaLnBrk="1" hangingPunct="1">
              <a:defRPr/>
            </a:pPr>
            <a:r>
              <a:rPr lang="en-GB" altLang="en-US" sz="2000" dirty="0">
                <a:solidFill>
                  <a:srgbClr val="0070C0"/>
                </a:solidFill>
                <a:latin typeface="Calibri"/>
                <a:ea typeface="Calibri"/>
                <a:cs typeface="Calibri"/>
              </a:rPr>
              <a:t>How…</a:t>
            </a:r>
          </a:p>
        </p:txBody>
      </p:sp>
      <p:sp>
        <p:nvSpPr>
          <p:cNvPr id="2" name="TextBox 1">
            <a:extLst>
              <a:ext uri="{FF2B5EF4-FFF2-40B4-BE49-F238E27FC236}">
                <a16:creationId xmlns:a16="http://schemas.microsoft.com/office/drawing/2014/main" id="{23D1C258-59EE-80EA-72BB-A755C8876B7A}"/>
              </a:ext>
            </a:extLst>
          </p:cNvPr>
          <p:cNvSpPr txBox="1"/>
          <p:nvPr/>
        </p:nvSpPr>
        <p:spPr>
          <a:xfrm>
            <a:off x="3059832" y="305417"/>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solidFill>
                  <a:srgbClr val="0070C0"/>
                </a:solidFill>
                <a:latin typeface="Calibri"/>
                <a:ea typeface="Calibri"/>
                <a:cs typeface="Calibri"/>
              </a:rPr>
              <a:t>Play</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6" name="Content Placeholder 3">
            <a:extLst>
              <a:ext uri="{FF2B5EF4-FFF2-40B4-BE49-F238E27FC236}">
                <a16:creationId xmlns:a16="http://schemas.microsoft.com/office/drawing/2014/main" id="{40E3120F-CEB8-9FBE-E4E9-FD0ACEE517C3}"/>
              </a:ext>
            </a:extLst>
          </p:cNvPr>
          <p:cNvSpPr>
            <a:spLocks noGrp="1" noChangeArrowheads="1"/>
          </p:cNvSpPr>
          <p:nvPr>
            <p:ph sz="half" idx="2"/>
          </p:nvPr>
        </p:nvSpPr>
        <p:spPr>
          <a:xfrm>
            <a:off x="2555776" y="1973706"/>
            <a:ext cx="3784395" cy="2648407"/>
          </a:xfrm>
        </p:spPr>
        <p:txBody>
          <a:bodyPr/>
          <a:lstStyle/>
          <a:p>
            <a:pPr marL="0" indent="0" eaLnBrk="1" hangingPunct="1">
              <a:buFont typeface="Arial" panose="020B0604020202020204" pitchFamily="34" charset="0"/>
              <a:buNone/>
            </a:pPr>
            <a:r>
              <a:rPr lang="en-GB" altLang="en-US" sz="4400" b="1" dirty="0">
                <a:solidFill>
                  <a:srgbClr val="0070C0"/>
                </a:solidFill>
                <a:latin typeface="Calibri"/>
                <a:ea typeface="Calibri"/>
                <a:cs typeface="Calibri"/>
              </a:rPr>
              <a:t>What is play?</a:t>
            </a:r>
          </a:p>
          <a:p>
            <a:pPr marL="0" indent="0" eaLnBrk="1" hangingPunct="1">
              <a:buFont typeface="Arial" panose="020B0604020202020204" pitchFamily="34" charset="0"/>
              <a:buNone/>
            </a:pPr>
            <a:r>
              <a:rPr lang="en-GB" altLang="en-US" sz="2400" b="1" dirty="0">
                <a:solidFill>
                  <a:srgbClr val="0070C0"/>
                </a:solidFill>
                <a:latin typeface="Calibri"/>
                <a:ea typeface="Calibri"/>
                <a:cs typeface="Calibri"/>
              </a:rPr>
              <a:t>As a group note down words that help define the term ‘play’</a:t>
            </a:r>
            <a:endParaRPr lang="en-GB" altLang="en-US" sz="4800" b="1" dirty="0">
              <a:solidFill>
                <a:srgbClr val="0070C0"/>
              </a:solidFill>
              <a:latin typeface="Arial" panose="020B0604020202020204"/>
              <a:ea typeface="Calibri"/>
              <a:cs typeface="Arial" panose="020B0604020202020204"/>
            </a:endParaRPr>
          </a:p>
        </p:txBody>
      </p:sp>
      <p:sp>
        <p:nvSpPr>
          <p:cNvPr id="2" name="TextBox 1">
            <a:extLst>
              <a:ext uri="{FF2B5EF4-FFF2-40B4-BE49-F238E27FC236}">
                <a16:creationId xmlns:a16="http://schemas.microsoft.com/office/drawing/2014/main" id="{CDFCD7AD-8387-4853-1E73-F8BC896FB289}"/>
              </a:ext>
            </a:extLst>
          </p:cNvPr>
          <p:cNvSpPr txBox="1"/>
          <p:nvPr/>
        </p:nvSpPr>
        <p:spPr>
          <a:xfrm>
            <a:off x="2339752" y="721894"/>
            <a:ext cx="389082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aseline="0" dirty="0">
                <a:solidFill>
                  <a:srgbClr val="0070C0"/>
                </a:solidFill>
                <a:latin typeface="Calibri"/>
              </a:rPr>
              <a:t>The big question.</a:t>
            </a:r>
            <a:r>
              <a:rPr lang="en-GB" sz="3300" baseline="0" dirty="0">
                <a:solidFill>
                  <a:srgbClr val="0070C0"/>
                </a:solidFill>
                <a:latin typeface="Calibri"/>
              </a:rPr>
              <a:t>.</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descr="Image preview">
            <a:extLst>
              <a:ext uri="{FF2B5EF4-FFF2-40B4-BE49-F238E27FC236}">
                <a16:creationId xmlns:a16="http://schemas.microsoft.com/office/drawing/2014/main" id="{1F6653FE-3E8C-3314-5784-70D843620A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5" y="404813"/>
            <a:ext cx="3813175" cy="5084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7" descr="Image preview">
            <a:extLst>
              <a:ext uri="{FF2B5EF4-FFF2-40B4-BE49-F238E27FC236}">
                <a16:creationId xmlns:a16="http://schemas.microsoft.com/office/drawing/2014/main" id="{C2081F17-62BC-6011-7B76-9E41487AB3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38425" y="188913"/>
            <a:ext cx="3867150" cy="515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7" descr="Image preview">
            <a:extLst>
              <a:ext uri="{FF2B5EF4-FFF2-40B4-BE49-F238E27FC236}">
                <a16:creationId xmlns:a16="http://schemas.microsoft.com/office/drawing/2014/main" id="{981C1593-BBF6-9FC8-ECF5-EB4D07787C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6375" y="333375"/>
            <a:ext cx="3651250" cy="486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2" descr="A group of people on a beach&#10;&#10;Description automatically generated">
            <a:extLst>
              <a:ext uri="{FF2B5EF4-FFF2-40B4-BE49-F238E27FC236}">
                <a16:creationId xmlns:a16="http://schemas.microsoft.com/office/drawing/2014/main" id="{C8440E90-7607-7277-F929-193998BD92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84400" y="836613"/>
            <a:ext cx="4775200" cy="398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4">
            <a:extLst>
              <a:ext uri="{FF2B5EF4-FFF2-40B4-BE49-F238E27FC236}">
                <a16:creationId xmlns:a16="http://schemas.microsoft.com/office/drawing/2014/main" id="{80A026E9-0C24-809B-F4A1-0409278332B7}"/>
              </a:ext>
            </a:extLst>
          </p:cNvPr>
          <p:cNvSpPr>
            <a:spLocks noGrp="1" noChangeArrowheads="1"/>
          </p:cNvSpPr>
          <p:nvPr>
            <p:ph type="title"/>
          </p:nvPr>
        </p:nvSpPr>
        <p:spPr/>
        <p:txBody>
          <a:bodyPr/>
          <a:lstStyle/>
          <a:p>
            <a:pPr eaLnBrk="1" hangingPunct="1"/>
            <a:br>
              <a:rPr lang="en-GB" altLang="en-US" sz="4000" dirty="0">
                <a:latin typeface="Calibri"/>
              </a:rPr>
            </a:br>
            <a:r>
              <a:rPr lang="en-GB" altLang="en-US" sz="4000" dirty="0">
                <a:solidFill>
                  <a:srgbClr val="0070C0"/>
                </a:solidFill>
                <a:latin typeface="Calibri"/>
                <a:ea typeface="Calibri"/>
                <a:cs typeface="Calibri"/>
              </a:rPr>
              <a:t>What is play?</a:t>
            </a:r>
          </a:p>
        </p:txBody>
      </p:sp>
      <p:sp>
        <p:nvSpPr>
          <p:cNvPr id="38915" name="Content Placeholder 6">
            <a:extLst>
              <a:ext uri="{FF2B5EF4-FFF2-40B4-BE49-F238E27FC236}">
                <a16:creationId xmlns:a16="http://schemas.microsoft.com/office/drawing/2014/main" id="{34695E45-D2A7-06E4-63EF-8F7C5FE5EBDF}"/>
              </a:ext>
            </a:extLst>
          </p:cNvPr>
          <p:cNvSpPr>
            <a:spLocks noGrp="1" noChangeArrowheads="1"/>
          </p:cNvSpPr>
          <p:nvPr>
            <p:ph sz="half" idx="1"/>
          </p:nvPr>
        </p:nvSpPr>
        <p:spPr>
          <a:xfrm>
            <a:off x="395288" y="2349500"/>
            <a:ext cx="8291512" cy="3989388"/>
          </a:xfrm>
        </p:spPr>
        <p:txBody>
          <a:bodyPr/>
          <a:lstStyle/>
          <a:p>
            <a:pPr eaLnBrk="1" hangingPunct="1"/>
            <a:r>
              <a:rPr lang="en-GB" altLang="en-US" sz="2800" dirty="0">
                <a:solidFill>
                  <a:srgbClr val="0070C0"/>
                </a:solidFill>
              </a:rPr>
              <a:t>‘…should be open ended, give opportunities for self-chosen challenges, offer limitless possibilities and endless interpretations’ (</a:t>
            </a:r>
            <a:r>
              <a:rPr lang="en-GB" altLang="en-US" sz="2800" dirty="0" err="1">
                <a:solidFill>
                  <a:srgbClr val="0070C0"/>
                </a:solidFill>
              </a:rPr>
              <a:t>Bottril</a:t>
            </a:r>
            <a:r>
              <a:rPr lang="en-GB" altLang="en-US" sz="2800" dirty="0">
                <a:solidFill>
                  <a:srgbClr val="0070C0"/>
                </a:solidFill>
              </a:rPr>
              <a:t>, 2018 p.26)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anim calcmode="lin" valueType="num">
                                      <p:cBhvr additive="base">
                                        <p:cTn id="7" dur="500" fill="hold"/>
                                        <p:tgtEl>
                                          <p:spTgt spid="3891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891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4">
            <a:extLst>
              <a:ext uri="{FF2B5EF4-FFF2-40B4-BE49-F238E27FC236}">
                <a16:creationId xmlns:a16="http://schemas.microsoft.com/office/drawing/2014/main" id="{45CEF320-CD05-D64B-F2A2-E69F7EEBF3A2}"/>
              </a:ext>
            </a:extLst>
          </p:cNvPr>
          <p:cNvSpPr>
            <a:spLocks noGrp="1" noChangeArrowheads="1"/>
          </p:cNvSpPr>
          <p:nvPr>
            <p:ph type="title"/>
          </p:nvPr>
        </p:nvSpPr>
        <p:spPr/>
        <p:txBody>
          <a:bodyPr/>
          <a:lstStyle/>
          <a:p>
            <a:pPr eaLnBrk="1" hangingPunct="1"/>
            <a:br>
              <a:rPr lang="en-GB" altLang="en-US" sz="4000" dirty="0">
                <a:latin typeface="Calibri"/>
              </a:rPr>
            </a:br>
            <a:r>
              <a:rPr lang="en-GB" altLang="en-US" sz="4000" dirty="0">
                <a:solidFill>
                  <a:srgbClr val="0070C0"/>
                </a:solidFill>
                <a:latin typeface="Calibri"/>
                <a:ea typeface="Calibri"/>
                <a:cs typeface="Calibri"/>
              </a:rPr>
              <a:t>What is play?</a:t>
            </a:r>
          </a:p>
        </p:txBody>
      </p:sp>
      <p:sp>
        <p:nvSpPr>
          <p:cNvPr id="39939" name="Content Placeholder 6">
            <a:extLst>
              <a:ext uri="{FF2B5EF4-FFF2-40B4-BE49-F238E27FC236}">
                <a16:creationId xmlns:a16="http://schemas.microsoft.com/office/drawing/2014/main" id="{25A288A5-3E63-B910-B5B2-A881CEBAB398}"/>
              </a:ext>
            </a:extLst>
          </p:cNvPr>
          <p:cNvSpPr>
            <a:spLocks noGrp="1" noChangeArrowheads="1"/>
          </p:cNvSpPr>
          <p:nvPr>
            <p:ph sz="half" idx="1"/>
          </p:nvPr>
        </p:nvSpPr>
        <p:spPr>
          <a:xfrm>
            <a:off x="447675" y="2492375"/>
            <a:ext cx="8248650" cy="3989388"/>
          </a:xfrm>
        </p:spPr>
        <p:txBody>
          <a:bodyPr/>
          <a:lstStyle/>
          <a:p>
            <a:pPr eaLnBrk="1" hangingPunct="1"/>
            <a:r>
              <a:rPr lang="en-GB" altLang="en-US" sz="2800" dirty="0">
                <a:solidFill>
                  <a:srgbClr val="0070C0"/>
                </a:solidFill>
              </a:rPr>
              <a:t>‘Play is creativity, it is abandon. It is risk, collaboration, interpretation and reinterpretation. It’s meaning is infinite.’</a:t>
            </a:r>
          </a:p>
          <a:p>
            <a:pPr marL="0" indent="0" eaLnBrk="1" hangingPunct="1">
              <a:buNone/>
            </a:pPr>
            <a:r>
              <a:rPr lang="en-GB" altLang="en-US" sz="2800" dirty="0">
                <a:solidFill>
                  <a:srgbClr val="0070C0"/>
                </a:solidFill>
              </a:rPr>
              <a:t>(</a:t>
            </a:r>
            <a:r>
              <a:rPr lang="en-GB" altLang="en-US" sz="2800" dirty="0" err="1">
                <a:solidFill>
                  <a:srgbClr val="0070C0"/>
                </a:solidFill>
              </a:rPr>
              <a:t>Bottril</a:t>
            </a:r>
            <a:r>
              <a:rPr lang="en-GB" altLang="en-US" sz="2800" dirty="0">
                <a:solidFill>
                  <a:srgbClr val="0070C0"/>
                </a:solidFill>
              </a:rPr>
              <a:t>, 2018 p.26)</a:t>
            </a:r>
            <a:endParaRPr lang="en-GB" altLang="en-US" sz="2800" dirty="0">
              <a:solidFill>
                <a:srgbClr val="0070C0"/>
              </a:solidFill>
              <a:cs typeface="Arial" panose="020B0604020202020204"/>
            </a:endParaRPr>
          </a:p>
          <a:p>
            <a:pPr eaLnBrk="1" hangingPunct="1"/>
            <a:endParaRPr lang="en-GB" alt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77317-6702-3336-5B73-8CB53D7FE58F}"/>
              </a:ext>
            </a:extLst>
          </p:cNvPr>
          <p:cNvSpPr>
            <a:spLocks noGrp="1"/>
          </p:cNvSpPr>
          <p:nvPr>
            <p:ph type="title"/>
          </p:nvPr>
        </p:nvSpPr>
        <p:spPr>
          <a:xfrm>
            <a:off x="628650" y="365125"/>
            <a:ext cx="7886700" cy="1325563"/>
          </a:xfrm>
        </p:spPr>
        <p:txBody>
          <a:bodyPr wrap="square" anchor="ctr">
            <a:normAutofit/>
          </a:bodyPr>
          <a:lstStyle/>
          <a:p>
            <a:r>
              <a:rPr lang="en-GB" dirty="0"/>
              <a:t>The EYFS is based on 4 key principles</a:t>
            </a:r>
          </a:p>
        </p:txBody>
      </p:sp>
      <p:pic>
        <p:nvPicPr>
          <p:cNvPr id="5" name="Picture 4">
            <a:extLst>
              <a:ext uri="{FF2B5EF4-FFF2-40B4-BE49-F238E27FC236}">
                <a16:creationId xmlns:a16="http://schemas.microsoft.com/office/drawing/2014/main" id="{9F45CAC9-17AA-E6AC-BC9F-3BF9BAE6A4EF}"/>
              </a:ext>
            </a:extLst>
          </p:cNvPr>
          <p:cNvPicPr>
            <a:picLocks noChangeAspect="1"/>
          </p:cNvPicPr>
          <p:nvPr/>
        </p:nvPicPr>
        <p:blipFill>
          <a:blip r:embed="rId3"/>
          <a:stretch>
            <a:fillRect/>
          </a:stretch>
        </p:blipFill>
        <p:spPr>
          <a:xfrm>
            <a:off x="628650" y="1772816"/>
            <a:ext cx="7886700" cy="3677659"/>
          </a:xfrm>
          <a:prstGeom prst="rect">
            <a:avLst/>
          </a:prstGeom>
          <a:noFill/>
        </p:spPr>
      </p:pic>
    </p:spTree>
    <p:extLst>
      <p:ext uri="{BB962C8B-B14F-4D97-AF65-F5344CB8AC3E}">
        <p14:creationId xmlns:p14="http://schemas.microsoft.com/office/powerpoint/2010/main" val="1742924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PT - Child Development and Learning… PowerPoint Presentation, free ...">
            <a:extLst>
              <a:ext uri="{FF2B5EF4-FFF2-40B4-BE49-F238E27FC236}">
                <a16:creationId xmlns:a16="http://schemas.microsoft.com/office/drawing/2014/main" id="{E0991EF2-E811-D95F-632E-B9A36C9780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05194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6" name="Content Placeholder 3">
            <a:extLst>
              <a:ext uri="{FF2B5EF4-FFF2-40B4-BE49-F238E27FC236}">
                <a16:creationId xmlns:a16="http://schemas.microsoft.com/office/drawing/2014/main" id="{1BAB4DA2-036F-897E-7F45-CC0F3B96AF7D}"/>
              </a:ext>
            </a:extLst>
          </p:cNvPr>
          <p:cNvSpPr>
            <a:spLocks noGrp="1" noChangeArrowheads="1"/>
          </p:cNvSpPr>
          <p:nvPr>
            <p:ph sz="half" idx="2"/>
          </p:nvPr>
        </p:nvSpPr>
        <p:spPr>
          <a:xfrm>
            <a:off x="971600" y="1825625"/>
            <a:ext cx="7543750" cy="4351338"/>
          </a:xfrm>
        </p:spPr>
        <p:txBody>
          <a:bodyPr/>
          <a:lstStyle/>
          <a:p>
            <a:r>
              <a:rPr lang="en-US" altLang="en-US" dirty="0">
                <a:hlinkClick r:id="rId3"/>
              </a:rPr>
              <a:t>This is why play is so important (youtube.com)</a:t>
            </a:r>
            <a:endParaRPr lang="en-US" altLang="en-US" dirty="0"/>
          </a:p>
        </p:txBody>
      </p:sp>
      <p:sp>
        <p:nvSpPr>
          <p:cNvPr id="44037" name="TextBox 4">
            <a:extLst>
              <a:ext uri="{FF2B5EF4-FFF2-40B4-BE49-F238E27FC236}">
                <a16:creationId xmlns:a16="http://schemas.microsoft.com/office/drawing/2014/main" id="{001B3FC7-6267-4963-4171-AAE24A0132AB}"/>
              </a:ext>
            </a:extLst>
          </p:cNvPr>
          <p:cNvSpPr txBox="1">
            <a:spLocks noChangeArrowheads="1"/>
          </p:cNvSpPr>
          <p:nvPr/>
        </p:nvSpPr>
        <p:spPr bwMode="auto">
          <a:xfrm>
            <a:off x="1259632" y="528432"/>
            <a:ext cx="6650643"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4000" dirty="0">
                <a:solidFill>
                  <a:srgbClr val="0070C0"/>
                </a:solidFill>
                <a:latin typeface="Calibri"/>
                <a:ea typeface="Calibri"/>
                <a:cs typeface="Calibri"/>
              </a:rPr>
              <a:t>What do children say?</a:t>
            </a:r>
            <a:endParaRPr lang="en-US" altLang="en-US" sz="4000" dirty="0">
              <a:solidFill>
                <a:srgbClr val="0070C0"/>
              </a:solidFill>
              <a:latin typeface="Calibri"/>
              <a:ea typeface="Calibri"/>
              <a:cs typeface="Calibri"/>
            </a:endParaRPr>
          </a:p>
        </p:txBody>
      </p:sp>
      <p:pic>
        <p:nvPicPr>
          <p:cNvPr id="44038" name="Picture 2" descr="A picture containing table, indoor, person, cluttered&#10;&#10;Description automatically generated">
            <a:extLst>
              <a:ext uri="{FF2B5EF4-FFF2-40B4-BE49-F238E27FC236}">
                <a16:creationId xmlns:a16="http://schemas.microsoft.com/office/drawing/2014/main" id="{42C5C581-91DE-C4A8-CB83-529C9A4A69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11450" y="3068638"/>
            <a:ext cx="3713163" cy="2085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E1D1B-5C21-0641-5CA0-66F14B81E1F3}"/>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8F8E0129-9323-593B-3DEF-9E51B4E3485F}"/>
              </a:ext>
            </a:extLst>
          </p:cNvPr>
          <p:cNvSpPr>
            <a:spLocks noGrp="1"/>
          </p:cNvSpPr>
          <p:nvPr>
            <p:ph sz="half" idx="1"/>
          </p:nvPr>
        </p:nvSpPr>
        <p:spPr>
          <a:xfrm>
            <a:off x="467544" y="1484784"/>
            <a:ext cx="8136904" cy="4692179"/>
          </a:xfrm>
        </p:spPr>
        <p:txBody>
          <a:bodyPr/>
          <a:lstStyle/>
          <a:p>
            <a:r>
              <a:rPr lang="en-GB" sz="2800" dirty="0"/>
              <a:t>How could play support children’s emotional and social development</a:t>
            </a:r>
          </a:p>
          <a:p>
            <a:endParaRPr lang="en-GB" sz="2800" dirty="0"/>
          </a:p>
          <a:p>
            <a:r>
              <a:rPr lang="en-GB" sz="2800" dirty="0"/>
              <a:t>The impact of social and emotional development on children’s cognition and physical development.</a:t>
            </a:r>
          </a:p>
          <a:p>
            <a:endParaRPr lang="en-GB" sz="2800" dirty="0"/>
          </a:p>
          <a:p>
            <a:r>
              <a:rPr lang="en-GB" sz="2800" dirty="0"/>
              <a:t>So why is play important in early childhood education?</a:t>
            </a:r>
          </a:p>
          <a:p>
            <a:endParaRPr lang="en-GB" sz="2800" dirty="0"/>
          </a:p>
          <a:p>
            <a:pPr marL="0" indent="0">
              <a:buNone/>
            </a:pPr>
            <a:endParaRPr lang="en-GB" sz="2800" dirty="0"/>
          </a:p>
        </p:txBody>
      </p:sp>
    </p:spTree>
    <p:extLst>
      <p:ext uri="{BB962C8B-B14F-4D97-AF65-F5344CB8AC3E}">
        <p14:creationId xmlns:p14="http://schemas.microsoft.com/office/powerpoint/2010/main" val="1510420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D89C7-A9C7-C884-3B31-95705C787C88}"/>
              </a:ext>
            </a:extLst>
          </p:cNvPr>
          <p:cNvSpPr>
            <a:spLocks noGrp="1"/>
          </p:cNvSpPr>
          <p:nvPr>
            <p:ph type="title"/>
          </p:nvPr>
        </p:nvSpPr>
        <p:spPr>
          <a:xfrm>
            <a:off x="628650" y="2463477"/>
            <a:ext cx="7886700" cy="1325563"/>
          </a:xfrm>
        </p:spPr>
        <p:txBody>
          <a:bodyPr/>
          <a:lstStyle/>
          <a:p>
            <a:pPr marL="457200" indent="-457200">
              <a:buFont typeface="Arial" panose="020B0604020202020204" pitchFamily="34" charset="0"/>
              <a:buChar char="•"/>
            </a:pPr>
            <a:r>
              <a:rPr lang="en-GB" dirty="0"/>
              <a:t>Read the quotation on the next slide,</a:t>
            </a:r>
            <a:br>
              <a:rPr lang="en-GB" dirty="0"/>
            </a:br>
            <a:r>
              <a:rPr lang="en-GB" dirty="0"/>
              <a:t>pick out the key terms and discuss what it says about children’s play.</a:t>
            </a:r>
            <a:br>
              <a:rPr lang="en-GB" dirty="0"/>
            </a:br>
            <a:br>
              <a:rPr lang="en-GB" dirty="0"/>
            </a:br>
            <a:r>
              <a:rPr lang="en-GB" dirty="0"/>
              <a:t>Is there evidence of these in your practice?</a:t>
            </a:r>
          </a:p>
        </p:txBody>
      </p:sp>
    </p:spTree>
    <p:extLst>
      <p:ext uri="{BB962C8B-B14F-4D97-AF65-F5344CB8AC3E}">
        <p14:creationId xmlns:p14="http://schemas.microsoft.com/office/powerpoint/2010/main" val="33236283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4">
            <a:extLst>
              <a:ext uri="{FF2B5EF4-FFF2-40B4-BE49-F238E27FC236}">
                <a16:creationId xmlns:a16="http://schemas.microsoft.com/office/drawing/2014/main" id="{5FA52EE7-B0EF-28B1-DDDD-8684E6D52FAA}"/>
              </a:ext>
            </a:extLst>
          </p:cNvPr>
          <p:cNvSpPr>
            <a:spLocks noGrp="1" noChangeArrowheads="1"/>
          </p:cNvSpPr>
          <p:nvPr>
            <p:ph type="title"/>
          </p:nvPr>
        </p:nvSpPr>
        <p:spPr>
          <a:xfrm>
            <a:off x="4763" y="404813"/>
            <a:ext cx="9144000" cy="1143000"/>
          </a:xfrm>
        </p:spPr>
        <p:txBody>
          <a:bodyPr/>
          <a:lstStyle/>
          <a:p>
            <a:pPr eaLnBrk="1" hangingPunct="1"/>
            <a:r>
              <a:rPr lang="en-GB" altLang="en-US" sz="4000" dirty="0">
                <a:solidFill>
                  <a:srgbClr val="0070C0"/>
                </a:solidFill>
                <a:latin typeface="Calibri"/>
                <a:ea typeface="Calibri"/>
                <a:cs typeface="Calibri"/>
              </a:rPr>
              <a:t>Welsh Government</a:t>
            </a:r>
            <a:br>
              <a:rPr lang="en-GB" altLang="en-US" sz="4000" dirty="0">
                <a:latin typeface="Calibri"/>
              </a:rPr>
            </a:br>
            <a:r>
              <a:rPr lang="en-GB" altLang="en-US" sz="4000" dirty="0">
                <a:solidFill>
                  <a:srgbClr val="0070C0"/>
                </a:solidFill>
                <a:latin typeface="Calibri"/>
                <a:ea typeface="Calibri"/>
                <a:cs typeface="Calibri"/>
              </a:rPr>
              <a:t>Wales – A Play Friendly Country</a:t>
            </a:r>
          </a:p>
        </p:txBody>
      </p:sp>
      <p:sp>
        <p:nvSpPr>
          <p:cNvPr id="47107" name="Content Placeholder 5">
            <a:extLst>
              <a:ext uri="{FF2B5EF4-FFF2-40B4-BE49-F238E27FC236}">
                <a16:creationId xmlns:a16="http://schemas.microsoft.com/office/drawing/2014/main" id="{6866EF1A-6397-D1C2-D39D-38C9F2CD8956}"/>
              </a:ext>
            </a:extLst>
          </p:cNvPr>
          <p:cNvSpPr>
            <a:spLocks noGrp="1" noChangeArrowheads="1"/>
          </p:cNvSpPr>
          <p:nvPr>
            <p:ph idx="1"/>
          </p:nvPr>
        </p:nvSpPr>
        <p:spPr>
          <a:xfrm>
            <a:off x="457200" y="1773238"/>
            <a:ext cx="8229600" cy="3916362"/>
          </a:xfrm>
        </p:spPr>
        <p:txBody>
          <a:bodyPr/>
          <a:lstStyle/>
          <a:p>
            <a:pPr eaLnBrk="1" hangingPunct="1"/>
            <a:r>
              <a:rPr lang="en-GB" altLang="en-US" sz="2800" i="1" dirty="0"/>
              <a:t>“Play encompasses children’s behaviour which is freely chosen, personally directed and intrinsically motivated. It is performed for no external goal or reward and is a fundamental and integral part of healthy development - not only for individual children but also for the society in which they live”. </a:t>
            </a:r>
            <a:r>
              <a:rPr lang="en-GB" altLang="en-US" sz="2800" dirty="0"/>
              <a:t>(WG, 2014:14)</a:t>
            </a:r>
          </a:p>
          <a:p>
            <a:pPr eaLnBrk="1" hangingPunct="1"/>
            <a:endParaRPr lang="en-GB" altLang="en-US"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CBC3A7-8A9C-C8C9-1496-93D92F5B0AD8}"/>
              </a:ext>
            </a:extLst>
          </p:cNvPr>
          <p:cNvSpPr/>
          <p:nvPr/>
        </p:nvSpPr>
        <p:spPr>
          <a:xfrm>
            <a:off x="827584" y="1988840"/>
            <a:ext cx="7490987" cy="144655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scene3d>
            <a:camera prst="perspectiveBelow"/>
            <a:lightRig rig="threePt" dir="t"/>
          </a:scene3d>
        </p:spPr>
        <p:txBody>
          <a:bodyPr wrap="square" lIns="91440" tIns="45720" rIns="91440" bIns="45720">
            <a:spAutoFit/>
          </a:bodyPr>
          <a:lstStyle/>
          <a:p>
            <a:pPr algn="ctr"/>
            <a:r>
              <a:rPr lang="en-US" sz="4400" dirty="0">
                <a:ln w="0"/>
                <a:solidFill>
                  <a:srgbClr val="00B0F0"/>
                </a:solidFill>
                <a:effectLst>
                  <a:outerShdw blurRad="38100" dist="25400" dir="5400000" algn="ctr" rotWithShape="0">
                    <a:srgbClr val="6E747A">
                      <a:alpha val="43000"/>
                    </a:srgbClr>
                  </a:outerShdw>
                </a:effectLst>
              </a:rPr>
              <a:t>Now let's look at the EYFS Statutory Framework</a:t>
            </a:r>
          </a:p>
        </p:txBody>
      </p:sp>
    </p:spTree>
    <p:extLst>
      <p:ext uri="{BB962C8B-B14F-4D97-AF65-F5344CB8AC3E}">
        <p14:creationId xmlns:p14="http://schemas.microsoft.com/office/powerpoint/2010/main" val="27435233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703F6-4424-DDFD-F658-41E4FFAA506B}"/>
              </a:ext>
            </a:extLst>
          </p:cNvPr>
          <p:cNvSpPr>
            <a:spLocks noGrp="1"/>
          </p:cNvSpPr>
          <p:nvPr>
            <p:ph type="title"/>
          </p:nvPr>
        </p:nvSpPr>
        <p:spPr>
          <a:xfrm>
            <a:off x="628650" y="2319461"/>
            <a:ext cx="7886700" cy="1325563"/>
          </a:xfrm>
        </p:spPr>
        <p:txBody>
          <a:bodyPr/>
          <a:lstStyle/>
          <a:p>
            <a:r>
              <a:rPr lang="en-GB" dirty="0"/>
              <a:t>On the next slide, you will read a quotation from the statutory framework, pick key terms and discuss it.</a:t>
            </a:r>
            <a:br>
              <a:rPr lang="en-GB" dirty="0"/>
            </a:br>
            <a:endParaRPr lang="en-GB" dirty="0"/>
          </a:p>
        </p:txBody>
      </p:sp>
    </p:spTree>
    <p:extLst>
      <p:ext uri="{BB962C8B-B14F-4D97-AF65-F5344CB8AC3E}">
        <p14:creationId xmlns:p14="http://schemas.microsoft.com/office/powerpoint/2010/main" val="36379664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69FB0250-369A-2538-1A44-4B6CF1BB37F2}"/>
              </a:ext>
            </a:extLst>
          </p:cNvPr>
          <p:cNvSpPr>
            <a:spLocks noGrp="1" noChangeArrowheads="1"/>
          </p:cNvSpPr>
          <p:nvPr>
            <p:ph type="title"/>
          </p:nvPr>
        </p:nvSpPr>
        <p:spPr/>
        <p:txBody>
          <a:bodyPr/>
          <a:lstStyle/>
          <a:p>
            <a:pPr eaLnBrk="1" hangingPunct="1"/>
            <a:r>
              <a:rPr lang="en-GB" altLang="en-US">
                <a:solidFill>
                  <a:srgbClr val="0070C0"/>
                </a:solidFill>
              </a:rPr>
              <a:t>The EYFS Statutory Framework</a:t>
            </a:r>
          </a:p>
        </p:txBody>
      </p:sp>
      <p:sp>
        <p:nvSpPr>
          <p:cNvPr id="3" name="Content Placeholder 2">
            <a:extLst>
              <a:ext uri="{FF2B5EF4-FFF2-40B4-BE49-F238E27FC236}">
                <a16:creationId xmlns:a16="http://schemas.microsoft.com/office/drawing/2014/main" id="{809E3192-815B-D462-690A-E3BE4958C74C}"/>
              </a:ext>
            </a:extLst>
          </p:cNvPr>
          <p:cNvSpPr>
            <a:spLocks noGrp="1"/>
          </p:cNvSpPr>
          <p:nvPr>
            <p:ph idx="1"/>
          </p:nvPr>
        </p:nvSpPr>
        <p:spPr>
          <a:xfrm>
            <a:off x="107504" y="1825625"/>
            <a:ext cx="8928992" cy="4351338"/>
          </a:xfrm>
        </p:spPr>
        <p:txBody>
          <a:bodyPr rtlCol="0">
            <a:normAutofit/>
          </a:bodyPr>
          <a:lstStyle/>
          <a:p>
            <a:pPr eaLnBrk="1" hangingPunct="1">
              <a:defRPr/>
            </a:pPr>
            <a:r>
              <a:rPr lang="en-GB" dirty="0"/>
              <a:t>The EYFS Statutory Framework states that:</a:t>
            </a:r>
          </a:p>
          <a:p>
            <a:pPr eaLnBrk="1" hangingPunct="1">
              <a:defRPr/>
            </a:pPr>
            <a:endParaRPr lang="en-GB" dirty="0"/>
          </a:p>
          <a:p>
            <a:pPr marL="0" indent="0" eaLnBrk="1" hangingPunct="1">
              <a:buFont typeface="Arial" panose="020B0604020202020204" pitchFamily="34" charset="0"/>
              <a:buNone/>
              <a:defRPr/>
            </a:pPr>
            <a:r>
              <a:rPr lang="en-GB" i="1" dirty="0"/>
              <a:t>“Play is essential for children’s development, building their confidence as they learn to explore, relate to others, set their own goals and solve problems. Children learn by leading their own play, and by taking part in play which is guided by adults. Practitioners need to decide what they want children in their setting to learn, and the most effective ways to teach it.” (DfE,2023: 18)</a:t>
            </a:r>
          </a:p>
        </p:txBody>
      </p:sp>
      <p:sp>
        <p:nvSpPr>
          <p:cNvPr id="2" name="TextBox 1">
            <a:extLst>
              <a:ext uri="{FF2B5EF4-FFF2-40B4-BE49-F238E27FC236}">
                <a16:creationId xmlns:a16="http://schemas.microsoft.com/office/drawing/2014/main" id="{44DBFCB8-51EB-B1EF-0B5E-8CDCB2B7DD5A}"/>
              </a:ext>
            </a:extLst>
          </p:cNvPr>
          <p:cNvSpPr txBox="1"/>
          <p:nvPr/>
        </p:nvSpPr>
        <p:spPr>
          <a:xfrm>
            <a:off x="1547664" y="4797152"/>
            <a:ext cx="5256584" cy="646331"/>
          </a:xfrm>
          <a:prstGeom prst="rect">
            <a:avLst/>
          </a:prstGeom>
          <a:noFill/>
        </p:spPr>
        <p:txBody>
          <a:bodyPr wrap="square" rtlCol="0">
            <a:spAutoFit/>
          </a:bodyPr>
          <a:lstStyle/>
          <a:p>
            <a:r>
              <a:rPr lang="en-GB" b="1" dirty="0">
                <a:solidFill>
                  <a:srgbClr val="0070C0"/>
                </a:solidFill>
              </a:rPr>
              <a:t>Read this again and pick the key ideas to support the group activity on the next slide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additive="base">
                                        <p:cTn id="11" dur="500" fill="hold"/>
                                        <p:tgtEl>
                                          <p:spTgt spid="2"/>
                                        </p:tgtEl>
                                        <p:attrNameLst>
                                          <p:attrName>ppt_x</p:attrName>
                                        </p:attrNameLst>
                                      </p:cBhvr>
                                      <p:tavLst>
                                        <p:tav tm="0">
                                          <p:val>
                                            <p:strVal val="#ppt_x"/>
                                          </p:val>
                                        </p:tav>
                                        <p:tav tm="100000">
                                          <p:val>
                                            <p:strVal val="#ppt_x"/>
                                          </p:val>
                                        </p:tav>
                                      </p:tavLst>
                                    </p:anim>
                                    <p:anim calcmode="lin" valueType="num">
                                      <p:cBhvr additive="base">
                                        <p:cTn id="1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703F6-4424-DDFD-F658-41E4FFAA506B}"/>
              </a:ext>
            </a:extLst>
          </p:cNvPr>
          <p:cNvSpPr>
            <a:spLocks noGrp="1"/>
          </p:cNvSpPr>
          <p:nvPr>
            <p:ph type="title"/>
          </p:nvPr>
        </p:nvSpPr>
        <p:spPr/>
        <p:txBody>
          <a:bodyPr/>
          <a:lstStyle/>
          <a:p>
            <a:r>
              <a:rPr lang="en-GB" dirty="0"/>
              <a:t>Group discussion (3 or 4 in a group)</a:t>
            </a:r>
          </a:p>
        </p:txBody>
      </p:sp>
      <p:sp>
        <p:nvSpPr>
          <p:cNvPr id="5" name="TextBox 4">
            <a:extLst>
              <a:ext uri="{FF2B5EF4-FFF2-40B4-BE49-F238E27FC236}">
                <a16:creationId xmlns:a16="http://schemas.microsoft.com/office/drawing/2014/main" id="{E8436114-48D7-72EC-FE13-B7C4ABF74A27}"/>
              </a:ext>
            </a:extLst>
          </p:cNvPr>
          <p:cNvSpPr txBox="1"/>
          <p:nvPr/>
        </p:nvSpPr>
        <p:spPr>
          <a:xfrm>
            <a:off x="611560" y="2060848"/>
            <a:ext cx="8280920" cy="3539430"/>
          </a:xfrm>
          <a:prstGeom prst="rect">
            <a:avLst/>
          </a:prstGeom>
          <a:noFill/>
        </p:spPr>
        <p:txBody>
          <a:bodyPr wrap="square" rtlCol="0">
            <a:spAutoFit/>
          </a:bodyPr>
          <a:lstStyle/>
          <a:p>
            <a:pPr marL="285750" indent="-285750">
              <a:buFont typeface="Arial" panose="020B0604020202020204" pitchFamily="34" charset="0"/>
              <a:buChar char="•"/>
            </a:pPr>
            <a:r>
              <a:rPr lang="en-GB" sz="2800" dirty="0"/>
              <a:t>Pick out the key ideas from the quotation</a:t>
            </a:r>
          </a:p>
          <a:p>
            <a:pPr marL="285750" indent="-285750">
              <a:buFont typeface="Arial" panose="020B0604020202020204" pitchFamily="34" charset="0"/>
              <a:buChar char="•"/>
            </a:pPr>
            <a:r>
              <a:rPr lang="en-GB" sz="2800" dirty="0"/>
              <a:t>What does the quotation tell you about play and how it is supported in the early years setting</a:t>
            </a:r>
          </a:p>
          <a:p>
            <a:pPr marL="285750" indent="-285750">
              <a:buFont typeface="Arial" panose="020B0604020202020204" pitchFamily="34" charset="0"/>
              <a:buChar char="•"/>
            </a:pPr>
            <a:r>
              <a:rPr lang="en-GB" sz="2800" dirty="0"/>
              <a:t>How does this extract from the EYFS relate and/or differ from what the Welsh government say about play?</a:t>
            </a:r>
          </a:p>
          <a:p>
            <a:pPr marL="285750" indent="-285750">
              <a:buFont typeface="Arial" panose="020B0604020202020204" pitchFamily="34" charset="0"/>
              <a:buChar char="•"/>
            </a:pPr>
            <a:r>
              <a:rPr lang="en-GB" sz="2800" dirty="0"/>
              <a:t>What possible challenges could practitioners have in supporting play in an early years setting?</a:t>
            </a:r>
          </a:p>
        </p:txBody>
      </p:sp>
    </p:spTree>
    <p:extLst>
      <p:ext uri="{BB962C8B-B14F-4D97-AF65-F5344CB8AC3E}">
        <p14:creationId xmlns:p14="http://schemas.microsoft.com/office/powerpoint/2010/main" val="359083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Content Placeholder 2">
            <a:extLst>
              <a:ext uri="{FF2B5EF4-FFF2-40B4-BE49-F238E27FC236}">
                <a16:creationId xmlns:a16="http://schemas.microsoft.com/office/drawing/2014/main" id="{EA7F5688-3EF1-CD54-AC3D-F763FCEC0D8A}"/>
              </a:ext>
            </a:extLst>
          </p:cNvPr>
          <p:cNvSpPr>
            <a:spLocks noGrp="1" noChangeArrowheads="1"/>
          </p:cNvSpPr>
          <p:nvPr>
            <p:ph idx="1"/>
          </p:nvPr>
        </p:nvSpPr>
        <p:spPr>
          <a:xfrm>
            <a:off x="628650" y="1052513"/>
            <a:ext cx="7886700" cy="4351337"/>
          </a:xfrm>
        </p:spPr>
        <p:txBody>
          <a:bodyPr/>
          <a:lstStyle/>
          <a:p>
            <a:pPr eaLnBrk="1" hangingPunct="1"/>
            <a:r>
              <a:rPr lang="en-GB" altLang="en-US" sz="2400" dirty="0">
                <a:solidFill>
                  <a:srgbClr val="374151"/>
                </a:solidFill>
              </a:rPr>
              <a:t>The EYFS statutory framework requires practitioners to engage in fostering children's interests and addressing their individual needs. This is accomplished through fostering warm and positive interactions to support children's development. By establishing secure routines for play and learning, practitioners inspire children to engage in learning activities, ensuring the acquisition of necessary skills before transitioning to the reception year and subsequently Year 1.</a:t>
            </a:r>
          </a:p>
          <a:p>
            <a:pPr eaLnBrk="1" hangingPunct="1"/>
            <a:r>
              <a:rPr lang="en-GB" altLang="en-US" sz="2400" dirty="0">
                <a:solidFill>
                  <a:srgbClr val="374151"/>
                </a:solidFill>
              </a:rPr>
              <a:t>However, the lack of understanding of the importance of play could lead to practitioners not promoting play in early years settings.  </a:t>
            </a:r>
            <a:endParaRPr lang="en-GB" altLang="en-US"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5C92FA8-1DCC-2883-ED7C-86E75A5A8FFA}"/>
              </a:ext>
            </a:extLst>
          </p:cNvPr>
          <p:cNvSpPr>
            <a:spLocks noGrp="1"/>
          </p:cNvSpPr>
          <p:nvPr>
            <p:ph idx="1"/>
          </p:nvPr>
        </p:nvSpPr>
        <p:spPr>
          <a:xfrm>
            <a:off x="628650" y="1825625"/>
            <a:ext cx="7886700" cy="2107431"/>
          </a:xfrm>
        </p:spPr>
        <p:txBody>
          <a:bodyPr/>
          <a:lstStyle/>
          <a:p>
            <a:pPr algn="ctr"/>
            <a:r>
              <a:rPr lang="en-GB" sz="3200" dirty="0"/>
              <a:t>How could practitioners be enabled to understand the importance of play and promote play in early years settings?</a:t>
            </a:r>
          </a:p>
        </p:txBody>
      </p:sp>
    </p:spTree>
    <p:extLst>
      <p:ext uri="{BB962C8B-B14F-4D97-AF65-F5344CB8AC3E}">
        <p14:creationId xmlns:p14="http://schemas.microsoft.com/office/powerpoint/2010/main" val="3549947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DCBC3A7-8A9C-C8C9-1496-93D92F5B0AD8}"/>
              </a:ext>
            </a:extLst>
          </p:cNvPr>
          <p:cNvSpPr/>
          <p:nvPr/>
        </p:nvSpPr>
        <p:spPr>
          <a:xfrm>
            <a:off x="827584" y="1988840"/>
            <a:ext cx="7490987" cy="2123658"/>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scene3d>
            <a:camera prst="perspectiveBelow"/>
            <a:lightRig rig="threePt" dir="t"/>
          </a:scene3d>
        </p:spPr>
        <p:txBody>
          <a:bodyPr wrap="square" lIns="91440" tIns="45720" rIns="91440" bIns="45720">
            <a:spAutoFit/>
          </a:bodyPr>
          <a:lstStyle/>
          <a:p>
            <a:pPr algn="ctr"/>
            <a:r>
              <a:rPr lang="en-US" sz="4400" dirty="0">
                <a:ln w="0"/>
                <a:solidFill>
                  <a:srgbClr val="00B0F0"/>
                </a:solidFill>
                <a:effectLst>
                  <a:outerShdw blurRad="38100" dist="25400" dir="5400000" algn="ctr" rotWithShape="0">
                    <a:srgbClr val="6E747A">
                      <a:alpha val="43000"/>
                    </a:srgbClr>
                  </a:outerShdw>
                </a:effectLst>
              </a:rPr>
              <a:t>Now let's look at the UNCRC (</a:t>
            </a:r>
            <a:r>
              <a:rPr lang="en-US" sz="3600" dirty="0">
                <a:ln w="0"/>
                <a:solidFill>
                  <a:srgbClr val="00B0F0"/>
                </a:solidFill>
                <a:effectLst>
                  <a:outerShdw blurRad="38100" dist="25400" dir="5400000" algn="ctr" rotWithShape="0">
                    <a:srgbClr val="6E747A">
                      <a:alpha val="43000"/>
                    </a:srgbClr>
                  </a:outerShdw>
                </a:effectLst>
              </a:rPr>
              <a:t>United Nations Convention on the Rights of the Child</a:t>
            </a:r>
            <a:r>
              <a:rPr lang="en-US" sz="4400" dirty="0">
                <a:ln w="0"/>
                <a:solidFill>
                  <a:srgbClr val="00B0F0"/>
                </a:solidFill>
                <a:effectLst>
                  <a:outerShdw blurRad="38100" dist="25400" dir="5400000" algn="ctr" rotWithShape="0">
                    <a:srgbClr val="6E747A">
                      <a:alpha val="43000"/>
                    </a:srgbClr>
                  </a:outerShdw>
                </a:effectLst>
              </a:rPr>
              <a:t>)</a:t>
            </a:r>
          </a:p>
        </p:txBody>
      </p:sp>
    </p:spTree>
    <p:extLst>
      <p:ext uri="{BB962C8B-B14F-4D97-AF65-F5344CB8AC3E}">
        <p14:creationId xmlns:p14="http://schemas.microsoft.com/office/powerpoint/2010/main" val="24208251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FC1A5558-1361-B374-5D96-A014A2C782AA}"/>
              </a:ext>
            </a:extLst>
          </p:cNvPr>
          <p:cNvSpPr>
            <a:spLocks noGrp="1" noChangeArrowheads="1"/>
          </p:cNvSpPr>
          <p:nvPr>
            <p:ph type="title"/>
          </p:nvPr>
        </p:nvSpPr>
        <p:spPr>
          <a:xfrm>
            <a:off x="628650" y="15875"/>
            <a:ext cx="7886700" cy="965200"/>
          </a:xfrm>
        </p:spPr>
        <p:txBody>
          <a:bodyPr/>
          <a:lstStyle/>
          <a:p>
            <a:pPr eaLnBrk="1" hangingPunct="1"/>
            <a:r>
              <a:rPr lang="en-GB" altLang="en-US" sz="4000"/>
              <a:t>               </a:t>
            </a:r>
            <a:r>
              <a:rPr lang="en-GB" altLang="en-US" sz="4000">
                <a:solidFill>
                  <a:srgbClr val="0070C0"/>
                </a:solidFill>
              </a:rPr>
              <a:t>UNCRC</a:t>
            </a:r>
          </a:p>
        </p:txBody>
      </p:sp>
      <p:sp>
        <p:nvSpPr>
          <p:cNvPr id="43011" name="Content Placeholder 3">
            <a:extLst>
              <a:ext uri="{FF2B5EF4-FFF2-40B4-BE49-F238E27FC236}">
                <a16:creationId xmlns:a16="http://schemas.microsoft.com/office/drawing/2014/main" id="{E247F8D9-9900-76E1-3920-D058D18483D5}"/>
              </a:ext>
            </a:extLst>
          </p:cNvPr>
          <p:cNvSpPr>
            <a:spLocks noGrp="1" noChangeArrowheads="1"/>
          </p:cNvSpPr>
          <p:nvPr>
            <p:ph sz="half" idx="2"/>
          </p:nvPr>
        </p:nvSpPr>
        <p:spPr>
          <a:xfrm>
            <a:off x="395288" y="1568450"/>
            <a:ext cx="8748712" cy="4248150"/>
          </a:xfrm>
        </p:spPr>
        <p:txBody>
          <a:bodyPr/>
          <a:lstStyle/>
          <a:p>
            <a:pPr eaLnBrk="1" hangingPunct="1"/>
            <a:r>
              <a:rPr lang="en-GB" altLang="en-US" sz="2400">
                <a:solidFill>
                  <a:srgbClr val="0070C0"/>
                </a:solidFill>
              </a:rPr>
              <a:t>1991 – The UK Government agreed to conform to the 54 articles. 42 rights</a:t>
            </a:r>
          </a:p>
          <a:p>
            <a:pPr eaLnBrk="1" hangingPunct="1"/>
            <a:r>
              <a:rPr lang="en-US" altLang="en-US" sz="2400">
                <a:solidFill>
                  <a:srgbClr val="0070C0"/>
                </a:solidFill>
              </a:rPr>
              <a:t>Article 31</a:t>
            </a:r>
          </a:p>
          <a:p>
            <a:pPr eaLnBrk="1" hangingPunct="1">
              <a:buFont typeface="Arial" panose="020B0604020202020204" pitchFamily="34" charset="0"/>
              <a:buNone/>
            </a:pPr>
            <a:r>
              <a:rPr lang="en-US" altLang="en-US" sz="2400" i="1">
                <a:solidFill>
                  <a:srgbClr val="0070C0"/>
                </a:solidFill>
              </a:rPr>
              <a:t>‘Every child has the right to rest and leisure, to engage in play and recreational activities appropriate to the age of the child and to participate freely in cultural life and arts’ </a:t>
            </a:r>
          </a:p>
          <a:p>
            <a:pPr eaLnBrk="1" hangingPunct="1">
              <a:buFont typeface="Arial" panose="020B0604020202020204" pitchFamily="34" charset="0"/>
              <a:buNone/>
            </a:pPr>
            <a:endParaRPr lang="en-US" altLang="en-US" sz="2400" i="1">
              <a:solidFill>
                <a:srgbClr val="0070C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06B4ED7B-D3E1-BFA3-D899-D07BB7B6E88E}"/>
              </a:ext>
            </a:extLst>
          </p:cNvPr>
          <p:cNvSpPr>
            <a:spLocks noGrp="1" noChangeArrowheads="1"/>
          </p:cNvSpPr>
          <p:nvPr>
            <p:ph type="title"/>
          </p:nvPr>
        </p:nvSpPr>
        <p:spPr>
          <a:xfrm>
            <a:off x="628650" y="15875"/>
            <a:ext cx="7886700" cy="965200"/>
          </a:xfrm>
        </p:spPr>
        <p:txBody>
          <a:bodyPr/>
          <a:lstStyle/>
          <a:p>
            <a:pPr eaLnBrk="1" hangingPunct="1"/>
            <a:r>
              <a:rPr lang="en-GB" altLang="en-US" sz="4000"/>
              <a:t>               </a:t>
            </a:r>
            <a:r>
              <a:rPr lang="en-GB" altLang="en-US" sz="4000">
                <a:solidFill>
                  <a:srgbClr val="0070C0"/>
                </a:solidFill>
              </a:rPr>
              <a:t>UNCRC</a:t>
            </a:r>
          </a:p>
        </p:txBody>
      </p:sp>
      <p:sp>
        <p:nvSpPr>
          <p:cNvPr id="45059" name="Content Placeholder 3">
            <a:extLst>
              <a:ext uri="{FF2B5EF4-FFF2-40B4-BE49-F238E27FC236}">
                <a16:creationId xmlns:a16="http://schemas.microsoft.com/office/drawing/2014/main" id="{3F256B4F-D099-45FC-0003-C645033CE7F1}"/>
              </a:ext>
            </a:extLst>
          </p:cNvPr>
          <p:cNvSpPr>
            <a:spLocks noGrp="1" noChangeArrowheads="1"/>
          </p:cNvSpPr>
          <p:nvPr>
            <p:ph sz="half" idx="2"/>
          </p:nvPr>
        </p:nvSpPr>
        <p:spPr>
          <a:xfrm>
            <a:off x="395288" y="1568450"/>
            <a:ext cx="8748712" cy="4248150"/>
          </a:xfrm>
        </p:spPr>
        <p:txBody>
          <a:bodyPr/>
          <a:lstStyle/>
          <a:p>
            <a:pPr eaLnBrk="1" hangingPunct="1"/>
            <a:r>
              <a:rPr lang="en-GB" altLang="en-US" sz="2400" dirty="0">
                <a:solidFill>
                  <a:srgbClr val="0070C0"/>
                </a:solidFill>
              </a:rPr>
              <a:t>Click to watch videos</a:t>
            </a:r>
          </a:p>
          <a:p>
            <a:pPr eaLnBrk="1" hangingPunct="1"/>
            <a:r>
              <a:rPr lang="en-GB" altLang="en-US" sz="2400" dirty="0">
                <a:solidFill>
                  <a:srgbClr val="0070C0"/>
                </a:solidFill>
              </a:rPr>
              <a:t>Discuss:  Play is fundamental to child development.</a:t>
            </a:r>
            <a:endParaRPr lang="en-US" altLang="en-US" sz="2400" dirty="0">
              <a:solidFill>
                <a:srgbClr val="0070C0"/>
              </a:solidFill>
            </a:endParaRPr>
          </a:p>
          <a:p>
            <a:pPr eaLnBrk="1" hangingPunct="1">
              <a:buFont typeface="Arial" panose="020B0604020202020204" pitchFamily="34" charset="0"/>
              <a:buNone/>
            </a:pPr>
            <a:endParaRPr lang="en-US" altLang="en-US" sz="2400" i="1" dirty="0">
              <a:solidFill>
                <a:srgbClr val="0070C0"/>
              </a:solidFill>
            </a:endParaRPr>
          </a:p>
          <a:p>
            <a:pPr eaLnBrk="1" hangingPunct="1">
              <a:buFont typeface="Arial" panose="020B0604020202020204" pitchFamily="34" charset="0"/>
              <a:buNone/>
            </a:pPr>
            <a:r>
              <a:rPr lang="en-US" altLang="en-US" sz="2400" i="1" dirty="0">
                <a:solidFill>
                  <a:srgbClr val="0070C0"/>
                </a:solidFill>
                <a:hlinkClick r:id="rId3"/>
              </a:rPr>
              <a:t>https://www.bing.com/videos/riverview/relatedvideo?q=uncrc%20article%2031%20right%20to%20play&amp;mid=6A17EFCB5139A4D294916A17EFCB5139A4D29491&amp;ajaxhist=0</a:t>
            </a:r>
            <a:endParaRPr lang="en-US" altLang="en-US" sz="2400" i="1" dirty="0">
              <a:solidFill>
                <a:srgbClr val="0070C0"/>
              </a:solidFill>
            </a:endParaRPr>
          </a:p>
          <a:p>
            <a:pPr eaLnBrk="1" hangingPunct="1">
              <a:buFont typeface="Arial" panose="020B0604020202020204" pitchFamily="34" charset="0"/>
              <a:buNone/>
            </a:pPr>
            <a:endParaRPr lang="en-US" altLang="en-US" sz="2400" i="1" dirty="0">
              <a:solidFill>
                <a:srgbClr val="0070C0"/>
              </a:solidFill>
            </a:endParaRPr>
          </a:p>
          <a:p>
            <a:pPr eaLnBrk="1" hangingPunct="1">
              <a:buFont typeface="Arial" panose="020B0604020202020204" pitchFamily="34" charset="0"/>
              <a:buNone/>
            </a:pPr>
            <a:r>
              <a:rPr lang="en-US" altLang="en-US" sz="2400" i="1" dirty="0">
                <a:solidFill>
                  <a:srgbClr val="0070C0"/>
                </a:solidFill>
                <a:hlinkClick r:id="rId4"/>
              </a:rPr>
              <a:t>https://www.bing.com/videos/riverview/relatedvideo?q=uncrc%20article%2031%20right%20to%20play&amp;mid=AFAAABE7504FB2B6D83EAFAAABE7504FB2B6D83E&amp;ajaxhist=0</a:t>
            </a:r>
            <a:endParaRPr lang="en-US" altLang="en-US" sz="2400" i="1" dirty="0">
              <a:solidFill>
                <a:srgbClr val="0070C0"/>
              </a:solidFill>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4" name="Rectangle 6">
            <a:extLst>
              <a:ext uri="{FF2B5EF4-FFF2-40B4-BE49-F238E27FC236}">
                <a16:creationId xmlns:a16="http://schemas.microsoft.com/office/drawing/2014/main" id="{0349E969-31C6-8885-FA62-EC2274CE255E}"/>
              </a:ext>
            </a:extLst>
          </p:cNvPr>
          <p:cNvSpPr>
            <a:spLocks noGrp="1" noChangeArrowheads="1"/>
          </p:cNvSpPr>
          <p:nvPr>
            <p:ph sz="half" idx="2"/>
          </p:nvPr>
        </p:nvSpPr>
        <p:spPr>
          <a:xfrm>
            <a:off x="395536" y="1600200"/>
            <a:ext cx="8291264" cy="3916363"/>
          </a:xfrm>
        </p:spPr>
        <p:txBody>
          <a:bodyPr/>
          <a:lstStyle/>
          <a:p>
            <a:pPr eaLnBrk="1" hangingPunct="1"/>
            <a:r>
              <a:rPr lang="en-GB" altLang="en-US" sz="1600" dirty="0">
                <a:solidFill>
                  <a:srgbClr val="0070C0"/>
                </a:solidFill>
                <a:latin typeface="Calibri"/>
                <a:cs typeface="Calibri"/>
              </a:rPr>
              <a:t>What does play mean to you?</a:t>
            </a:r>
          </a:p>
          <a:p>
            <a:pPr eaLnBrk="1" hangingPunct="1"/>
            <a:r>
              <a:rPr lang="en-GB" altLang="en-US" sz="1600" dirty="0">
                <a:solidFill>
                  <a:srgbClr val="0070C0"/>
                </a:solidFill>
                <a:latin typeface="Calibri"/>
                <a:cs typeface="Calibri"/>
              </a:rPr>
              <a:t>What can you find out about defining play?</a:t>
            </a:r>
          </a:p>
          <a:p>
            <a:pPr eaLnBrk="1" hangingPunct="1"/>
            <a:r>
              <a:rPr lang="en-GB" altLang="en-US" sz="1600" dirty="0">
                <a:solidFill>
                  <a:srgbClr val="0070C0"/>
                </a:solidFill>
                <a:latin typeface="Calibri"/>
                <a:cs typeface="Calibri"/>
              </a:rPr>
              <a:t>Complete directed study session</a:t>
            </a:r>
          </a:p>
          <a:p>
            <a:endParaRPr lang="en-GB" altLang="en-US" sz="1600" dirty="0">
              <a:solidFill>
                <a:srgbClr val="0070C0"/>
              </a:solidFill>
              <a:latin typeface="Calibri"/>
              <a:ea typeface="+mn-lt"/>
              <a:cs typeface="Calibri"/>
            </a:endParaRPr>
          </a:p>
          <a:p>
            <a:pPr marL="0" indent="0">
              <a:buNone/>
            </a:pPr>
            <a:r>
              <a:rPr lang="en-US" sz="1600" b="1" dirty="0">
                <a:solidFill>
                  <a:srgbClr val="0070C0"/>
                </a:solidFill>
                <a:latin typeface="Calibri"/>
                <a:ea typeface="+mn-lt"/>
                <a:cs typeface="+mn-lt"/>
              </a:rPr>
              <a:t>What do each of the theorists (within the sway presentation) contribute to your understanding of the importance of play? Write a summary paragraph outlining why play is important and how these theorists support that view. Remember to reference your sources.</a:t>
            </a:r>
            <a:endParaRPr lang="en-GB" altLang="en-US" sz="1600" dirty="0">
              <a:solidFill>
                <a:srgbClr val="0070C0"/>
              </a:solidFill>
              <a:latin typeface="Calibri"/>
              <a:cs typeface="Arial"/>
            </a:endParaRPr>
          </a:p>
        </p:txBody>
      </p:sp>
      <p:sp>
        <p:nvSpPr>
          <p:cNvPr id="2" name="TextBox 1">
            <a:extLst>
              <a:ext uri="{FF2B5EF4-FFF2-40B4-BE49-F238E27FC236}">
                <a16:creationId xmlns:a16="http://schemas.microsoft.com/office/drawing/2014/main" id="{286D40F3-194F-DF14-4038-7C82690DF4FD}"/>
              </a:ext>
            </a:extLst>
          </p:cNvPr>
          <p:cNvSpPr txBox="1"/>
          <p:nvPr/>
        </p:nvSpPr>
        <p:spPr>
          <a:xfrm>
            <a:off x="539552" y="547796"/>
            <a:ext cx="684939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b="1" dirty="0">
                <a:solidFill>
                  <a:srgbClr val="0070C0"/>
                </a:solidFill>
                <a:cs typeface="Arial"/>
              </a:rPr>
              <a:t>Research</a:t>
            </a:r>
            <a:endParaRPr 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3">
            <a:extLst>
              <a:ext uri="{FF2B5EF4-FFF2-40B4-BE49-F238E27FC236}">
                <a16:creationId xmlns:a16="http://schemas.microsoft.com/office/drawing/2014/main" id="{E704A439-1FFE-917C-386C-211823FF2C7C}"/>
              </a:ext>
            </a:extLst>
          </p:cNvPr>
          <p:cNvSpPr>
            <a:spLocks noGrp="1" noChangeArrowheads="1"/>
          </p:cNvSpPr>
          <p:nvPr>
            <p:ph sz="half" idx="2"/>
          </p:nvPr>
        </p:nvSpPr>
        <p:spPr>
          <a:xfrm>
            <a:off x="395288" y="1825625"/>
            <a:ext cx="8120062" cy="4351338"/>
          </a:xfrm>
        </p:spPr>
        <p:txBody>
          <a:bodyPr/>
          <a:lstStyle/>
          <a:p>
            <a:pPr eaLnBrk="1" hangingPunct="1"/>
            <a:r>
              <a:rPr lang="en-GB" altLang="en-US" sz="6600" dirty="0"/>
              <a:t> More information about the concept of play in Wales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959D88C-F16F-54CF-3D97-76E7CE0AEEB3}"/>
              </a:ext>
            </a:extLst>
          </p:cNvPr>
          <p:cNvSpPr>
            <a:spLocks noGrp="1"/>
          </p:cNvSpPr>
          <p:nvPr>
            <p:ph sz="half" idx="2"/>
          </p:nvPr>
        </p:nvSpPr>
        <p:spPr>
          <a:xfrm>
            <a:off x="827584" y="1825625"/>
            <a:ext cx="7687766" cy="4351338"/>
          </a:xfrm>
        </p:spPr>
        <p:txBody>
          <a:bodyPr/>
          <a:lstStyle/>
          <a:p>
            <a:pPr marL="0" indent="0">
              <a:buNone/>
            </a:pPr>
            <a:r>
              <a:rPr lang="en-US" sz="2400" dirty="0">
                <a:solidFill>
                  <a:srgbClr val="0070C0"/>
                </a:solidFill>
                <a:latin typeface="Calibri"/>
                <a:cs typeface="Arial"/>
              </a:rPr>
              <a:t>Understanding children’s rights</a:t>
            </a:r>
          </a:p>
          <a:p>
            <a:r>
              <a:rPr lang="en-US" sz="2400" dirty="0">
                <a:latin typeface="Calibri"/>
                <a:cs typeface="Arial"/>
                <a:hlinkClick r:id="rId3"/>
              </a:rPr>
              <a:t>Stepping out (childcomwales.org.uk)</a:t>
            </a:r>
            <a:endParaRPr lang="en-US" sz="2400" dirty="0">
              <a:latin typeface="Calibri"/>
              <a:cs typeface="Arial" panose="020B0604020202020204"/>
            </a:endParaRPr>
          </a:p>
          <a:p>
            <a:r>
              <a:rPr lang="en-US" dirty="0">
                <a:cs typeface="Arial"/>
              </a:rPr>
              <a:t>Children’s</a:t>
            </a:r>
          </a:p>
        </p:txBody>
      </p:sp>
      <p:sp>
        <p:nvSpPr>
          <p:cNvPr id="5" name="TextBox 4">
            <a:extLst>
              <a:ext uri="{FF2B5EF4-FFF2-40B4-BE49-F238E27FC236}">
                <a16:creationId xmlns:a16="http://schemas.microsoft.com/office/drawing/2014/main" id="{CA749E2C-9352-FD54-373C-F3944FBD0076}"/>
              </a:ext>
            </a:extLst>
          </p:cNvPr>
          <p:cNvSpPr txBox="1"/>
          <p:nvPr/>
        </p:nvSpPr>
        <p:spPr>
          <a:xfrm>
            <a:off x="971600" y="305417"/>
            <a:ext cx="74912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0070C0"/>
                </a:solidFill>
                <a:latin typeface="Calibri"/>
                <a:cs typeface="Arial"/>
              </a:rPr>
              <a:t>Childrens Rights Wales</a:t>
            </a:r>
            <a:endParaRPr lang="en-US" sz="4000" b="1" dirty="0">
              <a:solidFill>
                <a:srgbClr val="0070C0"/>
              </a:solidFill>
              <a:latin typeface="Calibri"/>
            </a:endParaRPr>
          </a:p>
        </p:txBody>
      </p:sp>
    </p:spTree>
    <p:extLst>
      <p:ext uri="{BB962C8B-B14F-4D97-AF65-F5344CB8AC3E}">
        <p14:creationId xmlns:p14="http://schemas.microsoft.com/office/powerpoint/2010/main" val="26393714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60" name="Rectangle 5">
            <a:extLst>
              <a:ext uri="{FF2B5EF4-FFF2-40B4-BE49-F238E27FC236}">
                <a16:creationId xmlns:a16="http://schemas.microsoft.com/office/drawing/2014/main" id="{F8BD50B1-A2BC-3FBC-A687-982A2E8BF362}"/>
              </a:ext>
            </a:extLst>
          </p:cNvPr>
          <p:cNvSpPr>
            <a:spLocks noGrp="1"/>
          </p:cNvSpPr>
          <p:nvPr>
            <p:ph sz="half" idx="2"/>
          </p:nvPr>
        </p:nvSpPr>
        <p:spPr>
          <a:xfrm>
            <a:off x="683568" y="1364876"/>
            <a:ext cx="8137703" cy="3916363"/>
          </a:xfrm>
        </p:spPr>
        <p:txBody>
          <a:bodyPr rtlCol="0">
            <a:normAutofit/>
          </a:bodyPr>
          <a:lstStyle/>
          <a:p>
            <a:pPr eaLnBrk="1" fontAlgn="auto" hangingPunct="1">
              <a:spcAft>
                <a:spcPts val="0"/>
              </a:spcAft>
              <a:buFont typeface="Arial" panose="020B0604020202020204" pitchFamily="34" charset="0"/>
              <a:buNone/>
              <a:defRPr/>
            </a:pPr>
            <a:r>
              <a:rPr lang="en-GB" altLang="en-US" sz="2000" b="1" dirty="0">
                <a:solidFill>
                  <a:srgbClr val="0070C0"/>
                </a:solidFill>
                <a:latin typeface="Calibri"/>
                <a:cs typeface="Calibri"/>
              </a:rPr>
              <a:t>Wales</a:t>
            </a:r>
          </a:p>
          <a:p>
            <a:pPr marL="0" indent="0" eaLnBrk="1" fontAlgn="auto" hangingPunct="1">
              <a:spcAft>
                <a:spcPts val="0"/>
              </a:spcAft>
              <a:buNone/>
              <a:defRPr/>
            </a:pPr>
            <a:r>
              <a:rPr lang="en-GB" altLang="en-US" sz="2000" dirty="0">
                <a:solidFill>
                  <a:srgbClr val="0070C0"/>
                </a:solidFill>
                <a:latin typeface="Calibri"/>
                <a:cs typeface="Calibri"/>
              </a:rPr>
              <a:t>2004 </a:t>
            </a:r>
          </a:p>
          <a:p>
            <a:pPr>
              <a:spcAft>
                <a:spcPts val="0"/>
              </a:spcAft>
              <a:defRPr/>
            </a:pPr>
            <a:r>
              <a:rPr lang="en-GB" altLang="en-US" sz="2000" dirty="0">
                <a:solidFill>
                  <a:srgbClr val="0070C0"/>
                </a:solidFill>
                <a:latin typeface="Calibri"/>
                <a:cs typeface="Calibri"/>
              </a:rPr>
              <a:t>Rights to Action                   </a:t>
            </a:r>
            <a:endParaRPr lang="en-GB" dirty="0"/>
          </a:p>
          <a:p>
            <a:pPr>
              <a:spcAft>
                <a:spcPts val="0"/>
              </a:spcAft>
              <a:defRPr/>
            </a:pPr>
            <a:r>
              <a:rPr lang="en-GB" altLang="en-US" sz="2000" dirty="0">
                <a:solidFill>
                  <a:srgbClr val="0070C0"/>
                </a:solidFill>
                <a:latin typeface="Calibri"/>
                <a:cs typeface="Calibri"/>
              </a:rPr>
              <a:t>7 core aims for children</a:t>
            </a:r>
            <a:endParaRPr lang="en-GB"/>
          </a:p>
          <a:p>
            <a:pPr>
              <a:spcAft>
                <a:spcPts val="0"/>
              </a:spcAft>
              <a:defRPr/>
            </a:pPr>
            <a:endParaRPr lang="en-GB" altLang="en-US" sz="2000" dirty="0">
              <a:solidFill>
                <a:srgbClr val="0070C0"/>
              </a:solidFill>
              <a:latin typeface="Calibri"/>
              <a:cs typeface="Calibri"/>
            </a:endParaRPr>
          </a:p>
          <a:p>
            <a:pPr marL="0" indent="0" eaLnBrk="1" fontAlgn="auto" hangingPunct="1">
              <a:spcAft>
                <a:spcPts val="0"/>
              </a:spcAft>
              <a:buNone/>
              <a:defRPr/>
            </a:pPr>
            <a:r>
              <a:rPr lang="en-GB" altLang="en-US" sz="2000" dirty="0">
                <a:solidFill>
                  <a:srgbClr val="0070C0"/>
                </a:solidFill>
                <a:latin typeface="Calibri"/>
                <a:cs typeface="Calibri"/>
              </a:rPr>
              <a:t>2010 </a:t>
            </a:r>
          </a:p>
          <a:p>
            <a:pPr>
              <a:spcAft>
                <a:spcPts val="0"/>
              </a:spcAft>
              <a:defRPr/>
            </a:pPr>
            <a:r>
              <a:rPr lang="en-GB" altLang="en-US" sz="2000" dirty="0">
                <a:solidFill>
                  <a:srgbClr val="0070C0"/>
                </a:solidFill>
                <a:latin typeface="Calibri"/>
                <a:cs typeface="Calibri"/>
              </a:rPr>
              <a:t>National Action Plan on children’s rights</a:t>
            </a:r>
            <a:endParaRPr lang="en-GB"/>
          </a:p>
          <a:p>
            <a:pPr eaLnBrk="1" fontAlgn="auto" hangingPunct="1">
              <a:spcAft>
                <a:spcPts val="0"/>
              </a:spcAft>
              <a:buNone/>
              <a:defRPr/>
            </a:pPr>
            <a:r>
              <a:rPr lang="en-GB" altLang="en-US" sz="2000" dirty="0">
                <a:solidFill>
                  <a:srgbClr val="0070C0"/>
                </a:solidFill>
                <a:latin typeface="Calibri"/>
                <a:cs typeface="Calibri"/>
              </a:rPr>
              <a:t>WG adopted the UNCRC </a:t>
            </a:r>
          </a:p>
          <a:p>
            <a:pPr eaLnBrk="1" fontAlgn="auto" hangingPunct="1">
              <a:spcAft>
                <a:spcPts val="0"/>
              </a:spcAft>
              <a:buFont typeface="Arial" panose="020B0604020202020204" pitchFamily="34" charset="0"/>
              <a:buNone/>
              <a:defRPr/>
            </a:pPr>
            <a:r>
              <a:rPr lang="en-GB" altLang="en-US" sz="2000" b="1" dirty="0">
                <a:solidFill>
                  <a:srgbClr val="0070C0"/>
                </a:solidFill>
                <a:latin typeface="Calibri"/>
                <a:cs typeface="Calibri"/>
              </a:rPr>
              <a:t>Rights of Children and Young People (Wales) Measure</a:t>
            </a:r>
          </a:p>
          <a:p>
            <a:pPr eaLnBrk="1" fontAlgn="auto" hangingPunct="1">
              <a:spcAft>
                <a:spcPts val="0"/>
              </a:spcAft>
              <a:buFont typeface="Arial" panose="020B0604020202020204" pitchFamily="34" charset="0"/>
              <a:buNone/>
              <a:defRPr/>
            </a:pPr>
            <a:endParaRPr lang="en-GB" altLang="en-US" sz="2400" b="1" dirty="0"/>
          </a:p>
          <a:p>
            <a:pPr eaLnBrk="1" fontAlgn="auto" hangingPunct="1">
              <a:spcAft>
                <a:spcPts val="0"/>
              </a:spcAft>
              <a:buFont typeface="Arial" panose="020B0604020202020204" pitchFamily="34" charset="0"/>
              <a:buNone/>
              <a:defRPr/>
            </a:pPr>
            <a:endParaRPr lang="en-GB" altLang="en-US" sz="2400" dirty="0"/>
          </a:p>
          <a:p>
            <a:pPr eaLnBrk="1" fontAlgn="auto" hangingPunct="1">
              <a:spcAft>
                <a:spcPts val="0"/>
              </a:spcAft>
              <a:buFont typeface="Arial" panose="020B0604020202020204" pitchFamily="34" charset="0"/>
              <a:buNone/>
              <a:defRPr/>
            </a:pPr>
            <a:endParaRPr lang="en-GB" altLang="en-US" sz="2400" dirty="0"/>
          </a:p>
        </p:txBody>
      </p:sp>
      <p:sp>
        <p:nvSpPr>
          <p:cNvPr id="2" name="TextBox 1">
            <a:extLst>
              <a:ext uri="{FF2B5EF4-FFF2-40B4-BE49-F238E27FC236}">
                <a16:creationId xmlns:a16="http://schemas.microsoft.com/office/drawing/2014/main" id="{ABCE2198-EF05-1111-91BD-4D04B7EC03D8}"/>
              </a:ext>
            </a:extLst>
          </p:cNvPr>
          <p:cNvSpPr txBox="1"/>
          <p:nvPr/>
        </p:nvSpPr>
        <p:spPr>
          <a:xfrm>
            <a:off x="611560" y="392206"/>
            <a:ext cx="8205227"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70C0"/>
                </a:solidFill>
                <a:latin typeface="Calibri"/>
                <a:cs typeface="Calibri"/>
              </a:rPr>
              <a:t>The right to play</a:t>
            </a:r>
            <a:endParaRPr 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4">
            <a:extLst>
              <a:ext uri="{FF2B5EF4-FFF2-40B4-BE49-F238E27FC236}">
                <a16:creationId xmlns:a16="http://schemas.microsoft.com/office/drawing/2014/main" id="{B647CDAB-08D3-9AA1-AC4F-AC258A051ED4}"/>
              </a:ext>
            </a:extLst>
          </p:cNvPr>
          <p:cNvSpPr>
            <a:spLocks noGrp="1"/>
          </p:cNvSpPr>
          <p:nvPr>
            <p:ph sz="half" idx="2"/>
          </p:nvPr>
        </p:nvSpPr>
        <p:spPr>
          <a:xfrm>
            <a:off x="539553" y="1510553"/>
            <a:ext cx="7976920" cy="4119843"/>
          </a:xfrm>
        </p:spPr>
        <p:txBody>
          <a:bodyPr rtlCol="0">
            <a:normAutofit/>
          </a:bodyPr>
          <a:lstStyle/>
          <a:p>
            <a:pPr eaLnBrk="1" fontAlgn="auto" hangingPunct="1">
              <a:spcAft>
                <a:spcPts val="0"/>
              </a:spcAft>
              <a:buFont typeface="Arial" panose="020B0604020202020204" pitchFamily="34" charset="0"/>
              <a:buNone/>
              <a:defRPr/>
            </a:pPr>
            <a:r>
              <a:rPr lang="en-GB" altLang="en-US" sz="2000" b="1" dirty="0">
                <a:solidFill>
                  <a:srgbClr val="0070C0"/>
                </a:solidFill>
                <a:latin typeface="Calibri"/>
                <a:cs typeface="Calibri"/>
              </a:rPr>
              <a:t>Wales</a:t>
            </a:r>
          </a:p>
          <a:p>
            <a:pPr eaLnBrk="1" fontAlgn="auto" hangingPunct="1">
              <a:spcAft>
                <a:spcPts val="0"/>
              </a:spcAft>
              <a:defRPr/>
            </a:pPr>
            <a:r>
              <a:rPr lang="en-GB" altLang="en-US" sz="2000" dirty="0">
                <a:solidFill>
                  <a:srgbClr val="0070C0"/>
                </a:solidFill>
                <a:latin typeface="Calibri"/>
                <a:cs typeface="Calibri"/>
              </a:rPr>
              <a:t>New obligations for the Children’s Commissioner for Wales - Sally Holland</a:t>
            </a:r>
          </a:p>
          <a:p>
            <a:pPr eaLnBrk="1" fontAlgn="auto" hangingPunct="1">
              <a:spcAft>
                <a:spcPts val="0"/>
              </a:spcAft>
              <a:defRPr/>
            </a:pPr>
            <a:r>
              <a:rPr lang="en-GB" altLang="en-US" sz="2000" dirty="0">
                <a:solidFill>
                  <a:srgbClr val="0070C0"/>
                </a:solidFill>
                <a:latin typeface="Calibri"/>
                <a:cs typeface="Calibri"/>
              </a:rPr>
              <a:t>3 P’s</a:t>
            </a:r>
          </a:p>
          <a:p>
            <a:pPr eaLnBrk="1" fontAlgn="auto" hangingPunct="1">
              <a:spcAft>
                <a:spcPts val="0"/>
              </a:spcAft>
              <a:buFont typeface="Arial" panose="020B0604020202020204" pitchFamily="34" charset="0"/>
              <a:buNone/>
              <a:defRPr/>
            </a:pPr>
            <a:r>
              <a:rPr lang="en-GB" altLang="en-US" sz="2000" dirty="0">
                <a:solidFill>
                  <a:srgbClr val="0070C0"/>
                </a:solidFill>
                <a:latin typeface="Calibri"/>
                <a:cs typeface="Calibri"/>
              </a:rPr>
              <a:t>Provision, Protection and Participation</a:t>
            </a:r>
            <a:endParaRPr lang="en-GB" altLang="en-US" sz="2000" b="1" dirty="0">
              <a:solidFill>
                <a:srgbClr val="0070C0"/>
              </a:solidFill>
              <a:latin typeface="Calibri"/>
              <a:cs typeface="Calibri"/>
            </a:endParaRPr>
          </a:p>
          <a:p>
            <a:pPr>
              <a:spcAft>
                <a:spcPts val="0"/>
              </a:spcAft>
              <a:buNone/>
              <a:defRPr/>
            </a:pPr>
            <a:endParaRPr lang="en-GB" altLang="en-US" sz="2000" dirty="0">
              <a:solidFill>
                <a:srgbClr val="0070C0"/>
              </a:solidFill>
              <a:latin typeface="Calibri"/>
              <a:cs typeface="Calibri"/>
            </a:endParaRPr>
          </a:p>
          <a:p>
            <a:pPr eaLnBrk="1" fontAlgn="auto" hangingPunct="1">
              <a:spcAft>
                <a:spcPts val="0"/>
              </a:spcAft>
              <a:buFont typeface="Arial" panose="020B0604020202020204" pitchFamily="34" charset="0"/>
              <a:buNone/>
              <a:defRPr/>
            </a:pPr>
            <a:r>
              <a:rPr lang="en-GB" altLang="en-US" sz="2000" b="1" dirty="0">
                <a:solidFill>
                  <a:srgbClr val="0070C0"/>
                </a:solidFill>
                <a:latin typeface="Calibri"/>
                <a:cs typeface="Calibri"/>
              </a:rPr>
              <a:t>2010</a:t>
            </a:r>
          </a:p>
          <a:p>
            <a:pPr eaLnBrk="1" fontAlgn="auto" hangingPunct="1">
              <a:spcAft>
                <a:spcPts val="0"/>
              </a:spcAft>
              <a:buFont typeface="Arial" panose="020B0604020202020204" pitchFamily="34" charset="0"/>
              <a:buNone/>
              <a:defRPr/>
            </a:pPr>
            <a:r>
              <a:rPr lang="en-GB" altLang="en-US" sz="2000" dirty="0">
                <a:solidFill>
                  <a:srgbClr val="0070C0"/>
                </a:solidFill>
                <a:latin typeface="Calibri"/>
                <a:cs typeface="Calibri"/>
              </a:rPr>
              <a:t>Wales became the first country in the </a:t>
            </a:r>
            <a:r>
              <a:rPr lang="en-GB" altLang="en-US" sz="2000" b="1" dirty="0">
                <a:solidFill>
                  <a:srgbClr val="0070C0"/>
                </a:solidFill>
                <a:latin typeface="Calibri"/>
                <a:cs typeface="Calibri"/>
              </a:rPr>
              <a:t>WORLD </a:t>
            </a:r>
            <a:r>
              <a:rPr lang="en-GB" altLang="en-US" sz="2000" dirty="0">
                <a:solidFill>
                  <a:srgbClr val="0070C0"/>
                </a:solidFill>
                <a:latin typeface="Calibri"/>
                <a:cs typeface="Calibri"/>
              </a:rPr>
              <a:t>to legislate for children’s play</a:t>
            </a:r>
          </a:p>
          <a:p>
            <a:pPr eaLnBrk="1" fontAlgn="auto" hangingPunct="1">
              <a:spcAft>
                <a:spcPts val="0"/>
              </a:spcAft>
              <a:defRPr/>
            </a:pPr>
            <a:endParaRPr lang="en-GB" altLang="en-US" sz="2000" b="1" dirty="0"/>
          </a:p>
          <a:p>
            <a:pPr eaLnBrk="1" fontAlgn="auto" hangingPunct="1">
              <a:spcAft>
                <a:spcPts val="0"/>
              </a:spcAft>
              <a:buFont typeface="Arial" panose="020B0604020202020204" pitchFamily="34" charset="0"/>
              <a:buNone/>
              <a:defRPr/>
            </a:pPr>
            <a:endParaRPr lang="en-GB" altLang="en-US" sz="2000" b="1" dirty="0"/>
          </a:p>
          <a:p>
            <a:pPr eaLnBrk="1" fontAlgn="auto" hangingPunct="1">
              <a:spcAft>
                <a:spcPts val="0"/>
              </a:spcAft>
              <a:buFont typeface="Arial" panose="020B0604020202020204" pitchFamily="34" charset="0"/>
              <a:buNone/>
              <a:defRPr/>
            </a:pPr>
            <a:endParaRPr lang="en-GB" altLang="en-US" sz="2000" dirty="0"/>
          </a:p>
          <a:p>
            <a:pPr eaLnBrk="1" fontAlgn="auto" hangingPunct="1">
              <a:spcAft>
                <a:spcPts val="0"/>
              </a:spcAft>
              <a:buFont typeface="Arial" panose="020B0604020202020204" pitchFamily="34" charset="0"/>
              <a:buNone/>
              <a:defRPr/>
            </a:pPr>
            <a:endParaRPr lang="en-GB" altLang="en-US" sz="2000" dirty="0"/>
          </a:p>
        </p:txBody>
      </p:sp>
      <p:sp>
        <p:nvSpPr>
          <p:cNvPr id="9" name="TextBox 8">
            <a:extLst>
              <a:ext uri="{FF2B5EF4-FFF2-40B4-BE49-F238E27FC236}">
                <a16:creationId xmlns:a16="http://schemas.microsoft.com/office/drawing/2014/main" id="{950A044E-333A-495A-2FBA-903032C48C6D}"/>
              </a:ext>
            </a:extLst>
          </p:cNvPr>
          <p:cNvSpPr txBox="1"/>
          <p:nvPr/>
        </p:nvSpPr>
        <p:spPr>
          <a:xfrm>
            <a:off x="467544" y="392206"/>
            <a:ext cx="834924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70C0"/>
                </a:solidFill>
                <a:latin typeface="Calibri"/>
                <a:cs typeface="Calibri"/>
              </a:rPr>
              <a:t>The right to play</a:t>
            </a:r>
            <a:endParaRPr 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0" name="Rectangle 4">
            <a:extLst>
              <a:ext uri="{FF2B5EF4-FFF2-40B4-BE49-F238E27FC236}">
                <a16:creationId xmlns:a16="http://schemas.microsoft.com/office/drawing/2014/main" id="{0749A93C-A313-F345-16C5-5E2A8EFCC929}"/>
              </a:ext>
            </a:extLst>
          </p:cNvPr>
          <p:cNvSpPr>
            <a:spLocks noGrp="1" noChangeArrowheads="1"/>
          </p:cNvSpPr>
          <p:nvPr>
            <p:ph sz="half" idx="2"/>
          </p:nvPr>
        </p:nvSpPr>
        <p:spPr>
          <a:xfrm>
            <a:off x="611560" y="1600200"/>
            <a:ext cx="8075240" cy="3916363"/>
          </a:xfrm>
        </p:spPr>
        <p:txBody>
          <a:bodyPr/>
          <a:lstStyle/>
          <a:p>
            <a:pPr eaLnBrk="1" hangingPunct="1">
              <a:buFont typeface="Arial" panose="020B0604020202020204" pitchFamily="34" charset="0"/>
              <a:buNone/>
            </a:pPr>
            <a:r>
              <a:rPr lang="en-GB" altLang="en-US" sz="2400" b="1" dirty="0">
                <a:solidFill>
                  <a:srgbClr val="0070C0"/>
                </a:solidFill>
              </a:rPr>
              <a:t>Wales</a:t>
            </a:r>
          </a:p>
          <a:p>
            <a:pPr eaLnBrk="1" hangingPunct="1">
              <a:buFont typeface="Arial" panose="020B0604020202020204" pitchFamily="34" charset="0"/>
              <a:buNone/>
            </a:pPr>
            <a:r>
              <a:rPr lang="en-GB" altLang="en-US" sz="2400" dirty="0">
                <a:solidFill>
                  <a:srgbClr val="0070C0"/>
                </a:solidFill>
              </a:rPr>
              <a:t>Ground breaking law…</a:t>
            </a:r>
          </a:p>
          <a:p>
            <a:pPr eaLnBrk="1" hangingPunct="1">
              <a:buFont typeface="Arial" panose="020B0604020202020204" pitchFamily="34" charset="0"/>
              <a:buNone/>
            </a:pPr>
            <a:r>
              <a:rPr lang="en-GB" altLang="en-US" sz="2400" b="1" dirty="0">
                <a:solidFill>
                  <a:srgbClr val="0070C0"/>
                </a:solidFill>
              </a:rPr>
              <a:t>Play Sufficiency Duty</a:t>
            </a:r>
          </a:p>
          <a:p>
            <a:pPr eaLnBrk="1" hangingPunct="1">
              <a:buFont typeface="Arial" panose="020B0604020202020204" pitchFamily="34" charset="0"/>
              <a:buNone/>
            </a:pPr>
            <a:endParaRPr lang="en-GB" altLang="en-US" sz="2400" b="1" dirty="0">
              <a:solidFill>
                <a:srgbClr val="0070C0"/>
              </a:solidFill>
            </a:endParaRPr>
          </a:p>
          <a:p>
            <a:pPr eaLnBrk="1" hangingPunct="1">
              <a:buFont typeface="Arial" panose="020B0604020202020204" pitchFamily="34" charset="0"/>
              <a:buNone/>
            </a:pPr>
            <a:r>
              <a:rPr lang="en-GB" altLang="en-US" sz="2400" dirty="0">
                <a:solidFill>
                  <a:srgbClr val="0070C0"/>
                </a:solidFill>
              </a:rPr>
              <a:t>Assessments for:</a:t>
            </a:r>
          </a:p>
          <a:p>
            <a:pPr eaLnBrk="1" hangingPunct="1"/>
            <a:r>
              <a:rPr lang="en-GB" altLang="en-US" sz="2000" dirty="0">
                <a:solidFill>
                  <a:srgbClr val="0070C0"/>
                </a:solidFill>
              </a:rPr>
              <a:t>Secure play</a:t>
            </a:r>
          </a:p>
          <a:p>
            <a:pPr eaLnBrk="1" hangingPunct="1"/>
            <a:r>
              <a:rPr lang="en-GB" altLang="en-US" sz="2000" dirty="0">
                <a:solidFill>
                  <a:srgbClr val="0070C0"/>
                </a:solidFill>
              </a:rPr>
              <a:t>Sufficient play</a:t>
            </a:r>
          </a:p>
          <a:p>
            <a:pPr eaLnBrk="1" hangingPunct="1"/>
            <a:r>
              <a:rPr lang="en-GB" altLang="en-US" sz="2000" dirty="0">
                <a:solidFill>
                  <a:srgbClr val="0070C0"/>
                </a:solidFill>
              </a:rPr>
              <a:t>Play opportunities in every area across Wales</a:t>
            </a:r>
          </a:p>
        </p:txBody>
      </p:sp>
      <p:sp>
        <p:nvSpPr>
          <p:cNvPr id="2" name="TextBox 1">
            <a:extLst>
              <a:ext uri="{FF2B5EF4-FFF2-40B4-BE49-F238E27FC236}">
                <a16:creationId xmlns:a16="http://schemas.microsoft.com/office/drawing/2014/main" id="{FB0C9801-5E11-85BA-D7DE-D45C18AE287E}"/>
              </a:ext>
            </a:extLst>
          </p:cNvPr>
          <p:cNvSpPr txBox="1"/>
          <p:nvPr/>
        </p:nvSpPr>
        <p:spPr>
          <a:xfrm>
            <a:off x="683568" y="560294"/>
            <a:ext cx="671007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70C0"/>
                </a:solidFill>
                <a:latin typeface="Calibri"/>
                <a:cs typeface="Arial"/>
              </a:rPr>
              <a:t>Play Wales</a:t>
            </a:r>
            <a:endParaRPr lang="en-US" dirty="0">
              <a:latin typeface="Calibri"/>
              <a:cs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Content Placeholder 2">
            <a:extLst>
              <a:ext uri="{FF2B5EF4-FFF2-40B4-BE49-F238E27FC236}">
                <a16:creationId xmlns:a16="http://schemas.microsoft.com/office/drawing/2014/main" id="{C1FEDEBB-C5C6-D6BF-046E-BBDDA8000C3C}"/>
              </a:ext>
            </a:extLst>
          </p:cNvPr>
          <p:cNvSpPr>
            <a:spLocks noGrp="1" noChangeArrowheads="1"/>
          </p:cNvSpPr>
          <p:nvPr>
            <p:ph sz="half" idx="1"/>
          </p:nvPr>
        </p:nvSpPr>
        <p:spPr>
          <a:xfrm>
            <a:off x="692524" y="1255432"/>
            <a:ext cx="7758953" cy="3919539"/>
          </a:xfrm>
        </p:spPr>
        <p:txBody>
          <a:bodyPr/>
          <a:lstStyle/>
          <a:p>
            <a:pPr eaLnBrk="1" hangingPunct="1"/>
            <a:r>
              <a:rPr lang="en-GB" altLang="en-US">
                <a:solidFill>
                  <a:srgbClr val="0070C0"/>
                </a:solidFill>
              </a:rPr>
              <a:t>Identification of gaps in information, provision, service delivery and policy implementation</a:t>
            </a:r>
          </a:p>
          <a:p>
            <a:pPr eaLnBrk="1" hangingPunct="1"/>
            <a:r>
              <a:rPr lang="en-GB" altLang="en-US">
                <a:solidFill>
                  <a:srgbClr val="0070C0"/>
                </a:solidFill>
              </a:rPr>
              <a:t>A monitoring system which will involve and improve communication between professionals </a:t>
            </a:r>
          </a:p>
          <a:p>
            <a:pPr eaLnBrk="1" hangingPunct="1"/>
            <a:r>
              <a:rPr lang="en-GB" altLang="en-US">
                <a:solidFill>
                  <a:srgbClr val="0070C0"/>
                </a:solidFill>
              </a:rPr>
              <a:t>The identification of good practice examples </a:t>
            </a:r>
          </a:p>
          <a:p>
            <a:pPr eaLnBrk="1" hangingPunct="1"/>
            <a:r>
              <a:rPr lang="en-GB" altLang="en-US">
                <a:solidFill>
                  <a:srgbClr val="0070C0"/>
                </a:solidFill>
              </a:rPr>
              <a:t>Increased levels of partnerships in assessing sufficient play opportunities </a:t>
            </a:r>
          </a:p>
          <a:p>
            <a:pPr eaLnBrk="1" hangingPunct="1"/>
            <a:r>
              <a:rPr lang="en-GB" altLang="en-US">
                <a:solidFill>
                  <a:srgbClr val="0070C0"/>
                </a:solidFill>
              </a:rPr>
              <a:t>The identification of actions for the Securing Play Sufficiency Action Plan which accompanies the Play Sufficiency Assessment </a:t>
            </a:r>
          </a:p>
          <a:p>
            <a:pPr eaLnBrk="1" hangingPunct="1"/>
            <a:endParaRPr lang="en-GB" altLang="en-US"/>
          </a:p>
        </p:txBody>
      </p:sp>
      <p:sp>
        <p:nvSpPr>
          <p:cNvPr id="2" name="TextBox 1">
            <a:extLst>
              <a:ext uri="{FF2B5EF4-FFF2-40B4-BE49-F238E27FC236}">
                <a16:creationId xmlns:a16="http://schemas.microsoft.com/office/drawing/2014/main" id="{B9366567-6F0D-EA6B-100E-560ECD208C38}"/>
              </a:ext>
            </a:extLst>
          </p:cNvPr>
          <p:cNvSpPr txBox="1"/>
          <p:nvPr/>
        </p:nvSpPr>
        <p:spPr>
          <a:xfrm>
            <a:off x="918882" y="235323"/>
            <a:ext cx="7292788"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rgbClr val="0070C0"/>
                </a:solidFill>
                <a:latin typeface="Calibri"/>
                <a:cs typeface="Arial"/>
              </a:rPr>
              <a:t>What does play sufficiency do?</a:t>
            </a:r>
            <a:endParaRPr lang="en-US" sz="4000" b="1">
              <a:solidFill>
                <a:srgbClr val="0070C0"/>
              </a:solidFill>
              <a:latin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Content Placeholder 2">
            <a:extLst>
              <a:ext uri="{FF2B5EF4-FFF2-40B4-BE49-F238E27FC236}">
                <a16:creationId xmlns:a16="http://schemas.microsoft.com/office/drawing/2014/main" id="{57798EEF-D3A5-8014-1ECB-873BD544659F}"/>
              </a:ext>
            </a:extLst>
          </p:cNvPr>
          <p:cNvSpPr>
            <a:spLocks noGrp="1" noChangeArrowheads="1"/>
          </p:cNvSpPr>
          <p:nvPr>
            <p:ph sz="half" idx="1"/>
          </p:nvPr>
        </p:nvSpPr>
        <p:spPr>
          <a:xfrm>
            <a:off x="-11113" y="115888"/>
            <a:ext cx="9144001" cy="5689600"/>
          </a:xfrm>
        </p:spPr>
        <p:txBody>
          <a:bodyPr/>
          <a:lstStyle/>
          <a:p>
            <a:pPr marL="0" indent="0" algn="ctr" eaLnBrk="1" hangingPunct="1">
              <a:buNone/>
            </a:pPr>
            <a:r>
              <a:rPr lang="en-GB" altLang="en-US" sz="1600" dirty="0"/>
              <a:t>Reference List</a:t>
            </a:r>
          </a:p>
          <a:p>
            <a:pPr eaLnBrk="1" hangingPunct="1"/>
            <a:endParaRPr lang="en-GB" altLang="en-US" sz="1600" dirty="0"/>
          </a:p>
          <a:p>
            <a:pPr eaLnBrk="1" hangingPunct="1"/>
            <a:r>
              <a:rPr lang="en-GB" altLang="en-US" sz="1600" dirty="0" err="1"/>
              <a:t>Bottril</a:t>
            </a:r>
            <a:r>
              <a:rPr lang="en-GB" altLang="en-US" sz="1600" dirty="0"/>
              <a:t>, G. (2018) </a:t>
            </a:r>
            <a:r>
              <a:rPr lang="en-GB" altLang="en-US" sz="1600" i="1" dirty="0"/>
              <a:t>Can I go and Play now? Rethinking the Early Years. </a:t>
            </a:r>
            <a:r>
              <a:rPr lang="en-GB" altLang="en-US" sz="1600" dirty="0"/>
              <a:t>London: Sage</a:t>
            </a:r>
          </a:p>
          <a:p>
            <a:pPr eaLnBrk="1" hangingPunct="1"/>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(2023). </a:t>
            </a:r>
            <a:r>
              <a:rPr lang="en-US" sz="1800" i="1" kern="0" dirty="0">
                <a:effectLst/>
                <a:latin typeface="Times New Roman" panose="02020603050405020304" pitchFamily="18" charset="0"/>
                <a:ea typeface="Times New Roman" panose="02020603050405020304" pitchFamily="18" charset="0"/>
                <a:cs typeface="Times New Roman" panose="02020603050405020304" pitchFamily="18" charset="0"/>
              </a:rPr>
              <a:t>Early years foundation stage statutory framework (EYFS)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en-GB" sz="1400" dirty="0"/>
              <a:t>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https://assets.publishing.service.gov.uk/media/659d3e68aaae22001356dc46/Early_years_foundation_stage_statutory_framework_for_group_and_school-based_providers.pdf</a:t>
            </a:r>
            <a:r>
              <a:rPr lang="en-GB" sz="1800" kern="100" dirty="0">
                <a:effectLst/>
                <a:latin typeface="Calibri" panose="020F0502020204030204" pitchFamily="34" charset="0"/>
                <a:ea typeface="Times New Roman" panose="02020603050405020304" pitchFamily="18" charset="0"/>
                <a:cs typeface="Times New Roman" panose="02020603050405020304" pitchFamily="18" charset="0"/>
              </a:rPr>
              <a:t>  ( Accessed 12/12/23)</a:t>
            </a:r>
            <a:endParaRPr lang="en-GB" altLang="en-US" sz="1600" dirty="0"/>
          </a:p>
          <a:p>
            <a:pPr eaLnBrk="1" hangingPunct="1"/>
            <a:r>
              <a:rPr lang="en-GB" altLang="en-US" sz="1600" dirty="0"/>
              <a:t>Gray, C., &amp; </a:t>
            </a:r>
            <a:r>
              <a:rPr lang="en-GB" altLang="en-US" sz="1600" dirty="0" err="1"/>
              <a:t>MacBlain</a:t>
            </a:r>
            <a:r>
              <a:rPr lang="en-GB" altLang="en-US" sz="1600" dirty="0"/>
              <a:t>, S. (2015). </a:t>
            </a:r>
            <a:r>
              <a:rPr lang="en-GB" altLang="en-US" sz="1600" i="1" dirty="0"/>
              <a:t>Learning theories in childhood</a:t>
            </a:r>
            <a:r>
              <a:rPr lang="en-GB" altLang="en-US" sz="1600" dirty="0"/>
              <a:t> (Second ed.) London: Sage.</a:t>
            </a:r>
          </a:p>
          <a:p>
            <a:pPr eaLnBrk="1" hangingPunct="1"/>
            <a:r>
              <a:rPr lang="en-GB" altLang="en-US" sz="1600" dirty="0"/>
              <a:t>Malone, J., Liu, S., Vaillant, G., </a:t>
            </a:r>
            <a:r>
              <a:rPr lang="en-GB" altLang="en-US" sz="1600" dirty="0" err="1"/>
              <a:t>Rentz</a:t>
            </a:r>
            <a:r>
              <a:rPr lang="en-GB" altLang="en-US" sz="1600" dirty="0"/>
              <a:t>, D., &amp; Waldinger, R. (2016). Midlife </a:t>
            </a:r>
            <a:r>
              <a:rPr lang="en-GB" altLang="en-US" sz="1600" dirty="0" err="1"/>
              <a:t>Eriksonian</a:t>
            </a:r>
            <a:r>
              <a:rPr lang="en-GB" altLang="en-US" sz="1600" dirty="0"/>
              <a:t> psychosocial development: Setting the stage for late-life cognitive and emotional health. </a:t>
            </a:r>
            <a:r>
              <a:rPr lang="en-GB" altLang="en-US" sz="1600" i="1" dirty="0"/>
              <a:t>Developmental Psychology</a:t>
            </a:r>
            <a:r>
              <a:rPr lang="en-GB" altLang="en-US" sz="1600" dirty="0"/>
              <a:t>, 52(3), 496-508.</a:t>
            </a:r>
          </a:p>
          <a:p>
            <a:pPr eaLnBrk="1" hangingPunct="1"/>
            <a:r>
              <a:rPr lang="en-GB" altLang="en-US" sz="1600" dirty="0" err="1"/>
              <a:t>Mcinnes</a:t>
            </a:r>
            <a:r>
              <a:rPr lang="en-GB" altLang="en-US" sz="1600" dirty="0"/>
              <a:t>, K., Howard, J., Miles, G., &amp; Crowley, K. (2011). Differences in Practitioners' Understanding of Play and How This Influences Pedagogy and Children's Perceptions of Play. </a:t>
            </a:r>
            <a:r>
              <a:rPr lang="en-GB" altLang="en-US" sz="1600" i="1" dirty="0"/>
              <a:t>Early Years </a:t>
            </a:r>
            <a:r>
              <a:rPr lang="en-GB" altLang="en-US" sz="1600" dirty="0"/>
              <a:t>(London, England), 31(2), 121-133.</a:t>
            </a:r>
          </a:p>
          <a:p>
            <a:pPr eaLnBrk="1" hangingPunct="1"/>
            <a:r>
              <a:rPr lang="en-GB" altLang="en-US" sz="1600" dirty="0"/>
              <a:t>McInnes, K., Howard, J., Crowley, K., &amp; Miles, G. (2013). The nature of adult-child interaction in the early years classroom: Implications for children's perceptions of play and subsequent learning behaviour. </a:t>
            </a:r>
            <a:r>
              <a:rPr lang="en-GB" altLang="en-US" sz="1600" i="1" dirty="0"/>
              <a:t>European Early Childhood Education Research Journal, </a:t>
            </a:r>
            <a:r>
              <a:rPr lang="en-GB" altLang="en-US" sz="1600" dirty="0"/>
              <a:t>21(2), 268-282.</a:t>
            </a:r>
          </a:p>
          <a:p>
            <a:pPr eaLnBrk="1" hangingPunct="1"/>
            <a:r>
              <a:rPr lang="en-GB" altLang="en-US" sz="1600" dirty="0"/>
              <a:t>Nilsson, M, &amp; </a:t>
            </a:r>
            <a:r>
              <a:rPr lang="en-GB" altLang="en-US" sz="1600" dirty="0" err="1"/>
              <a:t>Ferholt</a:t>
            </a:r>
            <a:r>
              <a:rPr lang="en-GB" altLang="en-US" sz="1600" dirty="0"/>
              <a:t>, B. (2014). Vygotsky's theories of play, imagination and creativity in current practice: </a:t>
            </a:r>
            <a:r>
              <a:rPr lang="en-GB" altLang="en-US" sz="1600" dirty="0" err="1"/>
              <a:t>Gunilla</a:t>
            </a:r>
            <a:r>
              <a:rPr lang="en-GB" altLang="en-US" sz="1600" dirty="0"/>
              <a:t> Lindqvist's "creative pedagogy of play" in U. S. kindergartens and Swedish Reggio-Emilia inspired preschools. </a:t>
            </a:r>
            <a:r>
              <a:rPr lang="en-GB" altLang="en-US" sz="1600" i="1" dirty="0" err="1"/>
              <a:t>Perspectiva</a:t>
            </a:r>
            <a:r>
              <a:rPr lang="en-GB" altLang="en-US" sz="1600" i="1" dirty="0"/>
              <a:t>, </a:t>
            </a:r>
            <a:r>
              <a:rPr lang="en-GB" altLang="en-US" sz="1600" dirty="0"/>
              <a:t>32(3), 919-950.</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Content Placeholder 2">
            <a:extLst>
              <a:ext uri="{FF2B5EF4-FFF2-40B4-BE49-F238E27FC236}">
                <a16:creationId xmlns:a16="http://schemas.microsoft.com/office/drawing/2014/main" id="{57798EEF-D3A5-8014-1ECB-873BD544659F}"/>
              </a:ext>
            </a:extLst>
          </p:cNvPr>
          <p:cNvSpPr>
            <a:spLocks noGrp="1" noChangeArrowheads="1"/>
          </p:cNvSpPr>
          <p:nvPr>
            <p:ph sz="half" idx="1"/>
          </p:nvPr>
        </p:nvSpPr>
        <p:spPr>
          <a:xfrm>
            <a:off x="-11113" y="115888"/>
            <a:ext cx="9144001" cy="5689600"/>
          </a:xfrm>
        </p:spPr>
        <p:txBody>
          <a:bodyPr/>
          <a:lstStyle/>
          <a:p>
            <a:pPr marL="0" indent="0" algn="ctr" eaLnBrk="1" hangingPunct="1">
              <a:buNone/>
            </a:pPr>
            <a:r>
              <a:rPr lang="en-GB" altLang="en-US" sz="1600" dirty="0"/>
              <a:t>Reference List</a:t>
            </a:r>
          </a:p>
          <a:p>
            <a:pPr eaLnBrk="1" hangingPunct="1"/>
            <a:endParaRPr lang="en-GB" altLang="en-US" sz="1600" dirty="0"/>
          </a:p>
          <a:p>
            <a:pPr eaLnBrk="1" hangingPunct="1"/>
            <a:r>
              <a:rPr lang="en-GB" altLang="en-US" sz="1600" dirty="0"/>
              <a:t>Parten, M. B. (1933). Social play among preschool children. </a:t>
            </a:r>
            <a:r>
              <a:rPr lang="en-GB" altLang="en-US" sz="1600" i="1" dirty="0"/>
              <a:t>The Journal of Abnormal and Social Psychology</a:t>
            </a:r>
            <a:r>
              <a:rPr lang="en-GB" altLang="en-US" sz="1600" dirty="0"/>
              <a:t>, 28(2), 136-147.</a:t>
            </a:r>
          </a:p>
          <a:p>
            <a:pPr eaLnBrk="1" hangingPunct="1"/>
            <a:r>
              <a:rPr lang="en-GB" altLang="en-US" sz="1600" dirty="0"/>
              <a:t>Shree, A., &amp; Shukla, P. (2016). Play: World of Children. </a:t>
            </a:r>
            <a:r>
              <a:rPr lang="en-GB" altLang="en-US" sz="1600" i="1" dirty="0"/>
              <a:t>Educational Quest</a:t>
            </a:r>
            <a:r>
              <a:rPr lang="en-GB" altLang="en-US" sz="1600" dirty="0"/>
              <a:t>, 7(2), 71-77.</a:t>
            </a:r>
          </a:p>
          <a:p>
            <a:pPr eaLnBrk="1" hangingPunct="1"/>
            <a:r>
              <a:rPr lang="en-GB" altLang="en-US" sz="1600" dirty="0" err="1"/>
              <a:t>Vygotski</a:t>
            </a:r>
            <a:r>
              <a:rPr lang="en-GB" altLang="en-US" sz="1600" dirty="0"/>
              <a:t>̆,L. &amp; Cole, M. (1978). </a:t>
            </a:r>
            <a:r>
              <a:rPr lang="en-GB" altLang="en-US" sz="1600" i="1" dirty="0"/>
              <a:t>Mind in society : The development of higher psychological processes</a:t>
            </a:r>
            <a:r>
              <a:rPr lang="en-GB" altLang="en-US" sz="1600" dirty="0"/>
              <a:t>. Cambridge, Mass: Harvard University Press.</a:t>
            </a:r>
          </a:p>
        </p:txBody>
      </p:sp>
    </p:spTree>
    <p:extLst>
      <p:ext uri="{BB962C8B-B14F-4D97-AF65-F5344CB8AC3E}">
        <p14:creationId xmlns:p14="http://schemas.microsoft.com/office/powerpoint/2010/main" val="319903714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PodHandler">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dHandler" id="{13650762-B47E-4831-B6E2-90D0068FB010}" vid="{7EAE80CA-C815-451C-9B0B-943525A673D6}"/>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PodHandler" id="{13650762-B47E-4831-B6E2-90D0068FB010}" vid="{F3944D7E-7013-4E67-A11B-0FC9CD71B0FC}"/>
    </a:ext>
  </a:extLst>
</a:theme>
</file>

<file path=ppt/theme/theme3.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hema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PodHandler</Template>
  <TotalTime>5781</TotalTime>
  <Words>2392</Words>
  <Application>Microsoft Office PowerPoint</Application>
  <PresentationFormat>On-screen Show (4:3)</PresentationFormat>
  <Paragraphs>242</Paragraphs>
  <Slides>36</Slides>
  <Notes>29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36</vt:i4>
      </vt:variant>
    </vt:vector>
  </HeadingPairs>
  <TitlesOfParts>
    <vt:vector size="46" baseType="lpstr">
      <vt:lpstr>MS PGothic</vt:lpstr>
      <vt:lpstr>Arial</vt:lpstr>
      <vt:lpstr>Calibri</vt:lpstr>
      <vt:lpstr>GeorgiaPro-Bold</vt:lpstr>
      <vt:lpstr>Myriad Pro</vt:lpstr>
      <vt:lpstr>Symbol</vt:lpstr>
      <vt:lpstr>Times</vt:lpstr>
      <vt:lpstr>Times New Roman</vt:lpstr>
      <vt:lpstr>PodHandler</vt:lpstr>
      <vt:lpstr>20140311PresentationUWTSDTemplate</vt:lpstr>
      <vt:lpstr>  ECEY4003 Children’s play: theory and practice Lecture 1  </vt:lpstr>
      <vt:lpstr>        Module team</vt:lpstr>
      <vt:lpstr>     Module handbook</vt:lpstr>
      <vt:lpstr>Learning Outcomes</vt:lpstr>
      <vt:lpstr>PowerPoint Presentation</vt:lpstr>
      <vt:lpstr>PowerPoint Presentation</vt:lpstr>
      <vt:lpstr>PowerPoint Presentation</vt:lpstr>
      <vt:lpstr>PowerPoint Presentation</vt:lpstr>
      <vt:lpstr>PowerPoint Presentation</vt:lpstr>
      <vt:lpstr>PowerPoint Presentation</vt:lpstr>
      <vt:lpstr> What is play?</vt:lpstr>
      <vt:lpstr> What is play?</vt:lpstr>
      <vt:lpstr>The EYFS is based on 4 key principles</vt:lpstr>
      <vt:lpstr>PowerPoint Presentation</vt:lpstr>
      <vt:lpstr>PowerPoint Presentation</vt:lpstr>
      <vt:lpstr>Discussion</vt:lpstr>
      <vt:lpstr>Read the quotation on the next slide, pick out the key terms and discuss what it says about children’s play.  Is there evidence of these in your practice?</vt:lpstr>
      <vt:lpstr>Welsh Government Wales – A Play Friendly Country</vt:lpstr>
      <vt:lpstr>PowerPoint Presentation</vt:lpstr>
      <vt:lpstr>On the next slide, you will read a quotation from the statutory framework, pick key terms and discuss it. </vt:lpstr>
      <vt:lpstr>The EYFS Statutory Framework</vt:lpstr>
      <vt:lpstr>Group discussion (3 or 4 in a group)</vt:lpstr>
      <vt:lpstr>PowerPoint Presentation</vt:lpstr>
      <vt:lpstr>PowerPoint Presentation</vt:lpstr>
      <vt:lpstr>PowerPoint Presentation</vt:lpstr>
      <vt:lpstr>               UNCRC</vt:lpstr>
      <vt:lpstr>               UNCRC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Stills Design &amp; Advertising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Templed PowerPoint Bwrdd yr Iaith Gymraeg</dc:title>
  <dc:creator>chris carpenter</dc:creator>
  <cp:keywords>templed, dempled, thempled, powerpoint, bwrdd, fwrdd, iaith, cymraeg, gymraeg, chymraeg, cyflwyniadau, gyflwyniadau, chyflwyniadau, delwedd, ddelwedd,</cp:keywords>
  <cp:lastModifiedBy>Debra Odeh</cp:lastModifiedBy>
  <cp:revision>346</cp:revision>
  <dcterms:created xsi:type="dcterms:W3CDTF">2004-04-06T15:50:52Z</dcterms:created>
  <dcterms:modified xsi:type="dcterms:W3CDTF">2024-01-21T09:01:04Z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WLBCategory">
    <vt:lpwstr>61</vt:lpwstr>
  </property>
  <property fmtid="{D5CDD505-2E9C-101B-9397-08002B2CF9AE}" pid="3" name="Target Audiences">
    <vt:lpwstr/>
  </property>
  <property fmtid="{D5CDD505-2E9C-101B-9397-08002B2CF9AE}" pid="4" name="Description0">
    <vt:lpwstr>Dyma dempled y Bwrdd ar gyfer cyflwyniadau PowerPoint. Mae'n cynnwys gwybodaeth a fydd o gymorth i chi lunio cyflwyniadau sydd yn cyflwyno delwedd y Bwrdd yn gyson. Cofiwch lynu'n gaeth at y templed - peidiwch â'i newid o gwbl.</vt:lpwstr>
  </property>
  <property fmtid="{D5CDD505-2E9C-101B-9397-08002B2CF9AE}" pid="5" name="Sites">
    <vt:lpwstr>;#Intranet Site;#</vt:lpwstr>
  </property>
  <property fmtid="{D5CDD505-2E9C-101B-9397-08002B2CF9AE}" pid="6" name="Name">
    <vt:lpwstr>1091.PPT</vt:lpwstr>
  </property>
  <property fmtid="{D5CDD505-2E9C-101B-9397-08002B2CF9AE}" pid="7" name="Date">
    <vt:lpwstr>2007-03-12T00:00:00Z</vt:lpwstr>
  </property>
  <property fmtid="{D5CDD505-2E9C-101B-9397-08002B2CF9AE}" pid="8" name="Order">
    <vt:lpwstr>211100.000000000</vt:lpwstr>
  </property>
  <property fmtid="{D5CDD505-2E9C-101B-9397-08002B2CF9AE}" pid="9" name="Hidden">
    <vt:lpwstr>0</vt:lpwstr>
  </property>
  <property fmtid="{D5CDD505-2E9C-101B-9397-08002B2CF9AE}" pid="10" name="IsPopular">
    <vt:lpwstr>0</vt:lpwstr>
  </property>
  <property fmtid="{D5CDD505-2E9C-101B-9397-08002B2CF9AE}" pid="11" name="xd_Signature">
    <vt:lpwstr/>
  </property>
  <property fmtid="{D5CDD505-2E9C-101B-9397-08002B2CF9AE}" pid="12" name="TemplateUrl">
    <vt:lpwstr/>
  </property>
  <property fmtid="{D5CDD505-2E9C-101B-9397-08002B2CF9AE}" pid="13" name="PublishingStartDate">
    <vt:lpwstr/>
  </property>
  <property fmtid="{D5CDD505-2E9C-101B-9397-08002B2CF9AE}" pid="14" name="PublishingExpirationDate">
    <vt:lpwstr/>
  </property>
  <property fmtid="{D5CDD505-2E9C-101B-9397-08002B2CF9AE}" pid="15" name="xd_ProgID">
    <vt:lpwstr/>
  </property>
  <property fmtid="{D5CDD505-2E9C-101B-9397-08002B2CF9AE}" pid="16" name="Keywords0">
    <vt:lpwstr>templed, dempled, thempled, powerpoint, bwrdd, fwrdd, iaith, cymraeg, gymraeg, chymraeg, cyflwyniadau, gyflwyniadau, chyflwyniadau, delwedd, ddelwedd, </vt:lpwstr>
  </property>
  <property fmtid="{D5CDD505-2E9C-101B-9397-08002B2CF9AE}" pid="17" name="Language">
    <vt:lpwstr>Welsh</vt:lpwstr>
  </property>
  <property fmtid="{D5CDD505-2E9C-101B-9397-08002B2CF9AE}" pid="18" name="display_urn:schemas-microsoft-com:office:office#Editor">
    <vt:lpwstr>NTDD2413\Operator</vt:lpwstr>
  </property>
  <property fmtid="{D5CDD505-2E9C-101B-9397-08002B2CF9AE}" pid="19" name="display_urn:schemas-microsoft-com:office:office#Author">
    <vt:lpwstr>Jeremy Evas</vt:lpwstr>
  </property>
  <property fmtid="{D5CDD505-2E9C-101B-9397-08002B2CF9AE}" pid="20" name="ContentTypeId">
    <vt:lpwstr>0x01010029C9ACB7DBE74D46989F0EEF1A4019DC</vt:lpwstr>
  </property>
</Properties>
</file>