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1" d="100"/>
          <a:sy n="71" d="100"/>
        </p:scale>
        <p:origin x="72" y="2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Sinnott (1704206)" userId="S::1704206@student.uwtsd.ac.uk::e3862951-7fea-44b7-8aed-01d2b5c6f103" providerId="AD" clId="Web-{9A5F2610-0620-42FC-A396-1655E7BFA1E4}"/>
    <pc:docChg chg="addSld modSld">
      <pc:chgData name="Shannon Sinnott (1704206)" userId="S::1704206@student.uwtsd.ac.uk::e3862951-7fea-44b7-8aed-01d2b5c6f103" providerId="AD" clId="Web-{9A5F2610-0620-42FC-A396-1655E7BFA1E4}" dt="2018-05-08T21:43:12.159" v="1153"/>
      <pc:docMkLst>
        <pc:docMk/>
      </pc:docMkLst>
      <pc:sldChg chg="addSp delSp modSp">
        <pc:chgData name="Shannon Sinnott (1704206)" userId="S::1704206@student.uwtsd.ac.uk::e3862951-7fea-44b7-8aed-01d2b5c6f103" providerId="AD" clId="Web-{9A5F2610-0620-42FC-A396-1655E7BFA1E4}" dt="2018-05-08T21:29:22.209" v="1044"/>
        <pc:sldMkLst>
          <pc:docMk/>
          <pc:sldMk cId="109857222" sldId="256"/>
        </pc:sldMkLst>
        <pc:spChg chg="mod">
          <ac:chgData name="Shannon Sinnott (1704206)" userId="S::1704206@student.uwtsd.ac.uk::e3862951-7fea-44b7-8aed-01d2b5c6f103" providerId="AD" clId="Web-{9A5F2610-0620-42FC-A396-1655E7BFA1E4}" dt="2018-05-08T21:29:22.209" v="1044"/>
          <ac:spMkLst>
            <pc:docMk/>
            <pc:sldMk cId="109857222" sldId="256"/>
            <ac:spMk id="3" creationId="{00000000-0000-0000-0000-000000000000}"/>
          </ac:spMkLst>
        </pc:spChg>
        <pc:spChg chg="mod">
          <ac:chgData name="Shannon Sinnott (1704206)" userId="S::1704206@student.uwtsd.ac.uk::e3862951-7fea-44b7-8aed-01d2b5c6f103" providerId="AD" clId="Web-{9A5F2610-0620-42FC-A396-1655E7BFA1E4}" dt="2018-05-08T21:29:08.803" v="1041"/>
          <ac:spMkLst>
            <pc:docMk/>
            <pc:sldMk cId="109857222" sldId="256"/>
            <ac:spMk id="4" creationId="{39F89C12-D67E-4402-BF8D-61626608F49D}"/>
          </ac:spMkLst>
        </pc:spChg>
        <pc:spChg chg="del mod">
          <ac:chgData name="Shannon Sinnott (1704206)" userId="S::1704206@student.uwtsd.ac.uk::e3862951-7fea-44b7-8aed-01d2b5c6f103" providerId="AD" clId="Web-{9A5F2610-0620-42FC-A396-1655E7BFA1E4}" dt="2018-05-08T20:59:47.048" v="711"/>
          <ac:spMkLst>
            <pc:docMk/>
            <pc:sldMk cId="109857222" sldId="256"/>
            <ac:spMk id="5" creationId="{9EC92621-61CB-4AB9-B4A8-DB2CC3C26E70}"/>
          </ac:spMkLst>
        </pc:spChg>
        <pc:spChg chg="add mod">
          <ac:chgData name="Shannon Sinnott (1704206)" userId="S::1704206@student.uwtsd.ac.uk::e3862951-7fea-44b7-8aed-01d2b5c6f103" providerId="AD" clId="Web-{9A5F2610-0620-42FC-A396-1655E7BFA1E4}" dt="2018-05-08T21:03:42.389" v="739"/>
          <ac:spMkLst>
            <pc:docMk/>
            <pc:sldMk cId="109857222" sldId="256"/>
            <ac:spMk id="7" creationId="{4DE4AE3E-076F-4027-B215-A6783CEA606F}"/>
          </ac:spMkLst>
        </pc:spChg>
        <pc:spChg chg="add mod">
          <ac:chgData name="Shannon Sinnott (1704206)" userId="S::1704206@student.uwtsd.ac.uk::e3862951-7fea-44b7-8aed-01d2b5c6f103" providerId="AD" clId="Web-{9A5F2610-0620-42FC-A396-1655E7BFA1E4}" dt="2018-05-08T21:05:55.528" v="833"/>
          <ac:spMkLst>
            <pc:docMk/>
            <pc:sldMk cId="109857222" sldId="256"/>
            <ac:spMk id="8" creationId="{088A6634-D733-489D-BC62-B5DB45D1E0CF}"/>
          </ac:spMkLst>
        </pc:spChg>
        <pc:spChg chg="mod">
          <ac:chgData name="Shannon Sinnott (1704206)" userId="S::1704206@student.uwtsd.ac.uk::e3862951-7fea-44b7-8aed-01d2b5c6f103" providerId="AD" clId="Web-{9A5F2610-0620-42FC-A396-1655E7BFA1E4}" dt="2018-05-08T21:09:27.322" v="868"/>
          <ac:spMkLst>
            <pc:docMk/>
            <pc:sldMk cId="109857222" sldId="256"/>
            <ac:spMk id="9" creationId="{79C8968E-C234-40FE-ACB0-82436AB5F23F}"/>
          </ac:spMkLst>
        </pc:spChg>
      </pc:sldChg>
      <pc:sldChg chg="modSp">
        <pc:chgData name="Shannon Sinnott (1704206)" userId="S::1704206@student.uwtsd.ac.uk::e3862951-7fea-44b7-8aed-01d2b5c6f103" providerId="AD" clId="Web-{9A5F2610-0620-42FC-A396-1655E7BFA1E4}" dt="2018-05-08T21:41:47.905" v="1118"/>
        <pc:sldMkLst>
          <pc:docMk/>
          <pc:sldMk cId="2939161260" sldId="257"/>
        </pc:sldMkLst>
        <pc:spChg chg="mod">
          <ac:chgData name="Shannon Sinnott (1704206)" userId="S::1704206@student.uwtsd.ac.uk::e3862951-7fea-44b7-8aed-01d2b5c6f103" providerId="AD" clId="Web-{9A5F2610-0620-42FC-A396-1655E7BFA1E4}" dt="2018-05-08T21:41:47.905" v="1118"/>
          <ac:spMkLst>
            <pc:docMk/>
            <pc:sldMk cId="2939161260" sldId="257"/>
            <ac:spMk id="3" creationId="{253BB4A0-9772-4A21-ADB4-2E660D05B940}"/>
          </ac:spMkLst>
        </pc:spChg>
      </pc:sldChg>
      <pc:sldChg chg="addSp delSp modSp">
        <pc:chgData name="Shannon Sinnott (1704206)" userId="S::1704206@student.uwtsd.ac.uk::e3862951-7fea-44b7-8aed-01d2b5c6f103" providerId="AD" clId="Web-{9A5F2610-0620-42FC-A396-1655E7BFA1E4}" dt="2018-05-08T21:43:12.159" v="1152"/>
        <pc:sldMkLst>
          <pc:docMk/>
          <pc:sldMk cId="719978544" sldId="258"/>
        </pc:sldMkLst>
        <pc:spChg chg="add del mod">
          <ac:chgData name="Shannon Sinnott (1704206)" userId="S::1704206@student.uwtsd.ac.uk::e3862951-7fea-44b7-8aed-01d2b5c6f103" providerId="AD" clId="Web-{9A5F2610-0620-42FC-A396-1655E7BFA1E4}" dt="2018-05-08T19:30:55.040" v="678"/>
          <ac:spMkLst>
            <pc:docMk/>
            <pc:sldMk cId="719978544" sldId="258"/>
            <ac:spMk id="2" creationId="{C072D4CE-730A-4770-B54D-1F5277B9CC3F}"/>
          </ac:spMkLst>
        </pc:spChg>
        <pc:spChg chg="mod">
          <ac:chgData name="Shannon Sinnott (1704206)" userId="S::1704206@student.uwtsd.ac.uk::e3862951-7fea-44b7-8aed-01d2b5c6f103" providerId="AD" clId="Web-{9A5F2610-0620-42FC-A396-1655E7BFA1E4}" dt="2018-05-08T19:30:39.805" v="671"/>
          <ac:spMkLst>
            <pc:docMk/>
            <pc:sldMk cId="719978544" sldId="258"/>
            <ac:spMk id="3" creationId="{F2972FD0-9018-47FA-B196-338C8B387467}"/>
          </ac:spMkLst>
        </pc:spChg>
        <pc:spChg chg="add mod">
          <ac:chgData name="Shannon Sinnott (1704206)" userId="S::1704206@student.uwtsd.ac.uk::e3862951-7fea-44b7-8aed-01d2b5c6f103" providerId="AD" clId="Web-{9A5F2610-0620-42FC-A396-1655E7BFA1E4}" dt="2018-05-08T21:43:12.159" v="1152"/>
          <ac:spMkLst>
            <pc:docMk/>
            <pc:sldMk cId="719978544" sldId="258"/>
            <ac:spMk id="4" creationId="{31A7B458-6BCE-47C7-A399-A5FAAFF642C3}"/>
          </ac:spMkLst>
        </pc:spChg>
      </pc:sldChg>
      <pc:sldChg chg="delSp modSp new">
        <pc:chgData name="Shannon Sinnott (1704206)" userId="S::1704206@student.uwtsd.ac.uk::e3862951-7fea-44b7-8aed-01d2b5c6f103" providerId="AD" clId="Web-{9A5F2610-0620-42FC-A396-1655E7BFA1E4}" dt="2018-05-08T21:41:32.858" v="1112"/>
        <pc:sldMkLst>
          <pc:docMk/>
          <pc:sldMk cId="2376161724" sldId="259"/>
        </pc:sldMkLst>
        <pc:spChg chg="del">
          <ac:chgData name="Shannon Sinnott (1704206)" userId="S::1704206@student.uwtsd.ac.uk::e3862951-7fea-44b7-8aed-01d2b5c6f103" providerId="AD" clId="Web-{9A5F2610-0620-42FC-A396-1655E7BFA1E4}" dt="2018-05-08T19:09:07.718" v="223"/>
          <ac:spMkLst>
            <pc:docMk/>
            <pc:sldMk cId="2376161724" sldId="259"/>
            <ac:spMk id="2" creationId="{67694260-60C2-4B5C-AE6B-D0A7F06BAAAD}"/>
          </ac:spMkLst>
        </pc:spChg>
        <pc:spChg chg="mod">
          <ac:chgData name="Shannon Sinnott (1704206)" userId="S::1704206@student.uwtsd.ac.uk::e3862951-7fea-44b7-8aed-01d2b5c6f103" providerId="AD" clId="Web-{9A5F2610-0620-42FC-A396-1655E7BFA1E4}" dt="2018-05-08T21:41:32.858" v="1112"/>
          <ac:spMkLst>
            <pc:docMk/>
            <pc:sldMk cId="2376161724" sldId="259"/>
            <ac:spMk id="3" creationId="{D4C50F89-7430-46AF-AF57-807CCECB31BC}"/>
          </ac:spMkLst>
        </pc:spChg>
      </pc:sldChg>
    </pc:docChg>
  </pc:docChgLst>
  <pc:docChgLst>
    <pc:chgData name="Shannon Sinnott (1704206)" userId="S::1704206@student.uwtsd.ac.uk::e3862951-7fea-44b7-8aed-01d2b5c6f103" providerId="AD" clId="Web-{B57964F9-B1DA-4C54-8958-7067B85A18BC}"/>
    <pc:docChg chg="addSld modSld">
      <pc:chgData name="Shannon Sinnott (1704206)" userId="S::1704206@student.uwtsd.ac.uk::e3862951-7fea-44b7-8aed-01d2b5c6f103" providerId="AD" clId="Web-{B57964F9-B1DA-4C54-8958-7067B85A18BC}" dt="2018-05-03T16:36:48.355" v="2110"/>
      <pc:docMkLst>
        <pc:docMk/>
      </pc:docMkLst>
      <pc:sldChg chg="addSp delSp modSp">
        <pc:chgData name="Shannon Sinnott (1704206)" userId="S::1704206@student.uwtsd.ac.uk::e3862951-7fea-44b7-8aed-01d2b5c6f103" providerId="AD" clId="Web-{B57964F9-B1DA-4C54-8958-7067B85A18BC}" dt="2018-05-03T16:36:48.355" v="2109"/>
        <pc:sldMkLst>
          <pc:docMk/>
          <pc:sldMk cId="109857222" sldId="256"/>
        </pc:sldMkLst>
        <pc:spChg chg="mod">
          <ac:chgData name="Shannon Sinnott (1704206)" userId="S::1704206@student.uwtsd.ac.uk::e3862951-7fea-44b7-8aed-01d2b5c6f103" providerId="AD" clId="Web-{B57964F9-B1DA-4C54-8958-7067B85A18BC}" dt="2018-05-03T12:30:21.952" v="1506"/>
          <ac:spMkLst>
            <pc:docMk/>
            <pc:sldMk cId="109857222" sldId="256"/>
            <ac:spMk id="4" creationId="{39F89C12-D67E-4402-BF8D-61626608F49D}"/>
          </ac:spMkLst>
        </pc:spChg>
        <pc:spChg chg="add mod">
          <ac:chgData name="Shannon Sinnott (1704206)" userId="S::1704206@student.uwtsd.ac.uk::e3862951-7fea-44b7-8aed-01d2b5c6f103" providerId="AD" clId="Web-{B57964F9-B1DA-4C54-8958-7067B85A18BC}" dt="2018-05-03T16:22:56.679" v="1732"/>
          <ac:spMkLst>
            <pc:docMk/>
            <pc:sldMk cId="109857222" sldId="256"/>
            <ac:spMk id="5" creationId="{9EC92621-61CB-4AB9-B4A8-DB2CC3C26E70}"/>
          </ac:spMkLst>
        </pc:spChg>
        <pc:spChg chg="add mod">
          <ac:chgData name="Shannon Sinnott (1704206)" userId="S::1704206@student.uwtsd.ac.uk::e3862951-7fea-44b7-8aed-01d2b5c6f103" providerId="AD" clId="Web-{B57964F9-B1DA-4C54-8958-7067B85A18BC}" dt="2018-05-03T16:13:18.655" v="1695"/>
          <ac:spMkLst>
            <pc:docMk/>
            <pc:sldMk cId="109857222" sldId="256"/>
            <ac:spMk id="6" creationId="{16421356-ED69-4601-B0E7-7E0F014178D8}"/>
          </ac:spMkLst>
        </pc:spChg>
        <pc:spChg chg="add del mod">
          <ac:chgData name="Shannon Sinnott (1704206)" userId="S::1704206@student.uwtsd.ac.uk::e3862951-7fea-44b7-8aed-01d2b5c6f103" providerId="AD" clId="Web-{B57964F9-B1DA-4C54-8958-7067B85A18BC}" dt="2018-05-03T16:13:01.577" v="1690"/>
          <ac:spMkLst>
            <pc:docMk/>
            <pc:sldMk cId="109857222" sldId="256"/>
            <ac:spMk id="7" creationId="{1205C9FB-4E9F-4917-B744-623DC82496C3}"/>
          </ac:spMkLst>
        </pc:spChg>
        <pc:spChg chg="add del mod">
          <ac:chgData name="Shannon Sinnott (1704206)" userId="S::1704206@student.uwtsd.ac.uk::e3862951-7fea-44b7-8aed-01d2b5c6f103" providerId="AD" clId="Web-{B57964F9-B1DA-4C54-8958-7067B85A18BC}" dt="2018-05-03T16:12:57.967" v="1689"/>
          <ac:spMkLst>
            <pc:docMk/>
            <pc:sldMk cId="109857222" sldId="256"/>
            <ac:spMk id="8" creationId="{70424A99-77C3-4542-88D8-15C0BBFDAEE5}"/>
          </ac:spMkLst>
        </pc:spChg>
        <pc:spChg chg="add mod">
          <ac:chgData name="Shannon Sinnott (1704206)" userId="S::1704206@student.uwtsd.ac.uk::e3862951-7fea-44b7-8aed-01d2b5c6f103" providerId="AD" clId="Web-{B57964F9-B1DA-4C54-8958-7067B85A18BC}" dt="2018-05-03T16:36:48.355" v="2109"/>
          <ac:spMkLst>
            <pc:docMk/>
            <pc:sldMk cId="109857222" sldId="256"/>
            <ac:spMk id="9" creationId="{79C8968E-C234-40FE-ACB0-82436AB5F23F}"/>
          </ac:spMkLst>
        </pc:spChg>
      </pc:sldChg>
      <pc:sldChg chg="modSp">
        <pc:chgData name="Shannon Sinnott (1704206)" userId="S::1704206@student.uwtsd.ac.uk::e3862951-7fea-44b7-8aed-01d2b5c6f103" providerId="AD" clId="Web-{B57964F9-B1DA-4C54-8958-7067B85A18BC}" dt="2018-05-03T12:04:53.329" v="714"/>
        <pc:sldMkLst>
          <pc:docMk/>
          <pc:sldMk cId="2939161260" sldId="257"/>
        </pc:sldMkLst>
        <pc:spChg chg="mod">
          <ac:chgData name="Shannon Sinnott (1704206)" userId="S::1704206@student.uwtsd.ac.uk::e3862951-7fea-44b7-8aed-01d2b5c6f103" providerId="AD" clId="Web-{B57964F9-B1DA-4C54-8958-7067B85A18BC}" dt="2018-05-03T12:04:53.329" v="714"/>
          <ac:spMkLst>
            <pc:docMk/>
            <pc:sldMk cId="2939161260" sldId="257"/>
            <ac:spMk id="3" creationId="{253BB4A0-9772-4A21-ADB4-2E660D05B940}"/>
          </ac:spMkLst>
        </pc:spChg>
      </pc:sldChg>
      <pc:sldChg chg="delSp modSp new">
        <pc:chgData name="Shannon Sinnott (1704206)" userId="S::1704206@student.uwtsd.ac.uk::e3862951-7fea-44b7-8aed-01d2b5c6f103" providerId="AD" clId="Web-{B57964F9-B1DA-4C54-8958-7067B85A18BC}" dt="2018-05-03T12:29:54.952" v="1503"/>
        <pc:sldMkLst>
          <pc:docMk/>
          <pc:sldMk cId="719978544" sldId="258"/>
        </pc:sldMkLst>
        <pc:spChg chg="del">
          <ac:chgData name="Shannon Sinnott (1704206)" userId="S::1704206@student.uwtsd.ac.uk::e3862951-7fea-44b7-8aed-01d2b5c6f103" providerId="AD" clId="Web-{B57964F9-B1DA-4C54-8958-7067B85A18BC}" dt="2018-05-03T12:19:49.409" v="934"/>
          <ac:spMkLst>
            <pc:docMk/>
            <pc:sldMk cId="719978544" sldId="258"/>
            <ac:spMk id="2" creationId="{096E294D-3E4A-4E70-911A-8D729B2C243B}"/>
          </ac:spMkLst>
        </pc:spChg>
        <pc:spChg chg="mod">
          <ac:chgData name="Shannon Sinnott (1704206)" userId="S::1704206@student.uwtsd.ac.uk::e3862951-7fea-44b7-8aed-01d2b5c6f103" providerId="AD" clId="Web-{B57964F9-B1DA-4C54-8958-7067B85A18BC}" dt="2018-05-03T12:29:54.952" v="1503"/>
          <ac:spMkLst>
            <pc:docMk/>
            <pc:sldMk cId="719978544" sldId="258"/>
            <ac:spMk id="3" creationId="{F2972FD0-9018-47FA-B196-338C8B387467}"/>
          </ac:spMkLst>
        </pc:spChg>
      </pc:sldChg>
    </pc:docChg>
  </pc:docChgLst>
  <pc:docChgLst>
    <pc:chgData name="Shannon Sinnott (1704206)" userId="S::1704206@student.uwtsd.ac.uk::e3862951-7fea-44b7-8aed-01d2b5c6f103" providerId="AD" clId="Web-{2DA1C0C4-9777-452C-88CE-DC8D25B4974D}"/>
    <pc:docChg chg="addSld modSld">
      <pc:chgData name="Shannon Sinnott (1704206)" userId="S::1704206@student.uwtsd.ac.uk::e3862951-7fea-44b7-8aed-01d2b5c6f103" providerId="AD" clId="Web-{2DA1C0C4-9777-452C-88CE-DC8D25B4974D}" dt="2018-05-02T17:35:32.678" v="993"/>
      <pc:docMkLst>
        <pc:docMk/>
      </pc:docMkLst>
      <pc:sldChg chg="addSp modSp">
        <pc:chgData name="Shannon Sinnott (1704206)" userId="S::1704206@student.uwtsd.ac.uk::e3862951-7fea-44b7-8aed-01d2b5c6f103" providerId="AD" clId="Web-{2DA1C0C4-9777-452C-88CE-DC8D25B4974D}" dt="2018-05-02T17:35:32.678" v="992"/>
        <pc:sldMkLst>
          <pc:docMk/>
          <pc:sldMk cId="109857222" sldId="256"/>
        </pc:sldMkLst>
        <pc:spChg chg="mod">
          <ac:chgData name="Shannon Sinnott (1704206)" userId="S::1704206@student.uwtsd.ac.uk::e3862951-7fea-44b7-8aed-01d2b5c6f103" providerId="AD" clId="Web-{2DA1C0C4-9777-452C-88CE-DC8D25B4974D}" dt="2018-05-02T11:42:23.199" v="57"/>
          <ac:spMkLst>
            <pc:docMk/>
            <pc:sldMk cId="109857222" sldId="256"/>
            <ac:spMk id="2" creationId="{00000000-0000-0000-0000-000000000000}"/>
          </ac:spMkLst>
        </pc:spChg>
        <pc:spChg chg="mod">
          <ac:chgData name="Shannon Sinnott (1704206)" userId="S::1704206@student.uwtsd.ac.uk::e3862951-7fea-44b7-8aed-01d2b5c6f103" providerId="AD" clId="Web-{2DA1C0C4-9777-452C-88CE-DC8D25B4974D}" dt="2018-05-02T12:17:11.366" v="735"/>
          <ac:spMkLst>
            <pc:docMk/>
            <pc:sldMk cId="109857222" sldId="256"/>
            <ac:spMk id="3" creationId="{00000000-0000-0000-0000-000000000000}"/>
          </ac:spMkLst>
        </pc:spChg>
        <pc:spChg chg="add mod">
          <ac:chgData name="Shannon Sinnott (1704206)" userId="S::1704206@student.uwtsd.ac.uk::e3862951-7fea-44b7-8aed-01d2b5c6f103" providerId="AD" clId="Web-{2DA1C0C4-9777-452C-88CE-DC8D25B4974D}" dt="2018-05-02T17:35:32.678" v="992"/>
          <ac:spMkLst>
            <pc:docMk/>
            <pc:sldMk cId="109857222" sldId="256"/>
            <ac:spMk id="4" creationId="{39F89C12-D67E-4402-BF8D-61626608F49D}"/>
          </ac:spMkLst>
        </pc:spChg>
      </pc:sldChg>
      <pc:sldChg chg="delSp modSp new">
        <pc:chgData name="Shannon Sinnott (1704206)" userId="S::1704206@student.uwtsd.ac.uk::e3862951-7fea-44b7-8aed-01d2b5c6f103" providerId="AD" clId="Web-{2DA1C0C4-9777-452C-88CE-DC8D25B4974D}" dt="2018-05-02T17:17:06.070" v="956"/>
        <pc:sldMkLst>
          <pc:docMk/>
          <pc:sldMk cId="2939161260" sldId="257"/>
        </pc:sldMkLst>
        <pc:spChg chg="del">
          <ac:chgData name="Shannon Sinnott (1704206)" userId="S::1704206@student.uwtsd.ac.uk::e3862951-7fea-44b7-8aed-01d2b5c6f103" providerId="AD" clId="Web-{2DA1C0C4-9777-452C-88CE-DC8D25B4974D}" dt="2018-05-02T11:47:53.875" v="265"/>
          <ac:spMkLst>
            <pc:docMk/>
            <pc:sldMk cId="2939161260" sldId="257"/>
            <ac:spMk id="2" creationId="{8FD95CA0-E230-4CD5-A9A0-797DB4C7DA8D}"/>
          </ac:spMkLst>
        </pc:spChg>
        <pc:spChg chg="mod">
          <ac:chgData name="Shannon Sinnott (1704206)" userId="S::1704206@student.uwtsd.ac.uk::e3862951-7fea-44b7-8aed-01d2b5c6f103" providerId="AD" clId="Web-{2DA1C0C4-9777-452C-88CE-DC8D25B4974D}" dt="2018-05-02T17:17:06.070" v="956"/>
          <ac:spMkLst>
            <pc:docMk/>
            <pc:sldMk cId="2939161260" sldId="257"/>
            <ac:spMk id="3" creationId="{253BB4A0-9772-4A21-ADB4-2E660D05B94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20/05/2018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unicef.org.uk/what-we-do/un-convention-child-rights/" TargetMode="External"/><Relationship Id="rId2" Type="http://schemas.openxmlformats.org/officeDocument/2006/relationships/hyperlink" Target="https://assets.publishing.service.gov.uk/government/uploads/system/uploads/attachment_data/file/419604/What_to_do_if_you_re_worried_a_child_is_being_abused.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overnment/publications/statutory-policies-for-schools" TargetMode="External"/><Relationship Id="rId2" Type="http://schemas.openxmlformats.org/officeDocument/2006/relationships/hyperlink" Target="https://wehearyou.acecqa.gov.au/2016/09/01/unpacking-the-planning-cycle-part-1/" TargetMode="External"/><Relationship Id="rId1" Type="http://schemas.openxmlformats.org/officeDocument/2006/relationships/slideLayout" Target="../slideLayouts/slideLayout2.xml"/><Relationship Id="rId5" Type="http://schemas.openxmlformats.org/officeDocument/2006/relationships/hyperlink" Target="http://learning.gov.wales/docs/learningwales/publications/150803-fp-framework-en.pdf" TargetMode="External"/><Relationship Id="rId4" Type="http://schemas.openxmlformats.org/officeDocument/2006/relationships/hyperlink" Target="https://www.unicef.org.uk/what-we-do/un-convention-child-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8322" y="-780478"/>
            <a:ext cx="9144000" cy="1151149"/>
          </a:xfrm>
        </p:spPr>
        <p:txBody>
          <a:bodyPr>
            <a:normAutofit/>
          </a:bodyPr>
          <a:lstStyle/>
          <a:p>
            <a:r>
              <a:rPr lang="en-GB" sz="1400" b="1" dirty="0">
                <a:latin typeface="Arial" panose="020B0604020202020204" pitchFamily="34" charset="0"/>
                <a:cs typeface="Arial" panose="020B0604020202020204" pitchFamily="34" charset="0"/>
              </a:rPr>
              <a:t>For early years practitioners: importance of respecting the voice of the child</a:t>
            </a:r>
            <a:r>
              <a:rPr lang="en-GB" sz="1400" b="1" dirty="0">
                <a:cs typeface="Calibri Light"/>
              </a:rPr>
              <a:t>.</a:t>
            </a:r>
            <a:endParaRPr lang="en-GB" sz="1400" b="1" dirty="0"/>
          </a:p>
        </p:txBody>
      </p:sp>
      <p:sp>
        <p:nvSpPr>
          <p:cNvPr id="3" name="Subtitle 2"/>
          <p:cNvSpPr>
            <a:spLocks noGrp="1"/>
          </p:cNvSpPr>
          <p:nvPr>
            <p:ph type="subTitle" idx="1"/>
          </p:nvPr>
        </p:nvSpPr>
        <p:spPr>
          <a:xfrm>
            <a:off x="2485624" y="390076"/>
            <a:ext cx="3595998" cy="6165270"/>
          </a:xfrm>
          <a:solidFill>
            <a:schemeClr val="accent2">
              <a:lumMod val="40000"/>
              <a:lumOff val="60000"/>
            </a:schemeClr>
          </a:solidFill>
        </p:spPr>
        <p:txBody>
          <a:bodyPr vert="horz" lIns="91440" tIns="45720" rIns="91440" bIns="45720" rtlCol="0" anchor="t">
            <a:noAutofit/>
          </a:bodyPr>
          <a:lstStyle/>
          <a:p>
            <a:r>
              <a:rPr lang="en-GB" sz="1400" b="1" u="sng" dirty="0">
                <a:latin typeface="Arial"/>
                <a:cs typeface="Arial"/>
              </a:rPr>
              <a:t>Importance of paying attention to each child as an individual.</a:t>
            </a:r>
            <a:endParaRPr lang="en-GB" sz="1400" b="1" u="sng">
              <a:latin typeface="Arial"/>
              <a:cs typeface="Arial"/>
            </a:endParaRPr>
          </a:p>
          <a:p>
            <a:pPr marL="285750" indent="-285750" algn="l">
              <a:buChar char="•"/>
            </a:pPr>
            <a:r>
              <a:rPr lang="en-GB" sz="1400" dirty="0">
                <a:latin typeface="Arial"/>
                <a:cs typeface="Arial"/>
              </a:rPr>
              <a:t>It is important to listen and pay attention to the children as individuals as this way you may begin to see if the child has any</a:t>
            </a:r>
            <a:r>
              <a:rPr lang="en-GB" sz="1400" b="1" dirty="0">
                <a:solidFill>
                  <a:srgbClr val="538135"/>
                </a:solidFill>
                <a:latin typeface="Arial"/>
                <a:cs typeface="Arial"/>
              </a:rPr>
              <a:t> learning difficulties</a:t>
            </a:r>
            <a:r>
              <a:rPr lang="en-GB" sz="1400" dirty="0">
                <a:latin typeface="Arial"/>
                <a:cs typeface="Arial"/>
              </a:rPr>
              <a:t> which may need extra attention such as </a:t>
            </a:r>
            <a:r>
              <a:rPr lang="en-GB" sz="1400" b="1" dirty="0">
                <a:solidFill>
                  <a:srgbClr val="538135"/>
                </a:solidFill>
                <a:latin typeface="Arial"/>
                <a:cs typeface="Arial"/>
              </a:rPr>
              <a:t>Dyspraxia, dyslexia and autism</a:t>
            </a:r>
            <a:r>
              <a:rPr lang="en-GB" sz="1400" dirty="0">
                <a:latin typeface="Arial"/>
                <a:cs typeface="Arial"/>
              </a:rPr>
              <a:t> (</a:t>
            </a:r>
            <a:r>
              <a:rPr lang="en-US" sz="1400" dirty="0">
                <a:latin typeface="Arial"/>
                <a:cs typeface="Arial"/>
              </a:rPr>
              <a:t>Macintyre, 2015). What is the reason for these learning needs? You have to professionally look into it. Is it just the child or is it to do with external factors? Home life for example (Macintyre,2015)</a:t>
            </a:r>
          </a:p>
          <a:p>
            <a:pPr marL="285750" indent="-285750" algn="l">
              <a:buChar char="•"/>
            </a:pPr>
            <a:r>
              <a:rPr lang="en-US" sz="1400" dirty="0">
                <a:latin typeface="Arial"/>
                <a:cs typeface="Arial"/>
              </a:rPr>
              <a:t>Katz and </a:t>
            </a:r>
            <a:r>
              <a:rPr lang="en-US" sz="1400" dirty="0" err="1">
                <a:latin typeface="Arial"/>
                <a:cs typeface="Arial"/>
              </a:rPr>
              <a:t>Barnetz</a:t>
            </a:r>
            <a:r>
              <a:rPr lang="en-US" sz="1400" dirty="0">
                <a:latin typeface="Arial"/>
                <a:cs typeface="Arial"/>
              </a:rPr>
              <a:t> (2014) Stress the importance of listening the </a:t>
            </a:r>
            <a:r>
              <a:rPr lang="en-US" sz="1400" dirty="0" err="1">
                <a:latin typeface="Arial"/>
                <a:cs typeface="Arial"/>
              </a:rPr>
              <a:t>childs</a:t>
            </a:r>
            <a:r>
              <a:rPr lang="en-US" sz="1400" dirty="0">
                <a:latin typeface="Arial"/>
                <a:cs typeface="Arial"/>
              </a:rPr>
              <a:t> voice, after their investigation on how children are effected after</a:t>
            </a:r>
            <a:r>
              <a:rPr lang="en-US" sz="1400" dirty="0">
                <a:solidFill>
                  <a:srgbClr val="538135"/>
                </a:solidFill>
                <a:latin typeface="Arial"/>
                <a:cs typeface="Arial"/>
              </a:rPr>
              <a:t> </a:t>
            </a:r>
            <a:r>
              <a:rPr lang="en-US" sz="1400" b="1" dirty="0">
                <a:solidFill>
                  <a:srgbClr val="538135"/>
                </a:solidFill>
                <a:latin typeface="Arial"/>
                <a:cs typeface="Arial"/>
              </a:rPr>
              <a:t>physical abuse</a:t>
            </a:r>
            <a:r>
              <a:rPr lang="en-US" sz="1400" b="1" dirty="0">
                <a:latin typeface="Arial"/>
                <a:cs typeface="Arial"/>
              </a:rPr>
              <a:t>. </a:t>
            </a:r>
            <a:r>
              <a:rPr lang="en-US" sz="1400" dirty="0">
                <a:latin typeface="Arial"/>
                <a:cs typeface="Arial"/>
              </a:rPr>
              <a:t>This may be from their parent or friends so it is importance to listen to the child and also pay attention to their </a:t>
            </a:r>
            <a:r>
              <a:rPr lang="en-US" sz="1400" dirty="0" err="1">
                <a:latin typeface="Arial"/>
                <a:cs typeface="Arial"/>
              </a:rPr>
              <a:t>behaviour</a:t>
            </a:r>
            <a:r>
              <a:rPr lang="en-US" sz="1400" dirty="0">
                <a:latin typeface="Arial"/>
                <a:cs typeface="Arial"/>
              </a:rPr>
              <a:t> for any signs (Katz and </a:t>
            </a:r>
            <a:r>
              <a:rPr lang="en-US" sz="1400" dirty="0" err="1">
                <a:latin typeface="Arial"/>
                <a:cs typeface="Arial"/>
              </a:rPr>
              <a:t>Barnetz</a:t>
            </a:r>
            <a:r>
              <a:rPr lang="en-US" sz="1400" dirty="0">
                <a:latin typeface="Arial"/>
                <a:cs typeface="Arial"/>
              </a:rPr>
              <a:t> (2014).</a:t>
            </a:r>
          </a:p>
          <a:p>
            <a:pPr marL="285750" indent="-285750" algn="l">
              <a:buChar char="•"/>
            </a:pPr>
            <a:r>
              <a:rPr lang="en-US" sz="1400" b="1" dirty="0">
                <a:latin typeface="Arial"/>
                <a:cs typeface="Arial"/>
              </a:rPr>
              <a:t>Safeguarding</a:t>
            </a:r>
            <a:endParaRPr lang="en-US" sz="1400" b="1">
              <a:latin typeface="Arial"/>
              <a:cs typeface="Arial"/>
            </a:endParaRPr>
          </a:p>
          <a:p>
            <a:pPr algn="l"/>
            <a:r>
              <a:rPr lang="en-US" sz="1400" dirty="0">
                <a:latin typeface="Arial"/>
                <a:cs typeface="Arial"/>
              </a:rPr>
              <a:t>Safeguarding was brought out under the education act 2002, to ensure all children are looked after and protected from abuse (support for Learners Division &amp; Wales. Welsh Assembly Government, 2008)</a:t>
            </a:r>
          </a:p>
        </p:txBody>
      </p:sp>
      <p:sp>
        <p:nvSpPr>
          <p:cNvPr id="4" name="TextBox 3">
            <a:extLst>
              <a:ext uri="{FF2B5EF4-FFF2-40B4-BE49-F238E27FC236}">
                <a16:creationId xmlns="" xmlns:a16="http://schemas.microsoft.com/office/drawing/2014/main" id="{39F89C12-D67E-4402-BF8D-61626608F49D}"/>
              </a:ext>
            </a:extLst>
          </p:cNvPr>
          <p:cNvSpPr txBox="1"/>
          <p:nvPr/>
        </p:nvSpPr>
        <p:spPr>
          <a:xfrm>
            <a:off x="6162133" y="475891"/>
            <a:ext cx="2743200" cy="3970318"/>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u="sng" dirty="0">
                <a:latin typeface="Arial"/>
                <a:cs typeface="Arial"/>
              </a:rPr>
              <a:t>UNCRC</a:t>
            </a:r>
          </a:p>
          <a:p>
            <a:pPr marL="285750" indent="-285750" algn="ctr">
              <a:buFont typeface="Arial" panose="020B0604020202020204" pitchFamily="34" charset="0"/>
              <a:buChar char="•"/>
            </a:pPr>
            <a:r>
              <a:rPr lang="en-US" sz="1400" dirty="0">
                <a:latin typeface="Arial"/>
                <a:cs typeface="Arial"/>
              </a:rPr>
              <a:t>The UNCRC has 54 articles that cover all aspects of a child’s life and the rights they should have as a child. It also explains what adults and governments must do to maintain these rights for children (</a:t>
            </a:r>
            <a:r>
              <a:rPr lang="en-US" sz="1400" dirty="0" err="1">
                <a:latin typeface="Arial"/>
                <a:cs typeface="Arial"/>
              </a:rPr>
              <a:t>Unicef</a:t>
            </a:r>
            <a:r>
              <a:rPr lang="en-US" sz="1400" dirty="0">
                <a:latin typeface="Arial"/>
                <a:cs typeface="Arial"/>
              </a:rPr>
              <a:t>, 2016).</a:t>
            </a:r>
            <a:endParaRPr lang="en-US" sz="1400">
              <a:cs typeface="Calibri"/>
            </a:endParaRPr>
          </a:p>
          <a:p>
            <a:pPr marL="285750" indent="-285750">
              <a:buFont typeface="Arial" panose="020B0604020202020204" pitchFamily="34" charset="0"/>
              <a:buChar char="•"/>
            </a:pPr>
            <a:r>
              <a:rPr lang="en-US" sz="1400" dirty="0">
                <a:latin typeface="Arial"/>
                <a:cs typeface="Arial"/>
              </a:rPr>
              <a:t>I have chosen five articles from the UNCRC that I believe are important and crucial to paying attention to a child who is not mixing, communicating or concentrating for long and also finding it hard to share with others in a setting.</a:t>
            </a:r>
            <a:endParaRPr lang="en-US" sz="1400" b="1" dirty="0">
              <a:latin typeface="Arial"/>
              <a:cs typeface="Arial"/>
            </a:endParaRPr>
          </a:p>
        </p:txBody>
      </p:sp>
      <p:sp>
        <p:nvSpPr>
          <p:cNvPr id="6" name="TextBox 5">
            <a:extLst>
              <a:ext uri="{FF2B5EF4-FFF2-40B4-BE49-F238E27FC236}">
                <a16:creationId xmlns="" xmlns:a16="http://schemas.microsoft.com/office/drawing/2014/main" id="{16421356-ED69-4601-B0E7-7E0F014178D8}"/>
              </a:ext>
            </a:extLst>
          </p:cNvPr>
          <p:cNvSpPr txBox="1"/>
          <p:nvPr/>
        </p:nvSpPr>
        <p:spPr>
          <a:xfrm>
            <a:off x="9023228" y="533399"/>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dirty="0">
              <a:cs typeface="Calibri"/>
            </a:endParaRPr>
          </a:p>
        </p:txBody>
      </p:sp>
      <p:sp>
        <p:nvSpPr>
          <p:cNvPr id="9" name="TextBox 8">
            <a:extLst>
              <a:ext uri="{FF2B5EF4-FFF2-40B4-BE49-F238E27FC236}">
                <a16:creationId xmlns="" xmlns:a16="http://schemas.microsoft.com/office/drawing/2014/main" id="{79C8968E-C234-40FE-ACB0-82436AB5F23F}"/>
              </a:ext>
            </a:extLst>
          </p:cNvPr>
          <p:cNvSpPr txBox="1"/>
          <p:nvPr/>
        </p:nvSpPr>
        <p:spPr>
          <a:xfrm>
            <a:off x="9109495" y="-64781"/>
            <a:ext cx="2973237" cy="6771084"/>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latin typeface="Arial"/>
                <a:cs typeface="Arial"/>
              </a:rPr>
              <a:t>Case study: child in setting who is not mixing, communicating or concentrating for a long time and finding it hard to share with others </a:t>
            </a:r>
          </a:p>
          <a:p>
            <a:pPr marL="285750" indent="-285750">
              <a:buFont typeface="Arial" panose="020B0604020202020204" pitchFamily="34" charset="0"/>
              <a:buChar char="•"/>
            </a:pPr>
            <a:r>
              <a:rPr lang="en-US" sz="1400" dirty="0">
                <a:latin typeface="Arial"/>
                <a:cs typeface="Arial"/>
              </a:rPr>
              <a:t>It is important to ensure you listen to the child's voice (Katz and </a:t>
            </a:r>
            <a:r>
              <a:rPr lang="en-US" sz="1400" dirty="0" err="1">
                <a:latin typeface="Arial"/>
                <a:cs typeface="Arial"/>
              </a:rPr>
              <a:t>Barnetz</a:t>
            </a:r>
            <a:r>
              <a:rPr lang="en-US" sz="1400" dirty="0">
                <a:latin typeface="Arial"/>
                <a:cs typeface="Arial"/>
              </a:rPr>
              <a:t>, 2014) and take into account the 54 UNCRC Articles that are put in place to ensure that every child has rights and is </a:t>
            </a:r>
            <a:r>
              <a:rPr lang="en-US" sz="1400" b="1" dirty="0">
                <a:solidFill>
                  <a:srgbClr val="538135"/>
                </a:solidFill>
                <a:latin typeface="Arial"/>
                <a:cs typeface="Arial"/>
              </a:rPr>
              <a:t>safe and looked after by the parents</a:t>
            </a:r>
            <a:r>
              <a:rPr lang="en-US" sz="1400" dirty="0">
                <a:latin typeface="Arial"/>
                <a:cs typeface="Arial"/>
              </a:rPr>
              <a:t>, setting and Government, setting is where you come into place to ensure the children also know of these rights (Gov.co.uk, 2015</a:t>
            </a:r>
            <a:r>
              <a:rPr lang="en-US" sz="1400">
                <a:latin typeface="Arial"/>
                <a:cs typeface="Arial"/>
              </a:rPr>
              <a:t>). </a:t>
            </a:r>
            <a:endParaRPr lang="en-US" sz="1400" smtClean="0">
              <a:latin typeface="Arial"/>
              <a:cs typeface="Arial"/>
            </a:endParaRPr>
          </a:p>
          <a:p>
            <a:pPr marL="285750" indent="-285750">
              <a:buFont typeface="Arial" panose="020B0604020202020204" pitchFamily="34" charset="0"/>
              <a:buChar char="•"/>
            </a:pPr>
            <a:r>
              <a:rPr lang="en-US" sz="1400" smtClean="0">
                <a:latin typeface="Arial"/>
                <a:cs typeface="Arial"/>
              </a:rPr>
              <a:t>If </a:t>
            </a:r>
            <a:r>
              <a:rPr lang="en-US" sz="1400" dirty="0">
                <a:latin typeface="Arial"/>
                <a:cs typeface="Arial"/>
              </a:rPr>
              <a:t>a child is not settling in and mixing with the others, you should look out for key factors that may be stopping him from joining in such as stereotyping Slaughter-Defoe et al., (2012) look to see is this a </a:t>
            </a:r>
            <a:r>
              <a:rPr lang="en-US" sz="1400" b="1" dirty="0">
                <a:solidFill>
                  <a:srgbClr val="538135"/>
                </a:solidFill>
                <a:latin typeface="Arial"/>
                <a:cs typeface="Arial"/>
              </a:rPr>
              <a:t>racial matter; skin </a:t>
            </a:r>
            <a:r>
              <a:rPr lang="en-US" sz="1400" b="1" dirty="0" err="1">
                <a:solidFill>
                  <a:srgbClr val="538135"/>
                </a:solidFill>
                <a:latin typeface="Arial"/>
                <a:cs typeface="Arial"/>
              </a:rPr>
              <a:t>colour</a:t>
            </a:r>
            <a:r>
              <a:rPr lang="en-US" sz="1400" b="1" dirty="0">
                <a:solidFill>
                  <a:srgbClr val="538135"/>
                </a:solidFill>
                <a:latin typeface="Arial"/>
                <a:cs typeface="Arial"/>
              </a:rPr>
              <a:t> or religion</a:t>
            </a:r>
            <a:r>
              <a:rPr lang="en-US" sz="1400" dirty="0">
                <a:latin typeface="Arial"/>
                <a:cs typeface="Arial"/>
              </a:rPr>
              <a:t> and should we set a lesson on educating children on the life long effects of </a:t>
            </a:r>
            <a:r>
              <a:rPr lang="en-US" sz="1400" b="1">
                <a:solidFill>
                  <a:srgbClr val="538135"/>
                </a:solidFill>
                <a:latin typeface="Arial"/>
                <a:cs typeface="Arial"/>
              </a:rPr>
              <a:t>stereotyping</a:t>
            </a:r>
            <a:r>
              <a:rPr lang="en-US" sz="1400" b="1">
                <a:latin typeface="Arial"/>
                <a:cs typeface="Arial"/>
              </a:rPr>
              <a:t> </a:t>
            </a:r>
            <a:r>
              <a:rPr lang="en-US" sz="1400" smtClean="0">
                <a:latin typeface="Arial"/>
                <a:cs typeface="Arial"/>
              </a:rPr>
              <a:t>someone.</a:t>
            </a:r>
            <a:endParaRPr lang="en-US" sz="1400" dirty="0">
              <a:latin typeface="Arial"/>
              <a:cs typeface="Arial"/>
            </a:endParaRPr>
          </a:p>
        </p:txBody>
      </p:sp>
      <p:sp>
        <p:nvSpPr>
          <p:cNvPr id="7" name="TextBox 6">
            <a:extLst>
              <a:ext uri="{FF2B5EF4-FFF2-40B4-BE49-F238E27FC236}">
                <a16:creationId xmlns="" xmlns:a16="http://schemas.microsoft.com/office/drawing/2014/main" id="{4DE4AE3E-076F-4027-B215-A6783CEA606F}"/>
              </a:ext>
            </a:extLst>
          </p:cNvPr>
          <p:cNvSpPr txBox="1"/>
          <p:nvPr/>
        </p:nvSpPr>
        <p:spPr>
          <a:xfrm>
            <a:off x="80511" y="1437"/>
            <a:ext cx="2743200" cy="73866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Arial"/>
              </a:rPr>
              <a:t>Shannon Sinnott</a:t>
            </a:r>
          </a:p>
          <a:p>
            <a:r>
              <a:rPr lang="en-US" sz="1400" b="1" dirty="0">
                <a:latin typeface="Arial"/>
                <a:cs typeface="Arial"/>
              </a:rPr>
              <a:t>Student number: 1704206</a:t>
            </a:r>
          </a:p>
          <a:p>
            <a:r>
              <a:rPr lang="en-US" sz="1400" b="1" dirty="0">
                <a:latin typeface="Arial"/>
                <a:cs typeface="Arial"/>
              </a:rPr>
              <a:t>Course code: EAEE4002</a:t>
            </a:r>
          </a:p>
        </p:txBody>
      </p:sp>
      <p:sp>
        <p:nvSpPr>
          <p:cNvPr id="8" name="TextBox 7">
            <a:extLst>
              <a:ext uri="{FF2B5EF4-FFF2-40B4-BE49-F238E27FC236}">
                <a16:creationId xmlns="" xmlns:a16="http://schemas.microsoft.com/office/drawing/2014/main" id="{088A6634-D733-489D-BC62-B5DB45D1E0CF}"/>
              </a:ext>
            </a:extLst>
          </p:cNvPr>
          <p:cNvSpPr txBox="1"/>
          <p:nvPr/>
        </p:nvSpPr>
        <p:spPr>
          <a:xfrm>
            <a:off x="0" y="1065556"/>
            <a:ext cx="2743200" cy="95410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solidFill>
                  <a:srgbClr val="538135"/>
                </a:solidFill>
                <a:latin typeface="Arial"/>
                <a:cs typeface="Arial"/>
              </a:rPr>
              <a:t>Things to look out for in bold green</a:t>
            </a:r>
          </a:p>
          <a:p>
            <a:r>
              <a:rPr lang="en-US" sz="1400" b="1" dirty="0">
                <a:solidFill>
                  <a:srgbClr val="2E75B5"/>
                </a:solidFill>
                <a:latin typeface="Arial"/>
                <a:cs typeface="Arial"/>
              </a:rPr>
              <a:t>Ways to tackle problems in bold blue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F2972FD0-9018-47FA-B196-338C8B387467}"/>
              </a:ext>
            </a:extLst>
          </p:cNvPr>
          <p:cNvSpPr>
            <a:spLocks noGrp="1"/>
          </p:cNvSpPr>
          <p:nvPr>
            <p:ph idx="1"/>
          </p:nvPr>
        </p:nvSpPr>
        <p:spPr>
          <a:xfrm>
            <a:off x="6077553" y="0"/>
            <a:ext cx="6001111" cy="6715185"/>
          </a:xfrm>
          <a:solidFill>
            <a:schemeClr val="accent1">
              <a:lumMod val="40000"/>
              <a:lumOff val="60000"/>
            </a:schemeClr>
          </a:solidFill>
        </p:spPr>
        <p:txBody>
          <a:bodyPr vert="horz" lIns="91440" tIns="45720" rIns="91440" bIns="45720" rtlCol="0" anchor="t">
            <a:normAutofit/>
          </a:bodyPr>
          <a:lstStyle/>
          <a:p>
            <a:pPr marL="0" indent="0">
              <a:buNone/>
            </a:pPr>
            <a:r>
              <a:rPr lang="en-US" sz="1600" b="1" dirty="0">
                <a:cs typeface="Calibri"/>
              </a:rPr>
              <a:t>Article 12 </a:t>
            </a:r>
            <a:r>
              <a:rPr lang="en-US" sz="1600" dirty="0">
                <a:cs typeface="Calibri"/>
              </a:rPr>
              <a:t>-  Children have the right to say what they think should happen, when adults are making decisions that affect them, and to have their own opinions taken into account.</a:t>
            </a:r>
          </a:p>
          <a:p>
            <a:pPr marL="0" indent="0">
              <a:buNone/>
            </a:pPr>
            <a:r>
              <a:rPr lang="en-US" sz="1600" b="1" dirty="0">
                <a:cs typeface="Calibri"/>
              </a:rPr>
              <a:t>Article 13 </a:t>
            </a:r>
            <a:r>
              <a:rPr lang="en-US" sz="1600" dirty="0">
                <a:cs typeface="Calibri"/>
              </a:rPr>
              <a:t>– Children have the right to get and to share information as long as the information is not damaging to them or others </a:t>
            </a:r>
          </a:p>
          <a:p>
            <a:pPr marL="0" indent="0">
              <a:buNone/>
            </a:pPr>
            <a:r>
              <a:rPr lang="en-US" sz="1600" b="1" dirty="0">
                <a:cs typeface="Calibri"/>
              </a:rPr>
              <a:t>Article 18 </a:t>
            </a:r>
            <a:r>
              <a:rPr lang="en-US" sz="1600" dirty="0">
                <a:cs typeface="Calibri"/>
              </a:rPr>
              <a:t>– Both parents share responsibility for bringing up their children, and should always consider what is best for each child. Government should help parents by providing services to support them, especially if both parents work.</a:t>
            </a:r>
          </a:p>
          <a:p>
            <a:pPr marL="0" indent="0">
              <a:buNone/>
            </a:pPr>
            <a:r>
              <a:rPr lang="en-US" sz="1600" b="1" dirty="0">
                <a:cs typeface="Calibri"/>
              </a:rPr>
              <a:t>Article 19 </a:t>
            </a:r>
            <a:r>
              <a:rPr lang="en-US" sz="1600" dirty="0">
                <a:cs typeface="Calibri"/>
              </a:rPr>
              <a:t>– Government should ensure that the children and properly cared for, and protect them from violence, abuse and neglect by their parents or anyone else who looks after them. </a:t>
            </a:r>
          </a:p>
          <a:p>
            <a:pPr marL="0" indent="0">
              <a:buNone/>
            </a:pPr>
            <a:r>
              <a:rPr lang="en-US" sz="1600" b="1" dirty="0">
                <a:cs typeface="Calibri"/>
              </a:rPr>
              <a:t>Article 23 </a:t>
            </a:r>
            <a:r>
              <a:rPr lang="en-US" sz="1600" dirty="0">
                <a:cs typeface="Calibri"/>
              </a:rPr>
              <a:t>– Children who have any kind of disability should have special care and support so they can lead full and independent lives. </a:t>
            </a:r>
          </a:p>
          <a:p>
            <a:pPr marL="0" indent="0">
              <a:buNone/>
            </a:pPr>
            <a:endParaRPr lang="en-US" dirty="0">
              <a:cs typeface="Calibri"/>
            </a:endParaRPr>
          </a:p>
        </p:txBody>
      </p:sp>
      <p:sp>
        <p:nvSpPr>
          <p:cNvPr id="4" name="TextBox 3">
            <a:extLst>
              <a:ext uri="{FF2B5EF4-FFF2-40B4-BE49-F238E27FC236}">
                <a16:creationId xmlns="" xmlns:a16="http://schemas.microsoft.com/office/drawing/2014/main" id="{31A7B458-6BCE-47C7-A399-A5FAAFF642C3}"/>
              </a:ext>
            </a:extLst>
          </p:cNvPr>
          <p:cNvSpPr txBox="1"/>
          <p:nvPr/>
        </p:nvSpPr>
        <p:spPr>
          <a:xfrm>
            <a:off x="115019" y="94891"/>
            <a:ext cx="4917057" cy="6186309"/>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u="sng" dirty="0">
                <a:latin typeface="Arial"/>
                <a:cs typeface="Segoe UI"/>
              </a:rPr>
              <a:t>Linking UNCRC articles to your everyday work in setting</a:t>
            </a:r>
            <a:r>
              <a:rPr lang="en-US" sz="1400" u="sng" dirty="0">
                <a:latin typeface="Arial"/>
                <a:cs typeface="Arial"/>
              </a:rPr>
              <a:t>​</a:t>
            </a:r>
          </a:p>
          <a:p>
            <a:r>
              <a:rPr lang="en-US" sz="1400" dirty="0">
                <a:latin typeface="Arial"/>
                <a:cs typeface="Segoe UI"/>
              </a:rPr>
              <a:t>When working in a setting it is important to observe the children to make sure every child is happy and comfortable in that setting. When observing you pick up on the </a:t>
            </a:r>
            <a:r>
              <a:rPr lang="en-US" sz="1400" b="1" dirty="0">
                <a:latin typeface="Arial"/>
                <a:cs typeface="Segoe UI"/>
              </a:rPr>
              <a:t>child's life at home</a:t>
            </a:r>
            <a:r>
              <a:rPr lang="en-US" sz="1400" dirty="0">
                <a:latin typeface="Arial"/>
                <a:cs typeface="Segoe UI"/>
              </a:rPr>
              <a:t>, any worries or any worrying signs. It is always important to</a:t>
            </a:r>
            <a:r>
              <a:rPr lang="en-US" sz="1400" b="1" dirty="0">
                <a:solidFill>
                  <a:srgbClr val="2E75B5"/>
                </a:solidFill>
                <a:latin typeface="Arial"/>
                <a:cs typeface="Segoe UI"/>
              </a:rPr>
              <a:t> involve the parent on any thing concerning  their child's well being</a:t>
            </a:r>
            <a:r>
              <a:rPr lang="en-US" sz="1400" dirty="0">
                <a:latin typeface="Arial"/>
                <a:cs typeface="Segoe UI"/>
              </a:rPr>
              <a:t>, coming up with a solution and involving the child on that  (Jewell and Blackmore, 2004). Shown by Bronfenbrenner’s Ecological Systems Theory that the child is central to everything and therefore should be involved (Addison,1992). Solutions such as</a:t>
            </a:r>
            <a:r>
              <a:rPr lang="en-US" sz="1400" b="1" dirty="0">
                <a:solidFill>
                  <a:srgbClr val="2E75B5"/>
                </a:solidFill>
                <a:latin typeface="Arial"/>
                <a:cs typeface="Segoe UI"/>
              </a:rPr>
              <a:t> one to one sessions</a:t>
            </a:r>
            <a:r>
              <a:rPr lang="en-US" sz="1400" dirty="0">
                <a:latin typeface="Arial"/>
                <a:cs typeface="Segoe UI"/>
              </a:rPr>
              <a:t>, offered by the setting also</a:t>
            </a:r>
            <a:r>
              <a:rPr lang="en-US" sz="1400" b="1" dirty="0">
                <a:solidFill>
                  <a:srgbClr val="2E75B5"/>
                </a:solidFill>
                <a:latin typeface="Arial"/>
                <a:cs typeface="Segoe UI"/>
              </a:rPr>
              <a:t> extra help throughout the day</a:t>
            </a:r>
            <a:r>
              <a:rPr lang="en-US" sz="1400" dirty="0">
                <a:latin typeface="Arial"/>
                <a:cs typeface="Segoe UI"/>
              </a:rPr>
              <a:t>, a</a:t>
            </a:r>
            <a:r>
              <a:rPr lang="en-US" sz="1400" b="1" dirty="0">
                <a:solidFill>
                  <a:srgbClr val="2E75B5"/>
                </a:solidFill>
                <a:latin typeface="Arial"/>
                <a:cs typeface="Segoe UI"/>
              </a:rPr>
              <a:t> LSA with them at all times</a:t>
            </a:r>
            <a:r>
              <a:rPr lang="en-US" sz="1400" dirty="0">
                <a:latin typeface="Arial"/>
                <a:cs typeface="Segoe UI"/>
              </a:rPr>
              <a:t> for guidance.  Linking Article 12 and 13 (See article section for these articles). However anything you the practitioner picks up on something such as </a:t>
            </a:r>
            <a:r>
              <a:rPr lang="en-US" sz="1400" b="1" dirty="0">
                <a:solidFill>
                  <a:srgbClr val="538135"/>
                </a:solidFill>
                <a:latin typeface="Arial"/>
                <a:cs typeface="Segoe UI"/>
              </a:rPr>
              <a:t>'home abusive </a:t>
            </a:r>
            <a:r>
              <a:rPr lang="en-US" sz="1400" b="1" dirty="0" err="1">
                <a:solidFill>
                  <a:srgbClr val="538135"/>
                </a:solidFill>
                <a:latin typeface="Arial"/>
                <a:cs typeface="Segoe UI"/>
              </a:rPr>
              <a:t>behaviour</a:t>
            </a:r>
            <a:r>
              <a:rPr lang="en-US" sz="1400" dirty="0">
                <a:latin typeface="Arial"/>
                <a:cs typeface="Segoe UI"/>
              </a:rPr>
              <a:t>', this information should be  passed on to social care or police and dealt with professionally as this then goes from the support of the setting to support of the Government (Gov.uk, 2015).You should make sure that you understand and work within the</a:t>
            </a:r>
            <a:r>
              <a:rPr lang="en-US" sz="1400" b="1" dirty="0">
                <a:solidFill>
                  <a:srgbClr val="2F5496"/>
                </a:solidFill>
                <a:latin typeface="Arial"/>
                <a:cs typeface="Segoe UI"/>
              </a:rPr>
              <a:t> local multi-agency safeguarding arrangements that are in place in your area</a:t>
            </a:r>
            <a:r>
              <a:rPr lang="en-US" sz="1400" dirty="0">
                <a:latin typeface="Arial"/>
                <a:cs typeface="Segoe UI"/>
              </a:rPr>
              <a:t> (Gov.uk,2015). Linking the UNCRC Article number  19. Linking in article 19, the Government has put things in place to help, such as</a:t>
            </a:r>
            <a:r>
              <a:rPr lang="en-US" sz="1400" b="1" dirty="0">
                <a:solidFill>
                  <a:srgbClr val="2F5496"/>
                </a:solidFill>
                <a:latin typeface="Arial"/>
                <a:cs typeface="Segoe UI"/>
              </a:rPr>
              <a:t> flying start</a:t>
            </a:r>
            <a:r>
              <a:rPr lang="en-US" sz="1400" dirty="0">
                <a:latin typeface="Arial"/>
                <a:cs typeface="Segoe UI"/>
              </a:rPr>
              <a:t> for families that cannot afford to put their child into a playgroup (​</a:t>
            </a:r>
            <a:r>
              <a:rPr lang="en-US" sz="1400" dirty="0" err="1">
                <a:latin typeface="Arial"/>
                <a:cs typeface="Arial"/>
              </a:rPr>
              <a:t>Gov.wales</a:t>
            </a:r>
            <a:r>
              <a:rPr lang="en-US" sz="1400" dirty="0">
                <a:latin typeface="Arial"/>
                <a:cs typeface="Arial"/>
              </a:rPr>
              <a:t>, 2017).</a:t>
            </a:r>
          </a:p>
          <a:p>
            <a:r>
              <a:rPr lang="en-US" dirty="0">
                <a:cs typeface="Segoe UI"/>
              </a:rPr>
              <a:t>​</a:t>
            </a:r>
            <a:endParaRPr lang="en-US" dirty="0">
              <a:latin typeface="Segoe UI"/>
              <a:cs typeface="Segoe UI"/>
            </a:endParaRPr>
          </a:p>
        </p:txBody>
      </p:sp>
    </p:spTree>
    <p:extLst>
      <p:ext uri="{BB962C8B-B14F-4D97-AF65-F5344CB8AC3E}">
        <p14:creationId xmlns:p14="http://schemas.microsoft.com/office/powerpoint/2010/main" val="719978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53BB4A0-9772-4A21-ADB4-2E660D05B940}"/>
              </a:ext>
            </a:extLst>
          </p:cNvPr>
          <p:cNvSpPr>
            <a:spLocks noGrp="1"/>
          </p:cNvSpPr>
          <p:nvPr>
            <p:ph idx="1"/>
          </p:nvPr>
        </p:nvSpPr>
        <p:spPr>
          <a:xfrm>
            <a:off x="0" y="0"/>
            <a:ext cx="11924580" cy="6608583"/>
          </a:xfrm>
          <a:solidFill>
            <a:schemeClr val="accent2">
              <a:lumMod val="40000"/>
              <a:lumOff val="60000"/>
            </a:schemeClr>
          </a:solidFill>
        </p:spPr>
        <p:txBody>
          <a:bodyPr vert="horz" lIns="91440" tIns="45720" rIns="91440" bIns="45720" rtlCol="0" anchor="t">
            <a:normAutofit fontScale="92500" lnSpcReduction="10000"/>
          </a:bodyPr>
          <a:lstStyle/>
          <a:p>
            <a:pPr marL="0" indent="0">
              <a:buNone/>
            </a:pPr>
            <a:r>
              <a:rPr lang="en-US" sz="1400" b="1" u="sng" dirty="0">
                <a:latin typeface="Arial"/>
                <a:cs typeface="Arial"/>
              </a:rPr>
              <a:t>Reference list for briefing paper</a:t>
            </a:r>
            <a:r>
              <a:rPr lang="en-US" sz="1400" b="1" u="sng" dirty="0" smtClean="0">
                <a:latin typeface="Arial"/>
                <a:cs typeface="Arial"/>
              </a:rPr>
              <a:t>.</a:t>
            </a:r>
          </a:p>
          <a:p>
            <a:pPr>
              <a:buNone/>
            </a:pPr>
            <a:r>
              <a:rPr lang="en-US" sz="1500" dirty="0" smtClean="0">
                <a:latin typeface="Arial" panose="020B0604020202020204" pitchFamily="34" charset="0"/>
                <a:cs typeface="Arial" panose="020B0604020202020204" pitchFamily="34" charset="0"/>
              </a:rPr>
              <a:t>Addison, J. T. (1992). </a:t>
            </a:r>
            <a:r>
              <a:rPr lang="en-US" sz="1500" dirty="0" err="1" smtClean="0">
                <a:latin typeface="Arial" panose="020B0604020202020204" pitchFamily="34" charset="0"/>
                <a:cs typeface="Arial" panose="020B0604020202020204" pitchFamily="34" charset="0"/>
              </a:rPr>
              <a:t>Urie</a:t>
            </a:r>
            <a:r>
              <a:rPr lang="en-US" sz="1500" dirty="0" smtClean="0">
                <a:latin typeface="Arial" panose="020B0604020202020204" pitchFamily="34" charset="0"/>
                <a:cs typeface="Arial" panose="020B0604020202020204" pitchFamily="34" charset="0"/>
              </a:rPr>
              <a:t> Bronfenbrenner. Human Ecology, 20(2), 16-20.[Accessed 4</a:t>
            </a:r>
            <a:r>
              <a:rPr lang="en-US" sz="1500" baseline="30000" dirty="0" smtClean="0">
                <a:latin typeface="Arial" panose="020B0604020202020204" pitchFamily="34" charset="0"/>
                <a:cs typeface="Arial" panose="020B0604020202020204" pitchFamily="34" charset="0"/>
              </a:rPr>
              <a:t>th</a:t>
            </a:r>
            <a:r>
              <a:rPr lang="en-US" sz="1500" dirty="0" smtClean="0">
                <a:latin typeface="Arial" panose="020B0604020202020204" pitchFamily="34" charset="0"/>
                <a:cs typeface="Arial" panose="020B0604020202020204" pitchFamily="34" charset="0"/>
              </a:rPr>
              <a:t> May 2018].</a:t>
            </a:r>
          </a:p>
          <a:p>
            <a:pPr>
              <a:buNone/>
            </a:pPr>
            <a:r>
              <a:rPr lang="en-US" sz="1500" dirty="0" err="1">
                <a:latin typeface="Arial" panose="020B0604020202020204" pitchFamily="34" charset="0"/>
                <a:cs typeface="Arial" panose="020B0604020202020204" pitchFamily="34" charset="0"/>
              </a:rPr>
              <a:t>Gov.wales</a:t>
            </a:r>
            <a:r>
              <a:rPr lang="en-US" sz="1500" dirty="0">
                <a:latin typeface="Arial" panose="020B0604020202020204" pitchFamily="34" charset="0"/>
                <a:cs typeface="Arial" panose="020B0604020202020204" pitchFamily="34" charset="0"/>
              </a:rPr>
              <a:t>. (2017). </a:t>
            </a:r>
            <a:r>
              <a:rPr lang="en-US" sz="1500" i="1" dirty="0">
                <a:latin typeface="Arial" panose="020B0604020202020204" pitchFamily="34" charset="0"/>
                <a:cs typeface="Arial" panose="020B0604020202020204" pitchFamily="34" charset="0"/>
              </a:rPr>
              <a:t>Welsh </a:t>
            </a:r>
            <a:r>
              <a:rPr lang="en-US" sz="1500" i="1" dirty="0" err="1">
                <a:latin typeface="Arial" panose="020B0604020202020204" pitchFamily="34" charset="0"/>
                <a:cs typeface="Arial" panose="020B0604020202020204" pitchFamily="34" charset="0"/>
              </a:rPr>
              <a:t>Government|Flying</a:t>
            </a:r>
            <a:r>
              <a:rPr lang="en-US" sz="1500" i="1" dirty="0">
                <a:latin typeface="Arial" panose="020B0604020202020204" pitchFamily="34" charset="0"/>
                <a:cs typeface="Arial" panose="020B0604020202020204" pitchFamily="34" charset="0"/>
              </a:rPr>
              <a:t> Start</a:t>
            </a:r>
            <a:r>
              <a:rPr lang="en-US" sz="1500" dirty="0">
                <a:latin typeface="Arial" panose="020B0604020202020204" pitchFamily="34" charset="0"/>
                <a:cs typeface="Arial" panose="020B0604020202020204" pitchFamily="34" charset="0"/>
              </a:rPr>
              <a:t>. [online] Available at: https://gov.wales/topics/people-and-communities/people/children-and-young-people/parenting-support-guidance/help/flyingstart/?lang=en [Accessed 8 May 2018</a:t>
            </a:r>
            <a:r>
              <a:rPr lang="en-US" sz="1500" dirty="0" smtClean="0">
                <a:latin typeface="Arial" panose="020B0604020202020204" pitchFamily="34" charset="0"/>
                <a:cs typeface="Arial" panose="020B0604020202020204" pitchFamily="34" charset="0"/>
              </a:rPr>
              <a:t>].</a:t>
            </a:r>
          </a:p>
          <a:p>
            <a:pPr>
              <a:buNone/>
            </a:pPr>
            <a:r>
              <a:rPr lang="en-US" sz="1500" dirty="0">
                <a:latin typeface="Arial" panose="020B0604020202020204" pitchFamily="34" charset="0"/>
                <a:cs typeface="Arial" panose="020B0604020202020204" pitchFamily="34" charset="0"/>
              </a:rPr>
              <a:t>Gov.uk.(2015). '</a:t>
            </a:r>
            <a:r>
              <a:rPr lang="en-US" sz="1500" i="1" dirty="0">
                <a:latin typeface="Arial" panose="020B0604020202020204" pitchFamily="34" charset="0"/>
                <a:cs typeface="Arial" panose="020B0604020202020204" pitchFamily="34" charset="0"/>
              </a:rPr>
              <a:t>What to do if you’re worried a child is being abused advice for practitioners'</a:t>
            </a:r>
            <a:r>
              <a:rPr lang="en-US" sz="1500" dirty="0">
                <a:latin typeface="Arial" panose="020B0604020202020204" pitchFamily="34" charset="0"/>
                <a:cs typeface="Arial" panose="020B0604020202020204" pitchFamily="34" charset="0"/>
              </a:rPr>
              <a:t>. [online] Available at: </a:t>
            </a:r>
            <a:r>
              <a:rPr lang="en-US" sz="1500" dirty="0">
                <a:latin typeface="Arial" panose="020B0604020202020204" pitchFamily="34" charset="0"/>
                <a:cs typeface="Arial" panose="020B0604020202020204" pitchFamily="34" charset="0"/>
                <a:hlinkClick r:id="rId2"/>
              </a:rPr>
              <a:t>https://assets.publishing.service.gov.uk/government/uploads/system/uploads/attachment_data/file/419604/What_to_do_if_you_re_worried_a_child_is_being_abused.pdf</a:t>
            </a:r>
            <a:r>
              <a:rPr lang="en-US" sz="1500" dirty="0">
                <a:latin typeface="Arial" panose="020B0604020202020204" pitchFamily="34" charset="0"/>
                <a:cs typeface="Arial" panose="020B0604020202020204" pitchFamily="34" charset="0"/>
              </a:rPr>
              <a:t> [Accessed: 2nd May 2018].</a:t>
            </a:r>
          </a:p>
          <a:p>
            <a:pPr>
              <a:buNone/>
            </a:pPr>
            <a:r>
              <a:rPr lang="en-US" sz="1500" dirty="0">
                <a:latin typeface="Arial" panose="020B0604020202020204" pitchFamily="34" charset="0"/>
                <a:cs typeface="Arial" panose="020B0604020202020204" pitchFamily="34" charset="0"/>
              </a:rPr>
              <a:t>Jewell, P. &amp; Blackmore, P., 2004. </a:t>
            </a:r>
            <a:r>
              <a:rPr lang="en-US" sz="1500" i="1" dirty="0">
                <a:latin typeface="Arial" panose="020B0604020202020204" pitchFamily="34" charset="0"/>
                <a:cs typeface="Arial" panose="020B0604020202020204" pitchFamily="34" charset="0"/>
              </a:rPr>
              <a:t>From Strength to Strength : A manual for professionals who facilitate diverse parent groups.[Accessed 3</a:t>
            </a:r>
            <a:r>
              <a:rPr lang="en-US" sz="1500" i="1" baseline="30000" dirty="0">
                <a:latin typeface="Arial" panose="020B0604020202020204" pitchFamily="34" charset="0"/>
                <a:cs typeface="Arial" panose="020B0604020202020204" pitchFamily="34" charset="0"/>
              </a:rPr>
              <a:t>rd</a:t>
            </a:r>
            <a:r>
              <a:rPr lang="en-US" sz="1500" i="1" dirty="0">
                <a:latin typeface="Arial" panose="020B0604020202020204" pitchFamily="34" charset="0"/>
                <a:cs typeface="Arial" panose="020B0604020202020204" pitchFamily="34" charset="0"/>
              </a:rPr>
              <a:t> may 2018</a:t>
            </a:r>
            <a:r>
              <a:rPr lang="en-US" sz="1500" i="1" dirty="0" smtClean="0">
                <a:latin typeface="Arial" panose="020B0604020202020204" pitchFamily="34" charset="0"/>
                <a:cs typeface="Arial" panose="020B0604020202020204" pitchFamily="34" charset="0"/>
              </a:rPr>
              <a:t>].</a:t>
            </a:r>
          </a:p>
          <a:p>
            <a:pPr>
              <a:buNone/>
            </a:pPr>
            <a:r>
              <a:rPr lang="en-US" sz="1500" dirty="0">
                <a:latin typeface="Arial" panose="020B0604020202020204" pitchFamily="34" charset="0"/>
                <a:cs typeface="Arial" panose="020B0604020202020204" pitchFamily="34" charset="0"/>
              </a:rPr>
              <a:t>Katz &amp; </a:t>
            </a:r>
            <a:r>
              <a:rPr lang="en-US" sz="1500" dirty="0" err="1">
                <a:latin typeface="Arial" panose="020B0604020202020204" pitchFamily="34" charset="0"/>
                <a:cs typeface="Arial" panose="020B0604020202020204" pitchFamily="34" charset="0"/>
              </a:rPr>
              <a:t>Barnetz</a:t>
            </a:r>
            <a:r>
              <a:rPr lang="en-US" sz="1500" dirty="0">
                <a:latin typeface="Arial" panose="020B0604020202020204" pitchFamily="34" charset="0"/>
                <a:cs typeface="Arial" panose="020B0604020202020204" pitchFamily="34" charset="0"/>
              </a:rPr>
              <a:t>, 2014. "Love </a:t>
            </a:r>
            <a:r>
              <a:rPr lang="en-US" sz="1500" dirty="0" err="1">
                <a:latin typeface="Arial" panose="020B0604020202020204" pitchFamily="34" charset="0"/>
                <a:cs typeface="Arial" panose="020B0604020202020204" pitchFamily="34" charset="0"/>
              </a:rPr>
              <a:t>covereth</a:t>
            </a:r>
            <a:r>
              <a:rPr lang="en-US" sz="1500" dirty="0">
                <a:latin typeface="Arial" panose="020B0604020202020204" pitchFamily="34" charset="0"/>
                <a:cs typeface="Arial" panose="020B0604020202020204" pitchFamily="34" charset="0"/>
              </a:rPr>
              <a:t> all transgressions": Children's experiences with physical abuse as portrayed in their narratives during forensic investigations. </a:t>
            </a:r>
            <a:r>
              <a:rPr lang="en-US" sz="1500" i="1" dirty="0">
                <a:latin typeface="Arial" panose="020B0604020202020204" pitchFamily="34" charset="0"/>
                <a:cs typeface="Arial" panose="020B0604020202020204" pitchFamily="34" charset="0"/>
              </a:rPr>
              <a:t>Children and Youth Services Review</a:t>
            </a:r>
            <a:r>
              <a:rPr lang="en-US" sz="1500" dirty="0">
                <a:latin typeface="Arial" panose="020B0604020202020204" pitchFamily="34" charset="0"/>
                <a:cs typeface="Arial" panose="020B0604020202020204" pitchFamily="34" charset="0"/>
              </a:rPr>
              <a:t>, 43, pp.1–7. [Accessed 2</a:t>
            </a:r>
            <a:r>
              <a:rPr lang="en-US" sz="1500" baseline="30000" dirty="0">
                <a:latin typeface="Arial" panose="020B0604020202020204" pitchFamily="34" charset="0"/>
                <a:cs typeface="Arial" panose="020B0604020202020204" pitchFamily="34" charset="0"/>
              </a:rPr>
              <a:t>nd</a:t>
            </a:r>
            <a:r>
              <a:rPr lang="en-US" sz="1500" dirty="0">
                <a:latin typeface="Arial" panose="020B0604020202020204" pitchFamily="34" charset="0"/>
                <a:cs typeface="Arial" panose="020B0604020202020204" pitchFamily="34" charset="0"/>
              </a:rPr>
              <a:t> May 2018].</a:t>
            </a:r>
          </a:p>
          <a:p>
            <a:pPr marL="0" indent="0">
              <a:buNone/>
            </a:pPr>
            <a:r>
              <a:rPr lang="en-US" sz="1500" dirty="0" smtClean="0">
                <a:latin typeface="Arial" panose="020B0604020202020204" pitchFamily="34" charset="0"/>
                <a:cs typeface="Arial" panose="020B0604020202020204" pitchFamily="34" charset="0"/>
              </a:rPr>
              <a:t>Macintyre, C., 2015. </a:t>
            </a:r>
            <a:r>
              <a:rPr lang="en-US" sz="1500" i="1" dirty="0" smtClean="0">
                <a:latin typeface="Arial" panose="020B0604020202020204" pitchFamily="34" charset="0"/>
                <a:cs typeface="Arial" panose="020B0604020202020204" pitchFamily="34" charset="0"/>
              </a:rPr>
              <a:t>Identifying additional learning needs in the early years</a:t>
            </a:r>
            <a:r>
              <a:rPr lang="en-US" sz="1500" dirty="0" smtClean="0">
                <a:latin typeface="Arial" panose="020B0604020202020204" pitchFamily="34" charset="0"/>
                <a:cs typeface="Arial" panose="020B0604020202020204" pitchFamily="34" charset="0"/>
              </a:rPr>
              <a:t> Second.,. [Accessed 3</a:t>
            </a:r>
            <a:r>
              <a:rPr lang="en-US" sz="1500" baseline="30000" dirty="0" smtClean="0">
                <a:latin typeface="Arial" panose="020B0604020202020204" pitchFamily="34" charset="0"/>
                <a:cs typeface="Arial" panose="020B0604020202020204" pitchFamily="34" charset="0"/>
              </a:rPr>
              <a:t>rd</a:t>
            </a:r>
            <a:r>
              <a:rPr lang="en-US" sz="1500" dirty="0" smtClean="0">
                <a:latin typeface="Arial" panose="020B0604020202020204" pitchFamily="34" charset="0"/>
                <a:cs typeface="Arial" panose="020B0604020202020204" pitchFamily="34" charset="0"/>
              </a:rPr>
              <a:t> May 2018].</a:t>
            </a:r>
          </a:p>
          <a:p>
            <a:pPr>
              <a:buNone/>
            </a:pPr>
            <a:r>
              <a:rPr lang="en-US" sz="1500" dirty="0" smtClean="0">
                <a:latin typeface="Arial" panose="020B0604020202020204" pitchFamily="34" charset="0"/>
                <a:cs typeface="Arial" panose="020B0604020202020204" pitchFamily="34" charset="0"/>
              </a:rPr>
              <a:t>Katz &amp; </a:t>
            </a:r>
            <a:r>
              <a:rPr lang="en-US" sz="1500" dirty="0" err="1" smtClean="0">
                <a:latin typeface="Arial" panose="020B0604020202020204" pitchFamily="34" charset="0"/>
                <a:cs typeface="Arial" panose="020B0604020202020204" pitchFamily="34" charset="0"/>
              </a:rPr>
              <a:t>Barnetz</a:t>
            </a:r>
            <a:r>
              <a:rPr lang="en-US" sz="1500" dirty="0" smtClean="0">
                <a:latin typeface="Arial" panose="020B0604020202020204" pitchFamily="34" charset="0"/>
                <a:cs typeface="Arial" panose="020B0604020202020204" pitchFamily="34" charset="0"/>
              </a:rPr>
              <a:t>, 2014. "Love </a:t>
            </a:r>
            <a:r>
              <a:rPr lang="en-US" sz="1500" dirty="0" err="1" smtClean="0">
                <a:latin typeface="Arial" panose="020B0604020202020204" pitchFamily="34" charset="0"/>
                <a:cs typeface="Arial" panose="020B0604020202020204" pitchFamily="34" charset="0"/>
              </a:rPr>
              <a:t>covereth</a:t>
            </a:r>
            <a:r>
              <a:rPr lang="en-US" sz="1500" dirty="0" smtClean="0">
                <a:latin typeface="Arial" panose="020B0604020202020204" pitchFamily="34" charset="0"/>
                <a:cs typeface="Arial" panose="020B0604020202020204" pitchFamily="34" charset="0"/>
              </a:rPr>
              <a:t> all transgressions": Children's experiences with physical abuse as portrayed in their narratives during forensic investigations. </a:t>
            </a:r>
            <a:r>
              <a:rPr lang="en-US" sz="1500" i="1" dirty="0" smtClean="0">
                <a:latin typeface="Arial" panose="020B0604020202020204" pitchFamily="34" charset="0"/>
                <a:cs typeface="Arial" panose="020B0604020202020204" pitchFamily="34" charset="0"/>
              </a:rPr>
              <a:t>Children and Youth Services Review</a:t>
            </a:r>
            <a:r>
              <a:rPr lang="en-US" sz="1500" dirty="0" smtClean="0">
                <a:latin typeface="Arial" panose="020B0604020202020204" pitchFamily="34" charset="0"/>
                <a:cs typeface="Arial" panose="020B0604020202020204" pitchFamily="34" charset="0"/>
              </a:rPr>
              <a:t>, 43, pp.1–7. [Accessed 2</a:t>
            </a:r>
            <a:r>
              <a:rPr lang="en-US" sz="1500" baseline="30000" dirty="0" smtClean="0">
                <a:latin typeface="Arial" panose="020B0604020202020204" pitchFamily="34" charset="0"/>
                <a:cs typeface="Arial" panose="020B0604020202020204" pitchFamily="34" charset="0"/>
              </a:rPr>
              <a:t>nd</a:t>
            </a:r>
            <a:r>
              <a:rPr lang="en-US" sz="1500" dirty="0" smtClean="0">
                <a:latin typeface="Arial" panose="020B0604020202020204" pitchFamily="34" charset="0"/>
                <a:cs typeface="Arial" panose="020B0604020202020204" pitchFamily="34" charset="0"/>
              </a:rPr>
              <a:t> May 2018].</a:t>
            </a:r>
          </a:p>
          <a:p>
            <a:pPr>
              <a:buNone/>
            </a:pPr>
            <a:r>
              <a:rPr lang="en-US" sz="1500" dirty="0" smtClean="0">
                <a:latin typeface="Arial" panose="020B0604020202020204" pitchFamily="34" charset="0"/>
                <a:cs typeface="Arial" panose="020B0604020202020204" pitchFamily="34" charset="0"/>
              </a:rPr>
              <a:t>Jewell, P. &amp; Blackmore, P., 2004. </a:t>
            </a:r>
            <a:r>
              <a:rPr lang="en-US" sz="1500" i="1" dirty="0" smtClean="0">
                <a:latin typeface="Arial" panose="020B0604020202020204" pitchFamily="34" charset="0"/>
                <a:cs typeface="Arial" panose="020B0604020202020204" pitchFamily="34" charset="0"/>
              </a:rPr>
              <a:t>From Strength to Strength : A manual for professionals who facilitate diverse parent groups.[Accessed 3</a:t>
            </a:r>
            <a:r>
              <a:rPr lang="en-US" sz="1500" i="1" baseline="30000" dirty="0" smtClean="0">
                <a:latin typeface="Arial" panose="020B0604020202020204" pitchFamily="34" charset="0"/>
                <a:cs typeface="Arial" panose="020B0604020202020204" pitchFamily="34" charset="0"/>
              </a:rPr>
              <a:t>rd</a:t>
            </a:r>
            <a:r>
              <a:rPr lang="en-US" sz="1500" i="1" dirty="0" smtClean="0">
                <a:latin typeface="Arial" panose="020B0604020202020204" pitchFamily="34" charset="0"/>
                <a:cs typeface="Arial" panose="020B0604020202020204" pitchFamily="34" charset="0"/>
              </a:rPr>
              <a:t> may 2018].</a:t>
            </a:r>
            <a:endParaRPr lang="en-US" sz="1500" dirty="0" smtClean="0">
              <a:latin typeface="Arial" panose="020B0604020202020204" pitchFamily="34" charset="0"/>
              <a:cs typeface="Arial" panose="020B0604020202020204" pitchFamily="34" charset="0"/>
            </a:endParaRPr>
          </a:p>
          <a:p>
            <a:pPr>
              <a:buNone/>
            </a:pPr>
            <a:r>
              <a:rPr lang="en-US" sz="1500" dirty="0" smtClean="0">
                <a:latin typeface="Arial" panose="020B0604020202020204" pitchFamily="34" charset="0"/>
                <a:cs typeface="Arial" panose="020B0604020202020204" pitchFamily="34" charset="0"/>
              </a:rPr>
              <a:t>Gov.uk.(2015). '</a:t>
            </a:r>
            <a:r>
              <a:rPr lang="en-US" sz="1500" i="1" dirty="0" smtClean="0">
                <a:latin typeface="Arial" panose="020B0604020202020204" pitchFamily="34" charset="0"/>
                <a:cs typeface="Arial" panose="020B0604020202020204" pitchFamily="34" charset="0"/>
              </a:rPr>
              <a:t>What to do if you’re worried a child is being abused advice for practitioners'</a:t>
            </a:r>
            <a:r>
              <a:rPr lang="en-US" sz="1500" dirty="0" smtClean="0">
                <a:latin typeface="Arial" panose="020B0604020202020204" pitchFamily="34" charset="0"/>
                <a:cs typeface="Arial" panose="020B0604020202020204" pitchFamily="34" charset="0"/>
              </a:rPr>
              <a:t>. [online] Available at: </a:t>
            </a:r>
            <a:r>
              <a:rPr lang="en-US" sz="1500" dirty="0" smtClean="0">
                <a:latin typeface="Arial" panose="020B0604020202020204" pitchFamily="34" charset="0"/>
                <a:cs typeface="Arial" panose="020B0604020202020204" pitchFamily="34" charset="0"/>
                <a:hlinkClick r:id="rId2"/>
              </a:rPr>
              <a:t>https://assets.publishing.service.gov.uk/government/uploads/system/uploads/attachment_data/file/419604/What_to_do_if_you_re_worried_a_child_is_being_abused.pdf</a:t>
            </a:r>
            <a:r>
              <a:rPr lang="en-US" sz="1500" dirty="0" smtClean="0">
                <a:latin typeface="Arial" panose="020B0604020202020204" pitchFamily="34" charset="0"/>
                <a:cs typeface="Arial" panose="020B0604020202020204" pitchFamily="34" charset="0"/>
              </a:rPr>
              <a:t> [Accessed: 2nd May 2018].</a:t>
            </a:r>
          </a:p>
          <a:p>
            <a:pPr>
              <a:buNone/>
            </a:pPr>
            <a:r>
              <a:rPr lang="en-US" sz="1500" dirty="0" err="1" smtClean="0">
                <a:latin typeface="Arial" panose="020B0604020202020204" pitchFamily="34" charset="0"/>
                <a:cs typeface="Arial" panose="020B0604020202020204" pitchFamily="34" charset="0"/>
              </a:rPr>
              <a:t>Gov.wales</a:t>
            </a:r>
            <a:r>
              <a:rPr lang="en-US" sz="1500" dirty="0" smtClean="0">
                <a:latin typeface="Arial" panose="020B0604020202020204" pitchFamily="34" charset="0"/>
                <a:cs typeface="Arial" panose="020B0604020202020204" pitchFamily="34" charset="0"/>
              </a:rPr>
              <a:t>. (2017). </a:t>
            </a:r>
            <a:r>
              <a:rPr lang="en-US" sz="1500" i="1" dirty="0" smtClean="0">
                <a:latin typeface="Arial" panose="020B0604020202020204" pitchFamily="34" charset="0"/>
                <a:cs typeface="Arial" panose="020B0604020202020204" pitchFamily="34" charset="0"/>
              </a:rPr>
              <a:t>Welsh </a:t>
            </a:r>
            <a:r>
              <a:rPr lang="en-US" sz="1500" i="1" dirty="0" err="1" smtClean="0">
                <a:latin typeface="Arial" panose="020B0604020202020204" pitchFamily="34" charset="0"/>
                <a:cs typeface="Arial" panose="020B0604020202020204" pitchFamily="34" charset="0"/>
              </a:rPr>
              <a:t>Government|Flying</a:t>
            </a:r>
            <a:r>
              <a:rPr lang="en-US" sz="1500" i="1" dirty="0" smtClean="0">
                <a:latin typeface="Arial" panose="020B0604020202020204" pitchFamily="34" charset="0"/>
                <a:cs typeface="Arial" panose="020B0604020202020204" pitchFamily="34" charset="0"/>
              </a:rPr>
              <a:t> Start</a:t>
            </a:r>
            <a:r>
              <a:rPr lang="en-US" sz="1500" dirty="0" smtClean="0">
                <a:latin typeface="Arial" panose="020B0604020202020204" pitchFamily="34" charset="0"/>
                <a:cs typeface="Arial" panose="020B0604020202020204" pitchFamily="34" charset="0"/>
              </a:rPr>
              <a:t>. [online] Available at: https://gov.wales/topics/people-and-communities/people/children-and-young-people/parenting-support-guidance/help/flyingstart/?lang=en [Accessed 8 May 2018].</a:t>
            </a:r>
          </a:p>
          <a:p>
            <a:pPr>
              <a:buNone/>
            </a:pPr>
            <a:r>
              <a:rPr lang="en-US" sz="1500" dirty="0" smtClean="0">
                <a:latin typeface="Arial" panose="020B0604020202020204" pitchFamily="34" charset="0"/>
                <a:cs typeface="Arial" panose="020B0604020202020204" pitchFamily="34" charset="0"/>
              </a:rPr>
              <a:t>Slaughter-Defoe et al., 2012. </a:t>
            </a:r>
            <a:r>
              <a:rPr lang="en-US" sz="1500" i="1" dirty="0" smtClean="0">
                <a:latin typeface="Arial" panose="020B0604020202020204" pitchFamily="34" charset="0"/>
                <a:cs typeface="Arial" panose="020B0604020202020204" pitchFamily="34" charset="0"/>
              </a:rPr>
              <a:t>Racial stereotyping and child development</a:t>
            </a:r>
            <a:r>
              <a:rPr lang="en-US" sz="1500" dirty="0" smtClean="0">
                <a:latin typeface="Arial" panose="020B0604020202020204" pitchFamily="34" charset="0"/>
                <a:cs typeface="Arial" panose="020B0604020202020204" pitchFamily="34" charset="0"/>
              </a:rPr>
              <a:t>, New York: </a:t>
            </a:r>
            <a:r>
              <a:rPr lang="en-US" sz="1500" dirty="0" err="1" smtClean="0">
                <a:latin typeface="Arial" panose="020B0604020202020204" pitchFamily="34" charset="0"/>
                <a:cs typeface="Arial" panose="020B0604020202020204" pitchFamily="34" charset="0"/>
              </a:rPr>
              <a:t>Karger</a:t>
            </a:r>
            <a:r>
              <a:rPr lang="en-US" sz="1500" dirty="0" smtClean="0">
                <a:latin typeface="Arial" panose="020B0604020202020204" pitchFamily="34" charset="0"/>
                <a:cs typeface="Arial" panose="020B0604020202020204" pitchFamily="34" charset="0"/>
              </a:rPr>
              <a:t>.[Accessed 2</a:t>
            </a:r>
            <a:r>
              <a:rPr lang="en-US" sz="1500" baseline="30000" dirty="0" smtClean="0">
                <a:latin typeface="Arial" panose="020B0604020202020204" pitchFamily="34" charset="0"/>
                <a:cs typeface="Arial" panose="020B0604020202020204" pitchFamily="34" charset="0"/>
              </a:rPr>
              <a:t>nd</a:t>
            </a:r>
            <a:r>
              <a:rPr lang="en-US" sz="1500" dirty="0" smtClean="0">
                <a:latin typeface="Arial" panose="020B0604020202020204" pitchFamily="34" charset="0"/>
                <a:cs typeface="Arial" panose="020B0604020202020204" pitchFamily="34" charset="0"/>
              </a:rPr>
              <a:t> May 2018]</a:t>
            </a:r>
          </a:p>
          <a:p>
            <a:pPr>
              <a:buNone/>
            </a:pPr>
            <a:r>
              <a:rPr lang="en-US" sz="1500" dirty="0" smtClean="0">
                <a:latin typeface="Arial" panose="020B0604020202020204" pitchFamily="34" charset="0"/>
                <a:cs typeface="Arial" panose="020B0604020202020204" pitchFamily="34" charset="0"/>
              </a:rPr>
              <a:t>. Support for Learners Division &amp; Wales. Welsh Assembly Government, 2008. </a:t>
            </a:r>
            <a:r>
              <a:rPr lang="en-US" sz="1500" i="1" dirty="0" smtClean="0">
                <a:latin typeface="Arial" panose="020B0604020202020204" pitchFamily="34" charset="0"/>
                <a:cs typeface="Arial" panose="020B0604020202020204" pitchFamily="34" charset="0"/>
              </a:rPr>
              <a:t>Safeguarding children in education : the role of local authorities and governing bodies under the Education Act 2002. : guidance.</a:t>
            </a:r>
            <a:r>
              <a:rPr lang="en-US" sz="1500" dirty="0" smtClean="0">
                <a:latin typeface="Arial" panose="020B0604020202020204" pitchFamily="34" charset="0"/>
                <a:cs typeface="Arial" panose="020B0604020202020204" pitchFamily="34" charset="0"/>
              </a:rPr>
              <a:t>, Cardiff: Support for Learners Division, Welsh Assembly Government.[Accessed 3</a:t>
            </a:r>
            <a:r>
              <a:rPr lang="en-US" sz="1500" baseline="30000" dirty="0" smtClean="0">
                <a:latin typeface="Arial" panose="020B0604020202020204" pitchFamily="34" charset="0"/>
                <a:cs typeface="Arial" panose="020B0604020202020204" pitchFamily="34" charset="0"/>
              </a:rPr>
              <a:t>rd</a:t>
            </a:r>
            <a:r>
              <a:rPr lang="en-US" sz="1500" dirty="0" smtClean="0">
                <a:latin typeface="Arial" panose="020B0604020202020204" pitchFamily="34" charset="0"/>
                <a:cs typeface="Arial" panose="020B0604020202020204" pitchFamily="34" charset="0"/>
              </a:rPr>
              <a:t> May 2018]</a:t>
            </a:r>
          </a:p>
          <a:p>
            <a:pPr>
              <a:buNone/>
            </a:pPr>
            <a:r>
              <a:rPr lang="en-US" sz="1500" dirty="0" err="1">
                <a:latin typeface="Arial" panose="020B0604020202020204" pitchFamily="34" charset="0"/>
                <a:cs typeface="Arial" panose="020B0604020202020204" pitchFamily="34" charset="0"/>
              </a:rPr>
              <a:t>Unicef</a:t>
            </a:r>
            <a:r>
              <a:rPr lang="en-US" sz="1500" dirty="0">
                <a:latin typeface="Arial" panose="020B0604020202020204" pitchFamily="34" charset="0"/>
                <a:cs typeface="Arial" panose="020B0604020202020204" pitchFamily="34" charset="0"/>
              </a:rPr>
              <a:t>. (2016) ‘Children’s Rights’ </a:t>
            </a:r>
            <a:r>
              <a:rPr lang="en-US" sz="1500" dirty="0">
                <a:latin typeface="Arial" panose="020B0604020202020204" pitchFamily="34" charset="0"/>
                <a:cs typeface="Arial" panose="020B0604020202020204" pitchFamily="34" charset="0"/>
                <a:hlinkClick r:id="rId3"/>
              </a:rPr>
              <a:t>https://www.unicef.org.uk/what-we-do/un-convention-child-rights/</a:t>
            </a:r>
            <a:r>
              <a:rPr lang="en-US" sz="1500" dirty="0">
                <a:latin typeface="Arial" panose="020B0604020202020204" pitchFamily="34" charset="0"/>
                <a:cs typeface="Arial" panose="020B0604020202020204" pitchFamily="34" charset="0"/>
              </a:rPr>
              <a:t> [Accessed: 4</a:t>
            </a:r>
            <a:r>
              <a:rPr lang="en-US" sz="1500" baseline="30000" dirty="0">
                <a:latin typeface="Arial" panose="020B0604020202020204" pitchFamily="34" charset="0"/>
                <a:cs typeface="Arial" panose="020B0604020202020204" pitchFamily="34" charset="0"/>
              </a:rPr>
              <a:t>th</a:t>
            </a:r>
            <a:r>
              <a:rPr lang="en-US" sz="1500" dirty="0">
                <a:latin typeface="Arial" panose="020B0604020202020204" pitchFamily="34" charset="0"/>
                <a:cs typeface="Arial" panose="020B0604020202020204" pitchFamily="34" charset="0"/>
              </a:rPr>
              <a:t> May 2018].</a:t>
            </a:r>
          </a:p>
          <a:p>
            <a:pPr>
              <a:buNone/>
            </a:pPr>
            <a:endParaRPr lang="en-US" dirty="0" smtClean="0"/>
          </a:p>
          <a:p>
            <a:pPr>
              <a:buNone/>
            </a:pPr>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29391612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D4C50F89-7430-46AF-AF57-807CCECB31BC}"/>
              </a:ext>
            </a:extLst>
          </p:cNvPr>
          <p:cNvSpPr>
            <a:spLocks noGrp="1"/>
          </p:cNvSpPr>
          <p:nvPr>
            <p:ph idx="1"/>
          </p:nvPr>
        </p:nvSpPr>
        <p:spPr>
          <a:xfrm>
            <a:off x="306238" y="244116"/>
            <a:ext cx="10515600" cy="6092290"/>
          </a:xfrm>
        </p:spPr>
        <p:txBody>
          <a:bodyPr vert="horz" lIns="91440" tIns="45720" rIns="91440" bIns="45720" rtlCol="0" anchor="t">
            <a:normAutofit/>
          </a:bodyPr>
          <a:lstStyle/>
          <a:p>
            <a:pPr marL="0" indent="0">
              <a:buNone/>
            </a:pPr>
            <a:r>
              <a:rPr lang="en-US" sz="1400" b="1" u="sng">
                <a:latin typeface="Arial"/>
                <a:cs typeface="Arial"/>
              </a:rPr>
              <a:t>Reference </a:t>
            </a:r>
            <a:r>
              <a:rPr lang="en-US" sz="1400" b="1" u="sng" smtClean="0">
                <a:latin typeface="Arial"/>
                <a:cs typeface="Arial"/>
              </a:rPr>
              <a:t>list for </a:t>
            </a:r>
            <a:r>
              <a:rPr lang="en-US" sz="1400" b="1" u="sng" dirty="0">
                <a:latin typeface="Arial"/>
                <a:cs typeface="Arial"/>
              </a:rPr>
              <a:t>paired presentation.</a:t>
            </a:r>
          </a:p>
          <a:p>
            <a:pPr marL="0" indent="0">
              <a:buNone/>
            </a:pPr>
            <a:r>
              <a:rPr lang="en-GB" sz="1400">
                <a:latin typeface="Arial" panose="020B0604020202020204" pitchFamily="34" charset="0"/>
                <a:cs typeface="Arial" panose="020B0604020202020204" pitchFamily="34" charset="0"/>
              </a:rPr>
              <a:t>ACECQA (2006) ‘We hear you’ </a:t>
            </a:r>
            <a:r>
              <a:rPr lang="en-GB" sz="1400" u="sng">
                <a:latin typeface="Arial" panose="020B0604020202020204" pitchFamily="34" charset="0"/>
                <a:cs typeface="Arial" panose="020B0604020202020204" pitchFamily="34" charset="0"/>
                <a:hlinkClick r:id="rId2"/>
              </a:rPr>
              <a:t>https://wehearyou.acecqa.gov.au/2016/09/01/unpacking-the-planning-cycle-part-1/</a:t>
            </a:r>
            <a:r>
              <a:rPr lang="en-GB" sz="1400">
                <a:latin typeface="Arial" panose="020B0604020202020204" pitchFamily="34" charset="0"/>
                <a:cs typeface="Arial" panose="020B0604020202020204" pitchFamily="34" charset="0"/>
              </a:rPr>
              <a:t> [Accessed 01/05/18]</a:t>
            </a:r>
          </a:p>
          <a:p>
            <a:pPr marL="0" indent="0">
              <a:buNone/>
            </a:pPr>
            <a:r>
              <a:rPr lang="en-GB" sz="1400">
                <a:latin typeface="Arial" panose="020B0604020202020204" pitchFamily="34" charset="0"/>
                <a:cs typeface="Arial" panose="020B0604020202020204" pitchFamily="34" charset="0"/>
              </a:rPr>
              <a:t>Addison.J. T. (1992). Urie Bronfenbrenner. Human Ecology, 20(2), 16-20.</a:t>
            </a:r>
          </a:p>
          <a:p>
            <a:pPr marL="0" indent="0">
              <a:buNone/>
            </a:pPr>
            <a:r>
              <a:rPr lang="en-GB" sz="1400">
                <a:latin typeface="Arial" panose="020B0604020202020204" pitchFamily="34" charset="0"/>
                <a:cs typeface="Arial" panose="020B0604020202020204" pitchFamily="34" charset="0"/>
              </a:rPr>
              <a:t>GOV. uk. (No date) ‘the data protection act’  https://www.gov.uk/data-protection [Accessed 01/05/18]</a:t>
            </a:r>
          </a:p>
          <a:p>
            <a:pPr marL="0" indent="0">
              <a:buNone/>
            </a:pPr>
            <a:r>
              <a:rPr lang="en-GB" sz="1400">
                <a:latin typeface="Arial" panose="020B0604020202020204" pitchFamily="34" charset="0"/>
                <a:cs typeface="Arial" panose="020B0604020202020204" pitchFamily="34" charset="0"/>
              </a:rPr>
              <a:t>Gov.uk. (No date) ‘statutory policies for schools’  </a:t>
            </a:r>
            <a:r>
              <a:rPr lang="en-GB" sz="1400" u="sng">
                <a:latin typeface="Arial" panose="020B0604020202020204" pitchFamily="34" charset="0"/>
                <a:cs typeface="Arial" panose="020B0604020202020204" pitchFamily="34" charset="0"/>
                <a:hlinkClick r:id="rId3"/>
              </a:rPr>
              <a:t>https://www.gov.uk/government/publications/statutory-policies-for-schools</a:t>
            </a:r>
            <a:r>
              <a:rPr lang="en-GB" sz="1400">
                <a:latin typeface="Arial" panose="020B0604020202020204" pitchFamily="34" charset="0"/>
                <a:cs typeface="Arial" panose="020B0604020202020204" pitchFamily="34" charset="0"/>
              </a:rPr>
              <a:t> [Accessed [01/05/18]’</a:t>
            </a:r>
          </a:p>
          <a:p>
            <a:pPr marL="0" indent="0">
              <a:buNone/>
            </a:pPr>
            <a:r>
              <a:rPr lang="en-GB" sz="1400">
                <a:latin typeface="Arial" panose="020B0604020202020204" pitchFamily="34" charset="0"/>
                <a:cs typeface="Arial" panose="020B0604020202020204" pitchFamily="34" charset="0"/>
              </a:rPr>
              <a:t>Jewell, P. &amp;Blackmore, P, (2004). ‘From strength to strength: a manual for professionals who facilitate diverse parent groups. [Accessed03/05/18]</a:t>
            </a:r>
          </a:p>
          <a:p>
            <a:pPr marL="0" indent="0">
              <a:buNone/>
            </a:pPr>
            <a:r>
              <a:rPr lang="en-GB" sz="1400">
                <a:latin typeface="Arial" panose="020B0604020202020204" pitchFamily="34" charset="0"/>
                <a:cs typeface="Arial" panose="020B0604020202020204" pitchFamily="34" charset="0"/>
              </a:rPr>
              <a:t>Katz Barnetz, (2014) ‘Lovecovereth all trangrassions’. Children’s experiences with physical abuse as portrayed their narratives during forensic investigations. Children and youth service review,43, pp.1-7. [Accessed 02/05/18]</a:t>
            </a:r>
          </a:p>
          <a:p>
            <a:pPr marL="0" indent="0">
              <a:buNone/>
            </a:pPr>
            <a:r>
              <a:rPr lang="en-GB" sz="1400">
                <a:latin typeface="Arial" panose="020B0604020202020204" pitchFamily="34" charset="0"/>
                <a:cs typeface="Arial" panose="020B0604020202020204" pitchFamily="34" charset="0"/>
              </a:rPr>
              <a:t>Macintyre, C., (2015) ‘Identifying additional learning needs in the early years second’ [Accessed 03/05/18]</a:t>
            </a:r>
          </a:p>
          <a:p>
            <a:pPr marL="0" indent="0">
              <a:buNone/>
            </a:pPr>
            <a:r>
              <a:rPr lang="en-GB" sz="1400">
                <a:latin typeface="Arial" panose="020B0604020202020204" pitchFamily="34" charset="0"/>
                <a:cs typeface="Arial" panose="020B0604020202020204" pitchFamily="34" charset="0"/>
              </a:rPr>
              <a:t>NSPCC. (2015) ‘safeguarding and child protection in schools’ https://www.nspcc.org.uk/preventing-abuse/safeguarding/schools-protecting-children-abuse-neglect [Accessed 01/05/18]</a:t>
            </a:r>
          </a:p>
          <a:p>
            <a:pPr marL="0" indent="0">
              <a:buNone/>
            </a:pPr>
            <a:r>
              <a:rPr lang="en-GB" sz="1400">
                <a:latin typeface="Arial" panose="020B0604020202020204" pitchFamily="34" charset="0"/>
                <a:cs typeface="Arial" panose="020B0604020202020204" pitchFamily="34" charset="0"/>
              </a:rPr>
              <a:t>Psycnet. Org (2018) ‘The origins of attachment theory’ http://psycnet.apa.org/buy/1993-01038-001 [Accessed 02/05/18]</a:t>
            </a:r>
          </a:p>
          <a:p>
            <a:pPr marL="0" indent="0">
              <a:buNone/>
            </a:pPr>
            <a:r>
              <a:rPr lang="en-GB" sz="1400">
                <a:latin typeface="Arial" panose="020B0604020202020204" pitchFamily="34" charset="0"/>
                <a:cs typeface="Arial" panose="020B0604020202020204" pitchFamily="34" charset="0"/>
              </a:rPr>
              <a:t>Unicef. (2016) ‘Children’s rights’ </a:t>
            </a:r>
            <a:r>
              <a:rPr lang="en-GB" sz="1400" u="sng">
                <a:latin typeface="Arial" panose="020B0604020202020204" pitchFamily="34" charset="0"/>
                <a:cs typeface="Arial" panose="020B0604020202020204" pitchFamily="34" charset="0"/>
                <a:hlinkClick r:id="rId4"/>
              </a:rPr>
              <a:t>https://www.unicef.org.uk/what-we-do/un-convention-child-rights/</a:t>
            </a:r>
            <a:r>
              <a:rPr lang="en-GB" sz="1400">
                <a:latin typeface="Arial" panose="020B0604020202020204" pitchFamily="34" charset="0"/>
                <a:cs typeface="Arial" panose="020B0604020202020204" pitchFamily="34" charset="0"/>
              </a:rPr>
              <a:t> [Accessed 04/0/18]</a:t>
            </a:r>
          </a:p>
          <a:p>
            <a:pPr marL="0" indent="0">
              <a:buNone/>
            </a:pPr>
            <a:r>
              <a:rPr lang="en-GB" sz="1400">
                <a:latin typeface="Arial" panose="020B0604020202020204" pitchFamily="34" charset="0"/>
                <a:cs typeface="Arial" panose="020B0604020202020204" pitchFamily="34" charset="0"/>
              </a:rPr>
              <a:t>Welsh government. (2015) ‘foundation phase framework’ </a:t>
            </a:r>
            <a:r>
              <a:rPr lang="en-GB" sz="1400" u="sng">
                <a:latin typeface="Arial" panose="020B0604020202020204" pitchFamily="34" charset="0"/>
                <a:cs typeface="Arial" panose="020B0604020202020204" pitchFamily="34" charset="0"/>
                <a:hlinkClick r:id="rId5"/>
              </a:rPr>
              <a:t>http://learning.gov.wales/docs/learningwales/publications/150803-fp-framework-en.pdf</a:t>
            </a:r>
            <a:r>
              <a:rPr lang="en-GB" sz="1400">
                <a:latin typeface="Arial" panose="020B0604020202020204" pitchFamily="34" charset="0"/>
                <a:cs typeface="Arial" panose="020B0604020202020204" pitchFamily="34" charset="0"/>
              </a:rPr>
              <a:t> [accessed 03/05/18]</a:t>
            </a:r>
          </a:p>
          <a:p>
            <a:pPr>
              <a:buNone/>
            </a:pPr>
            <a:endParaRPr lang="en-US">
              <a:latin typeface="Arial" panose="020B0604020202020204" pitchFamily="34" charset="0"/>
              <a:cs typeface="Arial" panose="020B0604020202020204" pitchFamily="34" charset="0"/>
            </a:endParaRPr>
          </a:p>
          <a:p>
            <a:pPr>
              <a:buNone/>
            </a:pPr>
            <a:endParaRPr lang="en-US">
              <a:latin typeface="Arial" panose="020B0604020202020204" pitchFamily="34" charset="0"/>
              <a:cs typeface="Arial" panose="020B0604020202020204" pitchFamily="34" charset="0"/>
            </a:endParaRPr>
          </a:p>
          <a:p>
            <a:pPr>
              <a:buNone/>
            </a:pPr>
            <a:endParaRPr lang="en-US" i="1" smtClean="0">
              <a:latin typeface="Arial" panose="020B0604020202020204" pitchFamily="34" charset="0"/>
              <a:cs typeface="Arial" panose="020B0604020202020204" pitchFamily="34" charset="0"/>
            </a:endParaRPr>
          </a:p>
          <a:p>
            <a:pPr>
              <a:buNone/>
            </a:pPr>
            <a:endParaRPr lang="en-US" i="1">
              <a:latin typeface="Arial" panose="020B0604020202020204" pitchFamily="34" charset="0"/>
              <a:cs typeface="Arial" panose="020B0604020202020204" pitchFamily="34" charset="0"/>
            </a:endParaRPr>
          </a:p>
          <a:p>
            <a:pPr>
              <a:buNone/>
            </a:pPr>
            <a:endParaRPr lang="en-US" dirty="0"/>
          </a:p>
          <a:p>
            <a:pPr>
              <a:buNone/>
            </a:pPr>
            <a:endParaRPr lang="en-US" sz="1400" dirty="0">
              <a:latin typeface="Arial"/>
              <a:cs typeface="Arial"/>
            </a:endParaRPr>
          </a:p>
        </p:txBody>
      </p:sp>
    </p:spTree>
    <p:extLst>
      <p:ext uri="{BB962C8B-B14F-4D97-AF65-F5344CB8AC3E}">
        <p14:creationId xmlns:p14="http://schemas.microsoft.com/office/powerpoint/2010/main" val="23761617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13118</TotalTime>
  <Words>517</Words>
  <Application>Microsoft Office PowerPoint</Application>
  <PresentationFormat>Widescreen</PresentationFormat>
  <Paragraphs>56</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Segoe UI</vt:lpstr>
      <vt:lpstr>office theme</vt:lpstr>
      <vt:lpstr>For early years practitioners: importance of respecting the voice of the child.</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shannon sinnott</dc:creator>
  <cp:lastModifiedBy>Shannon Sinnott (1704206)</cp:lastModifiedBy>
  <cp:revision>223</cp:revision>
  <dcterms:created xsi:type="dcterms:W3CDTF">2013-07-15T20:26:40Z</dcterms:created>
  <dcterms:modified xsi:type="dcterms:W3CDTF">2018-05-20T19:09:56Z</dcterms:modified>
</cp:coreProperties>
</file>