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59"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143500" type="screen16x9"/>
  <p:notesSz cx="6858000" cy="9144000"/>
  <p:embeddedFontLst>
    <p:embeddedFont>
      <p:font typeface="Georgia" panose="02040502050405020303" pitchFamily="18" charset="0"/>
      <p:regular r:id="rId19"/>
      <p:bold r:id="rId20"/>
      <p:italic r:id="rId21"/>
      <p:boldItalic r:id="rId22"/>
    </p:embeddedFont>
    <p:embeddedFont>
      <p:font typeface="Maven Pro" panose="020B0604020202020204" charset="0"/>
      <p:regular r:id="rId23"/>
      <p:bold r:id="rId24"/>
    </p:embeddedFont>
    <p:embeddedFont>
      <p:font typeface="Nunito" panose="020B0604020202020204"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0072" autoAdjust="0"/>
  </p:normalViewPr>
  <p:slideViewPr>
    <p:cSldViewPr snapToGrid="0">
      <p:cViewPr varScale="1">
        <p:scale>
          <a:sx n="81" d="100"/>
          <a:sy n="81" d="100"/>
        </p:scale>
        <p:origin x="1502" y="36"/>
      </p:cViewPr>
      <p:guideLst>
        <p:guide orient="horz" pos="162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
        <p:cNvGrpSpPr/>
        <p:nvPr/>
      </p:nvGrpSpPr>
      <p:grpSpPr>
        <a:xfrm>
          <a:off x="0" y="0"/>
          <a:ext cx="0" cy="0"/>
          <a:chOff x="0" y="0"/>
          <a:chExt cx="0" cy="0"/>
        </a:xfrm>
      </p:grpSpPr>
      <p:sp>
        <p:nvSpPr>
          <p:cNvPr id="274" name="Google Shape;274;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5" name="Google Shape;27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g8d7459e2ce_0_26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0" name="Google Shape;280;g8d7459e2ce_0_2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g8d7459e2ce_0_27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86" name="Google Shape;286;g8d7459e2ce_0_2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r>
              <a:rPr lang="en"/>
              <a:t>Global warming refers to the </a:t>
            </a:r>
            <a:r>
              <a:rPr lang="en" i="1"/>
              <a:t>“long-term heating of Earth’s climate system observed since the pre-industrial period (between 1850 and 1900) due to human activities, primarily fossil fuel burning, which increases heat-trapping greenhouse gas levels in Earth’s atmosphere”</a:t>
            </a:r>
            <a:r>
              <a:rPr lang="en"/>
              <a:t> (Shaftel, 2020). Companies are increasingly trying to reduce their carbon footprints so that they can aim for sustainable development. In the UK, tourism and the hospitality industry plays a huge role in contributing positively to the economy. A large part of the GDP comes from the hospitality industry. The hospitality and the tourism industry contribute to global warming in the form of transport, activities and accommodation. Travelling and transport lead to the emission of greenhouse gases such as CO</a:t>
            </a:r>
            <a:r>
              <a:rPr lang="en" baseline="-25000"/>
              <a:t>2</a:t>
            </a:r>
            <a:r>
              <a:rPr lang="en"/>
              <a:t> (carbon dioxide) and others. For example, aviation largely impacts global warming due to the emission of harmful gases.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1"/>
        <p:cNvGrpSpPr/>
        <p:nvPr/>
      </p:nvGrpSpPr>
      <p:grpSpPr>
        <a:xfrm>
          <a:off x="0" y="0"/>
          <a:ext cx="0" cy="0"/>
          <a:chOff x="0" y="0"/>
          <a:chExt cx="0" cy="0"/>
        </a:xfrm>
      </p:grpSpPr>
      <p:sp>
        <p:nvSpPr>
          <p:cNvPr id="292" name="Google Shape;292;g8d7459e2ce_0_28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3" name="Google Shape;293;g8d7459e2ce_0_2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
              <a:t>JW Marriott is a chain of hotels which was established in 1984. It is headquartered in Maryland, USA and provides luxurious rooms and facilities to the guests. The hotel chain tries to provide excellently and top of the class services to their guests to earn maximum satisfaction and customer retention. Their five core values are- pursues excellence, act with integrity, put people first, embrace change and serve the world (JW Marriott, 2020).</a:t>
            </a:r>
            <a:endParaRPr/>
          </a:p>
          <a:p>
            <a:pPr marL="0" lvl="0" indent="0" algn="l" rtl="0">
              <a:spcBef>
                <a:spcPts val="120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8"/>
        <p:cNvGrpSpPr/>
        <p:nvPr/>
      </p:nvGrpSpPr>
      <p:grpSpPr>
        <a:xfrm>
          <a:off x="0" y="0"/>
          <a:ext cx="0" cy="0"/>
          <a:chOff x="0" y="0"/>
          <a:chExt cx="0" cy="0"/>
        </a:xfrm>
      </p:grpSpPr>
      <p:sp>
        <p:nvSpPr>
          <p:cNvPr id="299" name="Google Shape;299;g8d7459e2ce_0_29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0" name="Google Shape;300;g8d7459e2ce_0_2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800"/>
              </a:spcBef>
              <a:spcAft>
                <a:spcPts val="0"/>
              </a:spcAft>
              <a:buNone/>
            </a:pPr>
            <a:r>
              <a:rPr lang="en" sz="1700" b="1"/>
              <a:t>Aim</a:t>
            </a:r>
            <a:endParaRPr sz="1700" b="1"/>
          </a:p>
          <a:p>
            <a:pPr marL="0" lvl="0" indent="0" algn="l" rtl="0">
              <a:lnSpc>
                <a:spcPct val="115000"/>
              </a:lnSpc>
              <a:spcBef>
                <a:spcPts val="1200"/>
              </a:spcBef>
              <a:spcAft>
                <a:spcPts val="0"/>
              </a:spcAft>
              <a:buNone/>
            </a:pPr>
            <a:r>
              <a:rPr lang="en"/>
              <a:t>This research will aim to understand </a:t>
            </a:r>
            <a:r>
              <a:rPr lang="en" b="1" i="1"/>
              <a:t>the influence of global warming on the sustainability of the hospitality industry</a:t>
            </a:r>
            <a:r>
              <a:rPr lang="en"/>
              <a:t> using JW Marriott as a case study.</a:t>
            </a:r>
            <a:endParaRPr/>
          </a:p>
          <a:p>
            <a:pPr marL="0" lvl="0" indent="0" algn="l" rtl="0">
              <a:lnSpc>
                <a:spcPct val="115000"/>
              </a:lnSpc>
              <a:spcBef>
                <a:spcPts val="1800"/>
              </a:spcBef>
              <a:spcAft>
                <a:spcPts val="0"/>
              </a:spcAft>
              <a:buNone/>
            </a:pPr>
            <a:r>
              <a:rPr lang="en" sz="1700" b="1"/>
              <a:t>Objectives</a:t>
            </a:r>
            <a:endParaRPr sz="1700" b="1"/>
          </a:p>
          <a:p>
            <a:pPr marL="0" lvl="0" indent="-228600" algn="l" rtl="0">
              <a:lnSpc>
                <a:spcPct val="115000"/>
              </a:lnSpc>
              <a:spcBef>
                <a:spcPts val="1200"/>
              </a:spcBef>
              <a:spcAft>
                <a:spcPts val="0"/>
              </a:spcAft>
              <a:buNone/>
            </a:pPr>
            <a:r>
              <a:rPr lang="en"/>
              <a:t>Ø</a:t>
            </a:r>
            <a:r>
              <a:rPr lang="en" sz="700">
                <a:latin typeface="Times New Roman"/>
                <a:ea typeface="Times New Roman"/>
                <a:cs typeface="Times New Roman"/>
                <a:sym typeface="Times New Roman"/>
              </a:rPr>
              <a:t>  </a:t>
            </a:r>
            <a:r>
              <a:rPr lang="en"/>
              <a:t>To understand the factors behind global warming</a:t>
            </a:r>
            <a:endParaRPr/>
          </a:p>
          <a:p>
            <a:pPr marL="0" lvl="0" indent="-228600" algn="l" rtl="0">
              <a:lnSpc>
                <a:spcPct val="115000"/>
              </a:lnSpc>
              <a:spcBef>
                <a:spcPts val="1200"/>
              </a:spcBef>
              <a:spcAft>
                <a:spcPts val="0"/>
              </a:spcAft>
              <a:buNone/>
            </a:pPr>
            <a:r>
              <a:rPr lang="en"/>
              <a:t>Ø</a:t>
            </a:r>
            <a:r>
              <a:rPr lang="en" sz="700">
                <a:latin typeface="Times New Roman"/>
                <a:ea typeface="Times New Roman"/>
                <a:cs typeface="Times New Roman"/>
                <a:sym typeface="Times New Roman"/>
              </a:rPr>
              <a:t>  </a:t>
            </a:r>
            <a:r>
              <a:rPr lang="en"/>
              <a:t>To find out the overall impact of global warming on sustainability</a:t>
            </a:r>
            <a:endParaRPr/>
          </a:p>
          <a:p>
            <a:pPr marL="0" lvl="0" indent="-228600" algn="l" rtl="0">
              <a:lnSpc>
                <a:spcPct val="115000"/>
              </a:lnSpc>
              <a:spcBef>
                <a:spcPts val="1200"/>
              </a:spcBef>
              <a:spcAft>
                <a:spcPts val="0"/>
              </a:spcAft>
              <a:buNone/>
            </a:pPr>
            <a:r>
              <a:rPr lang="en"/>
              <a:t>Ø</a:t>
            </a:r>
            <a:r>
              <a:rPr lang="en" sz="700">
                <a:latin typeface="Times New Roman"/>
                <a:ea typeface="Times New Roman"/>
                <a:cs typeface="Times New Roman"/>
                <a:sym typeface="Times New Roman"/>
              </a:rPr>
              <a:t>  </a:t>
            </a:r>
            <a:r>
              <a:rPr lang="en"/>
              <a:t>To analyse the impact of global warming on the sustainability of the hospitality industry</a:t>
            </a:r>
            <a:endParaRPr/>
          </a:p>
          <a:p>
            <a:pPr marL="0" lvl="0" indent="-228600" algn="l" rtl="0">
              <a:lnSpc>
                <a:spcPct val="115000"/>
              </a:lnSpc>
              <a:spcBef>
                <a:spcPts val="1200"/>
              </a:spcBef>
              <a:spcAft>
                <a:spcPts val="1200"/>
              </a:spcAft>
              <a:buNone/>
            </a:pPr>
            <a:r>
              <a:rPr lang="en"/>
              <a:t>Ø</a:t>
            </a:r>
            <a:r>
              <a:rPr lang="en" sz="700">
                <a:latin typeface="Times New Roman"/>
                <a:ea typeface="Times New Roman"/>
                <a:cs typeface="Times New Roman"/>
                <a:sym typeface="Times New Roman"/>
              </a:rPr>
              <a:t>  </a:t>
            </a:r>
            <a:r>
              <a:rPr lang="en"/>
              <a:t>To recommend ways in which the company can reduce the impact of global warming and aim for a sustainable development</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5"/>
        <p:cNvGrpSpPr/>
        <p:nvPr/>
      </p:nvGrpSpPr>
      <p:grpSpPr>
        <a:xfrm>
          <a:off x="0" y="0"/>
          <a:ext cx="0" cy="0"/>
          <a:chOff x="0" y="0"/>
          <a:chExt cx="0" cy="0"/>
        </a:xfrm>
      </p:grpSpPr>
      <p:sp>
        <p:nvSpPr>
          <p:cNvPr id="306" name="Google Shape;306;g8d7459e2ce_0_30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7" name="Google Shape;307;g8d7459e2ce_0_3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
              <a:t>The hospitality industry across the globe, as well as the UK, is a major contributor to increasing global warming. In the words </a:t>
            </a:r>
            <a:r>
              <a:rPr lang="en">
                <a:highlight>
                  <a:srgbClr val="FFFFFF"/>
                </a:highlight>
              </a:rPr>
              <a:t>Oluseyi </a:t>
            </a:r>
            <a:r>
              <a:rPr lang="en" i="1">
                <a:highlight>
                  <a:srgbClr val="FFFFFF"/>
                </a:highlight>
              </a:rPr>
              <a:t>et al., </a:t>
            </a:r>
            <a:r>
              <a:rPr lang="en">
                <a:highlight>
                  <a:srgbClr val="FFFFFF"/>
                </a:highlight>
              </a:rPr>
              <a:t>(2016)</a:t>
            </a:r>
            <a:r>
              <a:rPr lang="en"/>
              <a:t>, various factors contribute to the increase in the emission of greenhouse gases. The main factors include travel, accommodation and recreational activities. Travelling includes aviation, going to tourist spots, transportation of products, food products and others. The fuel emissions from vehicles contribute to global warming. The places which are frequently visited contribute more to global warming than places which do not have much tourist attractions. The guests who go to visit the tourist spots in vehicles are one of the factors of increasing global warming.</a:t>
            </a:r>
            <a:endParaRPr/>
          </a:p>
          <a:p>
            <a:pPr marL="0" lvl="0" indent="0" algn="l" rtl="0">
              <a:lnSpc>
                <a:spcPct val="115000"/>
              </a:lnSpc>
              <a:spcBef>
                <a:spcPts val="1200"/>
              </a:spcBef>
              <a:spcAft>
                <a:spcPts val="0"/>
              </a:spcAft>
              <a:buNone/>
            </a:pPr>
            <a:r>
              <a:rPr lang="en"/>
              <a:t>According to </a:t>
            </a:r>
            <a:r>
              <a:rPr lang="en">
                <a:highlight>
                  <a:srgbClr val="FFFFFF"/>
                </a:highlight>
              </a:rPr>
              <a:t>Chan and Hsu (2016)</a:t>
            </a:r>
            <a:r>
              <a:rPr lang="en"/>
              <a:t>, accommodation is also a factor for global warming as the hospitality industry requires infrastructure, water, energy and waste. For example, the famous Caesars Palace in Las Vegas occupies a lot of space due to its large infrastructure, having around 4000 rooms. This means that energy use is huge such as electricity, water, waste generation and others. All this contributes to the footprints and in turn to global warming.</a:t>
            </a:r>
            <a:endParaRPr/>
          </a:p>
          <a:p>
            <a:pPr marL="0" lvl="0" indent="0" algn="l" rtl="0">
              <a:lnSpc>
                <a:spcPct val="115000"/>
              </a:lnSpc>
              <a:spcBef>
                <a:spcPts val="1200"/>
              </a:spcBef>
              <a:spcAft>
                <a:spcPts val="1200"/>
              </a:spcAft>
              <a:buNone/>
            </a:pPr>
            <a:r>
              <a:rPr lang="en"/>
              <a:t>As opined by</a:t>
            </a:r>
            <a:r>
              <a:rPr lang="en">
                <a:highlight>
                  <a:srgbClr val="FFFFFF"/>
                </a:highlight>
              </a:rPr>
              <a:t> Fang </a:t>
            </a:r>
            <a:r>
              <a:rPr lang="en" i="1">
                <a:highlight>
                  <a:srgbClr val="FFFFFF"/>
                </a:highlight>
              </a:rPr>
              <a:t>et al., </a:t>
            </a:r>
            <a:r>
              <a:rPr lang="en">
                <a:highlight>
                  <a:srgbClr val="FFFFFF"/>
                </a:highlight>
              </a:rPr>
              <a:t>(2018)</a:t>
            </a:r>
            <a:r>
              <a:rPr lang="en"/>
              <a:t>, it has been observed that chain-operated hotels have become increasingly conscious as there is more pressure on them to reduce the negative impact on the environment. The government has also developed and imposed policies for improving the environment. Implementing these policies also helps the organisations to maintain and enhance their brand image. However, it can be difficult as changing from non-renewable to renewable resources will attract more costs and time which can lead to losing customers. The guests might not like the change in the services or limited use of resources if they are not made aware of the reason for this change.</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g8d7459e2ce_0_31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4" name="Google Shape;314;g8d7459e2ce_0_3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
              <a:t>Sustainability has become an important concept for the hospitality industry due to the increasing negative impact on the environment. The hospitality industry is facing increased pressures from the government and the competitors to embrace sustainability for long-term growth and development. According to </a:t>
            </a:r>
            <a:r>
              <a:rPr lang="en">
                <a:highlight>
                  <a:srgbClr val="FFFFFF"/>
                </a:highlight>
              </a:rPr>
              <a:t>Jones </a:t>
            </a:r>
            <a:r>
              <a:rPr lang="en" i="1">
                <a:highlight>
                  <a:srgbClr val="FFFFFF"/>
                </a:highlight>
              </a:rPr>
              <a:t>et al., </a:t>
            </a:r>
            <a:r>
              <a:rPr lang="en">
                <a:highlight>
                  <a:srgbClr val="FFFFFF"/>
                </a:highlight>
              </a:rPr>
              <a:t>(2016)</a:t>
            </a:r>
            <a:r>
              <a:rPr lang="en"/>
              <a:t>, the guests are also becoming aware of these factors and hence they also visit hotels and restaurants which practice sustainability in their operations. However, global warming has influenced the sustainability of the hospitality industry as the depletion of natural resources and the lack of space to build hotels. Sustainability not only includes environmental concerns but also social and economic concerns. The social concerns include promoting a work-life balance, inclusivity, maintaining the health and wellbeing of the employees, ethical and local sourcing and others.</a:t>
            </a:r>
            <a:endParaRPr/>
          </a:p>
          <a:p>
            <a:pPr marL="0" lvl="0" indent="0" algn="l" rtl="0">
              <a:lnSpc>
                <a:spcPct val="115000"/>
              </a:lnSpc>
              <a:spcBef>
                <a:spcPts val="1200"/>
              </a:spcBef>
              <a:spcAft>
                <a:spcPts val="1200"/>
              </a:spcAft>
              <a:buNone/>
            </a:pPr>
            <a:r>
              <a:rPr lang="en"/>
              <a:t>In the words of </a:t>
            </a:r>
            <a:r>
              <a:rPr lang="en">
                <a:highlight>
                  <a:srgbClr val="FFFFFF"/>
                </a:highlight>
              </a:rPr>
              <a:t>Kim </a:t>
            </a:r>
            <a:r>
              <a:rPr lang="en" i="1">
                <a:highlight>
                  <a:srgbClr val="FFFFFF"/>
                </a:highlight>
              </a:rPr>
              <a:t>et al., </a:t>
            </a:r>
            <a:r>
              <a:rPr lang="en">
                <a:highlight>
                  <a:srgbClr val="FFFFFF"/>
                </a:highlight>
              </a:rPr>
              <a:t>(2017)</a:t>
            </a:r>
            <a:r>
              <a:rPr lang="en"/>
              <a:t> global warming and the activities of the hospitality industry are interlinked. Due to the increase in global warming, the hotels and restaurants have to understand the impact of it on their business and accordingly take actions. For example, in cold and snow weather destinations, the amount of snowfall has reduced along with reduced winter duration due to global warming. Therefore, tourism in these areas has been negatively impacted. The amount of tourists in these places has reduced therefore affecting the profitability and revenue of the hospitality industry. Same goes for warmer climate areas. The heat has increased tremendously affecting the tourism of those places. Global warming impacts natural biodiversity as well. Therefore places which were famous for nature and biodiversity are losing their customers due to the absence of the main tourist attractions.</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9"/>
        <p:cNvGrpSpPr/>
        <p:nvPr/>
      </p:nvGrpSpPr>
      <p:grpSpPr>
        <a:xfrm>
          <a:off x="0" y="0"/>
          <a:ext cx="0" cy="0"/>
          <a:chOff x="0" y="0"/>
          <a:chExt cx="0" cy="0"/>
        </a:xfrm>
      </p:grpSpPr>
      <p:sp>
        <p:nvSpPr>
          <p:cNvPr id="320" name="Google Shape;320;g8d7459e2ce_0_32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1" name="Google Shape;321;g8d7459e2ce_0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r>
              <a:rPr lang="en"/>
              <a:t>The research methodology states the various processes through which the data for the research will be collected and analysed. The research philosophy that will be utilised for this research will be the positivism philosophy as this will help in understanding the scientific facts related to the topic of the research (</a:t>
            </a:r>
            <a:r>
              <a:rPr lang="en">
                <a:highlight>
                  <a:srgbClr val="FFFFFF"/>
                </a:highlight>
              </a:rPr>
              <a:t>Bell </a:t>
            </a:r>
            <a:r>
              <a:rPr lang="en" i="1">
                <a:highlight>
                  <a:srgbClr val="FFFFFF"/>
                </a:highlight>
              </a:rPr>
              <a:t>et al., </a:t>
            </a:r>
            <a:r>
              <a:rPr lang="en">
                <a:highlight>
                  <a:srgbClr val="FFFFFF"/>
                </a:highlight>
              </a:rPr>
              <a:t>2018)</a:t>
            </a:r>
            <a:r>
              <a:rPr lang="en"/>
              <a:t>. Apart from that, the data for this research will be gathered by employing the survey method which means that the research approach for this will be the deductive approach (</a:t>
            </a:r>
            <a:r>
              <a:rPr lang="en">
                <a:highlight>
                  <a:srgbClr val="FFFFFF"/>
                </a:highlight>
              </a:rPr>
              <a:t>Basias and Pollalis, 2018)</a:t>
            </a:r>
            <a:r>
              <a:rPr lang="en"/>
              <a:t>. The data collection method that will be employed in this research will be the primary method where the managers and the employees will be surveyed with the help of a questionnaire. The chosen hotel for this research is JW Marriott, UK and the staff members of the hotel will be asked to participate.</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6"/>
        <p:cNvGrpSpPr/>
        <p:nvPr/>
      </p:nvGrpSpPr>
      <p:grpSpPr>
        <a:xfrm>
          <a:off x="0" y="0"/>
          <a:ext cx="0" cy="0"/>
          <a:chOff x="0" y="0"/>
          <a:chExt cx="0" cy="0"/>
        </a:xfrm>
      </p:grpSpPr>
      <p:sp>
        <p:nvSpPr>
          <p:cNvPr id="327" name="Google Shape;327;g8d7459e2ce_0_33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8" name="Google Shape;328;g8d7459e2ce_0_3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3"/>
        <p:cNvGrpSpPr/>
        <p:nvPr/>
      </p:nvGrpSpPr>
      <p:grpSpPr>
        <a:xfrm>
          <a:off x="0" y="0"/>
          <a:ext cx="0" cy="0"/>
          <a:chOff x="0" y="0"/>
          <a:chExt cx="0" cy="0"/>
        </a:xfrm>
      </p:grpSpPr>
      <p:sp>
        <p:nvSpPr>
          <p:cNvPr id="334" name="Google Shape;334;g8d7459e2ce_0_34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35" name="Google Shape;335;g8d7459e2ce_0_3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
        <p:cNvGrpSpPr/>
        <p:nvPr/>
      </p:nvGrpSpPr>
      <p:grpSpPr>
        <a:xfrm>
          <a:off x="0" y="0"/>
          <a:ext cx="0" cy="0"/>
          <a:chOff x="0" y="0"/>
          <a:chExt cx="0" cy="0"/>
        </a:xfrm>
      </p:grpSpPr>
      <p:sp>
        <p:nvSpPr>
          <p:cNvPr id="341" name="Google Shape;341;g8d7459e2ce_0_3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2" name="Google Shape;342;g8d7459e2ce_0_3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6"/>
        <p:cNvGrpSpPr/>
        <p:nvPr/>
      </p:nvGrpSpPr>
      <p:grpSpPr>
        <a:xfrm>
          <a:off x="0" y="0"/>
          <a:ext cx="0" cy="0"/>
          <a:chOff x="0" y="0"/>
          <a:chExt cx="0" cy="0"/>
        </a:xfrm>
      </p:grpSpPr>
      <p:sp>
        <p:nvSpPr>
          <p:cNvPr id="347" name="Google Shape;347;g8d7459e2ce_0_35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8" name="Google Shape;348;g8d7459e2ce_0_3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
              <a:t>The data was collected from managers and employees to understand how global warming has an impact on the sustainable development of the hospitality industry. Most of the participants (60 per cent) agreed that global warming has an impact on the hotel, JW Marriott and the overall hospitality industry in the UK. This means that global warming negatively impacts the hospitality as the guests are unaware of sustainable usage of the services provided by the hotel. As per most of the participants, global warming changes the climate of the place and therefore the tourism is negatively affected. 70 per cent of the participants agreed that due to climate change and the changes in the season has harmed the tourism of the UK. This has led to the loss of guests and therefore reduced the profitability and revenue of the hotel and the industry.</a:t>
            </a:r>
            <a:endParaRPr/>
          </a:p>
          <a:p>
            <a:pPr marL="0" lvl="0" indent="0" algn="l" rtl="0">
              <a:lnSpc>
                <a:spcPct val="115000"/>
              </a:lnSpc>
              <a:spcBef>
                <a:spcPts val="1200"/>
              </a:spcBef>
              <a:spcAft>
                <a:spcPts val="1200"/>
              </a:spcAft>
              <a:buNone/>
            </a:pPr>
            <a:r>
              <a:rPr lang="en"/>
              <a:t>When asked about the contribution of the hotel towards global warming, most of the participants (70 per cent) responded positively to it and agreed that the operations of the hotels lead to global warming. This includes energy use, water use, transportation, waste generated and various others.  30 per cent of the participants believe that accommodation of the hotels and its operations leads to global warming and another 30 per cent said travel is the main contributor to global warming. The remaining participants chose energy use and recreational activities as the factors for global warming. The participants were also asked about the importance of sustainability in the development of the hospitality industry and how it can help in curbing global warming and climate change. Most of the participants (75 per cent) have agreed that sustainability plays a huge role in curbing global warming as the hotels will practice sustainable activities in various fields such as energy use, travel, water use, accommodation and others.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3"/>
        <p:cNvGrpSpPr/>
        <p:nvPr/>
      </p:nvGrpSpPr>
      <p:grpSpPr>
        <a:xfrm>
          <a:off x="0" y="0"/>
          <a:ext cx="0" cy="0"/>
          <a:chOff x="0" y="0"/>
          <a:chExt cx="0" cy="0"/>
        </a:xfrm>
      </p:grpSpPr>
      <p:sp>
        <p:nvSpPr>
          <p:cNvPr id="354" name="Google Shape;354;g8d7459e2ce_0_36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5" name="Google Shape;355;g8d7459e2ce_0_3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r>
              <a:rPr lang="en"/>
              <a:t>From the above analysis, it has been seen that sustainable practices are important for the development of the hospitality industry and curbing climate change and global warming. Making the products reusable and recyclable will aid in curbing the waste produced therefore contributing to reduce global warming. The guests must also be made aware of the sustainable use of water and other resources. This will reduce the use of water and other energy resources and lead to sustainable development (</a:t>
            </a:r>
            <a:r>
              <a:rPr lang="en">
                <a:highlight>
                  <a:srgbClr val="FFFFFF"/>
                </a:highlight>
              </a:rPr>
              <a:t>Ali </a:t>
            </a:r>
            <a:r>
              <a:rPr lang="en" i="1">
                <a:highlight>
                  <a:srgbClr val="FFFFFF"/>
                </a:highlight>
              </a:rPr>
              <a:t>et al., </a:t>
            </a:r>
            <a:r>
              <a:rPr lang="en">
                <a:highlight>
                  <a:srgbClr val="FFFFFF"/>
                </a:highlight>
              </a:rPr>
              <a:t>2018)</a:t>
            </a:r>
            <a:r>
              <a:rPr lang="en"/>
              <a:t>.  JW Marriott can conserve energy along with using renewable sources of energy such as solar energy. They can also install low-flow faucets, taps, showerheads and others. It has been observed reducing waste and engaging in recycling activities also helps in sustainable practices and curbing global warming. Reusing beverage containers and newspapers can be done by the organisation and this will reduce the use of disposables and paper. A food waste compost program will also be effective for sustainability. Another recommendation for JW Marriott is that they can provide an all-natural preservative-free bathing amenities to the guests in recyclable containers (</a:t>
            </a:r>
            <a:r>
              <a:rPr lang="en">
                <a:highlight>
                  <a:srgbClr val="FFFFFF"/>
                </a:highlight>
              </a:rPr>
              <a:t>Bunakov </a:t>
            </a:r>
            <a:r>
              <a:rPr lang="en" i="1">
                <a:highlight>
                  <a:srgbClr val="FFFFFF"/>
                </a:highlight>
              </a:rPr>
              <a:t>et al., </a:t>
            </a:r>
            <a:r>
              <a:rPr lang="en">
                <a:highlight>
                  <a:srgbClr val="FFFFFF"/>
                </a:highlight>
              </a:rPr>
              <a:t>2015)</a:t>
            </a:r>
            <a:r>
              <a:rPr lang="en"/>
              <a:t>. All these activities will help in increasing the sustainability of the chosen organisation and reduce the impact of global warming.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0"/>
        <p:cNvGrpSpPr/>
        <p:nvPr/>
      </p:nvGrpSpPr>
      <p:grpSpPr>
        <a:xfrm>
          <a:off x="0" y="0"/>
          <a:ext cx="0" cy="0"/>
          <a:chOff x="0" y="0"/>
          <a:chExt cx="0" cy="0"/>
        </a:xfrm>
      </p:grpSpPr>
      <p:sp>
        <p:nvSpPr>
          <p:cNvPr id="361" name="Google Shape;361;g8d7459e2ce_0_37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2" name="Google Shape;362;g8d7459e2ce_0_3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0"/>
              </a:spcAft>
              <a:buNone/>
            </a:pPr>
            <a:r>
              <a:rPr lang="en"/>
              <a:t>The report studied the impact of global warming on the sustainability of the hospitality industry. JW Marriott was chosen as the organisation for the case study and data was collected from the organisation. It is a chain-operated hotel operating across the globe and therefore they must practice sustainability in their activities. The data that was collected was primary as it helped in gaining first-hand information. 20 staff members and managers from the hotel were selected through the simple random sampling method and they were provided with questionnaires. The positivism research philosophy and the deductive approach were selected and it has helped in gaining statistical data and accurately evaluating the data. The hospitality industry across the globe, as well as the UK, is a major contributor to increasing global warming. </a:t>
            </a:r>
            <a:r>
              <a:rPr lang="en">
                <a:highlight>
                  <a:srgbClr val="FFFFFF"/>
                </a:highlight>
              </a:rPr>
              <a:t>Various factors</a:t>
            </a:r>
            <a:r>
              <a:rPr lang="en"/>
              <a:t> contribute to the increase in the emission of greenhouse gases.</a:t>
            </a:r>
            <a:endParaRPr/>
          </a:p>
          <a:p>
            <a:pPr marL="0" lvl="0" indent="0" algn="l" rtl="0">
              <a:lnSpc>
                <a:spcPct val="115000"/>
              </a:lnSpc>
              <a:spcBef>
                <a:spcPts val="1200"/>
              </a:spcBef>
              <a:spcAft>
                <a:spcPts val="1200"/>
              </a:spcAft>
              <a:buNone/>
            </a:pPr>
            <a:r>
              <a:rPr lang="en"/>
              <a:t>The main factors include travel, accommodation and recreational activities. As per most of the participants, global warming changes the climate of the place and therefore the tourism is negatively affected. The participants were also asked about the importance of sustainability in the development of the hospitality industry and how it can help in curbing global warming and climate change. Most of the participants have agreed that sustainability plays a huge role in curbing global warming as the hotels will practice sustainable activities.</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6"/>
        <p:cNvGrpSpPr/>
        <p:nvPr/>
      </p:nvGrpSpPr>
      <p:grpSpPr>
        <a:xfrm>
          <a:off x="0" y="0"/>
          <a:ext cx="0" cy="0"/>
          <a:chOff x="0" y="0"/>
          <a:chExt cx="0" cy="0"/>
        </a:xfrm>
      </p:grpSpPr>
      <p:sp>
        <p:nvSpPr>
          <p:cNvPr id="367" name="Google Shape;367;g8d7459e2ce_0_38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8" name="Google Shape;368;g8d7459e2ce_0_3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2"/>
        <p:cNvGrpSpPr/>
        <p:nvPr/>
      </p:nvGrpSpPr>
      <p:grpSpPr>
        <a:xfrm>
          <a:off x="0" y="0"/>
          <a:ext cx="0" cy="0"/>
          <a:chOff x="0" y="0"/>
          <a:chExt cx="0" cy="0"/>
        </a:xfrm>
      </p:grpSpPr>
      <p:sp>
        <p:nvSpPr>
          <p:cNvPr id="373" name="Google Shape;373;g8d7459e2ce_0_39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4" name="Google Shape;374;g8d7459e2ce_0_3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3"/>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7343003" y="3409675"/>
            <a:ext cx="1691422" cy="1732548"/>
            <a:chOff x="7343003" y="3409675"/>
            <a:chExt cx="1691422" cy="1732548"/>
          </a:xfrm>
        </p:grpSpPr>
        <p:grpSp>
          <p:nvGrpSpPr>
            <p:cNvPr id="11" name="Google Shape;11;p2"/>
            <p:cNvGrpSpPr/>
            <p:nvPr/>
          </p:nvGrpSpPr>
          <p:grpSpPr>
            <a:xfrm>
              <a:off x="7343003" y="4453711"/>
              <a:ext cx="316800" cy="688513"/>
              <a:chOff x="7343003" y="4453711"/>
              <a:chExt cx="316800" cy="688513"/>
            </a:xfrm>
          </p:grpSpPr>
          <p:sp>
            <p:nvSpPr>
              <p:cNvPr id="12" name="Google Shape;12;p2"/>
              <p:cNvSpPr/>
              <p:nvPr/>
            </p:nvSpPr>
            <p:spPr>
              <a:xfrm>
                <a:off x="7343003"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7343003"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 name="Google Shape;14;p2"/>
            <p:cNvGrpSpPr/>
            <p:nvPr/>
          </p:nvGrpSpPr>
          <p:grpSpPr>
            <a:xfrm>
              <a:off x="7801210" y="4105700"/>
              <a:ext cx="316800" cy="1036523"/>
              <a:chOff x="7801210" y="4105700"/>
              <a:chExt cx="316800" cy="1036523"/>
            </a:xfrm>
          </p:grpSpPr>
          <p:sp>
            <p:nvSpPr>
              <p:cNvPr id="15" name="Google Shape;15;p2"/>
              <p:cNvSpPr/>
              <p:nvPr/>
            </p:nvSpPr>
            <p:spPr>
              <a:xfrm>
                <a:off x="7801210"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7801210"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7801210"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8259418" y="3757688"/>
              <a:ext cx="316800" cy="1384535"/>
              <a:chOff x="8259418" y="3757688"/>
              <a:chExt cx="316800" cy="1384535"/>
            </a:xfrm>
          </p:grpSpPr>
          <p:sp>
            <p:nvSpPr>
              <p:cNvPr id="19" name="Google Shape;19;p2"/>
              <p:cNvSpPr/>
              <p:nvPr/>
            </p:nvSpPr>
            <p:spPr>
              <a:xfrm>
                <a:off x="8259418"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8259418"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8259418"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8259418"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 name="Google Shape;23;p2"/>
            <p:cNvGrpSpPr/>
            <p:nvPr/>
          </p:nvGrpSpPr>
          <p:grpSpPr>
            <a:xfrm>
              <a:off x="8717625" y="3409675"/>
              <a:ext cx="316800" cy="1732548"/>
              <a:chOff x="8717625" y="3409675"/>
              <a:chExt cx="316800" cy="1732548"/>
            </a:xfrm>
          </p:grpSpPr>
          <p:sp>
            <p:nvSpPr>
              <p:cNvPr id="24" name="Google Shape;24;p2"/>
              <p:cNvSpPr/>
              <p:nvPr/>
            </p:nvSpPr>
            <p:spPr>
              <a:xfrm>
                <a:off x="8717625" y="4453711"/>
                <a:ext cx="316800" cy="688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8717625" y="3757688"/>
                <a:ext cx="316800" cy="1384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8717625" y="4105700"/>
                <a:ext cx="316800" cy="1036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8717625" y="3409675"/>
                <a:ext cx="316800" cy="1732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8717625" y="4801723"/>
                <a:ext cx="316800" cy="340500"/>
              </a:xfrm>
              <a:prstGeom prst="round2SameRect">
                <a:avLst>
                  <a:gd name="adj1" fmla="val 50000"/>
                  <a:gd name="adj2" fmla="val 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9" name="Google Shape;29;p2"/>
          <p:cNvGrpSpPr/>
          <p:nvPr/>
        </p:nvGrpSpPr>
        <p:grpSpPr>
          <a:xfrm>
            <a:off x="5043503" y="0"/>
            <a:ext cx="3814072" cy="3839102"/>
            <a:chOff x="5043503" y="0"/>
            <a:chExt cx="3814072" cy="3839102"/>
          </a:xfrm>
        </p:grpSpPr>
        <p:sp>
          <p:nvSpPr>
            <p:cNvPr id="30" name="Google Shape;30;p2"/>
            <p:cNvSpPr/>
            <p:nvPr/>
          </p:nvSpPr>
          <p:spPr>
            <a:xfrm>
              <a:off x="8460975" y="1817775"/>
              <a:ext cx="396600" cy="3966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rot="-9830444">
              <a:off x="6469759" y="3480728"/>
              <a:ext cx="320148" cy="320148"/>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 name="Google Shape;32;p2"/>
            <p:cNvGrpSpPr/>
            <p:nvPr/>
          </p:nvGrpSpPr>
          <p:grpSpPr>
            <a:xfrm>
              <a:off x="7647812" y="2704283"/>
              <a:ext cx="635219" cy="635219"/>
              <a:chOff x="6725724" y="2701260"/>
              <a:chExt cx="1208101" cy="1208100"/>
            </a:xfrm>
          </p:grpSpPr>
          <p:sp>
            <p:nvSpPr>
              <p:cNvPr id="33" name="Google Shape;33;p2"/>
              <p:cNvSpPr/>
              <p:nvPr/>
            </p:nvSpPr>
            <p:spPr>
              <a:xfrm rot="5400000">
                <a:off x="6725725" y="2701260"/>
                <a:ext cx="1208100" cy="12081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rot="5400000">
                <a:off x="6725724" y="2701260"/>
                <a:ext cx="1208100" cy="1208100"/>
              </a:xfrm>
              <a:prstGeom prst="pie">
                <a:avLst>
                  <a:gd name="adj1" fmla="val 8244818"/>
                  <a:gd name="adj2" fmla="val 16246175"/>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2"/>
              <p:cNvSpPr/>
              <p:nvPr/>
            </p:nvSpPr>
            <p:spPr>
              <a:xfrm rot="5400000">
                <a:off x="6954988" y="2930398"/>
                <a:ext cx="749700" cy="7497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2"/>
            <p:cNvSpPr/>
            <p:nvPr/>
          </p:nvSpPr>
          <p:spPr>
            <a:xfrm>
              <a:off x="8460975" y="1817775"/>
              <a:ext cx="396600" cy="396600"/>
            </a:xfrm>
            <a:prstGeom prst="pie">
              <a:avLst>
                <a:gd name="adj1" fmla="val 1937684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 name="Google Shape;37;p2"/>
            <p:cNvGrpSpPr/>
            <p:nvPr/>
          </p:nvGrpSpPr>
          <p:grpSpPr>
            <a:xfrm>
              <a:off x="7952720" y="179238"/>
              <a:ext cx="873165" cy="873003"/>
              <a:chOff x="7754428" y="208725"/>
              <a:chExt cx="541800" cy="541800"/>
            </a:xfrm>
          </p:grpSpPr>
          <p:sp>
            <p:nvSpPr>
              <p:cNvPr id="38" name="Google Shape;38;p2"/>
              <p:cNvSpPr/>
              <p:nvPr/>
            </p:nvSpPr>
            <p:spPr>
              <a:xfrm rot="-8647347">
                <a:off x="7831319" y="285616"/>
                <a:ext cx="388018" cy="388018"/>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2"/>
              <p:cNvSpPr/>
              <p:nvPr/>
            </p:nvSpPr>
            <p:spPr>
              <a:xfrm rot="-8647347">
                <a:off x="7831319" y="285616"/>
                <a:ext cx="388018" cy="388018"/>
              </a:xfrm>
              <a:prstGeom prst="pie">
                <a:avLst>
                  <a:gd name="adj1" fmla="val 19376841"/>
                  <a:gd name="adj2" fmla="val 12313574"/>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 name="Google Shape;40;p2"/>
            <p:cNvSpPr/>
            <p:nvPr/>
          </p:nvSpPr>
          <p:spPr>
            <a:xfrm>
              <a:off x="5399840" y="356365"/>
              <a:ext cx="2577000" cy="257700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rot="2043858">
              <a:off x="5503813" y="460310"/>
              <a:ext cx="2369480" cy="2369480"/>
            </a:xfrm>
            <a:prstGeom prst="ellipse">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5399795" y="360281"/>
              <a:ext cx="2577000" cy="2577000"/>
            </a:xfrm>
            <a:prstGeom prst="pie">
              <a:avLst>
                <a:gd name="adj1" fmla="val 8801158"/>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43;p2"/>
            <p:cNvSpPr/>
            <p:nvPr/>
          </p:nvSpPr>
          <p:spPr>
            <a:xfrm rot="2044777">
              <a:off x="5911449" y="867729"/>
              <a:ext cx="1554223" cy="1554223"/>
            </a:xfrm>
            <a:prstGeom prst="ellips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2"/>
            <p:cNvSpPr/>
            <p:nvPr/>
          </p:nvSpPr>
          <p:spPr>
            <a:xfrm>
              <a:off x="5399795" y="356358"/>
              <a:ext cx="2577000" cy="2577000"/>
            </a:xfrm>
            <a:prstGeom prst="pie">
              <a:avLst>
                <a:gd name="adj1" fmla="val 1255410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2"/>
            <p:cNvSpPr/>
            <p:nvPr/>
          </p:nvSpPr>
          <p:spPr>
            <a:xfrm rot="-9830444">
              <a:off x="6469759" y="3480727"/>
              <a:ext cx="320148" cy="320148"/>
            </a:xfrm>
            <a:prstGeom prst="pie">
              <a:avLst>
                <a:gd name="adj1" fmla="val 19376841"/>
                <a:gd name="adj2" fmla="val 16200000"/>
              </a:avLst>
            </a:prstGeom>
            <a:solidFill>
              <a:schemeClr val="lt1">
                <a:alpha val="94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 name="Google Shape;46;p2"/>
          <p:cNvSpPr txBox="1">
            <a:spLocks noGrp="1"/>
          </p:cNvSpPr>
          <p:nvPr>
            <p:ph type="ctrTitle"/>
          </p:nvPr>
        </p:nvSpPr>
        <p:spPr>
          <a:xfrm>
            <a:off x="824000" y="1613813"/>
            <a:ext cx="4255500" cy="18729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47" name="Google Shape;47;p2"/>
          <p:cNvSpPr txBox="1">
            <a:spLocks noGrp="1"/>
          </p:cNvSpPr>
          <p:nvPr>
            <p:ph type="subTitle" idx="1"/>
          </p:nvPr>
        </p:nvSpPr>
        <p:spPr>
          <a:xfrm>
            <a:off x="824000" y="3596300"/>
            <a:ext cx="4255500" cy="6954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48" name="Google Shape;48;p2"/>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49"/>
        <p:cNvGrpSpPr/>
        <p:nvPr/>
      </p:nvGrpSpPr>
      <p:grpSpPr>
        <a:xfrm>
          <a:off x="0" y="0"/>
          <a:ext cx="0" cy="0"/>
          <a:chOff x="0" y="0"/>
          <a:chExt cx="0" cy="0"/>
        </a:xfrm>
      </p:grpSpPr>
      <p:grpSp>
        <p:nvGrpSpPr>
          <p:cNvPr id="50" name="Google Shape;50;p3"/>
          <p:cNvGrpSpPr/>
          <p:nvPr/>
        </p:nvGrpSpPr>
        <p:grpSpPr>
          <a:xfrm>
            <a:off x="146769" y="3406"/>
            <a:ext cx="1233215" cy="1384535"/>
            <a:chOff x="146769" y="3406"/>
            <a:chExt cx="1233215" cy="1384535"/>
          </a:xfrm>
        </p:grpSpPr>
        <p:grpSp>
          <p:nvGrpSpPr>
            <p:cNvPr id="51" name="Google Shape;51;p3"/>
            <p:cNvGrpSpPr/>
            <p:nvPr/>
          </p:nvGrpSpPr>
          <p:grpSpPr>
            <a:xfrm>
              <a:off x="1063183" y="3406"/>
              <a:ext cx="316800" cy="688513"/>
              <a:chOff x="1063183" y="3406"/>
              <a:chExt cx="316800" cy="688513"/>
            </a:xfrm>
          </p:grpSpPr>
          <p:sp>
            <p:nvSpPr>
              <p:cNvPr id="52" name="Google Shape;52;p3"/>
              <p:cNvSpPr/>
              <p:nvPr/>
            </p:nvSpPr>
            <p:spPr>
              <a:xfrm rot="10800000">
                <a:off x="1063183"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3"/>
              <p:cNvSpPr/>
              <p:nvPr/>
            </p:nvSpPr>
            <p:spPr>
              <a:xfrm rot="10800000">
                <a:off x="1063183"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 name="Google Shape;54;p3"/>
            <p:cNvGrpSpPr/>
            <p:nvPr/>
          </p:nvGrpSpPr>
          <p:grpSpPr>
            <a:xfrm>
              <a:off x="604976" y="3406"/>
              <a:ext cx="316800" cy="1036524"/>
              <a:chOff x="604976" y="3406"/>
              <a:chExt cx="316800" cy="1036524"/>
            </a:xfrm>
          </p:grpSpPr>
          <p:sp>
            <p:nvSpPr>
              <p:cNvPr id="55" name="Google Shape;55;p3"/>
              <p:cNvSpPr/>
              <p:nvPr/>
            </p:nvSpPr>
            <p:spPr>
              <a:xfrm rot="10800000">
                <a:off x="604976"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3"/>
              <p:cNvSpPr/>
              <p:nvPr/>
            </p:nvSpPr>
            <p:spPr>
              <a:xfrm rot="10800000">
                <a:off x="604976" y="3430"/>
                <a:ext cx="316800" cy="1036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3"/>
              <p:cNvSpPr/>
              <p:nvPr/>
            </p:nvSpPr>
            <p:spPr>
              <a:xfrm rot="10800000">
                <a:off x="604976"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8" name="Google Shape;58;p3"/>
            <p:cNvGrpSpPr/>
            <p:nvPr/>
          </p:nvGrpSpPr>
          <p:grpSpPr>
            <a:xfrm>
              <a:off x="146769" y="3406"/>
              <a:ext cx="316800" cy="1384535"/>
              <a:chOff x="146769" y="3406"/>
              <a:chExt cx="316800" cy="1384535"/>
            </a:xfrm>
          </p:grpSpPr>
          <p:sp>
            <p:nvSpPr>
              <p:cNvPr id="59" name="Google Shape;59;p3"/>
              <p:cNvSpPr/>
              <p:nvPr/>
            </p:nvSpPr>
            <p:spPr>
              <a:xfrm rot="10800000">
                <a:off x="146769" y="3419"/>
                <a:ext cx="316800" cy="688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3"/>
              <p:cNvSpPr/>
              <p:nvPr/>
            </p:nvSpPr>
            <p:spPr>
              <a:xfrm rot="10800000">
                <a:off x="146769" y="3441"/>
                <a:ext cx="316800" cy="1384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3"/>
              <p:cNvSpPr/>
              <p:nvPr/>
            </p:nvSpPr>
            <p:spPr>
              <a:xfrm rot="10800000">
                <a:off x="146769" y="3430"/>
                <a:ext cx="316800" cy="1036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3"/>
              <p:cNvSpPr/>
              <p:nvPr/>
            </p:nvSpPr>
            <p:spPr>
              <a:xfrm rot="10800000">
                <a:off x="146769" y="3406"/>
                <a:ext cx="316800" cy="340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3" name="Google Shape;63;p3"/>
          <p:cNvGrpSpPr/>
          <p:nvPr/>
        </p:nvGrpSpPr>
        <p:grpSpPr>
          <a:xfrm>
            <a:off x="6775084" y="2904008"/>
            <a:ext cx="2186148" cy="2239500"/>
            <a:chOff x="6775084" y="2904008"/>
            <a:chExt cx="2186148" cy="2239500"/>
          </a:xfrm>
        </p:grpSpPr>
        <p:grpSp>
          <p:nvGrpSpPr>
            <p:cNvPr id="64" name="Google Shape;64;p3"/>
            <p:cNvGrpSpPr/>
            <p:nvPr/>
          </p:nvGrpSpPr>
          <p:grpSpPr>
            <a:xfrm>
              <a:off x="6775084" y="4253708"/>
              <a:ext cx="409500" cy="889800"/>
              <a:chOff x="6775084" y="4253708"/>
              <a:chExt cx="409500" cy="889800"/>
            </a:xfrm>
          </p:grpSpPr>
          <p:sp>
            <p:nvSpPr>
              <p:cNvPr id="65" name="Google Shape;65;p3"/>
              <p:cNvSpPr/>
              <p:nvPr/>
            </p:nvSpPr>
            <p:spPr>
              <a:xfrm>
                <a:off x="6775084"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3"/>
              <p:cNvSpPr/>
              <p:nvPr/>
            </p:nvSpPr>
            <p:spPr>
              <a:xfrm>
                <a:off x="6775084"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 name="Google Shape;67;p3"/>
            <p:cNvGrpSpPr/>
            <p:nvPr/>
          </p:nvGrpSpPr>
          <p:grpSpPr>
            <a:xfrm>
              <a:off x="7367299" y="3804008"/>
              <a:ext cx="409500" cy="1339500"/>
              <a:chOff x="7367299" y="3804008"/>
              <a:chExt cx="409500" cy="1339500"/>
            </a:xfrm>
          </p:grpSpPr>
          <p:sp>
            <p:nvSpPr>
              <p:cNvPr id="68" name="Google Shape;68;p3"/>
              <p:cNvSpPr/>
              <p:nvPr/>
            </p:nvSpPr>
            <p:spPr>
              <a:xfrm>
                <a:off x="7367299"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3"/>
              <p:cNvSpPr/>
              <p:nvPr/>
            </p:nvSpPr>
            <p:spPr>
              <a:xfrm>
                <a:off x="7367299"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3"/>
              <p:cNvSpPr/>
              <p:nvPr/>
            </p:nvSpPr>
            <p:spPr>
              <a:xfrm>
                <a:off x="7367299"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 name="Google Shape;71;p3"/>
            <p:cNvGrpSpPr/>
            <p:nvPr/>
          </p:nvGrpSpPr>
          <p:grpSpPr>
            <a:xfrm>
              <a:off x="7959516" y="3354008"/>
              <a:ext cx="409500" cy="1789500"/>
              <a:chOff x="7959516" y="3354008"/>
              <a:chExt cx="409500" cy="1789500"/>
            </a:xfrm>
          </p:grpSpPr>
          <p:sp>
            <p:nvSpPr>
              <p:cNvPr id="72" name="Google Shape;72;p3"/>
              <p:cNvSpPr/>
              <p:nvPr/>
            </p:nvSpPr>
            <p:spPr>
              <a:xfrm>
                <a:off x="7959516"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3"/>
              <p:cNvSpPr/>
              <p:nvPr/>
            </p:nvSpPr>
            <p:spPr>
              <a:xfrm>
                <a:off x="7959516"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3"/>
              <p:cNvSpPr/>
              <p:nvPr/>
            </p:nvSpPr>
            <p:spPr>
              <a:xfrm>
                <a:off x="7959516"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3"/>
              <p:cNvSpPr/>
              <p:nvPr/>
            </p:nvSpPr>
            <p:spPr>
              <a:xfrm>
                <a:off x="7959516"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 name="Google Shape;76;p3"/>
            <p:cNvGrpSpPr/>
            <p:nvPr/>
          </p:nvGrpSpPr>
          <p:grpSpPr>
            <a:xfrm>
              <a:off x="8551731" y="2904008"/>
              <a:ext cx="409500" cy="2239500"/>
              <a:chOff x="8551731" y="2904008"/>
              <a:chExt cx="409500" cy="2239500"/>
            </a:xfrm>
          </p:grpSpPr>
          <p:sp>
            <p:nvSpPr>
              <p:cNvPr id="77" name="Google Shape;77;p3"/>
              <p:cNvSpPr/>
              <p:nvPr/>
            </p:nvSpPr>
            <p:spPr>
              <a:xfrm>
                <a:off x="8551731" y="4253708"/>
                <a:ext cx="409500" cy="8898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3"/>
              <p:cNvSpPr/>
              <p:nvPr/>
            </p:nvSpPr>
            <p:spPr>
              <a:xfrm>
                <a:off x="8551731" y="3354008"/>
                <a:ext cx="409500" cy="178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3"/>
              <p:cNvSpPr/>
              <p:nvPr/>
            </p:nvSpPr>
            <p:spPr>
              <a:xfrm>
                <a:off x="8551731" y="3804008"/>
                <a:ext cx="409500" cy="13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3"/>
              <p:cNvSpPr/>
              <p:nvPr/>
            </p:nvSpPr>
            <p:spPr>
              <a:xfrm>
                <a:off x="8551731" y="2904008"/>
                <a:ext cx="409500" cy="22395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3"/>
              <p:cNvSpPr/>
              <p:nvPr/>
            </p:nvSpPr>
            <p:spPr>
              <a:xfrm>
                <a:off x="8551731" y="4703408"/>
                <a:ext cx="409500" cy="4401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82" name="Google Shape;82;p3"/>
          <p:cNvSpPr txBox="1">
            <a:spLocks noGrp="1"/>
          </p:cNvSpPr>
          <p:nvPr>
            <p:ph type="title"/>
          </p:nvPr>
        </p:nvSpPr>
        <p:spPr>
          <a:xfrm>
            <a:off x="824000" y="1613825"/>
            <a:ext cx="5857800" cy="18729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83" name="Google Shape;83;p3"/>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84"/>
        <p:cNvGrpSpPr/>
        <p:nvPr/>
      </p:nvGrpSpPr>
      <p:grpSpPr>
        <a:xfrm>
          <a:off x="0" y="0"/>
          <a:ext cx="0" cy="0"/>
          <a:chOff x="0" y="0"/>
          <a:chExt cx="0" cy="0"/>
        </a:xfrm>
      </p:grpSpPr>
      <p:grpSp>
        <p:nvGrpSpPr>
          <p:cNvPr id="85" name="Google Shape;85;p4"/>
          <p:cNvGrpSpPr/>
          <p:nvPr/>
        </p:nvGrpSpPr>
        <p:grpSpPr>
          <a:xfrm>
            <a:off x="625966" y="299376"/>
            <a:ext cx="999312" cy="999312"/>
            <a:chOff x="348199" y="179450"/>
            <a:chExt cx="1116300" cy="1116300"/>
          </a:xfrm>
        </p:grpSpPr>
        <p:sp>
          <p:nvSpPr>
            <p:cNvPr id="86" name="Google Shape;86;p4"/>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4"/>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 name="Google Shape;88;p4"/>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89" name="Google Shape;89;p4"/>
          <p:cNvSpPr txBox="1">
            <a:spLocks noGrp="1"/>
          </p:cNvSpPr>
          <p:nvPr>
            <p:ph type="body" idx="1"/>
          </p:nvPr>
        </p:nvSpPr>
        <p:spPr>
          <a:xfrm>
            <a:off x="1303800" y="1990050"/>
            <a:ext cx="7030500" cy="25416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90" name="Google Shape;90;p4"/>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91"/>
        <p:cNvGrpSpPr/>
        <p:nvPr/>
      </p:nvGrpSpPr>
      <p:grpSpPr>
        <a:xfrm>
          <a:off x="0" y="0"/>
          <a:ext cx="0" cy="0"/>
          <a:chOff x="0" y="0"/>
          <a:chExt cx="0" cy="0"/>
        </a:xfrm>
      </p:grpSpPr>
      <p:grpSp>
        <p:nvGrpSpPr>
          <p:cNvPr id="92" name="Google Shape;92;p5"/>
          <p:cNvGrpSpPr/>
          <p:nvPr/>
        </p:nvGrpSpPr>
        <p:grpSpPr>
          <a:xfrm>
            <a:off x="625966" y="299376"/>
            <a:ext cx="999312" cy="999312"/>
            <a:chOff x="348199" y="179450"/>
            <a:chExt cx="1116300" cy="1116300"/>
          </a:xfrm>
        </p:grpSpPr>
        <p:sp>
          <p:nvSpPr>
            <p:cNvPr id="93" name="Google Shape;93;p5"/>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5"/>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5"/>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6" name="Google Shape;96;p5"/>
          <p:cNvSpPr txBox="1">
            <a:spLocks noGrp="1"/>
          </p:cNvSpPr>
          <p:nvPr>
            <p:ph type="body" idx="1"/>
          </p:nvPr>
        </p:nvSpPr>
        <p:spPr>
          <a:xfrm>
            <a:off x="1303800" y="1990050"/>
            <a:ext cx="3430500" cy="25416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97" name="Google Shape;97;p5"/>
          <p:cNvSpPr txBox="1">
            <a:spLocks noGrp="1"/>
          </p:cNvSpPr>
          <p:nvPr>
            <p:ph type="body" idx="2"/>
          </p:nvPr>
        </p:nvSpPr>
        <p:spPr>
          <a:xfrm>
            <a:off x="4903650" y="1990050"/>
            <a:ext cx="3430500" cy="25416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98" name="Google Shape;98;p5"/>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9"/>
        <p:cNvGrpSpPr/>
        <p:nvPr/>
      </p:nvGrpSpPr>
      <p:grpSpPr>
        <a:xfrm>
          <a:off x="0" y="0"/>
          <a:ext cx="0" cy="0"/>
          <a:chOff x="0" y="0"/>
          <a:chExt cx="0" cy="0"/>
        </a:xfrm>
      </p:grpSpPr>
      <p:grpSp>
        <p:nvGrpSpPr>
          <p:cNvPr id="100" name="Google Shape;100;p6"/>
          <p:cNvGrpSpPr/>
          <p:nvPr/>
        </p:nvGrpSpPr>
        <p:grpSpPr>
          <a:xfrm>
            <a:off x="625966" y="299376"/>
            <a:ext cx="999312" cy="999312"/>
            <a:chOff x="348199" y="179450"/>
            <a:chExt cx="1116300" cy="1116300"/>
          </a:xfrm>
        </p:grpSpPr>
        <p:sp>
          <p:nvSpPr>
            <p:cNvPr id="101" name="Google Shape;101;p6"/>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6"/>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6"/>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04" name="Google Shape;104;p6"/>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05"/>
        <p:cNvGrpSpPr/>
        <p:nvPr/>
      </p:nvGrpSpPr>
      <p:grpSpPr>
        <a:xfrm>
          <a:off x="0" y="0"/>
          <a:ext cx="0" cy="0"/>
          <a:chOff x="0" y="0"/>
          <a:chExt cx="0" cy="0"/>
        </a:xfrm>
      </p:grpSpPr>
      <p:grpSp>
        <p:nvGrpSpPr>
          <p:cNvPr id="106" name="Google Shape;106;p7"/>
          <p:cNvGrpSpPr/>
          <p:nvPr/>
        </p:nvGrpSpPr>
        <p:grpSpPr>
          <a:xfrm>
            <a:off x="625966" y="299376"/>
            <a:ext cx="999312" cy="999312"/>
            <a:chOff x="348199" y="179450"/>
            <a:chExt cx="1116300" cy="1116300"/>
          </a:xfrm>
        </p:grpSpPr>
        <p:sp>
          <p:nvSpPr>
            <p:cNvPr id="107" name="Google Shape;107;p7"/>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7"/>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9" name="Google Shape;109;p7"/>
          <p:cNvSpPr txBox="1">
            <a:spLocks noGrp="1"/>
          </p:cNvSpPr>
          <p:nvPr>
            <p:ph type="title"/>
          </p:nvPr>
        </p:nvSpPr>
        <p:spPr>
          <a:xfrm>
            <a:off x="1303800" y="598575"/>
            <a:ext cx="3312000" cy="15900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10" name="Google Shape;110;p7"/>
          <p:cNvSpPr txBox="1">
            <a:spLocks noGrp="1"/>
          </p:cNvSpPr>
          <p:nvPr>
            <p:ph type="body" idx="1"/>
          </p:nvPr>
        </p:nvSpPr>
        <p:spPr>
          <a:xfrm>
            <a:off x="1303800" y="2309675"/>
            <a:ext cx="3312000" cy="2221800"/>
          </a:xfrm>
          <a:prstGeom prst="rect">
            <a:avLst/>
          </a:prstGeom>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111" name="Google Shape;111;p7"/>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dk1"/>
        </a:solidFill>
        <a:effectLst/>
      </p:bgPr>
    </p:bg>
    <p:spTree>
      <p:nvGrpSpPr>
        <p:cNvPr id="1" name="Shape 112"/>
        <p:cNvGrpSpPr/>
        <p:nvPr/>
      </p:nvGrpSpPr>
      <p:grpSpPr>
        <a:xfrm>
          <a:off x="0" y="0"/>
          <a:ext cx="0" cy="0"/>
          <a:chOff x="0" y="0"/>
          <a:chExt cx="0" cy="0"/>
        </a:xfrm>
      </p:grpSpPr>
      <p:grpSp>
        <p:nvGrpSpPr>
          <p:cNvPr id="113" name="Google Shape;113;p8"/>
          <p:cNvGrpSpPr/>
          <p:nvPr/>
        </p:nvGrpSpPr>
        <p:grpSpPr>
          <a:xfrm>
            <a:off x="6866714" y="1306"/>
            <a:ext cx="2267451" cy="2601690"/>
            <a:chOff x="6790514" y="1306"/>
            <a:chExt cx="2267451" cy="2601690"/>
          </a:xfrm>
        </p:grpSpPr>
        <p:grpSp>
          <p:nvGrpSpPr>
            <p:cNvPr id="114" name="Google Shape;114;p8"/>
            <p:cNvGrpSpPr/>
            <p:nvPr/>
          </p:nvGrpSpPr>
          <p:grpSpPr>
            <a:xfrm>
              <a:off x="7067465" y="1306"/>
              <a:ext cx="1990500" cy="1990200"/>
              <a:chOff x="7067465" y="1306"/>
              <a:chExt cx="1990500" cy="1990200"/>
            </a:xfrm>
          </p:grpSpPr>
          <p:sp>
            <p:nvSpPr>
              <p:cNvPr id="115" name="Google Shape;115;p8"/>
              <p:cNvSpPr/>
              <p:nvPr/>
            </p:nvSpPr>
            <p:spPr>
              <a:xfrm rot="-8648551">
                <a:off x="7594313" y="527721"/>
                <a:ext cx="937226" cy="937226"/>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8"/>
              <p:cNvSpPr/>
              <p:nvPr/>
            </p:nvSpPr>
            <p:spPr>
              <a:xfrm rot="-8648551">
                <a:off x="7594313" y="527721"/>
                <a:ext cx="937226" cy="937226"/>
              </a:xfrm>
              <a:prstGeom prst="pie">
                <a:avLst>
                  <a:gd name="adj1" fmla="val 19376841"/>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8"/>
              <p:cNvSpPr/>
              <p:nvPr/>
            </p:nvSpPr>
            <p:spPr>
              <a:xfrm rot="-8649154">
                <a:off x="7349891" y="283705"/>
                <a:ext cx="1425647" cy="14254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8" name="Google Shape;118;p8"/>
            <p:cNvGrpSpPr/>
            <p:nvPr/>
          </p:nvGrpSpPr>
          <p:grpSpPr>
            <a:xfrm>
              <a:off x="8207126" y="1807996"/>
              <a:ext cx="795000" cy="795000"/>
              <a:chOff x="8207126" y="1807996"/>
              <a:chExt cx="795000" cy="795000"/>
            </a:xfrm>
          </p:grpSpPr>
          <p:sp>
            <p:nvSpPr>
              <p:cNvPr id="119" name="Google Shape;119;p8"/>
              <p:cNvSpPr/>
              <p:nvPr/>
            </p:nvSpPr>
            <p:spPr>
              <a:xfrm rot="2152054">
                <a:off x="8319942" y="1920813"/>
                <a:ext cx="569367" cy="569367"/>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8"/>
              <p:cNvSpPr/>
              <p:nvPr/>
            </p:nvSpPr>
            <p:spPr>
              <a:xfrm rot="2150259">
                <a:off x="8408218" y="2008610"/>
                <a:ext cx="393004" cy="3930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8"/>
              <p:cNvSpPr/>
              <p:nvPr/>
            </p:nvSpPr>
            <p:spPr>
              <a:xfrm rot="2150259">
                <a:off x="8408218" y="2008610"/>
                <a:ext cx="393004" cy="393004"/>
              </a:xfrm>
              <a:prstGeom prst="pie">
                <a:avLst>
                  <a:gd name="adj1" fmla="val 5699893"/>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 name="Google Shape;122;p8"/>
            <p:cNvGrpSpPr/>
            <p:nvPr/>
          </p:nvGrpSpPr>
          <p:grpSpPr>
            <a:xfrm>
              <a:off x="6790514" y="118857"/>
              <a:ext cx="548700" cy="548700"/>
              <a:chOff x="6790514" y="118857"/>
              <a:chExt cx="548700" cy="548700"/>
            </a:xfrm>
          </p:grpSpPr>
          <p:sp>
            <p:nvSpPr>
              <p:cNvPr id="123" name="Google Shape;123;p8"/>
              <p:cNvSpPr/>
              <p:nvPr/>
            </p:nvSpPr>
            <p:spPr>
              <a:xfrm rot="2150259">
                <a:off x="6868362" y="196705"/>
                <a:ext cx="393004" cy="393004"/>
              </a:xfrm>
              <a:prstGeom prst="ellipse">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8"/>
              <p:cNvSpPr/>
              <p:nvPr/>
            </p:nvSpPr>
            <p:spPr>
              <a:xfrm rot="2150259">
                <a:off x="6868362" y="196705"/>
                <a:ext cx="393004" cy="393004"/>
              </a:xfrm>
              <a:prstGeom prst="pie">
                <a:avLst>
                  <a:gd name="adj1" fmla="val 5699893"/>
                  <a:gd name="adj2" fmla="val 12313574"/>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25" name="Google Shape;125;p8"/>
          <p:cNvSpPr txBox="1">
            <a:spLocks noGrp="1"/>
          </p:cNvSpPr>
          <p:nvPr>
            <p:ph type="title"/>
          </p:nvPr>
        </p:nvSpPr>
        <p:spPr>
          <a:xfrm>
            <a:off x="824000" y="763600"/>
            <a:ext cx="5857800" cy="3573300"/>
          </a:xfrm>
          <a:prstGeom prst="rect">
            <a:avLst/>
          </a:prstGeom>
        </p:spPr>
        <p:txBody>
          <a:bodyPr spcFirstLastPara="1" wrap="square" lIns="91425" tIns="91425" rIns="91425" bIns="91425" anchor="ctr" anchorCtr="0">
            <a:no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126" name="Google Shape;126;p8"/>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27"/>
        <p:cNvGrpSpPr/>
        <p:nvPr/>
      </p:nvGrpSpPr>
      <p:grpSpPr>
        <a:xfrm>
          <a:off x="0" y="0"/>
          <a:ext cx="0" cy="0"/>
          <a:chOff x="0" y="0"/>
          <a:chExt cx="0" cy="0"/>
        </a:xfrm>
      </p:grpSpPr>
      <p:grpSp>
        <p:nvGrpSpPr>
          <p:cNvPr id="128" name="Google Shape;128;p9"/>
          <p:cNvGrpSpPr/>
          <p:nvPr/>
        </p:nvGrpSpPr>
        <p:grpSpPr>
          <a:xfrm>
            <a:off x="625966" y="299376"/>
            <a:ext cx="999312" cy="999312"/>
            <a:chOff x="348199" y="179450"/>
            <a:chExt cx="1116300" cy="1116300"/>
          </a:xfrm>
        </p:grpSpPr>
        <p:sp>
          <p:nvSpPr>
            <p:cNvPr id="129" name="Google Shape;129;p9"/>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9"/>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1" name="Google Shape;131;p9"/>
          <p:cNvSpPr txBox="1">
            <a:spLocks noGrp="1"/>
          </p:cNvSpPr>
          <p:nvPr>
            <p:ph type="title"/>
          </p:nvPr>
        </p:nvSpPr>
        <p:spPr>
          <a:xfrm>
            <a:off x="1303800" y="598575"/>
            <a:ext cx="3430500" cy="19902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32" name="Google Shape;132;p9"/>
          <p:cNvSpPr txBox="1">
            <a:spLocks noGrp="1"/>
          </p:cNvSpPr>
          <p:nvPr>
            <p:ph type="subTitle" idx="1"/>
          </p:nvPr>
        </p:nvSpPr>
        <p:spPr>
          <a:xfrm>
            <a:off x="1303800" y="2743203"/>
            <a:ext cx="3430500" cy="7260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133" name="Google Shape;133;p9"/>
          <p:cNvSpPr txBox="1">
            <a:spLocks noGrp="1"/>
          </p:cNvSpPr>
          <p:nvPr>
            <p:ph type="body" idx="2"/>
          </p:nvPr>
        </p:nvSpPr>
        <p:spPr>
          <a:xfrm>
            <a:off x="4903700" y="661000"/>
            <a:ext cx="3430500" cy="3870600"/>
          </a:xfrm>
          <a:prstGeom prst="rect">
            <a:avLst/>
          </a:prstGeom>
          <a:ln w="9525" cap="flat" cmpd="sng">
            <a:solidFill>
              <a:schemeClr val="lt1"/>
            </a:solidFill>
            <a:prstDash val="solid"/>
            <a:round/>
            <a:headEnd type="none" w="sm" len="sm"/>
            <a:tailEnd type="none" w="sm" len="sm"/>
          </a:ln>
        </p:spPr>
        <p:txBody>
          <a:bodyPr spcFirstLastPara="1" wrap="square" lIns="91425" tIns="91425" rIns="91425" bIns="91425" anchor="t" anchorCtr="0">
            <a:noAutofit/>
          </a:bodyPr>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134" name="Google Shape;134;p9"/>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35"/>
        <p:cNvGrpSpPr/>
        <p:nvPr/>
      </p:nvGrpSpPr>
      <p:grpSpPr>
        <a:xfrm>
          <a:off x="0" y="0"/>
          <a:ext cx="0" cy="0"/>
          <a:chOff x="0" y="0"/>
          <a:chExt cx="0" cy="0"/>
        </a:xfrm>
      </p:grpSpPr>
      <p:grpSp>
        <p:nvGrpSpPr>
          <p:cNvPr id="136" name="Google Shape;136;p10"/>
          <p:cNvGrpSpPr/>
          <p:nvPr/>
        </p:nvGrpSpPr>
        <p:grpSpPr>
          <a:xfrm>
            <a:off x="713373" y="3847119"/>
            <a:ext cx="825392" cy="825392"/>
            <a:chOff x="348199" y="179450"/>
            <a:chExt cx="1116300" cy="1116300"/>
          </a:xfrm>
        </p:grpSpPr>
        <p:sp>
          <p:nvSpPr>
            <p:cNvPr id="137" name="Google Shape;137;p10"/>
            <p:cNvSpPr/>
            <p:nvPr/>
          </p:nvSpPr>
          <p:spPr>
            <a:xfrm rot="-5400000">
              <a:off x="574557" y="405788"/>
              <a:ext cx="663600" cy="6636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10"/>
            <p:cNvSpPr/>
            <p:nvPr/>
          </p:nvSpPr>
          <p:spPr>
            <a:xfrm rot="-5400000">
              <a:off x="348199" y="179450"/>
              <a:ext cx="1116300" cy="1116300"/>
            </a:xfrm>
            <a:prstGeom prst="pie">
              <a:avLst>
                <a:gd name="adj1" fmla="val 10792838"/>
                <a:gd name="adj2" fmla="val 16200000"/>
              </a:avLst>
            </a:prstGeom>
            <a:solidFill>
              <a:schemeClr val="dk2">
                <a:alpha val="12549"/>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9" name="Google Shape;139;p10"/>
          <p:cNvSpPr txBox="1">
            <a:spLocks noGrp="1"/>
          </p:cNvSpPr>
          <p:nvPr>
            <p:ph type="body" idx="1"/>
          </p:nvPr>
        </p:nvSpPr>
        <p:spPr>
          <a:xfrm>
            <a:off x="1303800" y="4138975"/>
            <a:ext cx="5843100" cy="534900"/>
          </a:xfrm>
          <a:prstGeom prst="rect">
            <a:avLst/>
          </a:prstGeom>
        </p:spPr>
        <p:txBody>
          <a:bodyPr spcFirstLastPara="1" wrap="square" lIns="91425" tIns="91425" rIns="91425" bIns="91425" anchor="t" anchorCtr="0">
            <a:noAutofit/>
          </a:bodyPr>
          <a:lstStyle>
            <a:lvl1pPr marL="457200" lvl="0" indent="-228600">
              <a:lnSpc>
                <a:spcPct val="100000"/>
              </a:lnSpc>
              <a:spcBef>
                <a:spcPts val="0"/>
              </a:spcBef>
              <a:spcAft>
                <a:spcPts val="0"/>
              </a:spcAft>
              <a:buSzPts val="1300"/>
              <a:buNone/>
              <a:defRPr/>
            </a:lvl1pPr>
          </a:lstStyle>
          <a:p>
            <a:endParaRPr/>
          </a:p>
        </p:txBody>
      </p:sp>
      <p:sp>
        <p:nvSpPr>
          <p:cNvPr id="140" name="Google Shape;140;p10"/>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41"/>
        <p:cNvGrpSpPr/>
        <p:nvPr/>
      </p:nvGrpSpPr>
      <p:grpSpPr>
        <a:xfrm>
          <a:off x="0" y="0"/>
          <a:ext cx="0" cy="0"/>
          <a:chOff x="0" y="0"/>
          <a:chExt cx="0" cy="0"/>
        </a:xfrm>
      </p:grpSpPr>
      <p:grpSp>
        <p:nvGrpSpPr>
          <p:cNvPr id="142" name="Google Shape;142;p11"/>
          <p:cNvGrpSpPr/>
          <p:nvPr/>
        </p:nvGrpSpPr>
        <p:grpSpPr>
          <a:xfrm>
            <a:off x="52" y="4099200"/>
            <a:ext cx="9144036" cy="1044300"/>
            <a:chOff x="52" y="4099200"/>
            <a:chExt cx="9144036" cy="1044300"/>
          </a:xfrm>
        </p:grpSpPr>
        <p:grpSp>
          <p:nvGrpSpPr>
            <p:cNvPr id="143" name="Google Shape;143;p11"/>
            <p:cNvGrpSpPr/>
            <p:nvPr/>
          </p:nvGrpSpPr>
          <p:grpSpPr>
            <a:xfrm>
              <a:off x="52" y="4309200"/>
              <a:ext cx="231622" cy="834300"/>
              <a:chOff x="2688737" y="4301380"/>
              <a:chExt cx="231900" cy="834300"/>
            </a:xfrm>
          </p:grpSpPr>
          <p:sp>
            <p:nvSpPr>
              <p:cNvPr id="144" name="Google Shape;144;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 name="Google Shape;148;p11"/>
            <p:cNvGrpSpPr/>
            <p:nvPr/>
          </p:nvGrpSpPr>
          <p:grpSpPr>
            <a:xfrm>
              <a:off x="371406" y="4099200"/>
              <a:ext cx="231622" cy="1044300"/>
              <a:chOff x="2688737" y="4091380"/>
              <a:chExt cx="231900" cy="1044300"/>
            </a:xfrm>
          </p:grpSpPr>
          <p:sp>
            <p:nvSpPr>
              <p:cNvPr id="149" name="Google Shape;149;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1"/>
              <p:cNvSpPr/>
              <p:nvPr/>
            </p:nvSpPr>
            <p:spPr>
              <a:xfrm flipH="1">
                <a:off x="2688737" y="4091380"/>
                <a:ext cx="2319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 name="Google Shape;154;p11"/>
            <p:cNvGrpSpPr/>
            <p:nvPr/>
          </p:nvGrpSpPr>
          <p:grpSpPr>
            <a:xfrm>
              <a:off x="742761" y="4309200"/>
              <a:ext cx="231622" cy="834300"/>
              <a:chOff x="2688737" y="4301380"/>
              <a:chExt cx="231900" cy="834300"/>
            </a:xfrm>
          </p:grpSpPr>
          <p:sp>
            <p:nvSpPr>
              <p:cNvPr id="155" name="Google Shape;155;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11"/>
              <p:cNvSpPr/>
              <p:nvPr/>
            </p:nvSpPr>
            <p:spPr>
              <a:xfrm flipH="1">
                <a:off x="2688737" y="4301380"/>
                <a:ext cx="2319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 name="Google Shape;159;p11"/>
            <p:cNvGrpSpPr/>
            <p:nvPr/>
          </p:nvGrpSpPr>
          <p:grpSpPr>
            <a:xfrm>
              <a:off x="1114115" y="4518900"/>
              <a:ext cx="231622" cy="624600"/>
              <a:chOff x="2688737" y="4511080"/>
              <a:chExt cx="231900" cy="624600"/>
            </a:xfrm>
          </p:grpSpPr>
          <p:sp>
            <p:nvSpPr>
              <p:cNvPr id="160" name="Google Shape;160;p11"/>
              <p:cNvSpPr/>
              <p:nvPr/>
            </p:nvSpPr>
            <p:spPr>
              <a:xfrm flipH="1">
                <a:off x="2688737" y="4720780"/>
                <a:ext cx="2319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11"/>
              <p:cNvSpPr/>
              <p:nvPr/>
            </p:nvSpPr>
            <p:spPr>
              <a:xfrm flipH="1">
                <a:off x="2688737" y="4511080"/>
                <a:ext cx="2319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11"/>
              <p:cNvSpPr/>
              <p:nvPr/>
            </p:nvSpPr>
            <p:spPr>
              <a:xfrm flipH="1">
                <a:off x="2688737" y="4930480"/>
                <a:ext cx="2319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 name="Google Shape;163;p11"/>
            <p:cNvGrpSpPr/>
            <p:nvPr/>
          </p:nvGrpSpPr>
          <p:grpSpPr>
            <a:xfrm>
              <a:off x="1856753" y="4099200"/>
              <a:ext cx="231600" cy="1044300"/>
              <a:chOff x="1856753" y="4099200"/>
              <a:chExt cx="231600" cy="1044300"/>
            </a:xfrm>
          </p:grpSpPr>
          <p:sp>
            <p:nvSpPr>
              <p:cNvPr id="164" name="Google Shape;164;p11"/>
              <p:cNvSpPr/>
              <p:nvPr/>
            </p:nvSpPr>
            <p:spPr>
              <a:xfrm flipH="1">
                <a:off x="185675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11"/>
              <p:cNvSpPr/>
              <p:nvPr/>
            </p:nvSpPr>
            <p:spPr>
              <a:xfrm flipH="1">
                <a:off x="185675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11"/>
              <p:cNvSpPr/>
              <p:nvPr/>
            </p:nvSpPr>
            <p:spPr>
              <a:xfrm flipH="1">
                <a:off x="185675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11"/>
              <p:cNvSpPr/>
              <p:nvPr/>
            </p:nvSpPr>
            <p:spPr>
              <a:xfrm flipH="1">
                <a:off x="1856753"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11"/>
              <p:cNvSpPr/>
              <p:nvPr/>
            </p:nvSpPr>
            <p:spPr>
              <a:xfrm flipH="1">
                <a:off x="185675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9" name="Google Shape;169;p11"/>
            <p:cNvGrpSpPr/>
            <p:nvPr/>
          </p:nvGrpSpPr>
          <p:grpSpPr>
            <a:xfrm>
              <a:off x="2228107" y="4309200"/>
              <a:ext cx="231600" cy="834300"/>
              <a:chOff x="2228107" y="4309200"/>
              <a:chExt cx="231600" cy="834300"/>
            </a:xfrm>
          </p:grpSpPr>
          <p:sp>
            <p:nvSpPr>
              <p:cNvPr id="170" name="Google Shape;170;p11"/>
              <p:cNvSpPr/>
              <p:nvPr/>
            </p:nvSpPr>
            <p:spPr>
              <a:xfrm flipH="1">
                <a:off x="222810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11"/>
              <p:cNvSpPr/>
              <p:nvPr/>
            </p:nvSpPr>
            <p:spPr>
              <a:xfrm flipH="1">
                <a:off x="2228107"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1"/>
              <p:cNvSpPr/>
              <p:nvPr/>
            </p:nvSpPr>
            <p:spPr>
              <a:xfrm flipH="1">
                <a:off x="222810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1"/>
              <p:cNvSpPr/>
              <p:nvPr/>
            </p:nvSpPr>
            <p:spPr>
              <a:xfrm flipH="1">
                <a:off x="222810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4" name="Google Shape;174;p11"/>
            <p:cNvGrpSpPr/>
            <p:nvPr/>
          </p:nvGrpSpPr>
          <p:grpSpPr>
            <a:xfrm>
              <a:off x="2599462" y="4518900"/>
              <a:ext cx="231600" cy="624600"/>
              <a:chOff x="2599462" y="4518900"/>
              <a:chExt cx="231600" cy="624600"/>
            </a:xfrm>
          </p:grpSpPr>
          <p:sp>
            <p:nvSpPr>
              <p:cNvPr id="175" name="Google Shape;175;p11"/>
              <p:cNvSpPr/>
              <p:nvPr/>
            </p:nvSpPr>
            <p:spPr>
              <a:xfrm flipH="1">
                <a:off x="259946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1"/>
              <p:cNvSpPr/>
              <p:nvPr/>
            </p:nvSpPr>
            <p:spPr>
              <a:xfrm flipH="1">
                <a:off x="259946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11"/>
              <p:cNvSpPr/>
              <p:nvPr/>
            </p:nvSpPr>
            <p:spPr>
              <a:xfrm flipH="1">
                <a:off x="259946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8" name="Google Shape;178;p11"/>
            <p:cNvGrpSpPr/>
            <p:nvPr/>
          </p:nvGrpSpPr>
          <p:grpSpPr>
            <a:xfrm>
              <a:off x="3342171" y="4099200"/>
              <a:ext cx="231600" cy="1044300"/>
              <a:chOff x="3342171" y="4099200"/>
              <a:chExt cx="231600" cy="1044300"/>
            </a:xfrm>
          </p:grpSpPr>
          <p:sp>
            <p:nvSpPr>
              <p:cNvPr id="179" name="Google Shape;179;p11"/>
              <p:cNvSpPr/>
              <p:nvPr/>
            </p:nvSpPr>
            <p:spPr>
              <a:xfrm flipH="1">
                <a:off x="334217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11"/>
              <p:cNvSpPr/>
              <p:nvPr/>
            </p:nvSpPr>
            <p:spPr>
              <a:xfrm flipH="1">
                <a:off x="334217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11"/>
              <p:cNvSpPr/>
              <p:nvPr/>
            </p:nvSpPr>
            <p:spPr>
              <a:xfrm flipH="1">
                <a:off x="334217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11"/>
              <p:cNvSpPr/>
              <p:nvPr/>
            </p:nvSpPr>
            <p:spPr>
              <a:xfrm flipH="1">
                <a:off x="3342171"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11"/>
              <p:cNvSpPr/>
              <p:nvPr/>
            </p:nvSpPr>
            <p:spPr>
              <a:xfrm flipH="1">
                <a:off x="334217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4" name="Google Shape;184;p11"/>
            <p:cNvGrpSpPr/>
            <p:nvPr/>
          </p:nvGrpSpPr>
          <p:grpSpPr>
            <a:xfrm>
              <a:off x="3713525" y="4309200"/>
              <a:ext cx="231600" cy="834300"/>
              <a:chOff x="3713525" y="4309200"/>
              <a:chExt cx="231600" cy="834300"/>
            </a:xfrm>
          </p:grpSpPr>
          <p:sp>
            <p:nvSpPr>
              <p:cNvPr id="185" name="Google Shape;185;p11"/>
              <p:cNvSpPr/>
              <p:nvPr/>
            </p:nvSpPr>
            <p:spPr>
              <a:xfrm flipH="1">
                <a:off x="371352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11"/>
              <p:cNvSpPr/>
              <p:nvPr/>
            </p:nvSpPr>
            <p:spPr>
              <a:xfrm flipH="1">
                <a:off x="3713525"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11"/>
              <p:cNvSpPr/>
              <p:nvPr/>
            </p:nvSpPr>
            <p:spPr>
              <a:xfrm flipH="1">
                <a:off x="371352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11"/>
              <p:cNvSpPr/>
              <p:nvPr/>
            </p:nvSpPr>
            <p:spPr>
              <a:xfrm flipH="1">
                <a:off x="371352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9" name="Google Shape;189;p11"/>
            <p:cNvGrpSpPr/>
            <p:nvPr/>
          </p:nvGrpSpPr>
          <p:grpSpPr>
            <a:xfrm>
              <a:off x="1485398" y="4309200"/>
              <a:ext cx="231600" cy="834300"/>
              <a:chOff x="1485398" y="4309200"/>
              <a:chExt cx="231600" cy="834300"/>
            </a:xfrm>
          </p:grpSpPr>
          <p:sp>
            <p:nvSpPr>
              <p:cNvPr id="190" name="Google Shape;190;p11"/>
              <p:cNvSpPr/>
              <p:nvPr/>
            </p:nvSpPr>
            <p:spPr>
              <a:xfrm flipH="1">
                <a:off x="148539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11"/>
              <p:cNvSpPr/>
              <p:nvPr/>
            </p:nvSpPr>
            <p:spPr>
              <a:xfrm flipH="1">
                <a:off x="148539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11"/>
              <p:cNvSpPr/>
              <p:nvPr/>
            </p:nvSpPr>
            <p:spPr>
              <a:xfrm flipH="1">
                <a:off x="148539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11"/>
              <p:cNvSpPr/>
              <p:nvPr/>
            </p:nvSpPr>
            <p:spPr>
              <a:xfrm flipH="1">
                <a:off x="148539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4" name="Google Shape;194;p11"/>
            <p:cNvGrpSpPr/>
            <p:nvPr/>
          </p:nvGrpSpPr>
          <p:grpSpPr>
            <a:xfrm>
              <a:off x="4084879" y="4518900"/>
              <a:ext cx="231600" cy="624600"/>
              <a:chOff x="4084879" y="4518900"/>
              <a:chExt cx="231600" cy="624600"/>
            </a:xfrm>
          </p:grpSpPr>
          <p:sp>
            <p:nvSpPr>
              <p:cNvPr id="195" name="Google Shape;195;p11"/>
              <p:cNvSpPr/>
              <p:nvPr/>
            </p:nvSpPr>
            <p:spPr>
              <a:xfrm flipH="1">
                <a:off x="40848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11"/>
              <p:cNvSpPr/>
              <p:nvPr/>
            </p:nvSpPr>
            <p:spPr>
              <a:xfrm flipH="1">
                <a:off x="40848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11"/>
              <p:cNvSpPr/>
              <p:nvPr/>
            </p:nvSpPr>
            <p:spPr>
              <a:xfrm flipH="1">
                <a:off x="40848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8" name="Google Shape;198;p11"/>
            <p:cNvGrpSpPr/>
            <p:nvPr/>
          </p:nvGrpSpPr>
          <p:grpSpPr>
            <a:xfrm>
              <a:off x="2970816" y="4309200"/>
              <a:ext cx="231600" cy="834300"/>
              <a:chOff x="2970816" y="4309200"/>
              <a:chExt cx="231600" cy="834300"/>
            </a:xfrm>
          </p:grpSpPr>
          <p:sp>
            <p:nvSpPr>
              <p:cNvPr id="199" name="Google Shape;199;p11"/>
              <p:cNvSpPr/>
              <p:nvPr/>
            </p:nvSpPr>
            <p:spPr>
              <a:xfrm flipH="1">
                <a:off x="297081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11"/>
              <p:cNvSpPr/>
              <p:nvPr/>
            </p:nvSpPr>
            <p:spPr>
              <a:xfrm flipH="1">
                <a:off x="297081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11"/>
              <p:cNvSpPr/>
              <p:nvPr/>
            </p:nvSpPr>
            <p:spPr>
              <a:xfrm flipH="1">
                <a:off x="297081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11"/>
              <p:cNvSpPr/>
              <p:nvPr/>
            </p:nvSpPr>
            <p:spPr>
              <a:xfrm flipH="1">
                <a:off x="297081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3" name="Google Shape;203;p11"/>
            <p:cNvGrpSpPr/>
            <p:nvPr/>
          </p:nvGrpSpPr>
          <p:grpSpPr>
            <a:xfrm>
              <a:off x="4456234" y="4309200"/>
              <a:ext cx="231600" cy="834300"/>
              <a:chOff x="4456234" y="4309200"/>
              <a:chExt cx="231600" cy="834300"/>
            </a:xfrm>
          </p:grpSpPr>
          <p:sp>
            <p:nvSpPr>
              <p:cNvPr id="204" name="Google Shape;204;p11"/>
              <p:cNvSpPr/>
              <p:nvPr/>
            </p:nvSpPr>
            <p:spPr>
              <a:xfrm flipH="1">
                <a:off x="445623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11"/>
              <p:cNvSpPr/>
              <p:nvPr/>
            </p:nvSpPr>
            <p:spPr>
              <a:xfrm flipH="1">
                <a:off x="445623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11"/>
              <p:cNvSpPr/>
              <p:nvPr/>
            </p:nvSpPr>
            <p:spPr>
              <a:xfrm flipH="1">
                <a:off x="445623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11"/>
              <p:cNvSpPr/>
              <p:nvPr/>
            </p:nvSpPr>
            <p:spPr>
              <a:xfrm flipH="1">
                <a:off x="445623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8" name="Google Shape;208;p11"/>
            <p:cNvGrpSpPr/>
            <p:nvPr/>
          </p:nvGrpSpPr>
          <p:grpSpPr>
            <a:xfrm>
              <a:off x="4827588" y="4099200"/>
              <a:ext cx="231600" cy="1044300"/>
              <a:chOff x="4827588" y="4099200"/>
              <a:chExt cx="231600" cy="1044300"/>
            </a:xfrm>
          </p:grpSpPr>
          <p:sp>
            <p:nvSpPr>
              <p:cNvPr id="209" name="Google Shape;209;p11"/>
              <p:cNvSpPr/>
              <p:nvPr/>
            </p:nvSpPr>
            <p:spPr>
              <a:xfrm flipH="1">
                <a:off x="48275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11"/>
              <p:cNvSpPr/>
              <p:nvPr/>
            </p:nvSpPr>
            <p:spPr>
              <a:xfrm flipH="1">
                <a:off x="48275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11"/>
              <p:cNvSpPr/>
              <p:nvPr/>
            </p:nvSpPr>
            <p:spPr>
              <a:xfrm flipH="1">
                <a:off x="48275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11"/>
              <p:cNvSpPr/>
              <p:nvPr/>
            </p:nvSpPr>
            <p:spPr>
              <a:xfrm flipH="1">
                <a:off x="4827588"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11"/>
              <p:cNvSpPr/>
              <p:nvPr/>
            </p:nvSpPr>
            <p:spPr>
              <a:xfrm flipH="1">
                <a:off x="48275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4" name="Google Shape;214;p11"/>
            <p:cNvGrpSpPr/>
            <p:nvPr/>
          </p:nvGrpSpPr>
          <p:grpSpPr>
            <a:xfrm>
              <a:off x="5198943" y="4309200"/>
              <a:ext cx="231600" cy="834300"/>
              <a:chOff x="5198943" y="4309200"/>
              <a:chExt cx="231600" cy="834300"/>
            </a:xfrm>
          </p:grpSpPr>
          <p:sp>
            <p:nvSpPr>
              <p:cNvPr id="215" name="Google Shape;215;p11"/>
              <p:cNvSpPr/>
              <p:nvPr/>
            </p:nvSpPr>
            <p:spPr>
              <a:xfrm flipH="1">
                <a:off x="519894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11"/>
              <p:cNvSpPr/>
              <p:nvPr/>
            </p:nvSpPr>
            <p:spPr>
              <a:xfrm flipH="1">
                <a:off x="5198943"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11"/>
              <p:cNvSpPr/>
              <p:nvPr/>
            </p:nvSpPr>
            <p:spPr>
              <a:xfrm flipH="1">
                <a:off x="519894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11"/>
              <p:cNvSpPr/>
              <p:nvPr/>
            </p:nvSpPr>
            <p:spPr>
              <a:xfrm flipH="1">
                <a:off x="519894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9" name="Google Shape;219;p11"/>
            <p:cNvGrpSpPr/>
            <p:nvPr/>
          </p:nvGrpSpPr>
          <p:grpSpPr>
            <a:xfrm>
              <a:off x="5570297" y="4518900"/>
              <a:ext cx="231600" cy="624600"/>
              <a:chOff x="5570297" y="4518900"/>
              <a:chExt cx="231600" cy="624600"/>
            </a:xfrm>
          </p:grpSpPr>
          <p:sp>
            <p:nvSpPr>
              <p:cNvPr id="220" name="Google Shape;220;p11"/>
              <p:cNvSpPr/>
              <p:nvPr/>
            </p:nvSpPr>
            <p:spPr>
              <a:xfrm flipH="1">
                <a:off x="5570297"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11"/>
              <p:cNvSpPr/>
              <p:nvPr/>
            </p:nvSpPr>
            <p:spPr>
              <a:xfrm flipH="1">
                <a:off x="5570297"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11"/>
              <p:cNvSpPr/>
              <p:nvPr/>
            </p:nvSpPr>
            <p:spPr>
              <a:xfrm flipH="1">
                <a:off x="5570297"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3" name="Google Shape;223;p11"/>
            <p:cNvGrpSpPr/>
            <p:nvPr/>
          </p:nvGrpSpPr>
          <p:grpSpPr>
            <a:xfrm>
              <a:off x="5941652" y="4309200"/>
              <a:ext cx="231600" cy="834300"/>
              <a:chOff x="5941652" y="4309200"/>
              <a:chExt cx="231600" cy="834300"/>
            </a:xfrm>
          </p:grpSpPr>
          <p:sp>
            <p:nvSpPr>
              <p:cNvPr id="224" name="Google Shape;224;p11"/>
              <p:cNvSpPr/>
              <p:nvPr/>
            </p:nvSpPr>
            <p:spPr>
              <a:xfrm flipH="1">
                <a:off x="5941652"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11"/>
              <p:cNvSpPr/>
              <p:nvPr/>
            </p:nvSpPr>
            <p:spPr>
              <a:xfrm flipH="1">
                <a:off x="5941652"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11"/>
              <p:cNvSpPr/>
              <p:nvPr/>
            </p:nvSpPr>
            <p:spPr>
              <a:xfrm flipH="1">
                <a:off x="5941652"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11"/>
              <p:cNvSpPr/>
              <p:nvPr/>
            </p:nvSpPr>
            <p:spPr>
              <a:xfrm flipH="1">
                <a:off x="5941652"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8" name="Google Shape;228;p11"/>
            <p:cNvGrpSpPr/>
            <p:nvPr/>
          </p:nvGrpSpPr>
          <p:grpSpPr>
            <a:xfrm>
              <a:off x="6313006" y="4099200"/>
              <a:ext cx="231600" cy="1044300"/>
              <a:chOff x="6313006" y="4099200"/>
              <a:chExt cx="231600" cy="1044300"/>
            </a:xfrm>
          </p:grpSpPr>
          <p:sp>
            <p:nvSpPr>
              <p:cNvPr id="229" name="Google Shape;229;p11"/>
              <p:cNvSpPr/>
              <p:nvPr/>
            </p:nvSpPr>
            <p:spPr>
              <a:xfrm flipH="1">
                <a:off x="6313006"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11"/>
              <p:cNvSpPr/>
              <p:nvPr/>
            </p:nvSpPr>
            <p:spPr>
              <a:xfrm flipH="1">
                <a:off x="6313006"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11"/>
              <p:cNvSpPr/>
              <p:nvPr/>
            </p:nvSpPr>
            <p:spPr>
              <a:xfrm flipH="1">
                <a:off x="6313006"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11"/>
              <p:cNvSpPr/>
              <p:nvPr/>
            </p:nvSpPr>
            <p:spPr>
              <a:xfrm flipH="1">
                <a:off x="6313006"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11"/>
              <p:cNvSpPr/>
              <p:nvPr/>
            </p:nvSpPr>
            <p:spPr>
              <a:xfrm flipH="1">
                <a:off x="6313006"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4" name="Google Shape;234;p11"/>
            <p:cNvGrpSpPr/>
            <p:nvPr/>
          </p:nvGrpSpPr>
          <p:grpSpPr>
            <a:xfrm>
              <a:off x="6684361" y="4309200"/>
              <a:ext cx="231600" cy="834300"/>
              <a:chOff x="6684361" y="4309200"/>
              <a:chExt cx="231600" cy="834300"/>
            </a:xfrm>
          </p:grpSpPr>
          <p:sp>
            <p:nvSpPr>
              <p:cNvPr id="235" name="Google Shape;235;p11"/>
              <p:cNvSpPr/>
              <p:nvPr/>
            </p:nvSpPr>
            <p:spPr>
              <a:xfrm flipH="1">
                <a:off x="6684361"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11"/>
              <p:cNvSpPr/>
              <p:nvPr/>
            </p:nvSpPr>
            <p:spPr>
              <a:xfrm flipH="1">
                <a:off x="6684361"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11"/>
              <p:cNvSpPr/>
              <p:nvPr/>
            </p:nvSpPr>
            <p:spPr>
              <a:xfrm flipH="1">
                <a:off x="6684361"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11"/>
              <p:cNvSpPr/>
              <p:nvPr/>
            </p:nvSpPr>
            <p:spPr>
              <a:xfrm flipH="1">
                <a:off x="6684361"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9" name="Google Shape;239;p11"/>
            <p:cNvGrpSpPr/>
            <p:nvPr/>
          </p:nvGrpSpPr>
          <p:grpSpPr>
            <a:xfrm>
              <a:off x="7055715" y="4518900"/>
              <a:ext cx="231600" cy="624600"/>
              <a:chOff x="7055715" y="4518900"/>
              <a:chExt cx="231600" cy="624600"/>
            </a:xfrm>
          </p:grpSpPr>
          <p:sp>
            <p:nvSpPr>
              <p:cNvPr id="240" name="Google Shape;240;p11"/>
              <p:cNvSpPr/>
              <p:nvPr/>
            </p:nvSpPr>
            <p:spPr>
              <a:xfrm flipH="1">
                <a:off x="7055715"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1"/>
              <p:cNvSpPr/>
              <p:nvPr/>
            </p:nvSpPr>
            <p:spPr>
              <a:xfrm flipH="1">
                <a:off x="7055715"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11"/>
              <p:cNvSpPr/>
              <p:nvPr/>
            </p:nvSpPr>
            <p:spPr>
              <a:xfrm flipH="1">
                <a:off x="7055715"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 name="Google Shape;243;p11"/>
            <p:cNvGrpSpPr/>
            <p:nvPr/>
          </p:nvGrpSpPr>
          <p:grpSpPr>
            <a:xfrm>
              <a:off x="7798424" y="4099200"/>
              <a:ext cx="231600" cy="1044300"/>
              <a:chOff x="7798424" y="4099200"/>
              <a:chExt cx="231600" cy="1044300"/>
            </a:xfrm>
          </p:grpSpPr>
          <p:sp>
            <p:nvSpPr>
              <p:cNvPr id="244" name="Google Shape;244;p11"/>
              <p:cNvSpPr/>
              <p:nvPr/>
            </p:nvSpPr>
            <p:spPr>
              <a:xfrm flipH="1">
                <a:off x="7798424"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11"/>
              <p:cNvSpPr/>
              <p:nvPr/>
            </p:nvSpPr>
            <p:spPr>
              <a:xfrm flipH="1">
                <a:off x="7798424"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11"/>
              <p:cNvSpPr/>
              <p:nvPr/>
            </p:nvSpPr>
            <p:spPr>
              <a:xfrm flipH="1">
                <a:off x="7798424"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1"/>
              <p:cNvSpPr/>
              <p:nvPr/>
            </p:nvSpPr>
            <p:spPr>
              <a:xfrm flipH="1">
                <a:off x="7798424" y="4099200"/>
                <a:ext cx="231600" cy="104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1"/>
              <p:cNvSpPr/>
              <p:nvPr/>
            </p:nvSpPr>
            <p:spPr>
              <a:xfrm flipH="1">
                <a:off x="7798424"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9" name="Google Shape;249;p11"/>
            <p:cNvGrpSpPr/>
            <p:nvPr/>
          </p:nvGrpSpPr>
          <p:grpSpPr>
            <a:xfrm>
              <a:off x="8169779" y="4309200"/>
              <a:ext cx="231600" cy="834300"/>
              <a:chOff x="8169779" y="4309200"/>
              <a:chExt cx="231600" cy="834300"/>
            </a:xfrm>
          </p:grpSpPr>
          <p:sp>
            <p:nvSpPr>
              <p:cNvPr id="250" name="Google Shape;250;p11"/>
              <p:cNvSpPr/>
              <p:nvPr/>
            </p:nvSpPr>
            <p:spPr>
              <a:xfrm flipH="1">
                <a:off x="8169779"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11"/>
              <p:cNvSpPr/>
              <p:nvPr/>
            </p:nvSpPr>
            <p:spPr>
              <a:xfrm flipH="1">
                <a:off x="8169779"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11"/>
              <p:cNvSpPr/>
              <p:nvPr/>
            </p:nvSpPr>
            <p:spPr>
              <a:xfrm flipH="1">
                <a:off x="8169779"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1"/>
              <p:cNvSpPr/>
              <p:nvPr/>
            </p:nvSpPr>
            <p:spPr>
              <a:xfrm flipH="1">
                <a:off x="8169779"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4" name="Google Shape;254;p11"/>
            <p:cNvGrpSpPr/>
            <p:nvPr/>
          </p:nvGrpSpPr>
          <p:grpSpPr>
            <a:xfrm>
              <a:off x="7427070" y="4309200"/>
              <a:ext cx="231600" cy="834300"/>
              <a:chOff x="7427070" y="4309200"/>
              <a:chExt cx="231600" cy="834300"/>
            </a:xfrm>
          </p:grpSpPr>
          <p:sp>
            <p:nvSpPr>
              <p:cNvPr id="255" name="Google Shape;255;p11"/>
              <p:cNvSpPr/>
              <p:nvPr/>
            </p:nvSpPr>
            <p:spPr>
              <a:xfrm flipH="1">
                <a:off x="7427070"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1"/>
              <p:cNvSpPr/>
              <p:nvPr/>
            </p:nvSpPr>
            <p:spPr>
              <a:xfrm flipH="1">
                <a:off x="7427070"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1"/>
              <p:cNvSpPr/>
              <p:nvPr/>
            </p:nvSpPr>
            <p:spPr>
              <a:xfrm flipH="1">
                <a:off x="7427070"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11"/>
              <p:cNvSpPr/>
              <p:nvPr/>
            </p:nvSpPr>
            <p:spPr>
              <a:xfrm flipH="1">
                <a:off x="7427070"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9" name="Google Shape;259;p11"/>
            <p:cNvGrpSpPr/>
            <p:nvPr/>
          </p:nvGrpSpPr>
          <p:grpSpPr>
            <a:xfrm>
              <a:off x="8541133" y="4518900"/>
              <a:ext cx="231600" cy="624600"/>
              <a:chOff x="8541133" y="4518900"/>
              <a:chExt cx="231600" cy="624600"/>
            </a:xfrm>
          </p:grpSpPr>
          <p:sp>
            <p:nvSpPr>
              <p:cNvPr id="260" name="Google Shape;260;p11"/>
              <p:cNvSpPr/>
              <p:nvPr/>
            </p:nvSpPr>
            <p:spPr>
              <a:xfrm flipH="1">
                <a:off x="8541133"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1"/>
              <p:cNvSpPr/>
              <p:nvPr/>
            </p:nvSpPr>
            <p:spPr>
              <a:xfrm flipH="1">
                <a:off x="8541133"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1"/>
              <p:cNvSpPr/>
              <p:nvPr/>
            </p:nvSpPr>
            <p:spPr>
              <a:xfrm flipH="1">
                <a:off x="8541133"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3" name="Google Shape;263;p11"/>
            <p:cNvGrpSpPr/>
            <p:nvPr/>
          </p:nvGrpSpPr>
          <p:grpSpPr>
            <a:xfrm>
              <a:off x="8912488" y="4309200"/>
              <a:ext cx="231600" cy="834300"/>
              <a:chOff x="8912488" y="4309200"/>
              <a:chExt cx="231600" cy="834300"/>
            </a:xfrm>
          </p:grpSpPr>
          <p:sp>
            <p:nvSpPr>
              <p:cNvPr id="264" name="Google Shape;264;p11"/>
              <p:cNvSpPr/>
              <p:nvPr/>
            </p:nvSpPr>
            <p:spPr>
              <a:xfrm flipH="1">
                <a:off x="8912488" y="4728600"/>
                <a:ext cx="231600" cy="4149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11"/>
              <p:cNvSpPr/>
              <p:nvPr/>
            </p:nvSpPr>
            <p:spPr>
              <a:xfrm flipH="1">
                <a:off x="8912488" y="4309200"/>
                <a:ext cx="231600" cy="8343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11"/>
              <p:cNvSpPr/>
              <p:nvPr/>
            </p:nvSpPr>
            <p:spPr>
              <a:xfrm flipH="1">
                <a:off x="8912488" y="4518900"/>
                <a:ext cx="231600" cy="6246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11"/>
              <p:cNvSpPr/>
              <p:nvPr/>
            </p:nvSpPr>
            <p:spPr>
              <a:xfrm flipH="1">
                <a:off x="8912488" y="4938300"/>
                <a:ext cx="231600" cy="205200"/>
              </a:xfrm>
              <a:prstGeom prst="round2SameRect">
                <a:avLst>
                  <a:gd name="adj1" fmla="val 50000"/>
                  <a:gd name="adj2" fmla="val 0"/>
                </a:avLst>
              </a:prstGeom>
              <a:solidFill>
                <a:schemeClr val="lt1">
                  <a:alpha val="90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268" name="Google Shape;268;p11"/>
          <p:cNvSpPr txBox="1">
            <a:spLocks noGrp="1"/>
          </p:cNvSpPr>
          <p:nvPr>
            <p:ph type="title" hasCustomPrompt="1"/>
          </p:nvPr>
        </p:nvSpPr>
        <p:spPr>
          <a:xfrm>
            <a:off x="1388625" y="772725"/>
            <a:ext cx="6366900" cy="1863300"/>
          </a:xfrm>
          <a:prstGeom prst="rect">
            <a:avLst/>
          </a:prstGeom>
        </p:spPr>
        <p:txBody>
          <a:bodyPr spcFirstLastPara="1" wrap="square" lIns="91425" tIns="91425" rIns="91425" bIns="91425" anchor="ctr" anchorCtr="0">
            <a:noAutofit/>
          </a:bodyPr>
          <a:lstStyle>
            <a:lvl1pPr lvl="0" algn="ctr">
              <a:spcBef>
                <a:spcPts val="0"/>
              </a:spcBef>
              <a:spcAft>
                <a:spcPts val="0"/>
              </a:spcAft>
              <a:buClr>
                <a:schemeClr val="lt1"/>
              </a:buClr>
              <a:buSzPts val="8000"/>
              <a:buNone/>
              <a:defRPr sz="8000">
                <a:solidFill>
                  <a:schemeClr val="lt1"/>
                </a:solidFill>
              </a:defRPr>
            </a:lvl1pPr>
            <a:lvl2pPr lvl="1" algn="ctr">
              <a:spcBef>
                <a:spcPts val="0"/>
              </a:spcBef>
              <a:spcAft>
                <a:spcPts val="0"/>
              </a:spcAft>
              <a:buClr>
                <a:schemeClr val="lt1"/>
              </a:buClr>
              <a:buSzPts val="8000"/>
              <a:buNone/>
              <a:defRPr sz="8000">
                <a:solidFill>
                  <a:schemeClr val="lt1"/>
                </a:solidFill>
              </a:defRPr>
            </a:lvl2pPr>
            <a:lvl3pPr lvl="2" algn="ctr">
              <a:spcBef>
                <a:spcPts val="0"/>
              </a:spcBef>
              <a:spcAft>
                <a:spcPts val="0"/>
              </a:spcAft>
              <a:buClr>
                <a:schemeClr val="lt1"/>
              </a:buClr>
              <a:buSzPts val="8000"/>
              <a:buNone/>
              <a:defRPr sz="8000">
                <a:solidFill>
                  <a:schemeClr val="lt1"/>
                </a:solidFill>
              </a:defRPr>
            </a:lvl3pPr>
            <a:lvl4pPr lvl="3" algn="ctr">
              <a:spcBef>
                <a:spcPts val="0"/>
              </a:spcBef>
              <a:spcAft>
                <a:spcPts val="0"/>
              </a:spcAft>
              <a:buClr>
                <a:schemeClr val="lt1"/>
              </a:buClr>
              <a:buSzPts val="8000"/>
              <a:buNone/>
              <a:defRPr sz="8000">
                <a:solidFill>
                  <a:schemeClr val="lt1"/>
                </a:solidFill>
              </a:defRPr>
            </a:lvl4pPr>
            <a:lvl5pPr lvl="4" algn="ctr">
              <a:spcBef>
                <a:spcPts val="0"/>
              </a:spcBef>
              <a:spcAft>
                <a:spcPts val="0"/>
              </a:spcAft>
              <a:buClr>
                <a:schemeClr val="lt1"/>
              </a:buClr>
              <a:buSzPts val="8000"/>
              <a:buNone/>
              <a:defRPr sz="8000">
                <a:solidFill>
                  <a:schemeClr val="lt1"/>
                </a:solidFill>
              </a:defRPr>
            </a:lvl5pPr>
            <a:lvl6pPr lvl="5" algn="ctr">
              <a:spcBef>
                <a:spcPts val="0"/>
              </a:spcBef>
              <a:spcAft>
                <a:spcPts val="0"/>
              </a:spcAft>
              <a:buClr>
                <a:schemeClr val="lt1"/>
              </a:buClr>
              <a:buSzPts val="8000"/>
              <a:buNone/>
              <a:defRPr sz="8000">
                <a:solidFill>
                  <a:schemeClr val="lt1"/>
                </a:solidFill>
              </a:defRPr>
            </a:lvl6pPr>
            <a:lvl7pPr lvl="6" algn="ctr">
              <a:spcBef>
                <a:spcPts val="0"/>
              </a:spcBef>
              <a:spcAft>
                <a:spcPts val="0"/>
              </a:spcAft>
              <a:buClr>
                <a:schemeClr val="lt1"/>
              </a:buClr>
              <a:buSzPts val="8000"/>
              <a:buNone/>
              <a:defRPr sz="8000">
                <a:solidFill>
                  <a:schemeClr val="lt1"/>
                </a:solidFill>
              </a:defRPr>
            </a:lvl7pPr>
            <a:lvl8pPr lvl="7" algn="ctr">
              <a:spcBef>
                <a:spcPts val="0"/>
              </a:spcBef>
              <a:spcAft>
                <a:spcPts val="0"/>
              </a:spcAft>
              <a:buClr>
                <a:schemeClr val="lt1"/>
              </a:buClr>
              <a:buSzPts val="8000"/>
              <a:buNone/>
              <a:defRPr sz="8000">
                <a:solidFill>
                  <a:schemeClr val="lt1"/>
                </a:solidFill>
              </a:defRPr>
            </a:lvl8pPr>
            <a:lvl9pPr lvl="8" algn="ctr">
              <a:spcBef>
                <a:spcPts val="0"/>
              </a:spcBef>
              <a:spcAft>
                <a:spcPts val="0"/>
              </a:spcAft>
              <a:buClr>
                <a:schemeClr val="lt1"/>
              </a:buClr>
              <a:buSzPts val="8000"/>
              <a:buNone/>
              <a:defRPr sz="8000">
                <a:solidFill>
                  <a:schemeClr val="lt1"/>
                </a:solidFill>
              </a:defRPr>
            </a:lvl9pPr>
          </a:lstStyle>
          <a:p>
            <a:r>
              <a:t>xx%</a:t>
            </a:r>
          </a:p>
        </p:txBody>
      </p:sp>
      <p:sp>
        <p:nvSpPr>
          <p:cNvPr id="269" name="Google Shape;269;p11"/>
          <p:cNvSpPr txBox="1">
            <a:spLocks noGrp="1"/>
          </p:cNvSpPr>
          <p:nvPr>
            <p:ph type="body" idx="1"/>
          </p:nvPr>
        </p:nvSpPr>
        <p:spPr>
          <a:xfrm>
            <a:off x="1388625" y="2712300"/>
            <a:ext cx="6366900" cy="1111200"/>
          </a:xfrm>
          <a:prstGeom prst="rect">
            <a:avLst/>
          </a:prstGeom>
        </p:spPr>
        <p:txBody>
          <a:bodyPr spcFirstLastPara="1" wrap="square" lIns="91425" tIns="91425" rIns="91425" bIns="91425" anchor="t" anchorCtr="0">
            <a:noAutofit/>
          </a:bodyPr>
          <a:lstStyle>
            <a:lvl1pPr marL="457200" lvl="0" indent="-311150" algn="ctr">
              <a:spcBef>
                <a:spcPts val="0"/>
              </a:spcBef>
              <a:spcAft>
                <a:spcPts val="0"/>
              </a:spcAft>
              <a:buClr>
                <a:schemeClr val="lt1"/>
              </a:buClr>
              <a:buSzPts val="1300"/>
              <a:buChar char="●"/>
              <a:defRPr>
                <a:solidFill>
                  <a:schemeClr val="lt1"/>
                </a:solidFill>
              </a:defRPr>
            </a:lvl1pPr>
            <a:lvl2pPr marL="914400" lvl="1" indent="-298450" algn="ctr">
              <a:spcBef>
                <a:spcPts val="1600"/>
              </a:spcBef>
              <a:spcAft>
                <a:spcPts val="0"/>
              </a:spcAft>
              <a:buClr>
                <a:schemeClr val="lt1"/>
              </a:buClr>
              <a:buSzPts val="1100"/>
              <a:buChar char="○"/>
              <a:defRPr>
                <a:solidFill>
                  <a:schemeClr val="lt1"/>
                </a:solidFill>
              </a:defRPr>
            </a:lvl2pPr>
            <a:lvl3pPr marL="1371600" lvl="2" indent="-298450" algn="ctr">
              <a:spcBef>
                <a:spcPts val="1600"/>
              </a:spcBef>
              <a:spcAft>
                <a:spcPts val="0"/>
              </a:spcAft>
              <a:buClr>
                <a:schemeClr val="lt1"/>
              </a:buClr>
              <a:buSzPts val="1100"/>
              <a:buChar char="■"/>
              <a:defRPr>
                <a:solidFill>
                  <a:schemeClr val="lt1"/>
                </a:solidFill>
              </a:defRPr>
            </a:lvl3pPr>
            <a:lvl4pPr marL="1828800" lvl="3" indent="-298450" algn="ctr">
              <a:spcBef>
                <a:spcPts val="1600"/>
              </a:spcBef>
              <a:spcAft>
                <a:spcPts val="0"/>
              </a:spcAft>
              <a:buClr>
                <a:schemeClr val="lt1"/>
              </a:buClr>
              <a:buSzPts val="1100"/>
              <a:buChar char="●"/>
              <a:defRPr>
                <a:solidFill>
                  <a:schemeClr val="lt1"/>
                </a:solidFill>
              </a:defRPr>
            </a:lvl4pPr>
            <a:lvl5pPr marL="2286000" lvl="4" indent="-298450" algn="ctr">
              <a:spcBef>
                <a:spcPts val="1600"/>
              </a:spcBef>
              <a:spcAft>
                <a:spcPts val="0"/>
              </a:spcAft>
              <a:buClr>
                <a:schemeClr val="lt1"/>
              </a:buClr>
              <a:buSzPts val="1100"/>
              <a:buChar char="○"/>
              <a:defRPr>
                <a:solidFill>
                  <a:schemeClr val="lt1"/>
                </a:solidFill>
              </a:defRPr>
            </a:lvl5pPr>
            <a:lvl6pPr marL="2743200" lvl="5" indent="-298450" algn="ctr">
              <a:spcBef>
                <a:spcPts val="1600"/>
              </a:spcBef>
              <a:spcAft>
                <a:spcPts val="0"/>
              </a:spcAft>
              <a:buClr>
                <a:schemeClr val="lt1"/>
              </a:buClr>
              <a:buSzPts val="1100"/>
              <a:buChar char="■"/>
              <a:defRPr>
                <a:solidFill>
                  <a:schemeClr val="lt1"/>
                </a:solidFill>
              </a:defRPr>
            </a:lvl6pPr>
            <a:lvl7pPr marL="3200400" lvl="6" indent="-298450" algn="ctr">
              <a:spcBef>
                <a:spcPts val="1600"/>
              </a:spcBef>
              <a:spcAft>
                <a:spcPts val="0"/>
              </a:spcAft>
              <a:buClr>
                <a:schemeClr val="lt1"/>
              </a:buClr>
              <a:buSzPts val="1100"/>
              <a:buChar char="●"/>
              <a:defRPr>
                <a:solidFill>
                  <a:schemeClr val="lt1"/>
                </a:solidFill>
              </a:defRPr>
            </a:lvl7pPr>
            <a:lvl8pPr marL="3657600" lvl="7" indent="-298450" algn="ctr">
              <a:spcBef>
                <a:spcPts val="1600"/>
              </a:spcBef>
              <a:spcAft>
                <a:spcPts val="0"/>
              </a:spcAft>
              <a:buClr>
                <a:schemeClr val="lt1"/>
              </a:buClr>
              <a:buSzPts val="1100"/>
              <a:buChar char="○"/>
              <a:defRPr>
                <a:solidFill>
                  <a:schemeClr val="lt1"/>
                </a:solidFill>
              </a:defRPr>
            </a:lvl8pPr>
            <a:lvl9pPr marL="4114800" lvl="8" indent="-298450" algn="ctr">
              <a:spcBef>
                <a:spcPts val="1600"/>
              </a:spcBef>
              <a:spcAft>
                <a:spcPts val="1600"/>
              </a:spcAft>
              <a:buClr>
                <a:schemeClr val="lt1"/>
              </a:buClr>
              <a:buSzPts val="1100"/>
              <a:buChar char="■"/>
              <a:defRPr>
                <a:solidFill>
                  <a:schemeClr val="lt1"/>
                </a:solidFill>
              </a:defRPr>
            </a:lvl9pPr>
          </a:lstStyle>
          <a:p>
            <a:endParaRPr/>
          </a:p>
        </p:txBody>
      </p:sp>
      <p:sp>
        <p:nvSpPr>
          <p:cNvPr id="270" name="Google Shape;270;p11"/>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71"/>
        <p:cNvGrpSpPr/>
        <p:nvPr/>
      </p:nvGrpSpPr>
      <p:grpSpPr>
        <a:xfrm>
          <a:off x="0" y="0"/>
          <a:ext cx="0" cy="0"/>
          <a:chOff x="0" y="0"/>
          <a:chExt cx="0" cy="0"/>
        </a:xfrm>
      </p:grpSpPr>
      <p:sp>
        <p:nvSpPr>
          <p:cNvPr id="272" name="Google Shape;272;p12"/>
          <p:cNvSpPr txBox="1">
            <a:spLocks noGrp="1"/>
          </p:cNvSpPr>
          <p:nvPr>
            <p:ph type="sldNum" idx="12"/>
          </p:nvPr>
        </p:nvSpPr>
        <p:spPr>
          <a:xfrm>
            <a:off x="8451046" y="4736976"/>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omentum">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1pPr>
            <a:lvl2pPr lvl="1">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2pPr>
            <a:lvl3pPr lvl="2">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3pPr>
            <a:lvl4pPr lvl="3">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4pPr>
            <a:lvl5pPr lvl="4">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5pPr>
            <a:lvl6pPr lvl="5">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6pPr>
            <a:lvl7pPr lvl="6">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7pPr>
            <a:lvl8pPr lvl="7">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8pPr>
            <a:lvl9pPr lvl="8">
              <a:spcBef>
                <a:spcPts val="0"/>
              </a:spcBef>
              <a:spcAft>
                <a:spcPts val="0"/>
              </a:spcAft>
              <a:buClr>
                <a:schemeClr val="dk2"/>
              </a:buClr>
              <a:buSzPts val="2800"/>
              <a:buFont typeface="Maven Pro"/>
              <a:buNone/>
              <a:defRPr sz="2800" b="1">
                <a:solidFill>
                  <a:schemeClr val="dk2"/>
                </a:solidFill>
                <a:latin typeface="Maven Pro"/>
                <a:ea typeface="Maven Pro"/>
                <a:cs typeface="Maven Pro"/>
                <a:sym typeface="Maven Pro"/>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1150">
              <a:lnSpc>
                <a:spcPct val="115000"/>
              </a:lnSpc>
              <a:spcBef>
                <a:spcPts val="0"/>
              </a:spcBef>
              <a:spcAft>
                <a:spcPts val="0"/>
              </a:spcAft>
              <a:buClr>
                <a:schemeClr val="dk2"/>
              </a:buClr>
              <a:buSzPts val="1300"/>
              <a:buFont typeface="Nunito"/>
              <a:buChar char="●"/>
              <a:defRPr sz="1300">
                <a:solidFill>
                  <a:schemeClr val="dk2"/>
                </a:solidFill>
                <a:latin typeface="Nunito"/>
                <a:ea typeface="Nunito"/>
                <a:cs typeface="Nunito"/>
                <a:sym typeface="Nunito"/>
              </a:defRPr>
            </a:lvl1pPr>
            <a:lvl2pPr marL="914400" lvl="1" indent="-29845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2pPr>
            <a:lvl3pPr marL="1371600" lvl="2" indent="-29845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3pPr>
            <a:lvl4pPr marL="1828800" lvl="3" indent="-29845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4pPr>
            <a:lvl5pPr marL="2286000" lvl="4" indent="-29845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5pPr>
            <a:lvl6pPr marL="2743200" lvl="5" indent="-29845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6pPr>
            <a:lvl7pPr marL="3200400" lvl="6" indent="-29845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7pPr>
            <a:lvl8pPr marL="3657600" lvl="7" indent="-298450">
              <a:lnSpc>
                <a:spcPct val="115000"/>
              </a:lnSpc>
              <a:spcBef>
                <a:spcPts val="1600"/>
              </a:spcBef>
              <a:spcAft>
                <a:spcPts val="0"/>
              </a:spcAft>
              <a:buClr>
                <a:schemeClr val="dk2"/>
              </a:buClr>
              <a:buSzPts val="1100"/>
              <a:buFont typeface="Nunito"/>
              <a:buChar char="○"/>
              <a:defRPr sz="1100">
                <a:solidFill>
                  <a:schemeClr val="dk2"/>
                </a:solidFill>
                <a:latin typeface="Nunito"/>
                <a:ea typeface="Nunito"/>
                <a:cs typeface="Nunito"/>
                <a:sym typeface="Nunito"/>
              </a:defRPr>
            </a:lvl8pPr>
            <a:lvl9pPr marL="4114800" lvl="8" indent="-298450">
              <a:lnSpc>
                <a:spcPct val="115000"/>
              </a:lnSpc>
              <a:spcBef>
                <a:spcPts val="1600"/>
              </a:spcBef>
              <a:spcAft>
                <a:spcPts val="1600"/>
              </a:spcAft>
              <a:buClr>
                <a:schemeClr val="dk2"/>
              </a:buClr>
              <a:buSzPts val="1100"/>
              <a:buFont typeface="Nunito"/>
              <a:buChar char="■"/>
              <a:defRPr sz="1100">
                <a:solidFill>
                  <a:schemeClr val="dk2"/>
                </a:solidFill>
                <a:latin typeface="Nunito"/>
                <a:ea typeface="Nunito"/>
                <a:cs typeface="Nunito"/>
                <a:sym typeface="Nunito"/>
              </a:defRPr>
            </a:lvl9pPr>
          </a:lstStyle>
          <a:p>
            <a:endParaRPr/>
          </a:p>
        </p:txBody>
      </p:sp>
      <p:sp>
        <p:nvSpPr>
          <p:cNvPr id="8" name="Google Shape;8;p1"/>
          <p:cNvSpPr txBox="1">
            <a:spLocks noGrp="1"/>
          </p:cNvSpPr>
          <p:nvPr>
            <p:ph type="sldNum" idx="12"/>
          </p:nvPr>
        </p:nvSpPr>
        <p:spPr>
          <a:xfrm>
            <a:off x="8451046" y="4736976"/>
            <a:ext cx="548700" cy="393600"/>
          </a:xfrm>
          <a:prstGeom prst="rect">
            <a:avLst/>
          </a:prstGeom>
          <a:noFill/>
          <a:ln>
            <a:noFill/>
          </a:ln>
        </p:spPr>
        <p:txBody>
          <a:bodyPr spcFirstLastPara="1" wrap="square" lIns="91425" tIns="91425" rIns="91425" bIns="91425" anchor="ctr" anchorCtr="0">
            <a:noAutofit/>
          </a:bodyPr>
          <a:lstStyle>
            <a:lvl1pPr lvl="0" algn="r">
              <a:buNone/>
              <a:defRPr sz="900">
                <a:solidFill>
                  <a:schemeClr val="dk2"/>
                </a:solidFill>
                <a:latin typeface="Nunito"/>
                <a:ea typeface="Nunito"/>
                <a:cs typeface="Nunito"/>
                <a:sym typeface="Nunito"/>
              </a:defRPr>
            </a:lvl1pPr>
            <a:lvl2pPr lvl="1" algn="r">
              <a:buNone/>
              <a:defRPr sz="900">
                <a:solidFill>
                  <a:schemeClr val="dk2"/>
                </a:solidFill>
                <a:latin typeface="Nunito"/>
                <a:ea typeface="Nunito"/>
                <a:cs typeface="Nunito"/>
                <a:sym typeface="Nunito"/>
              </a:defRPr>
            </a:lvl2pPr>
            <a:lvl3pPr lvl="2" algn="r">
              <a:buNone/>
              <a:defRPr sz="900">
                <a:solidFill>
                  <a:schemeClr val="dk2"/>
                </a:solidFill>
                <a:latin typeface="Nunito"/>
                <a:ea typeface="Nunito"/>
                <a:cs typeface="Nunito"/>
                <a:sym typeface="Nunito"/>
              </a:defRPr>
            </a:lvl3pPr>
            <a:lvl4pPr lvl="3" algn="r">
              <a:buNone/>
              <a:defRPr sz="900">
                <a:solidFill>
                  <a:schemeClr val="dk2"/>
                </a:solidFill>
                <a:latin typeface="Nunito"/>
                <a:ea typeface="Nunito"/>
                <a:cs typeface="Nunito"/>
                <a:sym typeface="Nunito"/>
              </a:defRPr>
            </a:lvl4pPr>
            <a:lvl5pPr lvl="4" algn="r">
              <a:buNone/>
              <a:defRPr sz="900">
                <a:solidFill>
                  <a:schemeClr val="dk2"/>
                </a:solidFill>
                <a:latin typeface="Nunito"/>
                <a:ea typeface="Nunito"/>
                <a:cs typeface="Nunito"/>
                <a:sym typeface="Nunito"/>
              </a:defRPr>
            </a:lvl5pPr>
            <a:lvl6pPr lvl="5" algn="r">
              <a:buNone/>
              <a:defRPr sz="900">
                <a:solidFill>
                  <a:schemeClr val="dk2"/>
                </a:solidFill>
                <a:latin typeface="Nunito"/>
                <a:ea typeface="Nunito"/>
                <a:cs typeface="Nunito"/>
                <a:sym typeface="Nunito"/>
              </a:defRPr>
            </a:lvl6pPr>
            <a:lvl7pPr lvl="6" algn="r">
              <a:buNone/>
              <a:defRPr sz="900">
                <a:solidFill>
                  <a:schemeClr val="dk2"/>
                </a:solidFill>
                <a:latin typeface="Nunito"/>
                <a:ea typeface="Nunito"/>
                <a:cs typeface="Nunito"/>
                <a:sym typeface="Nunito"/>
              </a:defRPr>
            </a:lvl7pPr>
            <a:lvl8pPr lvl="7" algn="r">
              <a:buNone/>
              <a:defRPr sz="900">
                <a:solidFill>
                  <a:schemeClr val="dk2"/>
                </a:solidFill>
                <a:latin typeface="Nunito"/>
                <a:ea typeface="Nunito"/>
                <a:cs typeface="Nunito"/>
                <a:sym typeface="Nunito"/>
              </a:defRPr>
            </a:lvl8pPr>
            <a:lvl9pPr lvl="8" algn="r">
              <a:buNone/>
              <a:defRPr sz="9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hyperlink" Target="http://citeseerx.ist.psu.edu/viewdoc/download?doi=10.1.1.489.972&amp;rep=rep1&amp;type=pdf" TargetMode="External"/><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76"/>
        <p:cNvGrpSpPr/>
        <p:nvPr/>
      </p:nvGrpSpPr>
      <p:grpSpPr>
        <a:xfrm>
          <a:off x="0" y="0"/>
          <a:ext cx="0" cy="0"/>
          <a:chOff x="0" y="0"/>
          <a:chExt cx="0" cy="0"/>
        </a:xfrm>
      </p:grpSpPr>
      <p:sp>
        <p:nvSpPr>
          <p:cNvPr id="277" name="Google Shape;277;p13"/>
          <p:cNvSpPr txBox="1">
            <a:spLocks noGrp="1"/>
          </p:cNvSpPr>
          <p:nvPr>
            <p:ph type="ctrTitle"/>
          </p:nvPr>
        </p:nvSpPr>
        <p:spPr>
          <a:xfrm>
            <a:off x="824000" y="797725"/>
            <a:ext cx="7736700" cy="26889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
              <a:t>Impact of global warming on sustainable hospitality development- A case study of JW Marriott, UK</a:t>
            </a: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81"/>
        <p:cNvGrpSpPr/>
        <p:nvPr/>
      </p:nvGrpSpPr>
      <p:grpSpPr>
        <a:xfrm>
          <a:off x="0" y="0"/>
          <a:ext cx="0" cy="0"/>
          <a:chOff x="0" y="0"/>
          <a:chExt cx="0" cy="0"/>
        </a:xfrm>
      </p:grpSpPr>
      <p:sp>
        <p:nvSpPr>
          <p:cNvPr id="282" name="Google Shape;282;p14"/>
          <p:cNvSpPr txBox="1">
            <a:spLocks noGrp="1"/>
          </p:cNvSpPr>
          <p:nvPr>
            <p:ph type="title"/>
          </p:nvPr>
        </p:nvSpPr>
        <p:spPr>
          <a:xfrm>
            <a:off x="1303800" y="598575"/>
            <a:ext cx="7030500" cy="702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Table of contents</a:t>
            </a:r>
            <a:endParaRPr/>
          </a:p>
        </p:txBody>
      </p:sp>
      <p:sp>
        <p:nvSpPr>
          <p:cNvPr id="283" name="Google Shape;283;p14"/>
          <p:cNvSpPr txBox="1">
            <a:spLocks noGrp="1"/>
          </p:cNvSpPr>
          <p:nvPr>
            <p:ph type="body" idx="1"/>
          </p:nvPr>
        </p:nvSpPr>
        <p:spPr>
          <a:xfrm>
            <a:off x="339400" y="1300950"/>
            <a:ext cx="7030500" cy="3580500"/>
          </a:xfrm>
          <a:prstGeom prst="rect">
            <a:avLst/>
          </a:prstGeom>
        </p:spPr>
        <p:txBody>
          <a:bodyPr spcFirstLastPara="1" wrap="square" lIns="91425" tIns="91425" rIns="91425" bIns="91425" anchor="t" anchorCtr="0">
            <a:noAutofit/>
          </a:bodyPr>
          <a:lstStyle/>
          <a:p>
            <a:pPr marL="457200" lvl="0" indent="-361950" algn="l" rtl="0">
              <a:spcBef>
                <a:spcPts val="0"/>
              </a:spcBef>
              <a:spcAft>
                <a:spcPts val="0"/>
              </a:spcAft>
              <a:buSzPts val="2100"/>
              <a:buFont typeface="Georgia"/>
              <a:buChar char="❖"/>
            </a:pPr>
            <a:r>
              <a:rPr lang="en" sz="2100">
                <a:latin typeface="Georgia"/>
                <a:ea typeface="Georgia"/>
                <a:cs typeface="Georgia"/>
                <a:sym typeface="Georgia"/>
              </a:rPr>
              <a:t>Introduction</a:t>
            </a:r>
            <a:endParaRPr sz="2100">
              <a:latin typeface="Georgia"/>
              <a:ea typeface="Georgia"/>
              <a:cs typeface="Georgia"/>
              <a:sym typeface="Georgia"/>
            </a:endParaRPr>
          </a:p>
          <a:p>
            <a:pPr marL="457200" lvl="0" indent="-361950" algn="l" rtl="0">
              <a:spcBef>
                <a:spcPts val="0"/>
              </a:spcBef>
              <a:spcAft>
                <a:spcPts val="0"/>
              </a:spcAft>
              <a:buSzPts val="2100"/>
              <a:buFont typeface="Georgia"/>
              <a:buChar char="❖"/>
            </a:pPr>
            <a:r>
              <a:rPr lang="en" sz="2100">
                <a:latin typeface="Georgia"/>
                <a:ea typeface="Georgia"/>
                <a:cs typeface="Georgia"/>
                <a:sym typeface="Georgia"/>
              </a:rPr>
              <a:t>Research aim and objectives</a:t>
            </a:r>
            <a:endParaRPr sz="2100">
              <a:latin typeface="Georgia"/>
              <a:ea typeface="Georgia"/>
              <a:cs typeface="Georgia"/>
              <a:sym typeface="Georgia"/>
            </a:endParaRPr>
          </a:p>
          <a:p>
            <a:pPr marL="457200" lvl="0" indent="-361950" algn="l" rtl="0">
              <a:spcBef>
                <a:spcPts val="0"/>
              </a:spcBef>
              <a:spcAft>
                <a:spcPts val="0"/>
              </a:spcAft>
              <a:buSzPts val="2100"/>
              <a:buFont typeface="Georgia"/>
              <a:buChar char="❖"/>
            </a:pPr>
            <a:r>
              <a:rPr lang="en" sz="2100">
                <a:latin typeface="Georgia"/>
                <a:ea typeface="Georgia"/>
                <a:cs typeface="Georgia"/>
                <a:sym typeface="Georgia"/>
              </a:rPr>
              <a:t>Literature review</a:t>
            </a:r>
            <a:endParaRPr sz="2100">
              <a:latin typeface="Georgia"/>
              <a:ea typeface="Georgia"/>
              <a:cs typeface="Georgia"/>
              <a:sym typeface="Georgia"/>
            </a:endParaRPr>
          </a:p>
          <a:p>
            <a:pPr marL="457200" lvl="0" indent="-361950" algn="l" rtl="0">
              <a:spcBef>
                <a:spcPts val="0"/>
              </a:spcBef>
              <a:spcAft>
                <a:spcPts val="0"/>
              </a:spcAft>
              <a:buSzPts val="2100"/>
              <a:buFont typeface="Georgia"/>
              <a:buChar char="❖"/>
            </a:pPr>
            <a:r>
              <a:rPr lang="en" sz="2100">
                <a:latin typeface="Georgia"/>
                <a:ea typeface="Georgia"/>
                <a:cs typeface="Georgia"/>
                <a:sym typeface="Georgia"/>
              </a:rPr>
              <a:t>Methodology</a:t>
            </a:r>
            <a:endParaRPr sz="2100">
              <a:latin typeface="Georgia"/>
              <a:ea typeface="Georgia"/>
              <a:cs typeface="Georgia"/>
              <a:sym typeface="Georgia"/>
            </a:endParaRPr>
          </a:p>
          <a:p>
            <a:pPr marL="457200" lvl="0" indent="-361950" algn="l" rtl="0">
              <a:spcBef>
                <a:spcPts val="0"/>
              </a:spcBef>
              <a:spcAft>
                <a:spcPts val="0"/>
              </a:spcAft>
              <a:buSzPts val="2100"/>
              <a:buFont typeface="Georgia"/>
              <a:buChar char="❖"/>
            </a:pPr>
            <a:r>
              <a:rPr lang="en" sz="2100">
                <a:latin typeface="Georgia"/>
                <a:ea typeface="Georgia"/>
                <a:cs typeface="Georgia"/>
                <a:sym typeface="Georgia"/>
              </a:rPr>
              <a:t>Findings and discussion</a:t>
            </a:r>
            <a:endParaRPr sz="2100">
              <a:latin typeface="Georgia"/>
              <a:ea typeface="Georgia"/>
              <a:cs typeface="Georgia"/>
              <a:sym typeface="Georgia"/>
            </a:endParaRPr>
          </a:p>
          <a:p>
            <a:pPr marL="457200" lvl="0" indent="-361950" algn="l" rtl="0">
              <a:spcBef>
                <a:spcPts val="0"/>
              </a:spcBef>
              <a:spcAft>
                <a:spcPts val="0"/>
              </a:spcAft>
              <a:buSzPts val="2100"/>
              <a:buFont typeface="Georgia"/>
              <a:buChar char="❖"/>
            </a:pPr>
            <a:r>
              <a:rPr lang="en" sz="2100">
                <a:latin typeface="Georgia"/>
                <a:ea typeface="Georgia"/>
                <a:cs typeface="Georgia"/>
                <a:sym typeface="Georgia"/>
              </a:rPr>
              <a:t>Conclusion and recommendations</a:t>
            </a:r>
            <a:endParaRPr sz="2100">
              <a:latin typeface="Georgia"/>
              <a:ea typeface="Georgia"/>
              <a:cs typeface="Georgia"/>
              <a:sym typeface="Georgia"/>
            </a:endParaRPr>
          </a:p>
          <a:p>
            <a:pPr marL="457200" lvl="0" indent="-361950" algn="l" rtl="0">
              <a:spcBef>
                <a:spcPts val="0"/>
              </a:spcBef>
              <a:spcAft>
                <a:spcPts val="0"/>
              </a:spcAft>
              <a:buSzPts val="2100"/>
              <a:buFont typeface="Georgia"/>
              <a:buChar char="❖"/>
            </a:pPr>
            <a:r>
              <a:rPr lang="en" sz="2100">
                <a:latin typeface="Georgia"/>
                <a:ea typeface="Georgia"/>
                <a:cs typeface="Georgia"/>
                <a:sym typeface="Georgia"/>
              </a:rPr>
              <a:t>Conclusion</a:t>
            </a:r>
            <a:endParaRPr sz="2100">
              <a:latin typeface="Georgia"/>
              <a:ea typeface="Georgia"/>
              <a:cs typeface="Georgia"/>
              <a:sym typeface="Georgia"/>
            </a:endParaRPr>
          </a:p>
          <a:p>
            <a:pPr marL="457200" lvl="0" indent="-361950" algn="l" rtl="0">
              <a:spcBef>
                <a:spcPts val="0"/>
              </a:spcBef>
              <a:spcAft>
                <a:spcPts val="0"/>
              </a:spcAft>
              <a:buSzPts val="2100"/>
              <a:buFont typeface="Georgia"/>
              <a:buChar char="❖"/>
            </a:pPr>
            <a:r>
              <a:rPr lang="en" sz="2100">
                <a:latin typeface="Georgia"/>
                <a:ea typeface="Georgia"/>
                <a:cs typeface="Georgia"/>
                <a:sym typeface="Georgia"/>
              </a:rPr>
              <a:t>Reference list</a:t>
            </a:r>
            <a:endParaRPr sz="2100">
              <a:latin typeface="Georgia"/>
              <a:ea typeface="Georgia"/>
              <a:cs typeface="Georgia"/>
              <a:sym typeface="Georgia"/>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87"/>
        <p:cNvGrpSpPr/>
        <p:nvPr/>
      </p:nvGrpSpPr>
      <p:grpSpPr>
        <a:xfrm>
          <a:off x="0" y="0"/>
          <a:ext cx="0" cy="0"/>
          <a:chOff x="0" y="0"/>
          <a:chExt cx="0" cy="0"/>
        </a:xfrm>
      </p:grpSpPr>
      <p:sp>
        <p:nvSpPr>
          <p:cNvPr id="288" name="Google Shape;288;p15"/>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Introduction </a:t>
            </a:r>
            <a:endParaRPr/>
          </a:p>
        </p:txBody>
      </p:sp>
      <p:sp>
        <p:nvSpPr>
          <p:cNvPr id="289" name="Google Shape;289;p15"/>
          <p:cNvSpPr txBox="1">
            <a:spLocks noGrp="1"/>
          </p:cNvSpPr>
          <p:nvPr>
            <p:ph type="body" idx="1"/>
          </p:nvPr>
        </p:nvSpPr>
        <p:spPr>
          <a:xfrm>
            <a:off x="160800" y="1489975"/>
            <a:ext cx="4673100" cy="3344100"/>
          </a:xfrm>
          <a:prstGeom prst="rect">
            <a:avLst/>
          </a:prstGeom>
        </p:spPr>
        <p:txBody>
          <a:bodyPr spcFirstLastPara="1" wrap="square" lIns="91425" tIns="91425" rIns="91425" bIns="91425" anchor="t" anchorCtr="0">
            <a:noAutofit/>
          </a:bodyPr>
          <a:lstStyle/>
          <a:p>
            <a:pPr marL="457200" lvl="0" indent="-304800" algn="l" rtl="0">
              <a:spcBef>
                <a:spcPts val="1200"/>
              </a:spcBef>
              <a:spcAft>
                <a:spcPts val="0"/>
              </a:spcAft>
              <a:buClr>
                <a:srgbClr val="000000"/>
              </a:buClr>
              <a:buSzPts val="1200"/>
              <a:buFont typeface="Georgia"/>
              <a:buChar char="❖"/>
            </a:pPr>
            <a:r>
              <a:rPr lang="en" sz="1200">
                <a:solidFill>
                  <a:srgbClr val="000000"/>
                </a:solidFill>
                <a:latin typeface="Georgia"/>
                <a:ea typeface="Georgia"/>
                <a:cs typeface="Georgia"/>
                <a:sym typeface="Georgia"/>
              </a:rPr>
              <a:t>Global warming refers to the </a:t>
            </a:r>
            <a:r>
              <a:rPr lang="en" sz="1200" i="1">
                <a:solidFill>
                  <a:srgbClr val="000000"/>
                </a:solidFill>
                <a:latin typeface="Georgia"/>
                <a:ea typeface="Georgia"/>
                <a:cs typeface="Georgia"/>
                <a:sym typeface="Georgia"/>
              </a:rPr>
              <a:t>“long-term heating of Earth’s climate system due to human activities, primarily fossil fuel burning, which increases heat-trapping greenhouse gas levels in Earth’s atmosphere”</a:t>
            </a:r>
            <a:r>
              <a:rPr lang="en" sz="1200">
                <a:solidFill>
                  <a:srgbClr val="000000"/>
                </a:solidFill>
                <a:latin typeface="Georgia"/>
                <a:ea typeface="Georgia"/>
                <a:cs typeface="Georgia"/>
                <a:sym typeface="Georgia"/>
              </a:rPr>
              <a:t> (Shaftel, 2020). </a:t>
            </a:r>
            <a:endParaRPr sz="1200">
              <a:solidFill>
                <a:srgbClr val="000000"/>
              </a:solidFill>
              <a:latin typeface="Georgia"/>
              <a:ea typeface="Georgia"/>
              <a:cs typeface="Georgia"/>
              <a:sym typeface="Georgia"/>
            </a:endParaRPr>
          </a:p>
          <a:p>
            <a:pPr marL="457200" lvl="0" indent="-304800" algn="l" rtl="0">
              <a:spcBef>
                <a:spcPts val="0"/>
              </a:spcBef>
              <a:spcAft>
                <a:spcPts val="0"/>
              </a:spcAft>
              <a:buClr>
                <a:srgbClr val="000000"/>
              </a:buClr>
              <a:buSzPts val="1200"/>
              <a:buFont typeface="Georgia"/>
              <a:buChar char="❖"/>
            </a:pPr>
            <a:r>
              <a:rPr lang="en" sz="1200">
                <a:solidFill>
                  <a:srgbClr val="000000"/>
                </a:solidFill>
                <a:latin typeface="Georgia"/>
                <a:ea typeface="Georgia"/>
                <a:cs typeface="Georgia"/>
                <a:sym typeface="Georgia"/>
              </a:rPr>
              <a:t>In the UK, tourism and the hospitality industry plays a huge role in contributing positively to the economy. </a:t>
            </a:r>
            <a:endParaRPr sz="1200">
              <a:solidFill>
                <a:srgbClr val="000000"/>
              </a:solidFill>
              <a:latin typeface="Georgia"/>
              <a:ea typeface="Georgia"/>
              <a:cs typeface="Georgia"/>
              <a:sym typeface="Georgia"/>
            </a:endParaRPr>
          </a:p>
          <a:p>
            <a:pPr marL="457200" lvl="0" indent="-304800" algn="l" rtl="0">
              <a:spcBef>
                <a:spcPts val="0"/>
              </a:spcBef>
              <a:spcAft>
                <a:spcPts val="0"/>
              </a:spcAft>
              <a:buClr>
                <a:srgbClr val="000000"/>
              </a:buClr>
              <a:buSzPts val="1200"/>
              <a:buFont typeface="Georgia"/>
              <a:buChar char="❖"/>
            </a:pPr>
            <a:r>
              <a:rPr lang="en" sz="1200">
                <a:solidFill>
                  <a:srgbClr val="000000"/>
                </a:solidFill>
                <a:latin typeface="Georgia"/>
                <a:ea typeface="Georgia"/>
                <a:cs typeface="Georgia"/>
                <a:sym typeface="Georgia"/>
              </a:rPr>
              <a:t>The hospitality and the tourism industry contribute to global warming in the form of transport, activities and accommodation.</a:t>
            </a:r>
            <a:endParaRPr sz="1200">
              <a:solidFill>
                <a:srgbClr val="000000"/>
              </a:solidFill>
              <a:latin typeface="Georgia"/>
              <a:ea typeface="Georgia"/>
              <a:cs typeface="Georgia"/>
              <a:sym typeface="Georgia"/>
            </a:endParaRPr>
          </a:p>
          <a:p>
            <a:pPr marL="457200" lvl="0" indent="-304800" algn="l" rtl="0">
              <a:spcBef>
                <a:spcPts val="0"/>
              </a:spcBef>
              <a:spcAft>
                <a:spcPts val="0"/>
              </a:spcAft>
              <a:buClr>
                <a:srgbClr val="000000"/>
              </a:buClr>
              <a:buSzPts val="1200"/>
              <a:buFont typeface="Georgia"/>
              <a:buChar char="❖"/>
            </a:pPr>
            <a:r>
              <a:rPr lang="en" sz="1200">
                <a:solidFill>
                  <a:srgbClr val="000000"/>
                </a:solidFill>
                <a:latin typeface="Georgia"/>
                <a:ea typeface="Georgia"/>
                <a:cs typeface="Georgia"/>
                <a:sym typeface="Georgia"/>
              </a:rPr>
              <a:t>Travelling and transport lead to the emission of greenhouse gases such as CO</a:t>
            </a:r>
            <a:r>
              <a:rPr lang="en" sz="1200" baseline="-25000">
                <a:solidFill>
                  <a:srgbClr val="000000"/>
                </a:solidFill>
                <a:latin typeface="Georgia"/>
                <a:ea typeface="Georgia"/>
                <a:cs typeface="Georgia"/>
                <a:sym typeface="Georgia"/>
              </a:rPr>
              <a:t>2</a:t>
            </a:r>
            <a:r>
              <a:rPr lang="en" sz="1200">
                <a:solidFill>
                  <a:srgbClr val="000000"/>
                </a:solidFill>
                <a:latin typeface="Georgia"/>
                <a:ea typeface="Georgia"/>
                <a:cs typeface="Georgia"/>
                <a:sym typeface="Georgia"/>
              </a:rPr>
              <a:t> (carbon dioxide) and others. </a:t>
            </a:r>
            <a:endParaRPr sz="1200">
              <a:solidFill>
                <a:srgbClr val="000000"/>
              </a:solidFill>
              <a:latin typeface="Georgia"/>
              <a:ea typeface="Georgia"/>
              <a:cs typeface="Georgia"/>
              <a:sym typeface="Georgia"/>
            </a:endParaRPr>
          </a:p>
        </p:txBody>
      </p:sp>
      <p:pic>
        <p:nvPicPr>
          <p:cNvPr id="290" name="Google Shape;290;p15"/>
          <p:cNvPicPr preferRelativeResize="0"/>
          <p:nvPr/>
        </p:nvPicPr>
        <p:blipFill>
          <a:blip r:embed="rId3">
            <a:alphaModFix/>
          </a:blip>
          <a:stretch>
            <a:fillRect/>
          </a:stretch>
        </p:blipFill>
        <p:spPr>
          <a:xfrm>
            <a:off x="4833900" y="1750275"/>
            <a:ext cx="4244901" cy="28754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94"/>
        <p:cNvGrpSpPr/>
        <p:nvPr/>
      </p:nvGrpSpPr>
      <p:grpSpPr>
        <a:xfrm>
          <a:off x="0" y="0"/>
          <a:ext cx="0" cy="0"/>
          <a:chOff x="0" y="0"/>
          <a:chExt cx="0" cy="0"/>
        </a:xfrm>
      </p:grpSpPr>
      <p:sp>
        <p:nvSpPr>
          <p:cNvPr id="295" name="Google Shape;295;p16"/>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Contd.. </a:t>
            </a:r>
            <a:endParaRPr/>
          </a:p>
        </p:txBody>
      </p:sp>
      <p:sp>
        <p:nvSpPr>
          <p:cNvPr id="296" name="Google Shape;296;p16"/>
          <p:cNvSpPr txBox="1">
            <a:spLocks noGrp="1"/>
          </p:cNvSpPr>
          <p:nvPr>
            <p:ph type="body" idx="1"/>
          </p:nvPr>
        </p:nvSpPr>
        <p:spPr>
          <a:xfrm>
            <a:off x="185150" y="1436500"/>
            <a:ext cx="4727700" cy="3372600"/>
          </a:xfrm>
          <a:prstGeom prst="rect">
            <a:avLst/>
          </a:prstGeom>
        </p:spPr>
        <p:txBody>
          <a:bodyPr spcFirstLastPara="1" wrap="square" lIns="91425" tIns="91425" rIns="91425" bIns="91425" anchor="t" anchorCtr="0">
            <a:noAutofit/>
          </a:bodyPr>
          <a:lstStyle/>
          <a:p>
            <a:pPr marL="457200" lvl="0" indent="-336550" algn="l" rtl="0">
              <a:spcBef>
                <a:spcPts val="1200"/>
              </a:spcBef>
              <a:spcAft>
                <a:spcPts val="0"/>
              </a:spcAft>
              <a:buSzPts val="1700"/>
              <a:buFont typeface="Georgia"/>
              <a:buChar char="❏"/>
            </a:pPr>
            <a:r>
              <a:rPr lang="en" sz="1700">
                <a:latin typeface="Georgia"/>
                <a:ea typeface="Georgia"/>
                <a:cs typeface="Georgia"/>
                <a:sym typeface="Georgia"/>
              </a:rPr>
              <a:t>JW Marriott is a chain of hotels which was established in 1984. </a:t>
            </a:r>
            <a:endParaRPr sz="1700">
              <a:latin typeface="Georgia"/>
              <a:ea typeface="Georgia"/>
              <a:cs typeface="Georgia"/>
              <a:sym typeface="Georgia"/>
            </a:endParaRPr>
          </a:p>
          <a:p>
            <a:pPr marL="457200" lvl="0" indent="-336550" algn="l" rtl="0">
              <a:spcBef>
                <a:spcPts val="0"/>
              </a:spcBef>
              <a:spcAft>
                <a:spcPts val="0"/>
              </a:spcAft>
              <a:buSzPts val="1700"/>
              <a:buFont typeface="Georgia"/>
              <a:buChar char="❏"/>
            </a:pPr>
            <a:r>
              <a:rPr lang="en" sz="1700">
                <a:latin typeface="Georgia"/>
                <a:ea typeface="Georgia"/>
                <a:cs typeface="Georgia"/>
                <a:sym typeface="Georgia"/>
              </a:rPr>
              <a:t>It is headquartered in Maryland, USA and provides luxurious rooms and facilities to the guests. </a:t>
            </a:r>
            <a:endParaRPr sz="1700">
              <a:latin typeface="Georgia"/>
              <a:ea typeface="Georgia"/>
              <a:cs typeface="Georgia"/>
              <a:sym typeface="Georgia"/>
            </a:endParaRPr>
          </a:p>
          <a:p>
            <a:pPr marL="457200" lvl="0" indent="-336550" algn="l" rtl="0">
              <a:spcBef>
                <a:spcPts val="0"/>
              </a:spcBef>
              <a:spcAft>
                <a:spcPts val="0"/>
              </a:spcAft>
              <a:buSzPts val="1700"/>
              <a:buFont typeface="Georgia"/>
              <a:buChar char="❏"/>
            </a:pPr>
            <a:r>
              <a:rPr lang="en" sz="1700">
                <a:latin typeface="Georgia"/>
                <a:ea typeface="Georgia"/>
                <a:cs typeface="Georgia"/>
                <a:sym typeface="Georgia"/>
              </a:rPr>
              <a:t>The hotel chain tries to provide excellently and top of the class services to their guests to earn maximum satisfaction and customer retention. </a:t>
            </a:r>
            <a:endParaRPr sz="1700">
              <a:latin typeface="Georgia"/>
              <a:ea typeface="Georgia"/>
              <a:cs typeface="Georgia"/>
              <a:sym typeface="Georgia"/>
            </a:endParaRPr>
          </a:p>
        </p:txBody>
      </p:sp>
      <p:pic>
        <p:nvPicPr>
          <p:cNvPr id="297" name="Google Shape;297;p16"/>
          <p:cNvPicPr preferRelativeResize="0"/>
          <p:nvPr/>
        </p:nvPicPr>
        <p:blipFill>
          <a:blip r:embed="rId3">
            <a:alphaModFix/>
          </a:blip>
          <a:stretch>
            <a:fillRect/>
          </a:stretch>
        </p:blipFill>
        <p:spPr>
          <a:xfrm>
            <a:off x="5125550" y="1764475"/>
            <a:ext cx="3937700" cy="2041252"/>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01"/>
        <p:cNvGrpSpPr/>
        <p:nvPr/>
      </p:nvGrpSpPr>
      <p:grpSpPr>
        <a:xfrm>
          <a:off x="0" y="0"/>
          <a:ext cx="0" cy="0"/>
          <a:chOff x="0" y="0"/>
          <a:chExt cx="0" cy="0"/>
        </a:xfrm>
      </p:grpSpPr>
      <p:sp>
        <p:nvSpPr>
          <p:cNvPr id="302" name="Google Shape;302;p17"/>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Research aim and objectives </a:t>
            </a:r>
            <a:endParaRPr/>
          </a:p>
        </p:txBody>
      </p:sp>
      <p:sp>
        <p:nvSpPr>
          <p:cNvPr id="303" name="Google Shape;303;p17"/>
          <p:cNvSpPr txBox="1">
            <a:spLocks noGrp="1"/>
          </p:cNvSpPr>
          <p:nvPr>
            <p:ph type="body" idx="1"/>
          </p:nvPr>
        </p:nvSpPr>
        <p:spPr>
          <a:xfrm>
            <a:off x="127475" y="1597875"/>
            <a:ext cx="5085300" cy="31995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r>
              <a:rPr lang="en" sz="1200" b="1">
                <a:solidFill>
                  <a:srgbClr val="000000"/>
                </a:solidFill>
                <a:latin typeface="Georgia"/>
                <a:ea typeface="Georgia"/>
                <a:cs typeface="Georgia"/>
                <a:sym typeface="Georgia"/>
              </a:rPr>
              <a:t>Aim-</a:t>
            </a:r>
            <a:r>
              <a:rPr lang="en" sz="1200">
                <a:solidFill>
                  <a:srgbClr val="000000"/>
                </a:solidFill>
                <a:latin typeface="Georgia"/>
                <a:ea typeface="Georgia"/>
                <a:cs typeface="Georgia"/>
                <a:sym typeface="Georgia"/>
              </a:rPr>
              <a:t> This research will aim to understand </a:t>
            </a:r>
            <a:r>
              <a:rPr lang="en" sz="1200" b="1" i="1">
                <a:solidFill>
                  <a:srgbClr val="000000"/>
                </a:solidFill>
                <a:latin typeface="Georgia"/>
                <a:ea typeface="Georgia"/>
                <a:cs typeface="Georgia"/>
                <a:sym typeface="Georgia"/>
              </a:rPr>
              <a:t>the influence of global warming on the sustainability of the hospitality industry</a:t>
            </a:r>
            <a:r>
              <a:rPr lang="en" sz="1200">
                <a:solidFill>
                  <a:srgbClr val="000000"/>
                </a:solidFill>
                <a:latin typeface="Georgia"/>
                <a:ea typeface="Georgia"/>
                <a:cs typeface="Georgia"/>
                <a:sym typeface="Georgia"/>
              </a:rPr>
              <a:t> using JW Marriott as a case study.</a:t>
            </a:r>
            <a:endParaRPr sz="1200">
              <a:solidFill>
                <a:srgbClr val="000000"/>
              </a:solidFill>
              <a:latin typeface="Georgia"/>
              <a:ea typeface="Georgia"/>
              <a:cs typeface="Georgia"/>
              <a:sym typeface="Georgia"/>
            </a:endParaRPr>
          </a:p>
          <a:p>
            <a:pPr marL="0" lvl="0" indent="0" algn="l" rtl="0">
              <a:spcBef>
                <a:spcPts val="1800"/>
              </a:spcBef>
              <a:spcAft>
                <a:spcPts val="0"/>
              </a:spcAft>
              <a:buNone/>
            </a:pPr>
            <a:r>
              <a:rPr lang="en" sz="1200" b="1">
                <a:solidFill>
                  <a:srgbClr val="000000"/>
                </a:solidFill>
                <a:latin typeface="Georgia"/>
                <a:ea typeface="Georgia"/>
                <a:cs typeface="Georgia"/>
                <a:sym typeface="Georgia"/>
              </a:rPr>
              <a:t>Objectives</a:t>
            </a:r>
            <a:endParaRPr sz="1200" b="1">
              <a:solidFill>
                <a:srgbClr val="000000"/>
              </a:solidFill>
              <a:latin typeface="Georgia"/>
              <a:ea typeface="Georgia"/>
              <a:cs typeface="Georgia"/>
              <a:sym typeface="Georgia"/>
            </a:endParaRPr>
          </a:p>
          <a:p>
            <a:pPr marL="457200" lvl="0" indent="-304800" algn="l" rtl="0">
              <a:spcBef>
                <a:spcPts val="1800"/>
              </a:spcBef>
              <a:spcAft>
                <a:spcPts val="0"/>
              </a:spcAft>
              <a:buClr>
                <a:srgbClr val="000000"/>
              </a:buClr>
              <a:buSzPts val="1200"/>
              <a:buFont typeface="Georgia"/>
              <a:buChar char="★"/>
            </a:pPr>
            <a:r>
              <a:rPr lang="en" sz="1200">
                <a:solidFill>
                  <a:srgbClr val="000000"/>
                </a:solidFill>
                <a:latin typeface="Georgia"/>
                <a:ea typeface="Georgia"/>
                <a:cs typeface="Georgia"/>
                <a:sym typeface="Georgia"/>
              </a:rPr>
              <a:t>To understand the factors behind global warming</a:t>
            </a:r>
            <a:endParaRPr sz="1200">
              <a:solidFill>
                <a:srgbClr val="000000"/>
              </a:solidFill>
              <a:latin typeface="Georgia"/>
              <a:ea typeface="Georgia"/>
              <a:cs typeface="Georgia"/>
              <a:sym typeface="Georgia"/>
            </a:endParaRPr>
          </a:p>
          <a:p>
            <a:pPr marL="457200" lvl="0" indent="-304800" algn="l" rtl="0">
              <a:spcBef>
                <a:spcPts val="0"/>
              </a:spcBef>
              <a:spcAft>
                <a:spcPts val="0"/>
              </a:spcAft>
              <a:buClr>
                <a:srgbClr val="000000"/>
              </a:buClr>
              <a:buSzPts val="1200"/>
              <a:buFont typeface="Georgia"/>
              <a:buChar char="★"/>
            </a:pPr>
            <a:r>
              <a:rPr lang="en" sz="1200">
                <a:solidFill>
                  <a:srgbClr val="000000"/>
                </a:solidFill>
                <a:latin typeface="Georgia"/>
                <a:ea typeface="Georgia"/>
                <a:cs typeface="Georgia"/>
                <a:sym typeface="Georgia"/>
              </a:rPr>
              <a:t>To find out the overall impact of global warming on sustainability</a:t>
            </a:r>
            <a:endParaRPr sz="1200">
              <a:solidFill>
                <a:srgbClr val="000000"/>
              </a:solidFill>
              <a:latin typeface="Georgia"/>
              <a:ea typeface="Georgia"/>
              <a:cs typeface="Georgia"/>
              <a:sym typeface="Georgia"/>
            </a:endParaRPr>
          </a:p>
          <a:p>
            <a:pPr marL="457200" lvl="0" indent="-304800" algn="l" rtl="0">
              <a:spcBef>
                <a:spcPts val="0"/>
              </a:spcBef>
              <a:spcAft>
                <a:spcPts val="0"/>
              </a:spcAft>
              <a:buClr>
                <a:srgbClr val="000000"/>
              </a:buClr>
              <a:buSzPts val="1200"/>
              <a:buFont typeface="Georgia"/>
              <a:buChar char="★"/>
            </a:pPr>
            <a:r>
              <a:rPr lang="en" sz="1200">
                <a:solidFill>
                  <a:srgbClr val="000000"/>
                </a:solidFill>
                <a:latin typeface="Georgia"/>
                <a:ea typeface="Georgia"/>
                <a:cs typeface="Georgia"/>
                <a:sym typeface="Georgia"/>
              </a:rPr>
              <a:t>To analyse the impact of global warming on the sustainability of the hospitality industry</a:t>
            </a:r>
            <a:endParaRPr sz="1200">
              <a:solidFill>
                <a:srgbClr val="000000"/>
              </a:solidFill>
              <a:latin typeface="Georgia"/>
              <a:ea typeface="Georgia"/>
              <a:cs typeface="Georgia"/>
              <a:sym typeface="Georgia"/>
            </a:endParaRPr>
          </a:p>
          <a:p>
            <a:pPr marL="457200" lvl="0" indent="-304800" algn="l" rtl="0">
              <a:spcBef>
                <a:spcPts val="0"/>
              </a:spcBef>
              <a:spcAft>
                <a:spcPts val="0"/>
              </a:spcAft>
              <a:buClr>
                <a:srgbClr val="000000"/>
              </a:buClr>
              <a:buSzPts val="1200"/>
              <a:buFont typeface="Georgia"/>
              <a:buChar char="★"/>
            </a:pPr>
            <a:r>
              <a:rPr lang="en" sz="1200">
                <a:solidFill>
                  <a:srgbClr val="000000"/>
                </a:solidFill>
                <a:latin typeface="Georgia"/>
                <a:ea typeface="Georgia"/>
                <a:cs typeface="Georgia"/>
                <a:sym typeface="Georgia"/>
              </a:rPr>
              <a:t>To recommend ways in which the company can reduce the impact of global warming and aim for a sustainable development</a:t>
            </a:r>
            <a:endParaRPr sz="1200">
              <a:solidFill>
                <a:srgbClr val="000000"/>
              </a:solidFill>
              <a:latin typeface="Georgia"/>
              <a:ea typeface="Georgia"/>
              <a:cs typeface="Georgia"/>
              <a:sym typeface="Georgia"/>
            </a:endParaRPr>
          </a:p>
          <a:p>
            <a:pPr marL="0" lvl="0" indent="0" algn="l" rtl="0">
              <a:spcBef>
                <a:spcPts val="1200"/>
              </a:spcBef>
              <a:spcAft>
                <a:spcPts val="0"/>
              </a:spcAft>
              <a:buNone/>
            </a:pPr>
            <a:endParaRPr sz="1200">
              <a:solidFill>
                <a:srgbClr val="000000"/>
              </a:solidFill>
              <a:latin typeface="Georgia"/>
              <a:ea typeface="Georgia"/>
              <a:cs typeface="Georgia"/>
              <a:sym typeface="Georgia"/>
            </a:endParaRPr>
          </a:p>
          <a:p>
            <a:pPr marL="0" lvl="0" indent="0" algn="l" rtl="0">
              <a:spcBef>
                <a:spcPts val="1200"/>
              </a:spcBef>
              <a:spcAft>
                <a:spcPts val="1600"/>
              </a:spcAft>
              <a:buNone/>
            </a:pPr>
            <a:endParaRPr sz="1200">
              <a:latin typeface="Georgia"/>
              <a:ea typeface="Georgia"/>
              <a:cs typeface="Georgia"/>
              <a:sym typeface="Georgia"/>
            </a:endParaRPr>
          </a:p>
        </p:txBody>
      </p:sp>
      <p:pic>
        <p:nvPicPr>
          <p:cNvPr id="304" name="Google Shape;304;p17"/>
          <p:cNvPicPr preferRelativeResize="0"/>
          <p:nvPr/>
        </p:nvPicPr>
        <p:blipFill>
          <a:blip r:embed="rId3">
            <a:alphaModFix/>
          </a:blip>
          <a:stretch>
            <a:fillRect/>
          </a:stretch>
        </p:blipFill>
        <p:spPr>
          <a:xfrm>
            <a:off x="5212775" y="1873125"/>
            <a:ext cx="3851249" cy="1540499"/>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08"/>
        <p:cNvGrpSpPr/>
        <p:nvPr/>
      </p:nvGrpSpPr>
      <p:grpSpPr>
        <a:xfrm>
          <a:off x="0" y="0"/>
          <a:ext cx="0" cy="0"/>
          <a:chOff x="0" y="0"/>
          <a:chExt cx="0" cy="0"/>
        </a:xfrm>
      </p:grpSpPr>
      <p:sp>
        <p:nvSpPr>
          <p:cNvPr id="309" name="Google Shape;309;p18"/>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t>Literature review </a:t>
            </a:r>
            <a:endParaRPr/>
          </a:p>
        </p:txBody>
      </p:sp>
      <p:sp>
        <p:nvSpPr>
          <p:cNvPr id="310" name="Google Shape;310;p18"/>
          <p:cNvSpPr txBox="1">
            <a:spLocks noGrp="1"/>
          </p:cNvSpPr>
          <p:nvPr>
            <p:ph type="body" idx="1"/>
          </p:nvPr>
        </p:nvSpPr>
        <p:spPr>
          <a:xfrm>
            <a:off x="242800" y="1459550"/>
            <a:ext cx="4693200" cy="3360900"/>
          </a:xfrm>
          <a:prstGeom prst="rect">
            <a:avLst/>
          </a:prstGeom>
        </p:spPr>
        <p:txBody>
          <a:bodyPr spcFirstLastPara="1" wrap="square" lIns="91425" tIns="91425" rIns="91425" bIns="91425" anchor="t" anchorCtr="0">
            <a:noAutofit/>
          </a:bodyPr>
          <a:lstStyle/>
          <a:p>
            <a:pPr marL="0" lvl="0" indent="0" algn="l" rtl="0">
              <a:spcBef>
                <a:spcPts val="1800"/>
              </a:spcBef>
              <a:spcAft>
                <a:spcPts val="0"/>
              </a:spcAft>
              <a:buNone/>
            </a:pPr>
            <a:r>
              <a:rPr lang="en" b="1">
                <a:solidFill>
                  <a:srgbClr val="000000"/>
                </a:solidFill>
                <a:latin typeface="Georgia"/>
                <a:ea typeface="Georgia"/>
                <a:cs typeface="Georgia"/>
                <a:sym typeface="Georgia"/>
              </a:rPr>
              <a:t>Factors contributing to global warming through the hospitality industry</a:t>
            </a:r>
            <a:endParaRPr b="1">
              <a:solidFill>
                <a:srgbClr val="000000"/>
              </a:solidFill>
              <a:latin typeface="Georgia"/>
              <a:ea typeface="Georgia"/>
              <a:cs typeface="Georgia"/>
              <a:sym typeface="Georgia"/>
            </a:endParaRPr>
          </a:p>
          <a:p>
            <a:pPr marL="457200" lvl="0" indent="-311150" algn="l" rtl="0">
              <a:spcBef>
                <a:spcPts val="1800"/>
              </a:spcBef>
              <a:spcAft>
                <a:spcPts val="0"/>
              </a:spcAft>
              <a:buClr>
                <a:srgbClr val="000000"/>
              </a:buClr>
              <a:buSzPts val="1300"/>
              <a:buFont typeface="Georgia"/>
              <a:buChar char="❏"/>
            </a:pPr>
            <a:r>
              <a:rPr lang="en">
                <a:solidFill>
                  <a:srgbClr val="000000"/>
                </a:solidFill>
                <a:latin typeface="Georgia"/>
                <a:ea typeface="Georgia"/>
                <a:cs typeface="Georgia"/>
                <a:sym typeface="Georgia"/>
              </a:rPr>
              <a:t>The hospitality industry across the globe, as well as the UK, is a major contributor to increasing global warming. </a:t>
            </a:r>
            <a:endParaRPr>
              <a:solidFill>
                <a:srgbClr val="000000"/>
              </a:solidFill>
              <a:latin typeface="Georgia"/>
              <a:ea typeface="Georgia"/>
              <a:cs typeface="Georgia"/>
              <a:sym typeface="Georgia"/>
            </a:endParaRPr>
          </a:p>
          <a:p>
            <a:pPr marL="457200" lvl="0" indent="-311150" algn="l" rtl="0">
              <a:spcBef>
                <a:spcPts val="0"/>
              </a:spcBef>
              <a:spcAft>
                <a:spcPts val="0"/>
              </a:spcAft>
              <a:buClr>
                <a:srgbClr val="000000"/>
              </a:buClr>
              <a:buSzPts val="1300"/>
              <a:buFont typeface="Georgia"/>
              <a:buChar char="❏"/>
            </a:pPr>
            <a:r>
              <a:rPr lang="en">
                <a:solidFill>
                  <a:srgbClr val="000000"/>
                </a:solidFill>
                <a:latin typeface="Georgia"/>
                <a:ea typeface="Georgia"/>
                <a:cs typeface="Georgia"/>
                <a:sym typeface="Georgia"/>
              </a:rPr>
              <a:t>Travelling includes aviation, going to tourist spots, transportation of products, food products and others. </a:t>
            </a:r>
            <a:endParaRPr>
              <a:solidFill>
                <a:srgbClr val="000000"/>
              </a:solidFill>
              <a:latin typeface="Georgia"/>
              <a:ea typeface="Georgia"/>
              <a:cs typeface="Georgia"/>
              <a:sym typeface="Georgia"/>
            </a:endParaRPr>
          </a:p>
          <a:p>
            <a:pPr marL="457200" lvl="0" indent="-311150" algn="l" rtl="0">
              <a:spcBef>
                <a:spcPts val="0"/>
              </a:spcBef>
              <a:spcAft>
                <a:spcPts val="0"/>
              </a:spcAft>
              <a:buClr>
                <a:srgbClr val="000000"/>
              </a:buClr>
              <a:buSzPts val="1300"/>
              <a:buFont typeface="Georgia"/>
              <a:buChar char="❏"/>
            </a:pPr>
            <a:r>
              <a:rPr lang="en">
                <a:solidFill>
                  <a:srgbClr val="000000"/>
                </a:solidFill>
                <a:latin typeface="Georgia"/>
                <a:ea typeface="Georgia"/>
                <a:cs typeface="Georgia"/>
                <a:sym typeface="Georgia"/>
              </a:rPr>
              <a:t>The fuel emissions from vehicles contribute to global warming.</a:t>
            </a:r>
            <a:endParaRPr>
              <a:solidFill>
                <a:srgbClr val="000000"/>
              </a:solidFill>
              <a:latin typeface="Georgia"/>
              <a:ea typeface="Georgia"/>
              <a:cs typeface="Georgia"/>
              <a:sym typeface="Georgia"/>
            </a:endParaRPr>
          </a:p>
          <a:p>
            <a:pPr marL="457200" lvl="0" indent="-311150" algn="l" rtl="0">
              <a:spcBef>
                <a:spcPts val="0"/>
              </a:spcBef>
              <a:spcAft>
                <a:spcPts val="0"/>
              </a:spcAft>
              <a:buClr>
                <a:srgbClr val="000000"/>
              </a:buClr>
              <a:buSzPts val="1300"/>
              <a:buFont typeface="Georgia"/>
              <a:buChar char="❏"/>
            </a:pPr>
            <a:r>
              <a:rPr lang="en">
                <a:solidFill>
                  <a:srgbClr val="000000"/>
                </a:solidFill>
                <a:latin typeface="Georgia"/>
                <a:ea typeface="Georgia"/>
                <a:cs typeface="Georgia"/>
                <a:sym typeface="Georgia"/>
              </a:rPr>
              <a:t>However, it can be difficult as changing from non-renewable to renewable resources will attract more costs and time which can lead to losing customers.</a:t>
            </a:r>
            <a:endParaRPr>
              <a:solidFill>
                <a:srgbClr val="000000"/>
              </a:solidFill>
              <a:latin typeface="Georgia"/>
              <a:ea typeface="Georgia"/>
              <a:cs typeface="Georgia"/>
              <a:sym typeface="Georgia"/>
            </a:endParaRPr>
          </a:p>
          <a:p>
            <a:pPr marL="0" lvl="0" indent="0" algn="l" rtl="0">
              <a:spcBef>
                <a:spcPts val="400"/>
              </a:spcBef>
              <a:spcAft>
                <a:spcPts val="1600"/>
              </a:spcAft>
              <a:buNone/>
            </a:pPr>
            <a:endParaRPr>
              <a:latin typeface="Georgia"/>
              <a:ea typeface="Georgia"/>
              <a:cs typeface="Georgia"/>
              <a:sym typeface="Georgia"/>
            </a:endParaRPr>
          </a:p>
        </p:txBody>
      </p:sp>
      <p:pic>
        <p:nvPicPr>
          <p:cNvPr id="311" name="Google Shape;311;p18"/>
          <p:cNvPicPr preferRelativeResize="0"/>
          <p:nvPr/>
        </p:nvPicPr>
        <p:blipFill>
          <a:blip r:embed="rId3">
            <a:alphaModFix/>
          </a:blip>
          <a:stretch>
            <a:fillRect/>
          </a:stretch>
        </p:blipFill>
        <p:spPr>
          <a:xfrm>
            <a:off x="5062750" y="2461300"/>
            <a:ext cx="3885174" cy="15540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15"/>
        <p:cNvGrpSpPr/>
        <p:nvPr/>
      </p:nvGrpSpPr>
      <p:grpSpPr>
        <a:xfrm>
          <a:off x="0" y="0"/>
          <a:ext cx="0" cy="0"/>
          <a:chOff x="0" y="0"/>
          <a:chExt cx="0" cy="0"/>
        </a:xfrm>
      </p:grpSpPr>
      <p:sp>
        <p:nvSpPr>
          <p:cNvPr id="316" name="Google Shape;316;p19"/>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Contd.. </a:t>
            </a:r>
            <a:endParaRPr/>
          </a:p>
        </p:txBody>
      </p:sp>
      <p:sp>
        <p:nvSpPr>
          <p:cNvPr id="317" name="Google Shape;317;p19"/>
          <p:cNvSpPr txBox="1">
            <a:spLocks noGrp="1"/>
          </p:cNvSpPr>
          <p:nvPr>
            <p:ph type="body" idx="1"/>
          </p:nvPr>
        </p:nvSpPr>
        <p:spPr>
          <a:xfrm>
            <a:off x="127475" y="1597875"/>
            <a:ext cx="4508700" cy="3372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b="1">
                <a:solidFill>
                  <a:srgbClr val="000000"/>
                </a:solidFill>
                <a:latin typeface="Georgia"/>
                <a:ea typeface="Georgia"/>
                <a:cs typeface="Georgia"/>
                <a:sym typeface="Georgia"/>
              </a:rPr>
              <a:t>Impact of global warming on the hospitality industry and its sustainability</a:t>
            </a:r>
            <a:endParaRPr b="1">
              <a:solidFill>
                <a:srgbClr val="000000"/>
              </a:solidFill>
              <a:latin typeface="Georgia"/>
              <a:ea typeface="Georgia"/>
              <a:cs typeface="Georgia"/>
              <a:sym typeface="Georgia"/>
            </a:endParaRPr>
          </a:p>
          <a:p>
            <a:pPr marL="457200" lvl="0" indent="-311150" algn="l" rtl="0">
              <a:spcBef>
                <a:spcPts val="1600"/>
              </a:spcBef>
              <a:spcAft>
                <a:spcPts val="0"/>
              </a:spcAft>
              <a:buClr>
                <a:srgbClr val="000000"/>
              </a:buClr>
              <a:buSzPts val="1300"/>
              <a:buFont typeface="Georgia"/>
              <a:buChar char="❏"/>
            </a:pPr>
            <a:r>
              <a:rPr lang="en">
                <a:solidFill>
                  <a:srgbClr val="000000"/>
                </a:solidFill>
                <a:latin typeface="Georgia"/>
                <a:ea typeface="Georgia"/>
                <a:cs typeface="Georgia"/>
                <a:sym typeface="Georgia"/>
              </a:rPr>
              <a:t>Sustainability has become an important concept for the hospitality industry due to the increasing negative impact on the environment. </a:t>
            </a:r>
            <a:endParaRPr>
              <a:solidFill>
                <a:srgbClr val="000000"/>
              </a:solidFill>
              <a:latin typeface="Georgia"/>
              <a:ea typeface="Georgia"/>
              <a:cs typeface="Georgia"/>
              <a:sym typeface="Georgia"/>
            </a:endParaRPr>
          </a:p>
          <a:p>
            <a:pPr marL="457200" lvl="0" indent="-311150" algn="l" rtl="0">
              <a:spcBef>
                <a:spcPts val="0"/>
              </a:spcBef>
              <a:spcAft>
                <a:spcPts val="0"/>
              </a:spcAft>
              <a:buClr>
                <a:srgbClr val="000000"/>
              </a:buClr>
              <a:buSzPts val="1300"/>
              <a:buFont typeface="Georgia"/>
              <a:buChar char="❏"/>
            </a:pPr>
            <a:r>
              <a:rPr lang="en">
                <a:solidFill>
                  <a:srgbClr val="000000"/>
                </a:solidFill>
                <a:latin typeface="Georgia"/>
                <a:ea typeface="Georgia"/>
                <a:cs typeface="Georgia"/>
                <a:sym typeface="Georgia"/>
              </a:rPr>
              <a:t>According to </a:t>
            </a:r>
            <a:r>
              <a:rPr lang="en">
                <a:solidFill>
                  <a:srgbClr val="000000"/>
                </a:solidFill>
                <a:highlight>
                  <a:srgbClr val="FFFFFF"/>
                </a:highlight>
                <a:latin typeface="Georgia"/>
                <a:ea typeface="Georgia"/>
                <a:cs typeface="Georgia"/>
                <a:sym typeface="Georgia"/>
              </a:rPr>
              <a:t>Jones </a:t>
            </a:r>
            <a:r>
              <a:rPr lang="en" i="1">
                <a:solidFill>
                  <a:srgbClr val="000000"/>
                </a:solidFill>
                <a:highlight>
                  <a:srgbClr val="FFFFFF"/>
                </a:highlight>
                <a:latin typeface="Georgia"/>
                <a:ea typeface="Georgia"/>
                <a:cs typeface="Georgia"/>
                <a:sym typeface="Georgia"/>
              </a:rPr>
              <a:t>et al., </a:t>
            </a:r>
            <a:r>
              <a:rPr lang="en">
                <a:solidFill>
                  <a:srgbClr val="000000"/>
                </a:solidFill>
                <a:highlight>
                  <a:srgbClr val="FFFFFF"/>
                </a:highlight>
                <a:latin typeface="Georgia"/>
                <a:ea typeface="Georgia"/>
                <a:cs typeface="Georgia"/>
                <a:sym typeface="Georgia"/>
              </a:rPr>
              <a:t>(2016)</a:t>
            </a:r>
            <a:r>
              <a:rPr lang="en">
                <a:solidFill>
                  <a:srgbClr val="000000"/>
                </a:solidFill>
                <a:latin typeface="Georgia"/>
                <a:ea typeface="Georgia"/>
                <a:cs typeface="Georgia"/>
                <a:sym typeface="Georgia"/>
              </a:rPr>
              <a:t>, the guests are also becoming aware of these factors and hence they also visit hotels and restaurants which practice sustainability in their operations. </a:t>
            </a:r>
            <a:endParaRPr>
              <a:solidFill>
                <a:srgbClr val="000000"/>
              </a:solidFill>
              <a:latin typeface="Georgia"/>
              <a:ea typeface="Georgia"/>
              <a:cs typeface="Georgia"/>
              <a:sym typeface="Georgia"/>
            </a:endParaRPr>
          </a:p>
          <a:p>
            <a:pPr marL="457200" lvl="0" indent="-311150" algn="l" rtl="0">
              <a:spcBef>
                <a:spcPts val="0"/>
              </a:spcBef>
              <a:spcAft>
                <a:spcPts val="0"/>
              </a:spcAft>
              <a:buClr>
                <a:srgbClr val="000000"/>
              </a:buClr>
              <a:buSzPts val="1300"/>
              <a:buFont typeface="Georgia"/>
              <a:buChar char="❏"/>
            </a:pPr>
            <a:r>
              <a:rPr lang="en">
                <a:solidFill>
                  <a:srgbClr val="000000"/>
                </a:solidFill>
                <a:latin typeface="Georgia"/>
                <a:ea typeface="Georgia"/>
                <a:cs typeface="Georgia"/>
                <a:sym typeface="Georgia"/>
              </a:rPr>
              <a:t>Global warming impacts natural biodiversity as well. </a:t>
            </a:r>
            <a:endParaRPr>
              <a:solidFill>
                <a:srgbClr val="000000"/>
              </a:solidFill>
              <a:latin typeface="Georgia"/>
              <a:ea typeface="Georgia"/>
              <a:cs typeface="Georgia"/>
              <a:sym typeface="Georgia"/>
            </a:endParaRPr>
          </a:p>
          <a:p>
            <a:pPr marL="457200" lvl="0" indent="-311150" algn="l" rtl="0">
              <a:spcBef>
                <a:spcPts val="0"/>
              </a:spcBef>
              <a:spcAft>
                <a:spcPts val="0"/>
              </a:spcAft>
              <a:buClr>
                <a:srgbClr val="000000"/>
              </a:buClr>
              <a:buSzPts val="1300"/>
              <a:buFont typeface="Georgia"/>
              <a:buChar char="❏"/>
            </a:pPr>
            <a:r>
              <a:rPr lang="en">
                <a:solidFill>
                  <a:srgbClr val="000000"/>
                </a:solidFill>
                <a:latin typeface="Georgia"/>
                <a:ea typeface="Georgia"/>
                <a:cs typeface="Georgia"/>
                <a:sym typeface="Georgia"/>
              </a:rPr>
              <a:t>Therefore places which were famous for nature and biodiversity are losing their customers due to the absence of the main tourist attractions.</a:t>
            </a:r>
            <a:endParaRPr>
              <a:solidFill>
                <a:srgbClr val="000000"/>
              </a:solidFill>
              <a:latin typeface="Georgia"/>
              <a:ea typeface="Georgia"/>
              <a:cs typeface="Georgia"/>
              <a:sym typeface="Georgia"/>
            </a:endParaRPr>
          </a:p>
          <a:p>
            <a:pPr marL="0" lvl="0" indent="0" algn="l" rtl="0">
              <a:spcBef>
                <a:spcPts val="1200"/>
              </a:spcBef>
              <a:spcAft>
                <a:spcPts val="1600"/>
              </a:spcAft>
              <a:buNone/>
            </a:pPr>
            <a:endParaRPr b="1">
              <a:solidFill>
                <a:srgbClr val="000000"/>
              </a:solidFill>
              <a:latin typeface="Georgia"/>
              <a:ea typeface="Georgia"/>
              <a:cs typeface="Georgia"/>
              <a:sym typeface="Georgia"/>
            </a:endParaRPr>
          </a:p>
        </p:txBody>
      </p:sp>
      <p:pic>
        <p:nvPicPr>
          <p:cNvPr id="318" name="Google Shape;318;p19"/>
          <p:cNvPicPr preferRelativeResize="0"/>
          <p:nvPr/>
        </p:nvPicPr>
        <p:blipFill>
          <a:blip r:embed="rId3">
            <a:alphaModFix/>
          </a:blip>
          <a:stretch>
            <a:fillRect/>
          </a:stretch>
        </p:blipFill>
        <p:spPr>
          <a:xfrm>
            <a:off x="4788575" y="1750275"/>
            <a:ext cx="4203024" cy="2364201"/>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22"/>
        <p:cNvGrpSpPr/>
        <p:nvPr/>
      </p:nvGrpSpPr>
      <p:grpSpPr>
        <a:xfrm>
          <a:off x="0" y="0"/>
          <a:ext cx="0" cy="0"/>
          <a:chOff x="0" y="0"/>
          <a:chExt cx="0" cy="0"/>
        </a:xfrm>
      </p:grpSpPr>
      <p:sp>
        <p:nvSpPr>
          <p:cNvPr id="323" name="Google Shape;323;p20"/>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Methodology </a:t>
            </a:r>
            <a:endParaRPr/>
          </a:p>
        </p:txBody>
      </p:sp>
      <p:sp>
        <p:nvSpPr>
          <p:cNvPr id="324" name="Google Shape;324;p20"/>
          <p:cNvSpPr txBox="1">
            <a:spLocks noGrp="1"/>
          </p:cNvSpPr>
          <p:nvPr>
            <p:ph type="body" idx="1"/>
          </p:nvPr>
        </p:nvSpPr>
        <p:spPr>
          <a:xfrm>
            <a:off x="208200" y="1378825"/>
            <a:ext cx="4185600" cy="3534000"/>
          </a:xfrm>
          <a:prstGeom prst="rect">
            <a:avLst/>
          </a:prstGeom>
        </p:spPr>
        <p:txBody>
          <a:bodyPr spcFirstLastPara="1" wrap="square" lIns="91425" tIns="91425" rIns="91425" bIns="91425" anchor="t" anchorCtr="0">
            <a:noAutofit/>
          </a:bodyPr>
          <a:lstStyle/>
          <a:p>
            <a:pPr marL="457200" lvl="0" indent="-323850" algn="l" rtl="0">
              <a:spcBef>
                <a:spcPts val="0"/>
              </a:spcBef>
              <a:spcAft>
                <a:spcPts val="0"/>
              </a:spcAft>
              <a:buClr>
                <a:srgbClr val="000000"/>
              </a:buClr>
              <a:buSzPts val="1500"/>
              <a:buFont typeface="Georgia"/>
              <a:buChar char="❏"/>
            </a:pPr>
            <a:r>
              <a:rPr lang="en" sz="1500">
                <a:solidFill>
                  <a:srgbClr val="000000"/>
                </a:solidFill>
                <a:latin typeface="Georgia"/>
                <a:ea typeface="Georgia"/>
                <a:cs typeface="Georgia"/>
                <a:sym typeface="Georgia"/>
              </a:rPr>
              <a:t>The research philosophy that will be utilised for this research will be the positivism philosophy</a:t>
            </a:r>
            <a:endParaRPr sz="1500">
              <a:solidFill>
                <a:srgbClr val="000000"/>
              </a:solidFill>
              <a:latin typeface="Georgia"/>
              <a:ea typeface="Georgia"/>
              <a:cs typeface="Georgia"/>
              <a:sym typeface="Georgia"/>
            </a:endParaRPr>
          </a:p>
          <a:p>
            <a:pPr marL="457200" lvl="0" indent="-323850" algn="l" rtl="0">
              <a:spcBef>
                <a:spcPts val="0"/>
              </a:spcBef>
              <a:spcAft>
                <a:spcPts val="0"/>
              </a:spcAft>
              <a:buClr>
                <a:srgbClr val="000000"/>
              </a:buClr>
              <a:buSzPts val="1500"/>
              <a:buFont typeface="Georgia"/>
              <a:buChar char="❏"/>
            </a:pPr>
            <a:r>
              <a:rPr lang="en" sz="1500">
                <a:solidFill>
                  <a:srgbClr val="000000"/>
                </a:solidFill>
                <a:latin typeface="Georgia"/>
                <a:ea typeface="Georgia"/>
                <a:cs typeface="Georgia"/>
                <a:sym typeface="Georgia"/>
              </a:rPr>
              <a:t>The data for this research will be gathered by employing the survey method </a:t>
            </a:r>
            <a:endParaRPr sz="1500">
              <a:solidFill>
                <a:srgbClr val="000000"/>
              </a:solidFill>
              <a:latin typeface="Georgia"/>
              <a:ea typeface="Georgia"/>
              <a:cs typeface="Georgia"/>
              <a:sym typeface="Georgia"/>
            </a:endParaRPr>
          </a:p>
          <a:p>
            <a:pPr marL="457200" lvl="0" indent="-323850" algn="l" rtl="0">
              <a:spcBef>
                <a:spcPts val="0"/>
              </a:spcBef>
              <a:spcAft>
                <a:spcPts val="0"/>
              </a:spcAft>
              <a:buClr>
                <a:srgbClr val="000000"/>
              </a:buClr>
              <a:buSzPts val="1500"/>
              <a:buFont typeface="Georgia"/>
              <a:buChar char="❏"/>
            </a:pPr>
            <a:r>
              <a:rPr lang="en" sz="1500">
                <a:solidFill>
                  <a:srgbClr val="000000"/>
                </a:solidFill>
                <a:latin typeface="Georgia"/>
                <a:ea typeface="Georgia"/>
                <a:cs typeface="Georgia"/>
                <a:sym typeface="Georgia"/>
              </a:rPr>
              <a:t>The research approach for this will be the deductive approach </a:t>
            </a:r>
            <a:endParaRPr sz="1500">
              <a:solidFill>
                <a:srgbClr val="000000"/>
              </a:solidFill>
              <a:latin typeface="Georgia"/>
              <a:ea typeface="Georgia"/>
              <a:cs typeface="Georgia"/>
              <a:sym typeface="Georgia"/>
            </a:endParaRPr>
          </a:p>
          <a:p>
            <a:pPr marL="457200" lvl="0" indent="-323850" algn="l" rtl="0">
              <a:spcBef>
                <a:spcPts val="0"/>
              </a:spcBef>
              <a:spcAft>
                <a:spcPts val="0"/>
              </a:spcAft>
              <a:buClr>
                <a:srgbClr val="000000"/>
              </a:buClr>
              <a:buSzPts val="1500"/>
              <a:buFont typeface="Georgia"/>
              <a:buChar char="❏"/>
            </a:pPr>
            <a:r>
              <a:rPr lang="en" sz="1500">
                <a:solidFill>
                  <a:srgbClr val="000000"/>
                </a:solidFill>
                <a:latin typeface="Georgia"/>
                <a:ea typeface="Georgia"/>
                <a:cs typeface="Georgia"/>
                <a:sym typeface="Georgia"/>
              </a:rPr>
              <a:t>The data collection method that will be employed in this research will be the primary method </a:t>
            </a:r>
            <a:endParaRPr sz="1500">
              <a:solidFill>
                <a:srgbClr val="000000"/>
              </a:solidFill>
              <a:latin typeface="Georgia"/>
              <a:ea typeface="Georgia"/>
              <a:cs typeface="Georgia"/>
              <a:sym typeface="Georgia"/>
            </a:endParaRPr>
          </a:p>
          <a:p>
            <a:pPr marL="457200" lvl="0" indent="-323850" algn="l" rtl="0">
              <a:spcBef>
                <a:spcPts val="0"/>
              </a:spcBef>
              <a:spcAft>
                <a:spcPts val="0"/>
              </a:spcAft>
              <a:buClr>
                <a:srgbClr val="000000"/>
              </a:buClr>
              <a:buSzPts val="1500"/>
              <a:buFont typeface="Georgia"/>
              <a:buChar char="❏"/>
            </a:pPr>
            <a:r>
              <a:rPr lang="en" sz="1500">
                <a:solidFill>
                  <a:srgbClr val="000000"/>
                </a:solidFill>
                <a:latin typeface="Georgia"/>
                <a:ea typeface="Georgia"/>
                <a:cs typeface="Georgia"/>
                <a:sym typeface="Georgia"/>
              </a:rPr>
              <a:t>The sample size will be 20 respondents which will include both managers and the employees </a:t>
            </a:r>
            <a:endParaRPr sz="1500">
              <a:solidFill>
                <a:srgbClr val="000000"/>
              </a:solidFill>
              <a:latin typeface="Georgia"/>
              <a:ea typeface="Georgia"/>
              <a:cs typeface="Georgia"/>
              <a:sym typeface="Georgia"/>
            </a:endParaRPr>
          </a:p>
        </p:txBody>
      </p:sp>
      <p:pic>
        <p:nvPicPr>
          <p:cNvPr id="325" name="Google Shape;325;p20"/>
          <p:cNvPicPr preferRelativeResize="0"/>
          <p:nvPr/>
        </p:nvPicPr>
        <p:blipFill>
          <a:blip r:embed="rId3">
            <a:alphaModFix/>
          </a:blip>
          <a:stretch>
            <a:fillRect/>
          </a:stretch>
        </p:blipFill>
        <p:spPr>
          <a:xfrm>
            <a:off x="4546200" y="1750275"/>
            <a:ext cx="4445400" cy="2660294"/>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29"/>
        <p:cNvGrpSpPr/>
        <p:nvPr/>
      </p:nvGrpSpPr>
      <p:grpSpPr>
        <a:xfrm>
          <a:off x="0" y="0"/>
          <a:ext cx="0" cy="0"/>
          <a:chOff x="0" y="0"/>
          <a:chExt cx="0" cy="0"/>
        </a:xfrm>
      </p:grpSpPr>
      <p:sp>
        <p:nvSpPr>
          <p:cNvPr id="330" name="Google Shape;330;p21"/>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Findings and discussion</a:t>
            </a:r>
            <a:endParaRPr/>
          </a:p>
        </p:txBody>
      </p:sp>
      <p:pic>
        <p:nvPicPr>
          <p:cNvPr id="331" name="Google Shape;331;p21"/>
          <p:cNvPicPr preferRelativeResize="0"/>
          <p:nvPr/>
        </p:nvPicPr>
        <p:blipFill>
          <a:blip r:embed="rId3">
            <a:alphaModFix/>
          </a:blip>
          <a:stretch>
            <a:fillRect/>
          </a:stretch>
        </p:blipFill>
        <p:spPr>
          <a:xfrm>
            <a:off x="152400" y="1597875"/>
            <a:ext cx="4091576" cy="3303450"/>
          </a:xfrm>
          <a:prstGeom prst="rect">
            <a:avLst/>
          </a:prstGeom>
          <a:noFill/>
          <a:ln>
            <a:noFill/>
          </a:ln>
        </p:spPr>
      </p:pic>
      <p:pic>
        <p:nvPicPr>
          <p:cNvPr id="332" name="Google Shape;332;p21"/>
          <p:cNvPicPr preferRelativeResize="0"/>
          <p:nvPr/>
        </p:nvPicPr>
        <p:blipFill>
          <a:blip r:embed="rId4">
            <a:alphaModFix/>
          </a:blip>
          <a:stretch>
            <a:fillRect/>
          </a:stretch>
        </p:blipFill>
        <p:spPr>
          <a:xfrm>
            <a:off x="4572000" y="1750275"/>
            <a:ext cx="4419600" cy="31510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36"/>
        <p:cNvGrpSpPr/>
        <p:nvPr/>
      </p:nvGrpSpPr>
      <p:grpSpPr>
        <a:xfrm>
          <a:off x="0" y="0"/>
          <a:ext cx="0" cy="0"/>
          <a:chOff x="0" y="0"/>
          <a:chExt cx="0" cy="0"/>
        </a:xfrm>
      </p:grpSpPr>
      <p:sp>
        <p:nvSpPr>
          <p:cNvPr id="337" name="Google Shape;337;p22"/>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Contd.. </a:t>
            </a:r>
            <a:endParaRPr/>
          </a:p>
        </p:txBody>
      </p:sp>
      <p:pic>
        <p:nvPicPr>
          <p:cNvPr id="338" name="Google Shape;338;p22"/>
          <p:cNvPicPr preferRelativeResize="0"/>
          <p:nvPr/>
        </p:nvPicPr>
        <p:blipFill>
          <a:blip r:embed="rId3">
            <a:alphaModFix/>
          </a:blip>
          <a:stretch>
            <a:fillRect/>
          </a:stretch>
        </p:blipFill>
        <p:spPr>
          <a:xfrm>
            <a:off x="152400" y="1750275"/>
            <a:ext cx="4149225" cy="3240825"/>
          </a:xfrm>
          <a:prstGeom prst="rect">
            <a:avLst/>
          </a:prstGeom>
          <a:noFill/>
          <a:ln>
            <a:noFill/>
          </a:ln>
        </p:spPr>
      </p:pic>
      <p:pic>
        <p:nvPicPr>
          <p:cNvPr id="339" name="Google Shape;339;p22"/>
          <p:cNvPicPr preferRelativeResize="0"/>
          <p:nvPr/>
        </p:nvPicPr>
        <p:blipFill>
          <a:blip r:embed="rId4">
            <a:alphaModFix/>
          </a:blip>
          <a:stretch>
            <a:fillRect/>
          </a:stretch>
        </p:blipFill>
        <p:spPr>
          <a:xfrm>
            <a:off x="4572000" y="1750275"/>
            <a:ext cx="4419601" cy="31395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43"/>
        <p:cNvGrpSpPr/>
        <p:nvPr/>
      </p:nvGrpSpPr>
      <p:grpSpPr>
        <a:xfrm>
          <a:off x="0" y="0"/>
          <a:ext cx="0" cy="0"/>
          <a:chOff x="0" y="0"/>
          <a:chExt cx="0" cy="0"/>
        </a:xfrm>
      </p:grpSpPr>
      <p:sp>
        <p:nvSpPr>
          <p:cNvPr id="344" name="Google Shape;344;p23"/>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Contd.. </a:t>
            </a:r>
            <a:endParaRPr/>
          </a:p>
        </p:txBody>
      </p:sp>
      <p:pic>
        <p:nvPicPr>
          <p:cNvPr id="345" name="Google Shape;345;p23"/>
          <p:cNvPicPr preferRelativeResize="0"/>
          <p:nvPr/>
        </p:nvPicPr>
        <p:blipFill>
          <a:blip r:embed="rId3">
            <a:alphaModFix/>
          </a:blip>
          <a:stretch>
            <a:fillRect/>
          </a:stretch>
        </p:blipFill>
        <p:spPr>
          <a:xfrm>
            <a:off x="532975" y="1658000"/>
            <a:ext cx="6440731" cy="324082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49"/>
        <p:cNvGrpSpPr/>
        <p:nvPr/>
      </p:nvGrpSpPr>
      <p:grpSpPr>
        <a:xfrm>
          <a:off x="0" y="0"/>
          <a:ext cx="0" cy="0"/>
          <a:chOff x="0" y="0"/>
          <a:chExt cx="0" cy="0"/>
        </a:xfrm>
      </p:grpSpPr>
      <p:sp>
        <p:nvSpPr>
          <p:cNvPr id="350" name="Google Shape;350;p24"/>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Contd.. </a:t>
            </a:r>
            <a:endParaRPr/>
          </a:p>
        </p:txBody>
      </p:sp>
      <p:sp>
        <p:nvSpPr>
          <p:cNvPr id="351" name="Google Shape;351;p24"/>
          <p:cNvSpPr txBox="1">
            <a:spLocks noGrp="1"/>
          </p:cNvSpPr>
          <p:nvPr>
            <p:ph type="body" idx="1"/>
          </p:nvPr>
        </p:nvSpPr>
        <p:spPr>
          <a:xfrm>
            <a:off x="231275" y="1401900"/>
            <a:ext cx="4428000" cy="3580200"/>
          </a:xfrm>
          <a:prstGeom prst="rect">
            <a:avLst/>
          </a:prstGeom>
        </p:spPr>
        <p:txBody>
          <a:bodyPr spcFirstLastPara="1" wrap="square" lIns="91425" tIns="91425" rIns="91425" bIns="91425" anchor="t" anchorCtr="0">
            <a:noAutofit/>
          </a:bodyPr>
          <a:lstStyle/>
          <a:p>
            <a:pPr marL="457200" lvl="0" indent="-304800" algn="l" rtl="0">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As per most of the participants, global warming changes the climate of the place and therefore the tourism is negatively affected. </a:t>
            </a:r>
            <a:endParaRPr sz="1200">
              <a:solidFill>
                <a:srgbClr val="000000"/>
              </a:solidFill>
              <a:latin typeface="Times New Roman"/>
              <a:ea typeface="Times New Roman"/>
              <a:cs typeface="Times New Roman"/>
              <a:sym typeface="Times New Roman"/>
            </a:endParaRPr>
          </a:p>
          <a:p>
            <a:pPr marL="457200" lvl="0" indent="-304800" algn="l" rtl="0">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When asked about the contribution of the hotel towards global warming, most of the participants (70 per cent) responded positively to it and agreed that the operations of the hotels lead to global warming. </a:t>
            </a:r>
            <a:endParaRPr sz="1200">
              <a:solidFill>
                <a:srgbClr val="000000"/>
              </a:solidFill>
              <a:latin typeface="Times New Roman"/>
              <a:ea typeface="Times New Roman"/>
              <a:cs typeface="Times New Roman"/>
              <a:sym typeface="Times New Roman"/>
            </a:endParaRPr>
          </a:p>
          <a:p>
            <a:pPr marL="457200" lvl="0" indent="-304800" algn="l" rtl="0">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30 percent of the participants believe that accommodation of the hotels and its operations leads to global warming and another 30 per cent said travel is the main contributor to global warming. </a:t>
            </a:r>
            <a:endParaRPr sz="1200">
              <a:solidFill>
                <a:srgbClr val="000000"/>
              </a:solidFill>
              <a:latin typeface="Times New Roman"/>
              <a:ea typeface="Times New Roman"/>
              <a:cs typeface="Times New Roman"/>
              <a:sym typeface="Times New Roman"/>
            </a:endParaRPr>
          </a:p>
          <a:p>
            <a:pPr marL="457200" lvl="0" indent="-304800" algn="l" rtl="0">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Most of the participants (75 per cent) have agreed that sustainability plays a huge role in curbing global warming as the hotels will practice sustainable activities in various fields such as energy use, travel, water use, accommodation and others. </a:t>
            </a:r>
            <a:endParaRPr sz="1200">
              <a:solidFill>
                <a:srgbClr val="000000"/>
              </a:solidFill>
              <a:latin typeface="Times New Roman"/>
              <a:ea typeface="Times New Roman"/>
              <a:cs typeface="Times New Roman"/>
              <a:sym typeface="Times New Roman"/>
            </a:endParaRPr>
          </a:p>
        </p:txBody>
      </p:sp>
      <p:pic>
        <p:nvPicPr>
          <p:cNvPr id="352" name="Google Shape;352;p24"/>
          <p:cNvPicPr preferRelativeResize="0"/>
          <p:nvPr/>
        </p:nvPicPr>
        <p:blipFill>
          <a:blip r:embed="rId3">
            <a:alphaModFix/>
          </a:blip>
          <a:stretch>
            <a:fillRect/>
          </a:stretch>
        </p:blipFill>
        <p:spPr>
          <a:xfrm>
            <a:off x="4811675" y="1750275"/>
            <a:ext cx="4179925" cy="2501424"/>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56"/>
        <p:cNvGrpSpPr/>
        <p:nvPr/>
      </p:nvGrpSpPr>
      <p:grpSpPr>
        <a:xfrm>
          <a:off x="0" y="0"/>
          <a:ext cx="0" cy="0"/>
          <a:chOff x="0" y="0"/>
          <a:chExt cx="0" cy="0"/>
        </a:xfrm>
      </p:grpSpPr>
      <p:sp>
        <p:nvSpPr>
          <p:cNvPr id="357" name="Google Shape;357;p25"/>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Conclusion and recommendations</a:t>
            </a:r>
            <a:endParaRPr/>
          </a:p>
        </p:txBody>
      </p:sp>
      <p:sp>
        <p:nvSpPr>
          <p:cNvPr id="358" name="Google Shape;358;p25"/>
          <p:cNvSpPr txBox="1">
            <a:spLocks noGrp="1"/>
          </p:cNvSpPr>
          <p:nvPr>
            <p:ph type="body" idx="1"/>
          </p:nvPr>
        </p:nvSpPr>
        <p:spPr>
          <a:xfrm>
            <a:off x="150550" y="1690200"/>
            <a:ext cx="5154300" cy="3072600"/>
          </a:xfrm>
          <a:prstGeom prst="rect">
            <a:avLst/>
          </a:prstGeom>
        </p:spPr>
        <p:txBody>
          <a:bodyPr spcFirstLastPara="1" wrap="square" lIns="91425" tIns="91425" rIns="91425" bIns="91425" anchor="t" anchorCtr="0">
            <a:noAutofit/>
          </a:bodyPr>
          <a:lstStyle/>
          <a:p>
            <a:pPr marL="457200" lvl="0" indent="-311150" algn="l" rtl="0">
              <a:spcBef>
                <a:spcPts val="1200"/>
              </a:spcBef>
              <a:spcAft>
                <a:spcPts val="0"/>
              </a:spcAft>
              <a:buClr>
                <a:srgbClr val="000000"/>
              </a:buClr>
              <a:buSzPts val="1300"/>
              <a:buFont typeface="Georgia"/>
              <a:buChar char="❖"/>
            </a:pPr>
            <a:r>
              <a:rPr lang="en">
                <a:solidFill>
                  <a:srgbClr val="000000"/>
                </a:solidFill>
                <a:latin typeface="Georgia"/>
                <a:ea typeface="Georgia"/>
                <a:cs typeface="Georgia"/>
                <a:sym typeface="Georgia"/>
              </a:rPr>
              <a:t>From the above analysis, it has been seen that sustainable practices are important for the development of the hospitality industry and curbing climate change and global warming. </a:t>
            </a:r>
            <a:endParaRPr>
              <a:solidFill>
                <a:srgbClr val="000000"/>
              </a:solidFill>
              <a:latin typeface="Georgia"/>
              <a:ea typeface="Georgia"/>
              <a:cs typeface="Georgia"/>
              <a:sym typeface="Georgia"/>
            </a:endParaRPr>
          </a:p>
          <a:p>
            <a:pPr marL="457200" lvl="0" indent="-311150" algn="l" rtl="0">
              <a:spcBef>
                <a:spcPts val="0"/>
              </a:spcBef>
              <a:spcAft>
                <a:spcPts val="0"/>
              </a:spcAft>
              <a:buClr>
                <a:srgbClr val="000000"/>
              </a:buClr>
              <a:buSzPts val="1300"/>
              <a:buFont typeface="Georgia"/>
              <a:buChar char="❖"/>
            </a:pPr>
            <a:r>
              <a:rPr lang="en">
                <a:solidFill>
                  <a:srgbClr val="000000"/>
                </a:solidFill>
                <a:latin typeface="Georgia"/>
                <a:ea typeface="Georgia"/>
                <a:cs typeface="Georgia"/>
                <a:sym typeface="Georgia"/>
              </a:rPr>
              <a:t>Making the products reusable and recyclable will aid in curbing the waste produced therefore contributing to reduce global warming. </a:t>
            </a:r>
            <a:endParaRPr>
              <a:solidFill>
                <a:srgbClr val="000000"/>
              </a:solidFill>
              <a:latin typeface="Georgia"/>
              <a:ea typeface="Georgia"/>
              <a:cs typeface="Georgia"/>
              <a:sym typeface="Georgia"/>
            </a:endParaRPr>
          </a:p>
          <a:p>
            <a:pPr marL="457200" lvl="0" indent="-311150" algn="l" rtl="0">
              <a:spcBef>
                <a:spcPts val="0"/>
              </a:spcBef>
              <a:spcAft>
                <a:spcPts val="0"/>
              </a:spcAft>
              <a:buClr>
                <a:srgbClr val="000000"/>
              </a:buClr>
              <a:buSzPts val="1300"/>
              <a:buFont typeface="Georgia"/>
              <a:buChar char="❖"/>
            </a:pPr>
            <a:r>
              <a:rPr lang="en">
                <a:solidFill>
                  <a:srgbClr val="000000"/>
                </a:solidFill>
                <a:latin typeface="Georgia"/>
                <a:ea typeface="Georgia"/>
                <a:cs typeface="Georgia"/>
                <a:sym typeface="Georgia"/>
              </a:rPr>
              <a:t>JW Marriott can conserve energy along with using renewable sources of energy such as solar energy. </a:t>
            </a:r>
            <a:endParaRPr>
              <a:solidFill>
                <a:srgbClr val="000000"/>
              </a:solidFill>
              <a:latin typeface="Georgia"/>
              <a:ea typeface="Georgia"/>
              <a:cs typeface="Georgia"/>
              <a:sym typeface="Georgia"/>
            </a:endParaRPr>
          </a:p>
          <a:p>
            <a:pPr marL="457200" lvl="0" indent="-311150" algn="l" rtl="0">
              <a:spcBef>
                <a:spcPts val="0"/>
              </a:spcBef>
              <a:spcAft>
                <a:spcPts val="0"/>
              </a:spcAft>
              <a:buClr>
                <a:srgbClr val="000000"/>
              </a:buClr>
              <a:buSzPts val="1300"/>
              <a:buFont typeface="Georgia"/>
              <a:buChar char="❖"/>
            </a:pPr>
            <a:r>
              <a:rPr lang="en">
                <a:solidFill>
                  <a:srgbClr val="000000"/>
                </a:solidFill>
                <a:latin typeface="Georgia"/>
                <a:ea typeface="Georgia"/>
                <a:cs typeface="Georgia"/>
                <a:sym typeface="Georgia"/>
              </a:rPr>
              <a:t>Another recommendation for JW Marriott is that they can provide an all-natural preservative-free bathing amenities to the guests in recyclable containers (</a:t>
            </a:r>
            <a:r>
              <a:rPr lang="en">
                <a:solidFill>
                  <a:srgbClr val="000000"/>
                </a:solidFill>
                <a:highlight>
                  <a:srgbClr val="FFFFFF"/>
                </a:highlight>
                <a:latin typeface="Georgia"/>
                <a:ea typeface="Georgia"/>
                <a:cs typeface="Georgia"/>
                <a:sym typeface="Georgia"/>
              </a:rPr>
              <a:t>Bunakov </a:t>
            </a:r>
            <a:r>
              <a:rPr lang="en" i="1">
                <a:solidFill>
                  <a:srgbClr val="000000"/>
                </a:solidFill>
                <a:highlight>
                  <a:srgbClr val="FFFFFF"/>
                </a:highlight>
                <a:latin typeface="Georgia"/>
                <a:ea typeface="Georgia"/>
                <a:cs typeface="Georgia"/>
                <a:sym typeface="Georgia"/>
              </a:rPr>
              <a:t>et al., </a:t>
            </a:r>
            <a:r>
              <a:rPr lang="en">
                <a:solidFill>
                  <a:srgbClr val="000000"/>
                </a:solidFill>
                <a:highlight>
                  <a:srgbClr val="FFFFFF"/>
                </a:highlight>
                <a:latin typeface="Georgia"/>
                <a:ea typeface="Georgia"/>
                <a:cs typeface="Georgia"/>
                <a:sym typeface="Georgia"/>
              </a:rPr>
              <a:t>2015)</a:t>
            </a:r>
            <a:r>
              <a:rPr lang="en">
                <a:solidFill>
                  <a:srgbClr val="000000"/>
                </a:solidFill>
                <a:latin typeface="Georgia"/>
                <a:ea typeface="Georgia"/>
                <a:cs typeface="Georgia"/>
                <a:sym typeface="Georgia"/>
              </a:rPr>
              <a:t>. </a:t>
            </a:r>
            <a:endParaRPr sz="1500">
              <a:latin typeface="Georgia"/>
              <a:ea typeface="Georgia"/>
              <a:cs typeface="Georgia"/>
              <a:sym typeface="Georgia"/>
            </a:endParaRPr>
          </a:p>
        </p:txBody>
      </p:sp>
      <p:pic>
        <p:nvPicPr>
          <p:cNvPr id="359" name="Google Shape;359;p25"/>
          <p:cNvPicPr preferRelativeResize="0"/>
          <p:nvPr/>
        </p:nvPicPr>
        <p:blipFill>
          <a:blip r:embed="rId3">
            <a:alphaModFix/>
          </a:blip>
          <a:stretch>
            <a:fillRect/>
          </a:stretch>
        </p:blipFill>
        <p:spPr>
          <a:xfrm>
            <a:off x="5457250" y="1750275"/>
            <a:ext cx="3534349" cy="2067594"/>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363"/>
        <p:cNvGrpSpPr/>
        <p:nvPr/>
      </p:nvGrpSpPr>
      <p:grpSpPr>
        <a:xfrm>
          <a:off x="0" y="0"/>
          <a:ext cx="0" cy="0"/>
          <a:chOff x="0" y="0"/>
          <a:chExt cx="0" cy="0"/>
        </a:xfrm>
      </p:grpSpPr>
      <p:sp>
        <p:nvSpPr>
          <p:cNvPr id="364" name="Google Shape;364;p26"/>
          <p:cNvSpPr txBox="1">
            <a:spLocks noGrp="1"/>
          </p:cNvSpPr>
          <p:nvPr>
            <p:ph type="title"/>
          </p:nvPr>
        </p:nvSpPr>
        <p:spPr>
          <a:xfrm>
            <a:off x="1303800" y="598575"/>
            <a:ext cx="7030500" cy="9993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Conclusion </a:t>
            </a:r>
            <a:endParaRPr/>
          </a:p>
        </p:txBody>
      </p:sp>
      <p:sp>
        <p:nvSpPr>
          <p:cNvPr id="365" name="Google Shape;365;p26"/>
          <p:cNvSpPr txBox="1">
            <a:spLocks noGrp="1"/>
          </p:cNvSpPr>
          <p:nvPr>
            <p:ph type="body" idx="1"/>
          </p:nvPr>
        </p:nvSpPr>
        <p:spPr>
          <a:xfrm>
            <a:off x="81350" y="1528750"/>
            <a:ext cx="8775600" cy="3487800"/>
          </a:xfrm>
          <a:prstGeom prst="rect">
            <a:avLst/>
          </a:prstGeom>
        </p:spPr>
        <p:txBody>
          <a:bodyPr spcFirstLastPara="1" wrap="square" lIns="91425" tIns="91425" rIns="91425" bIns="91425" anchor="t" anchorCtr="0">
            <a:noAutofit/>
          </a:bodyPr>
          <a:lstStyle/>
          <a:p>
            <a:pPr marL="457200" lvl="0" indent="-323850" algn="l" rtl="0">
              <a:spcBef>
                <a:spcPts val="0"/>
              </a:spcBef>
              <a:spcAft>
                <a:spcPts val="0"/>
              </a:spcAft>
              <a:buClr>
                <a:srgbClr val="000000"/>
              </a:buClr>
              <a:buSzPts val="1500"/>
              <a:buFont typeface="Georgia"/>
              <a:buChar char="★"/>
            </a:pPr>
            <a:r>
              <a:rPr lang="en" sz="1500">
                <a:solidFill>
                  <a:srgbClr val="000000"/>
                </a:solidFill>
                <a:latin typeface="Georgia"/>
                <a:ea typeface="Georgia"/>
                <a:cs typeface="Georgia"/>
                <a:sym typeface="Georgia"/>
              </a:rPr>
              <a:t>The report studied the impact of global warming on the sustainability of the hospitality industry. </a:t>
            </a:r>
            <a:endParaRPr sz="1500">
              <a:solidFill>
                <a:srgbClr val="000000"/>
              </a:solidFill>
              <a:latin typeface="Georgia"/>
              <a:ea typeface="Georgia"/>
              <a:cs typeface="Georgia"/>
              <a:sym typeface="Georgia"/>
            </a:endParaRPr>
          </a:p>
          <a:p>
            <a:pPr marL="457200" lvl="0" indent="-323850" algn="l" rtl="0">
              <a:spcBef>
                <a:spcPts val="0"/>
              </a:spcBef>
              <a:spcAft>
                <a:spcPts val="0"/>
              </a:spcAft>
              <a:buClr>
                <a:srgbClr val="000000"/>
              </a:buClr>
              <a:buSzPts val="1500"/>
              <a:buFont typeface="Georgia"/>
              <a:buChar char="★"/>
            </a:pPr>
            <a:r>
              <a:rPr lang="en" sz="1500">
                <a:solidFill>
                  <a:srgbClr val="000000"/>
                </a:solidFill>
                <a:latin typeface="Georgia"/>
                <a:ea typeface="Georgia"/>
                <a:cs typeface="Georgia"/>
                <a:sym typeface="Georgia"/>
              </a:rPr>
              <a:t>JW Marriott was chosen as the organisation for the case study and data was collected from the organisation. </a:t>
            </a:r>
            <a:endParaRPr sz="1500">
              <a:solidFill>
                <a:srgbClr val="000000"/>
              </a:solidFill>
              <a:latin typeface="Georgia"/>
              <a:ea typeface="Georgia"/>
              <a:cs typeface="Georgia"/>
              <a:sym typeface="Georgia"/>
            </a:endParaRPr>
          </a:p>
          <a:p>
            <a:pPr marL="457200" lvl="0" indent="-323850" algn="l" rtl="0">
              <a:spcBef>
                <a:spcPts val="0"/>
              </a:spcBef>
              <a:spcAft>
                <a:spcPts val="0"/>
              </a:spcAft>
              <a:buClr>
                <a:srgbClr val="000000"/>
              </a:buClr>
              <a:buSzPts val="1500"/>
              <a:buFont typeface="Georgia"/>
              <a:buChar char="★"/>
            </a:pPr>
            <a:r>
              <a:rPr lang="en" sz="1500">
                <a:solidFill>
                  <a:srgbClr val="000000"/>
                </a:solidFill>
                <a:latin typeface="Georgia"/>
                <a:ea typeface="Georgia"/>
                <a:cs typeface="Georgia"/>
                <a:sym typeface="Georgia"/>
              </a:rPr>
              <a:t>20 staff members and managers from the hotel were selected through the simple random sampling method and they were provided with questionnaires. </a:t>
            </a:r>
            <a:endParaRPr sz="1500">
              <a:solidFill>
                <a:srgbClr val="000000"/>
              </a:solidFill>
              <a:latin typeface="Georgia"/>
              <a:ea typeface="Georgia"/>
              <a:cs typeface="Georgia"/>
              <a:sym typeface="Georgia"/>
            </a:endParaRPr>
          </a:p>
          <a:p>
            <a:pPr marL="457200" lvl="0" indent="-323850" algn="l" rtl="0">
              <a:spcBef>
                <a:spcPts val="0"/>
              </a:spcBef>
              <a:spcAft>
                <a:spcPts val="0"/>
              </a:spcAft>
              <a:buClr>
                <a:srgbClr val="000000"/>
              </a:buClr>
              <a:buSzPts val="1500"/>
              <a:buFont typeface="Georgia"/>
              <a:buChar char="★"/>
            </a:pPr>
            <a:r>
              <a:rPr lang="en" sz="1400">
                <a:solidFill>
                  <a:srgbClr val="000000"/>
                </a:solidFill>
                <a:highlight>
                  <a:srgbClr val="FFFFFF"/>
                </a:highlight>
                <a:latin typeface="Georgia"/>
                <a:ea typeface="Georgia"/>
                <a:cs typeface="Georgia"/>
                <a:sym typeface="Georgia"/>
              </a:rPr>
              <a:t>Various factors</a:t>
            </a:r>
            <a:r>
              <a:rPr lang="en" sz="1400">
                <a:solidFill>
                  <a:srgbClr val="000000"/>
                </a:solidFill>
                <a:latin typeface="Georgia"/>
                <a:ea typeface="Georgia"/>
                <a:cs typeface="Georgia"/>
                <a:sym typeface="Georgia"/>
              </a:rPr>
              <a:t> contribute to the increase in the emission of greenhouse gases. </a:t>
            </a:r>
            <a:endParaRPr sz="1400">
              <a:solidFill>
                <a:srgbClr val="000000"/>
              </a:solidFill>
              <a:latin typeface="Georgia"/>
              <a:ea typeface="Georgia"/>
              <a:cs typeface="Georgia"/>
              <a:sym typeface="Georgia"/>
            </a:endParaRPr>
          </a:p>
          <a:p>
            <a:pPr marL="457200" lvl="0" indent="-323850" algn="l" rtl="0">
              <a:spcBef>
                <a:spcPts val="0"/>
              </a:spcBef>
              <a:spcAft>
                <a:spcPts val="0"/>
              </a:spcAft>
              <a:buClr>
                <a:srgbClr val="000000"/>
              </a:buClr>
              <a:buSzPts val="1500"/>
              <a:buFont typeface="Georgia"/>
              <a:buChar char="★"/>
            </a:pPr>
            <a:r>
              <a:rPr lang="en" sz="1500">
                <a:solidFill>
                  <a:srgbClr val="000000"/>
                </a:solidFill>
                <a:latin typeface="Georgia"/>
                <a:ea typeface="Georgia"/>
                <a:cs typeface="Georgia"/>
                <a:sym typeface="Georgia"/>
              </a:rPr>
              <a:t>Most of the participants have agreed that sustainability plays a huge role in curbing global warming as the hotels will practice sustainable activities.</a:t>
            </a:r>
            <a:endParaRPr sz="1500">
              <a:solidFill>
                <a:srgbClr val="000000"/>
              </a:solidFill>
              <a:latin typeface="Georgia"/>
              <a:ea typeface="Georgia"/>
              <a:cs typeface="Georgia"/>
              <a:sym typeface="Georgia"/>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69"/>
        <p:cNvGrpSpPr/>
        <p:nvPr/>
      </p:nvGrpSpPr>
      <p:grpSpPr>
        <a:xfrm>
          <a:off x="0" y="0"/>
          <a:ext cx="0" cy="0"/>
          <a:chOff x="0" y="0"/>
          <a:chExt cx="0" cy="0"/>
        </a:xfrm>
      </p:grpSpPr>
      <p:sp>
        <p:nvSpPr>
          <p:cNvPr id="370" name="Google Shape;370;p27"/>
          <p:cNvSpPr txBox="1">
            <a:spLocks noGrp="1"/>
          </p:cNvSpPr>
          <p:nvPr>
            <p:ph type="title"/>
          </p:nvPr>
        </p:nvSpPr>
        <p:spPr>
          <a:xfrm>
            <a:off x="1234600" y="171875"/>
            <a:ext cx="7030500" cy="600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Reference List </a:t>
            </a:r>
            <a:endParaRPr/>
          </a:p>
        </p:txBody>
      </p:sp>
      <p:sp>
        <p:nvSpPr>
          <p:cNvPr id="371" name="Google Shape;371;p27"/>
          <p:cNvSpPr txBox="1">
            <a:spLocks noGrp="1"/>
          </p:cNvSpPr>
          <p:nvPr>
            <p:ph type="body" idx="1"/>
          </p:nvPr>
        </p:nvSpPr>
        <p:spPr>
          <a:xfrm>
            <a:off x="150550" y="864950"/>
            <a:ext cx="8833200" cy="4105500"/>
          </a:xfrm>
          <a:prstGeom prst="rect">
            <a:avLst/>
          </a:prstGeom>
        </p:spPr>
        <p:txBody>
          <a:bodyPr spcFirstLastPara="1" wrap="square" lIns="91425" tIns="91425" rIns="91425" bIns="91425" anchor="t" anchorCtr="0">
            <a:noAutofit/>
          </a:bodyPr>
          <a:lstStyle/>
          <a:p>
            <a:pPr marL="457200" lvl="0" indent="-285750" algn="l" rtl="0">
              <a:spcBef>
                <a:spcPts val="1200"/>
              </a:spcBef>
              <a:spcAft>
                <a:spcPts val="0"/>
              </a:spcAft>
              <a:buClr>
                <a:srgbClr val="000000"/>
              </a:buClr>
              <a:buSzPts val="900"/>
              <a:buFont typeface="Georgia"/>
              <a:buAutoNum type="arabicPeriod"/>
            </a:pPr>
            <a:r>
              <a:rPr lang="en" sz="900">
                <a:solidFill>
                  <a:srgbClr val="000000"/>
                </a:solidFill>
                <a:highlight>
                  <a:srgbClr val="FFFFFF"/>
                </a:highlight>
                <a:latin typeface="Georgia"/>
                <a:ea typeface="Georgia"/>
                <a:cs typeface="Georgia"/>
                <a:sym typeface="Georgia"/>
              </a:rPr>
              <a:t>Ali, A., Murphy, H.C. and Nadkarni, S., 2018. Hospitality employers’ perceptions of technology for sustainable development: The implications for graduate employability. </a:t>
            </a:r>
            <a:r>
              <a:rPr lang="en" sz="900" i="1">
                <a:solidFill>
                  <a:srgbClr val="000000"/>
                </a:solidFill>
                <a:highlight>
                  <a:srgbClr val="FFFFFF"/>
                </a:highlight>
                <a:latin typeface="Georgia"/>
                <a:ea typeface="Georgia"/>
                <a:cs typeface="Georgia"/>
                <a:sym typeface="Georgia"/>
              </a:rPr>
              <a:t>Tourism and hospitality research</a:t>
            </a:r>
            <a:r>
              <a:rPr lang="en" sz="900">
                <a:solidFill>
                  <a:srgbClr val="000000"/>
                </a:solidFill>
                <a:highlight>
                  <a:srgbClr val="FFFFFF"/>
                </a:highlight>
                <a:latin typeface="Georgia"/>
                <a:ea typeface="Georgia"/>
                <a:cs typeface="Georgia"/>
                <a:sym typeface="Georgia"/>
              </a:rPr>
              <a:t>, </a:t>
            </a:r>
            <a:r>
              <a:rPr lang="en" sz="900" i="1">
                <a:solidFill>
                  <a:srgbClr val="000000"/>
                </a:solidFill>
                <a:highlight>
                  <a:srgbClr val="FFFFFF"/>
                </a:highlight>
                <a:latin typeface="Georgia"/>
                <a:ea typeface="Georgia"/>
                <a:cs typeface="Georgia"/>
                <a:sym typeface="Georgia"/>
              </a:rPr>
              <a:t>18</a:t>
            </a:r>
            <a:r>
              <a:rPr lang="en" sz="900">
                <a:solidFill>
                  <a:srgbClr val="000000"/>
                </a:solidFill>
                <a:highlight>
                  <a:srgbClr val="FFFFFF"/>
                </a:highlight>
                <a:latin typeface="Georgia"/>
                <a:ea typeface="Georgia"/>
                <a:cs typeface="Georgia"/>
                <a:sym typeface="Georgia"/>
              </a:rPr>
              <a:t>(2), pp.131-142.</a:t>
            </a:r>
            <a:endParaRPr sz="900">
              <a:solidFill>
                <a:srgbClr val="000000"/>
              </a:solidFill>
              <a:highlight>
                <a:srgbClr val="FFFFFF"/>
              </a:highlight>
              <a:latin typeface="Georgia"/>
              <a:ea typeface="Georgia"/>
              <a:cs typeface="Georgia"/>
              <a:sym typeface="Georgia"/>
            </a:endParaRPr>
          </a:p>
          <a:p>
            <a:pPr marL="457200" lvl="0" indent="-285750" algn="l" rtl="0">
              <a:spcBef>
                <a:spcPts val="0"/>
              </a:spcBef>
              <a:spcAft>
                <a:spcPts val="0"/>
              </a:spcAft>
              <a:buClr>
                <a:srgbClr val="000000"/>
              </a:buClr>
              <a:buSzPts val="900"/>
              <a:buFont typeface="Georgia"/>
              <a:buAutoNum type="arabicPeriod"/>
            </a:pPr>
            <a:r>
              <a:rPr lang="en" sz="900">
                <a:solidFill>
                  <a:srgbClr val="000000"/>
                </a:solidFill>
                <a:highlight>
                  <a:srgbClr val="FFFFFF"/>
                </a:highlight>
                <a:latin typeface="Georgia"/>
                <a:ea typeface="Georgia"/>
                <a:cs typeface="Georgia"/>
                <a:sym typeface="Georgia"/>
              </a:rPr>
              <a:t>Basias, N. and Pollalis, Y., 2018. Quantitative and qualitative research in business &amp; technology: Justifying a suitable research methodology. </a:t>
            </a:r>
            <a:r>
              <a:rPr lang="en" sz="900" i="1">
                <a:solidFill>
                  <a:srgbClr val="000000"/>
                </a:solidFill>
                <a:highlight>
                  <a:srgbClr val="FFFFFF"/>
                </a:highlight>
                <a:latin typeface="Georgia"/>
                <a:ea typeface="Georgia"/>
                <a:cs typeface="Georgia"/>
                <a:sym typeface="Georgia"/>
              </a:rPr>
              <a:t>Review of Integrative Business and Economics Research</a:t>
            </a:r>
            <a:r>
              <a:rPr lang="en" sz="900">
                <a:solidFill>
                  <a:srgbClr val="000000"/>
                </a:solidFill>
                <a:highlight>
                  <a:srgbClr val="FFFFFF"/>
                </a:highlight>
                <a:latin typeface="Georgia"/>
                <a:ea typeface="Georgia"/>
                <a:cs typeface="Georgia"/>
                <a:sym typeface="Georgia"/>
              </a:rPr>
              <a:t>, </a:t>
            </a:r>
            <a:r>
              <a:rPr lang="en" sz="900" i="1">
                <a:solidFill>
                  <a:srgbClr val="000000"/>
                </a:solidFill>
                <a:highlight>
                  <a:srgbClr val="FFFFFF"/>
                </a:highlight>
                <a:latin typeface="Georgia"/>
                <a:ea typeface="Georgia"/>
                <a:cs typeface="Georgia"/>
                <a:sym typeface="Georgia"/>
              </a:rPr>
              <a:t>7</a:t>
            </a:r>
            <a:r>
              <a:rPr lang="en" sz="900">
                <a:solidFill>
                  <a:srgbClr val="000000"/>
                </a:solidFill>
                <a:highlight>
                  <a:srgbClr val="FFFFFF"/>
                </a:highlight>
                <a:latin typeface="Georgia"/>
                <a:ea typeface="Georgia"/>
                <a:cs typeface="Georgia"/>
                <a:sym typeface="Georgia"/>
              </a:rPr>
              <a:t>, pp.91-105.</a:t>
            </a:r>
            <a:endParaRPr sz="900">
              <a:solidFill>
                <a:srgbClr val="000000"/>
              </a:solidFill>
              <a:highlight>
                <a:srgbClr val="FFFFFF"/>
              </a:highlight>
              <a:latin typeface="Georgia"/>
              <a:ea typeface="Georgia"/>
              <a:cs typeface="Georgia"/>
              <a:sym typeface="Georgia"/>
            </a:endParaRPr>
          </a:p>
          <a:p>
            <a:pPr marL="457200" lvl="0" indent="-285750" algn="l" rtl="0">
              <a:spcBef>
                <a:spcPts val="0"/>
              </a:spcBef>
              <a:spcAft>
                <a:spcPts val="0"/>
              </a:spcAft>
              <a:buClr>
                <a:srgbClr val="000000"/>
              </a:buClr>
              <a:buSzPts val="900"/>
              <a:buFont typeface="Georgia"/>
              <a:buAutoNum type="arabicPeriod"/>
            </a:pPr>
            <a:r>
              <a:rPr lang="en" sz="900">
                <a:solidFill>
                  <a:srgbClr val="000000"/>
                </a:solidFill>
                <a:highlight>
                  <a:srgbClr val="FFFFFF"/>
                </a:highlight>
                <a:latin typeface="Georgia"/>
                <a:ea typeface="Georgia"/>
                <a:cs typeface="Georgia"/>
                <a:sym typeface="Georgia"/>
              </a:rPr>
              <a:t>Bell, E., Bryman, A. and Harley, B., 2018. </a:t>
            </a:r>
            <a:r>
              <a:rPr lang="en" sz="900" i="1">
                <a:solidFill>
                  <a:srgbClr val="000000"/>
                </a:solidFill>
                <a:highlight>
                  <a:srgbClr val="FFFFFF"/>
                </a:highlight>
                <a:latin typeface="Georgia"/>
                <a:ea typeface="Georgia"/>
                <a:cs typeface="Georgia"/>
                <a:sym typeface="Georgia"/>
              </a:rPr>
              <a:t>Business research methods</a:t>
            </a:r>
            <a:r>
              <a:rPr lang="en" sz="900">
                <a:solidFill>
                  <a:srgbClr val="000000"/>
                </a:solidFill>
                <a:highlight>
                  <a:srgbClr val="FFFFFF"/>
                </a:highlight>
                <a:latin typeface="Georgia"/>
                <a:ea typeface="Georgia"/>
                <a:cs typeface="Georgia"/>
                <a:sym typeface="Georgia"/>
              </a:rPr>
              <a:t>. Oxford university press.</a:t>
            </a:r>
            <a:endParaRPr sz="900">
              <a:solidFill>
                <a:srgbClr val="000000"/>
              </a:solidFill>
              <a:highlight>
                <a:srgbClr val="FFFFFF"/>
              </a:highlight>
              <a:latin typeface="Georgia"/>
              <a:ea typeface="Georgia"/>
              <a:cs typeface="Georgia"/>
              <a:sym typeface="Georgia"/>
            </a:endParaRPr>
          </a:p>
          <a:p>
            <a:pPr marL="457200" lvl="0" indent="-285750" algn="l" rtl="0">
              <a:spcBef>
                <a:spcPts val="0"/>
              </a:spcBef>
              <a:spcAft>
                <a:spcPts val="0"/>
              </a:spcAft>
              <a:buClr>
                <a:srgbClr val="000000"/>
              </a:buClr>
              <a:buSzPts val="900"/>
              <a:buFont typeface="Georgia"/>
              <a:buAutoNum type="arabicPeriod"/>
            </a:pPr>
            <a:r>
              <a:rPr lang="en" sz="900">
                <a:solidFill>
                  <a:srgbClr val="000000"/>
                </a:solidFill>
                <a:highlight>
                  <a:srgbClr val="FFFFFF"/>
                </a:highlight>
                <a:latin typeface="Georgia"/>
                <a:ea typeface="Georgia"/>
                <a:cs typeface="Georgia"/>
                <a:sym typeface="Georgia"/>
              </a:rPr>
              <a:t>Bunakov, O.A., Zaitseva, N.A., Larionova, A.A., Chudnovskiy, A.D., Zhukova, M.A. and Zhukov, V.A., 2015. Research on the evolution of management concepts of sustainable tourism and hospitality development in the regions. </a:t>
            </a:r>
            <a:r>
              <a:rPr lang="en" sz="900" i="1">
                <a:solidFill>
                  <a:srgbClr val="000000"/>
                </a:solidFill>
                <a:highlight>
                  <a:srgbClr val="FFFFFF"/>
                </a:highlight>
                <a:latin typeface="Georgia"/>
                <a:ea typeface="Georgia"/>
                <a:cs typeface="Georgia"/>
                <a:sym typeface="Georgia"/>
              </a:rPr>
              <a:t>Journal of Sustainable Development</a:t>
            </a:r>
            <a:r>
              <a:rPr lang="en" sz="900">
                <a:solidFill>
                  <a:srgbClr val="000000"/>
                </a:solidFill>
                <a:highlight>
                  <a:srgbClr val="FFFFFF"/>
                </a:highlight>
                <a:latin typeface="Georgia"/>
                <a:ea typeface="Georgia"/>
                <a:cs typeface="Georgia"/>
                <a:sym typeface="Georgia"/>
              </a:rPr>
              <a:t>, </a:t>
            </a:r>
            <a:r>
              <a:rPr lang="en" sz="900" i="1">
                <a:solidFill>
                  <a:srgbClr val="000000"/>
                </a:solidFill>
                <a:highlight>
                  <a:srgbClr val="FFFFFF"/>
                </a:highlight>
                <a:latin typeface="Georgia"/>
                <a:ea typeface="Georgia"/>
                <a:cs typeface="Georgia"/>
                <a:sym typeface="Georgia"/>
              </a:rPr>
              <a:t>8</a:t>
            </a:r>
            <a:r>
              <a:rPr lang="en" sz="900">
                <a:solidFill>
                  <a:srgbClr val="000000"/>
                </a:solidFill>
                <a:highlight>
                  <a:srgbClr val="FFFFFF"/>
                </a:highlight>
                <a:latin typeface="Georgia"/>
                <a:ea typeface="Georgia"/>
                <a:cs typeface="Georgia"/>
                <a:sym typeface="Georgia"/>
              </a:rPr>
              <a:t>(6), p.39.</a:t>
            </a:r>
            <a:endParaRPr sz="900">
              <a:solidFill>
                <a:srgbClr val="000000"/>
              </a:solidFill>
              <a:highlight>
                <a:srgbClr val="FFFFFF"/>
              </a:highlight>
              <a:latin typeface="Georgia"/>
              <a:ea typeface="Georgia"/>
              <a:cs typeface="Georgia"/>
              <a:sym typeface="Georgia"/>
            </a:endParaRPr>
          </a:p>
          <a:p>
            <a:pPr marL="457200" lvl="0" indent="-285750" algn="l" rtl="0">
              <a:spcBef>
                <a:spcPts val="0"/>
              </a:spcBef>
              <a:spcAft>
                <a:spcPts val="0"/>
              </a:spcAft>
              <a:buClr>
                <a:srgbClr val="000000"/>
              </a:buClr>
              <a:buSzPts val="900"/>
              <a:buFont typeface="Georgia"/>
              <a:buAutoNum type="arabicPeriod"/>
            </a:pPr>
            <a:r>
              <a:rPr lang="en" sz="900">
                <a:solidFill>
                  <a:srgbClr val="000000"/>
                </a:solidFill>
                <a:highlight>
                  <a:srgbClr val="FFFFFF"/>
                </a:highlight>
                <a:latin typeface="Georgia"/>
                <a:ea typeface="Georgia"/>
                <a:cs typeface="Georgia"/>
                <a:sym typeface="Georgia"/>
              </a:rPr>
              <a:t>Chan, E.S. and Hsu, C.H., 2016. Environmental management research in hospitality. </a:t>
            </a:r>
            <a:r>
              <a:rPr lang="en" sz="900" i="1">
                <a:solidFill>
                  <a:srgbClr val="000000"/>
                </a:solidFill>
                <a:highlight>
                  <a:srgbClr val="FFFFFF"/>
                </a:highlight>
                <a:latin typeface="Georgia"/>
                <a:ea typeface="Georgia"/>
                <a:cs typeface="Georgia"/>
                <a:sym typeface="Georgia"/>
              </a:rPr>
              <a:t>International Journal of Contemporary Hospitality Management</a:t>
            </a:r>
            <a:r>
              <a:rPr lang="en" sz="900">
                <a:solidFill>
                  <a:srgbClr val="000000"/>
                </a:solidFill>
                <a:highlight>
                  <a:srgbClr val="FFFFFF"/>
                </a:highlight>
                <a:latin typeface="Georgia"/>
                <a:ea typeface="Georgia"/>
                <a:cs typeface="Georgia"/>
                <a:sym typeface="Georgia"/>
              </a:rPr>
              <a:t>.</a:t>
            </a:r>
            <a:endParaRPr sz="900">
              <a:solidFill>
                <a:srgbClr val="000000"/>
              </a:solidFill>
              <a:highlight>
                <a:srgbClr val="FFFFFF"/>
              </a:highlight>
              <a:latin typeface="Georgia"/>
              <a:ea typeface="Georgia"/>
              <a:cs typeface="Georgia"/>
              <a:sym typeface="Georgia"/>
            </a:endParaRPr>
          </a:p>
          <a:p>
            <a:pPr marL="457200" lvl="0" indent="-285750" algn="l" rtl="0">
              <a:spcBef>
                <a:spcPts val="0"/>
              </a:spcBef>
              <a:spcAft>
                <a:spcPts val="0"/>
              </a:spcAft>
              <a:buSzPts val="900"/>
              <a:buFont typeface="Georgia"/>
              <a:buAutoNum type="arabicPeriod"/>
            </a:pPr>
            <a:r>
              <a:rPr lang="en" sz="900" i="1">
                <a:solidFill>
                  <a:srgbClr val="000000"/>
                </a:solidFill>
                <a:latin typeface="Georgia"/>
                <a:ea typeface="Georgia"/>
                <a:cs typeface="Georgia"/>
                <a:sym typeface="Georgia"/>
              </a:rPr>
              <a:t>Citeseerx.ist.psu.edu</a:t>
            </a:r>
            <a:r>
              <a:rPr lang="en" sz="900">
                <a:solidFill>
                  <a:srgbClr val="000000"/>
                </a:solidFill>
                <a:latin typeface="Georgia"/>
                <a:ea typeface="Georgia"/>
                <a:cs typeface="Georgia"/>
                <a:sym typeface="Georgia"/>
              </a:rPr>
              <a:t>. (2020).  Available at:</a:t>
            </a:r>
            <a:r>
              <a:rPr lang="en" sz="900">
                <a:solidFill>
                  <a:srgbClr val="000000"/>
                </a:solidFill>
                <a:uFill>
                  <a:noFill/>
                </a:uFill>
                <a:latin typeface="Georgia"/>
                <a:ea typeface="Georgia"/>
                <a:cs typeface="Georgia"/>
                <a:sym typeface="Georgia"/>
                <a:hlinkClick r:id="rId3"/>
              </a:rPr>
              <a:t> </a:t>
            </a:r>
            <a:r>
              <a:rPr lang="en" sz="900" u="sng">
                <a:solidFill>
                  <a:schemeClr val="hlink"/>
                </a:solidFill>
                <a:latin typeface="Georgia"/>
                <a:ea typeface="Georgia"/>
                <a:cs typeface="Georgia"/>
                <a:sym typeface="Georgia"/>
                <a:hlinkClick r:id="rId3"/>
              </a:rPr>
              <a:t>http://citeseerx.ist.psu.edu/viewdoc/download?doi=10.1.1.489.972&amp;rep=rep1&amp;type=pdf</a:t>
            </a:r>
            <a:r>
              <a:rPr lang="en" sz="900">
                <a:solidFill>
                  <a:srgbClr val="000000"/>
                </a:solidFill>
                <a:latin typeface="Georgia"/>
                <a:ea typeface="Georgia"/>
                <a:cs typeface="Georgia"/>
                <a:sym typeface="Georgia"/>
              </a:rPr>
              <a:t> [Accessed 13 July 2020].</a:t>
            </a:r>
            <a:endParaRPr sz="900">
              <a:solidFill>
                <a:srgbClr val="000000"/>
              </a:solidFill>
              <a:latin typeface="Georgia"/>
              <a:ea typeface="Georgia"/>
              <a:cs typeface="Georgia"/>
              <a:sym typeface="Georgia"/>
            </a:endParaRPr>
          </a:p>
          <a:p>
            <a:pPr marL="457200" lvl="0" indent="-285750" algn="l" rtl="0">
              <a:spcBef>
                <a:spcPts val="0"/>
              </a:spcBef>
              <a:spcAft>
                <a:spcPts val="0"/>
              </a:spcAft>
              <a:buClr>
                <a:srgbClr val="000000"/>
              </a:buClr>
              <a:buSzPts val="900"/>
              <a:buFont typeface="Georgia"/>
              <a:buAutoNum type="arabicPeriod"/>
            </a:pPr>
            <a:r>
              <a:rPr lang="en" sz="900">
                <a:solidFill>
                  <a:srgbClr val="000000"/>
                </a:solidFill>
                <a:highlight>
                  <a:srgbClr val="FFFFFF"/>
                </a:highlight>
                <a:latin typeface="Georgia"/>
                <a:ea typeface="Georgia"/>
                <a:cs typeface="Georgia"/>
                <a:sym typeface="Georgia"/>
              </a:rPr>
              <a:t>Fang, Y., Yin, J. and Wu, B., 2018. Climate change and tourism: A scientometric analysis using CiteSpace. </a:t>
            </a:r>
            <a:r>
              <a:rPr lang="en" sz="900" i="1">
                <a:solidFill>
                  <a:srgbClr val="000000"/>
                </a:solidFill>
                <a:highlight>
                  <a:srgbClr val="FFFFFF"/>
                </a:highlight>
                <a:latin typeface="Georgia"/>
                <a:ea typeface="Georgia"/>
                <a:cs typeface="Georgia"/>
                <a:sym typeface="Georgia"/>
              </a:rPr>
              <a:t>Journal of Sustainable Tourism</a:t>
            </a:r>
            <a:r>
              <a:rPr lang="en" sz="900">
                <a:solidFill>
                  <a:srgbClr val="000000"/>
                </a:solidFill>
                <a:highlight>
                  <a:srgbClr val="FFFFFF"/>
                </a:highlight>
                <a:latin typeface="Georgia"/>
                <a:ea typeface="Georgia"/>
                <a:cs typeface="Georgia"/>
                <a:sym typeface="Georgia"/>
              </a:rPr>
              <a:t>, </a:t>
            </a:r>
            <a:r>
              <a:rPr lang="en" sz="900" i="1">
                <a:solidFill>
                  <a:srgbClr val="000000"/>
                </a:solidFill>
                <a:highlight>
                  <a:srgbClr val="FFFFFF"/>
                </a:highlight>
                <a:latin typeface="Georgia"/>
                <a:ea typeface="Georgia"/>
                <a:cs typeface="Georgia"/>
                <a:sym typeface="Georgia"/>
              </a:rPr>
              <a:t>26</a:t>
            </a:r>
            <a:r>
              <a:rPr lang="en" sz="900">
                <a:solidFill>
                  <a:srgbClr val="000000"/>
                </a:solidFill>
                <a:highlight>
                  <a:srgbClr val="FFFFFF"/>
                </a:highlight>
                <a:latin typeface="Georgia"/>
                <a:ea typeface="Georgia"/>
                <a:cs typeface="Georgia"/>
                <a:sym typeface="Georgia"/>
              </a:rPr>
              <a:t>(1), pp.108-126.</a:t>
            </a:r>
            <a:endParaRPr sz="900">
              <a:solidFill>
                <a:srgbClr val="000000"/>
              </a:solidFill>
              <a:highlight>
                <a:srgbClr val="FFFFFF"/>
              </a:highlight>
              <a:latin typeface="Georgia"/>
              <a:ea typeface="Georgia"/>
              <a:cs typeface="Georgia"/>
              <a:sym typeface="Georgia"/>
            </a:endParaRPr>
          </a:p>
          <a:p>
            <a:pPr marL="457200" lvl="0" indent="-285750" algn="l" rtl="0">
              <a:spcBef>
                <a:spcPts val="0"/>
              </a:spcBef>
              <a:spcAft>
                <a:spcPts val="0"/>
              </a:spcAft>
              <a:buClr>
                <a:srgbClr val="000000"/>
              </a:buClr>
              <a:buSzPts val="900"/>
              <a:buFont typeface="Georgia"/>
              <a:buAutoNum type="arabicPeriod"/>
            </a:pPr>
            <a:r>
              <a:rPr lang="en" sz="900">
                <a:solidFill>
                  <a:srgbClr val="000000"/>
                </a:solidFill>
                <a:highlight>
                  <a:srgbClr val="FFFFFF"/>
                </a:highlight>
                <a:latin typeface="Georgia"/>
                <a:ea typeface="Georgia"/>
                <a:cs typeface="Georgia"/>
                <a:sym typeface="Georgia"/>
              </a:rPr>
              <a:t>Jones, P., Hillier, D. and Comfort, D., 2016. Sustainability in the hospitality industry. </a:t>
            </a:r>
            <a:r>
              <a:rPr lang="en" sz="900" i="1">
                <a:solidFill>
                  <a:srgbClr val="000000"/>
                </a:solidFill>
                <a:highlight>
                  <a:srgbClr val="FFFFFF"/>
                </a:highlight>
                <a:latin typeface="Georgia"/>
                <a:ea typeface="Georgia"/>
                <a:cs typeface="Georgia"/>
                <a:sym typeface="Georgia"/>
              </a:rPr>
              <a:t>International Journal of Contemporary Hospitality Management</a:t>
            </a:r>
            <a:r>
              <a:rPr lang="en" sz="900">
                <a:solidFill>
                  <a:srgbClr val="000000"/>
                </a:solidFill>
                <a:highlight>
                  <a:srgbClr val="FFFFFF"/>
                </a:highlight>
                <a:latin typeface="Georgia"/>
                <a:ea typeface="Georgia"/>
                <a:cs typeface="Georgia"/>
                <a:sym typeface="Georgia"/>
              </a:rPr>
              <a:t>.</a:t>
            </a:r>
            <a:endParaRPr sz="900">
              <a:solidFill>
                <a:srgbClr val="000000"/>
              </a:solidFill>
              <a:highlight>
                <a:srgbClr val="FFFFFF"/>
              </a:highlight>
              <a:latin typeface="Georgia"/>
              <a:ea typeface="Georgia"/>
              <a:cs typeface="Georgia"/>
              <a:sym typeface="Georgia"/>
            </a:endParaRPr>
          </a:p>
          <a:p>
            <a:pPr marL="457200" lvl="0" indent="-285750" algn="l" rtl="0">
              <a:spcBef>
                <a:spcPts val="0"/>
              </a:spcBef>
              <a:spcAft>
                <a:spcPts val="0"/>
              </a:spcAft>
              <a:buClr>
                <a:srgbClr val="000000"/>
              </a:buClr>
              <a:buSzPts val="900"/>
              <a:buFont typeface="Georgia"/>
              <a:buAutoNum type="arabicPeriod"/>
            </a:pPr>
            <a:r>
              <a:rPr lang="en" sz="900">
                <a:solidFill>
                  <a:srgbClr val="000000"/>
                </a:solidFill>
                <a:highlight>
                  <a:srgbClr val="FFFFFF"/>
                </a:highlight>
                <a:latin typeface="Georgia"/>
                <a:ea typeface="Georgia"/>
                <a:cs typeface="Georgia"/>
                <a:sym typeface="Georgia"/>
              </a:rPr>
              <a:t>Kim, S.H., Lee, K. and Fairhurst, A., 2017. The review of “green” research in hospitality, 2000-2014. </a:t>
            </a:r>
            <a:r>
              <a:rPr lang="en" sz="900" i="1">
                <a:solidFill>
                  <a:srgbClr val="000000"/>
                </a:solidFill>
                <a:highlight>
                  <a:srgbClr val="FFFFFF"/>
                </a:highlight>
                <a:latin typeface="Georgia"/>
                <a:ea typeface="Georgia"/>
                <a:cs typeface="Georgia"/>
                <a:sym typeface="Georgia"/>
              </a:rPr>
              <a:t>International Journal of Contemporary Hospitality Management</a:t>
            </a:r>
            <a:r>
              <a:rPr lang="en" sz="900">
                <a:solidFill>
                  <a:srgbClr val="000000"/>
                </a:solidFill>
                <a:highlight>
                  <a:srgbClr val="FFFFFF"/>
                </a:highlight>
                <a:latin typeface="Georgia"/>
                <a:ea typeface="Georgia"/>
                <a:cs typeface="Georgia"/>
                <a:sym typeface="Georgia"/>
              </a:rPr>
              <a:t>.</a:t>
            </a:r>
            <a:endParaRPr sz="900">
              <a:solidFill>
                <a:srgbClr val="000000"/>
              </a:solidFill>
              <a:highlight>
                <a:srgbClr val="FFFFFF"/>
              </a:highlight>
              <a:latin typeface="Georgia"/>
              <a:ea typeface="Georgia"/>
              <a:cs typeface="Georgia"/>
              <a:sym typeface="Georgia"/>
            </a:endParaRPr>
          </a:p>
          <a:p>
            <a:pPr marL="457200" lvl="0" indent="-285750" algn="l" rtl="0">
              <a:spcBef>
                <a:spcPts val="0"/>
              </a:spcBef>
              <a:spcAft>
                <a:spcPts val="0"/>
              </a:spcAft>
              <a:buClr>
                <a:srgbClr val="000000"/>
              </a:buClr>
              <a:buSzPts val="900"/>
              <a:buFont typeface="Georgia"/>
              <a:buAutoNum type="arabicPeriod"/>
            </a:pPr>
            <a:r>
              <a:rPr lang="en" sz="900" i="1">
                <a:solidFill>
                  <a:srgbClr val="000000"/>
                </a:solidFill>
                <a:latin typeface="Georgia"/>
                <a:ea typeface="Georgia"/>
                <a:cs typeface="Georgia"/>
                <a:sym typeface="Georgia"/>
              </a:rPr>
              <a:t>Luxury Hotels &amp; Resorts: Mindful Experiences | JW Marriott</a:t>
            </a:r>
            <a:r>
              <a:rPr lang="en" sz="900">
                <a:solidFill>
                  <a:srgbClr val="000000"/>
                </a:solidFill>
                <a:latin typeface="Georgia"/>
                <a:ea typeface="Georgia"/>
                <a:cs typeface="Georgia"/>
                <a:sym typeface="Georgia"/>
              </a:rPr>
              <a:t> (2020). Available at: &lt;https://jw-marriott.marriott.com/&gt; [Accessed 13 July 2020].</a:t>
            </a:r>
            <a:endParaRPr sz="900">
              <a:solidFill>
                <a:srgbClr val="000000"/>
              </a:solidFill>
              <a:latin typeface="Georgia"/>
              <a:ea typeface="Georgia"/>
              <a:cs typeface="Georgia"/>
              <a:sym typeface="Georgia"/>
            </a:endParaRPr>
          </a:p>
          <a:p>
            <a:pPr marL="457200" lvl="0" indent="-285750" algn="l" rtl="0">
              <a:spcBef>
                <a:spcPts val="0"/>
              </a:spcBef>
              <a:spcAft>
                <a:spcPts val="0"/>
              </a:spcAft>
              <a:buClr>
                <a:srgbClr val="000000"/>
              </a:buClr>
              <a:buSzPts val="900"/>
              <a:buFont typeface="Georgia"/>
              <a:buAutoNum type="arabicPeriod"/>
            </a:pPr>
            <a:r>
              <a:rPr lang="en" sz="900">
                <a:solidFill>
                  <a:srgbClr val="000000"/>
                </a:solidFill>
                <a:highlight>
                  <a:srgbClr val="FFFFFF"/>
                </a:highlight>
                <a:latin typeface="Georgia"/>
                <a:ea typeface="Georgia"/>
                <a:cs typeface="Georgia"/>
                <a:sym typeface="Georgia"/>
              </a:rPr>
              <a:t>Oluseyi, P.O., Babatunde, O.M. and Babatunde, O.A., 2016. Assessment of energy consumption and carbon footprint from the hotel sector within Lagos, Nigeria. </a:t>
            </a:r>
            <a:r>
              <a:rPr lang="en" sz="900" i="1">
                <a:solidFill>
                  <a:srgbClr val="000000"/>
                </a:solidFill>
                <a:highlight>
                  <a:srgbClr val="FFFFFF"/>
                </a:highlight>
                <a:latin typeface="Georgia"/>
                <a:ea typeface="Georgia"/>
                <a:cs typeface="Georgia"/>
                <a:sym typeface="Georgia"/>
              </a:rPr>
              <a:t>Energy and Buildings</a:t>
            </a:r>
            <a:r>
              <a:rPr lang="en" sz="900">
                <a:solidFill>
                  <a:srgbClr val="000000"/>
                </a:solidFill>
                <a:highlight>
                  <a:srgbClr val="FFFFFF"/>
                </a:highlight>
                <a:latin typeface="Georgia"/>
                <a:ea typeface="Georgia"/>
                <a:cs typeface="Georgia"/>
                <a:sym typeface="Georgia"/>
              </a:rPr>
              <a:t>, </a:t>
            </a:r>
            <a:r>
              <a:rPr lang="en" sz="900" i="1">
                <a:solidFill>
                  <a:srgbClr val="000000"/>
                </a:solidFill>
                <a:highlight>
                  <a:srgbClr val="FFFFFF"/>
                </a:highlight>
                <a:latin typeface="Georgia"/>
                <a:ea typeface="Georgia"/>
                <a:cs typeface="Georgia"/>
                <a:sym typeface="Georgia"/>
              </a:rPr>
              <a:t>118</a:t>
            </a:r>
            <a:r>
              <a:rPr lang="en" sz="900">
                <a:solidFill>
                  <a:srgbClr val="000000"/>
                </a:solidFill>
                <a:highlight>
                  <a:srgbClr val="FFFFFF"/>
                </a:highlight>
                <a:latin typeface="Georgia"/>
                <a:ea typeface="Georgia"/>
                <a:cs typeface="Georgia"/>
                <a:sym typeface="Georgia"/>
              </a:rPr>
              <a:t>, pp.106-113.</a:t>
            </a:r>
            <a:endParaRPr sz="900">
              <a:solidFill>
                <a:srgbClr val="000000"/>
              </a:solidFill>
              <a:highlight>
                <a:srgbClr val="FFFFFF"/>
              </a:highlight>
              <a:latin typeface="Georgia"/>
              <a:ea typeface="Georgia"/>
              <a:cs typeface="Georgia"/>
              <a:sym typeface="Georgia"/>
            </a:endParaRPr>
          </a:p>
          <a:p>
            <a:pPr marL="457200" lvl="0" indent="-285750" algn="l" rtl="0">
              <a:spcBef>
                <a:spcPts val="0"/>
              </a:spcBef>
              <a:spcAft>
                <a:spcPts val="0"/>
              </a:spcAft>
              <a:buClr>
                <a:srgbClr val="000000"/>
              </a:buClr>
              <a:buSzPts val="900"/>
              <a:buFont typeface="Georgia"/>
              <a:buAutoNum type="arabicPeriod"/>
            </a:pPr>
            <a:r>
              <a:rPr lang="en" sz="900">
                <a:solidFill>
                  <a:srgbClr val="000000"/>
                </a:solidFill>
                <a:latin typeface="Georgia"/>
                <a:ea typeface="Georgia"/>
                <a:cs typeface="Georgia"/>
                <a:sym typeface="Georgia"/>
              </a:rPr>
              <a:t>Shaftel, H. (2020) </a:t>
            </a:r>
            <a:r>
              <a:rPr lang="en" sz="900" i="1">
                <a:solidFill>
                  <a:srgbClr val="000000"/>
                </a:solidFill>
                <a:latin typeface="Georgia"/>
                <a:ea typeface="Georgia"/>
                <a:cs typeface="Georgia"/>
                <a:sym typeface="Georgia"/>
              </a:rPr>
              <a:t>Overview: Weather, Global Warming and Climate Change</a:t>
            </a:r>
            <a:r>
              <a:rPr lang="en" sz="900">
                <a:solidFill>
                  <a:srgbClr val="000000"/>
                </a:solidFill>
                <a:latin typeface="Georgia"/>
                <a:ea typeface="Georgia"/>
                <a:cs typeface="Georgia"/>
                <a:sym typeface="Georgia"/>
              </a:rPr>
              <a:t>, </a:t>
            </a:r>
            <a:r>
              <a:rPr lang="en" sz="900" i="1">
                <a:solidFill>
                  <a:srgbClr val="000000"/>
                </a:solidFill>
                <a:latin typeface="Georgia"/>
                <a:ea typeface="Georgia"/>
                <a:cs typeface="Georgia"/>
                <a:sym typeface="Georgia"/>
              </a:rPr>
              <a:t>Climate Change: Vital Signs of the Planet</a:t>
            </a:r>
            <a:r>
              <a:rPr lang="en" sz="900">
                <a:solidFill>
                  <a:srgbClr val="000000"/>
                </a:solidFill>
                <a:latin typeface="Georgia"/>
                <a:ea typeface="Georgia"/>
                <a:cs typeface="Georgia"/>
                <a:sym typeface="Georgia"/>
              </a:rPr>
              <a:t>. Available at: &lt;https://climate.nasa.gov/resources/global-warming-vs-climate-change/#:~:text=Global%20warming%20is%20the%20long,gas%20levels%20in%20Earth's%20atmosphere.&gt; [Accessed 13 July 2020].</a:t>
            </a:r>
            <a:endParaRPr sz="900">
              <a:solidFill>
                <a:srgbClr val="000000"/>
              </a:solidFill>
              <a:latin typeface="Georgia"/>
              <a:ea typeface="Georgia"/>
              <a:cs typeface="Georgia"/>
              <a:sym typeface="Georgia"/>
            </a:endParaRPr>
          </a:p>
          <a:p>
            <a:pPr marL="457200" lvl="0" indent="-285750" algn="l" rtl="0">
              <a:spcBef>
                <a:spcPts val="0"/>
              </a:spcBef>
              <a:spcAft>
                <a:spcPts val="0"/>
              </a:spcAft>
              <a:buClr>
                <a:srgbClr val="000000"/>
              </a:buClr>
              <a:buSzPts val="900"/>
              <a:buFont typeface="Georgia"/>
              <a:buAutoNum type="arabicPeriod"/>
            </a:pPr>
            <a:r>
              <a:rPr lang="en" sz="900">
                <a:solidFill>
                  <a:srgbClr val="000000"/>
                </a:solidFill>
                <a:highlight>
                  <a:srgbClr val="FFFFFF"/>
                </a:highlight>
                <a:latin typeface="Georgia"/>
                <a:ea typeface="Georgia"/>
                <a:cs typeface="Georgia"/>
                <a:sym typeface="Georgia"/>
              </a:rPr>
              <a:t>Taherdoost, H., 2016. Sampling methods in research methodology; how to choose a sampling technique for research. </a:t>
            </a:r>
            <a:r>
              <a:rPr lang="en" sz="900" i="1">
                <a:solidFill>
                  <a:srgbClr val="000000"/>
                </a:solidFill>
                <a:highlight>
                  <a:srgbClr val="FFFFFF"/>
                </a:highlight>
                <a:latin typeface="Georgia"/>
                <a:ea typeface="Georgia"/>
                <a:cs typeface="Georgia"/>
                <a:sym typeface="Georgia"/>
              </a:rPr>
              <a:t>How to Choose a Sampling Technique for Research (April 10, 2016)</a:t>
            </a:r>
            <a:r>
              <a:rPr lang="en" sz="900">
                <a:solidFill>
                  <a:srgbClr val="000000"/>
                </a:solidFill>
                <a:highlight>
                  <a:srgbClr val="FFFFFF"/>
                </a:highlight>
                <a:latin typeface="Georgia"/>
                <a:ea typeface="Georgia"/>
                <a:cs typeface="Georgia"/>
                <a:sym typeface="Georgia"/>
              </a:rPr>
              <a:t>.</a:t>
            </a:r>
            <a:endParaRPr sz="1100">
              <a:latin typeface="Georgia"/>
              <a:ea typeface="Georgia"/>
              <a:cs typeface="Georgia"/>
              <a:sym typeface="Georgia"/>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75"/>
        <p:cNvGrpSpPr/>
        <p:nvPr/>
      </p:nvGrpSpPr>
      <p:grpSpPr>
        <a:xfrm>
          <a:off x="0" y="0"/>
          <a:ext cx="0" cy="0"/>
          <a:chOff x="0" y="0"/>
          <a:chExt cx="0" cy="0"/>
        </a:xfrm>
      </p:grpSpPr>
      <p:pic>
        <p:nvPicPr>
          <p:cNvPr id="376" name="Google Shape;376;p28"/>
          <p:cNvPicPr preferRelativeResize="0"/>
          <p:nvPr/>
        </p:nvPicPr>
        <p:blipFill>
          <a:blip r:embed="rId3">
            <a:alphaModFix/>
          </a:blip>
          <a:stretch>
            <a:fillRect/>
          </a:stretch>
        </p:blipFill>
        <p:spPr>
          <a:xfrm>
            <a:off x="152400" y="152400"/>
            <a:ext cx="8889101" cy="4838700"/>
          </a:xfrm>
          <a:prstGeom prst="rect">
            <a:avLst/>
          </a:prstGeom>
          <a:noFill/>
          <a:ln>
            <a:noFill/>
          </a:ln>
        </p:spPr>
      </p:pic>
    </p:spTree>
  </p:cSld>
  <p:clrMapOvr>
    <a:masterClrMapping/>
  </p:clrMapOvr>
</p:sld>
</file>

<file path=ppt/theme/theme1.xml><?xml version="1.0" encoding="utf-8"?>
<a:theme xmlns:a="http://schemas.openxmlformats.org/drawingml/2006/main" name="Momentum">
  <a:themeElements>
    <a:clrScheme name="Momentum">
      <a:dk1>
        <a:srgbClr val="C0791B"/>
      </a:dk1>
      <a:lt1>
        <a:srgbClr val="FFFFFF"/>
      </a:lt1>
      <a:dk2>
        <a:srgbClr val="424242"/>
      </a:dk2>
      <a:lt2>
        <a:srgbClr val="8DD8D3"/>
      </a:lt2>
      <a:accent1>
        <a:srgbClr val="0B6374"/>
      </a:accent1>
      <a:accent2>
        <a:srgbClr val="FD5B58"/>
      </a:accent2>
      <a:accent3>
        <a:srgbClr val="599191"/>
      </a:accent3>
      <a:accent4>
        <a:srgbClr val="D7E6A3"/>
      </a:accent4>
      <a:accent5>
        <a:srgbClr val="27278B"/>
      </a:accent5>
      <a:accent6>
        <a:srgbClr val="D558AB"/>
      </a:accent6>
      <a:hlink>
        <a:srgbClr val="27278B"/>
      </a:hlink>
      <a:folHlink>
        <a:srgbClr val="2727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3296</Words>
  <Application>Microsoft Office PowerPoint</Application>
  <PresentationFormat>On-screen Show (16:9)</PresentationFormat>
  <Paragraphs>97</Paragraphs>
  <Slides>16</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Nunito</vt:lpstr>
      <vt:lpstr>Maven Pro</vt:lpstr>
      <vt:lpstr>Times New Roman</vt:lpstr>
      <vt:lpstr>Georgia</vt:lpstr>
      <vt:lpstr>Momentum</vt:lpstr>
      <vt:lpstr>Impact of global warming on sustainable hospitality development- A case study of JW Marriott, UK</vt:lpstr>
      <vt:lpstr>Table of contents</vt:lpstr>
      <vt:lpstr>Introduction </vt:lpstr>
      <vt:lpstr>Contd.. </vt:lpstr>
      <vt:lpstr>Research aim and objectives </vt:lpstr>
      <vt:lpstr>Literature review </vt:lpstr>
      <vt:lpstr>Contd.. </vt:lpstr>
      <vt:lpstr>Methodology </vt:lpstr>
      <vt:lpstr>Findings and discussion</vt:lpstr>
      <vt:lpstr>Contd.. </vt:lpstr>
      <vt:lpstr>Contd.. </vt:lpstr>
      <vt:lpstr>Contd.. </vt:lpstr>
      <vt:lpstr>Conclusion and recommendations</vt:lpstr>
      <vt:lpstr>Conclusion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1</cp:revision>
  <dcterms:modified xsi:type="dcterms:W3CDTF">2020-07-14T11:05:22Z</dcterms:modified>
</cp:coreProperties>
</file>