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6" r:id="rId1"/>
  </p:sldMasterIdLst>
  <p:sldIdLst>
    <p:sldId id="256" r:id="rId2"/>
    <p:sldId id="257" r:id="rId3"/>
    <p:sldId id="258" r:id="rId4"/>
    <p:sldId id="259" r:id="rId5"/>
    <p:sldId id="265" r:id="rId6"/>
    <p:sldId id="261" r:id="rId7"/>
    <p:sldId id="263" r:id="rId8"/>
    <p:sldId id="267" r:id="rId9"/>
    <p:sldId id="262" r:id="rId10"/>
    <p:sldId id="266"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61414"/>
    <a:srgbClr val="85056D"/>
    <a:srgbClr val="5D0312"/>
    <a:srgbClr val="D18BAE"/>
    <a:srgbClr val="D20628"/>
    <a:srgbClr val="C11733"/>
    <a:srgbClr val="911126"/>
    <a:srgbClr val="3C0217"/>
    <a:srgbClr val="340A17"/>
    <a:srgbClr val="993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4660"/>
  </p:normalViewPr>
  <p:slideViewPr>
    <p:cSldViewPr snapToGrid="0">
      <p:cViewPr varScale="1">
        <p:scale>
          <a:sx n="114" d="100"/>
          <a:sy n="114" d="100"/>
        </p:scale>
        <p:origin x="3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1605455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505362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3770909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3C7BC1-3F97-47F9-AF45-ADB85F1CA70E}"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478637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3C7BC1-3F97-47F9-AF45-ADB85F1CA70E}"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1250216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3644876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2346066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2570873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13C7BC1-3F97-47F9-AF45-ADB85F1CA70E}"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420169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13C7BC1-3F97-47F9-AF45-ADB85F1CA70E}"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886684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306009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803DE5-FFB2-47CF-99EB-24F2C817BB8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48644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754991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13C7BC1-3F97-47F9-AF45-ADB85F1CA70E}" type="datetimeFigureOut">
              <a:rPr lang="en-GB" smtClean="0"/>
              <a:t>04/05/2018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939027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13C7BC1-3F97-47F9-AF45-ADB85F1CA70E}" type="datetimeFigureOut">
              <a:rPr lang="en-GB" smtClean="0"/>
              <a:t>04/05/2018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2763175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3341592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3C7BC1-3F97-47F9-AF45-ADB85F1CA70E}"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803DE5-FFB2-47CF-99EB-24F2C817BB89}" type="slidenum">
              <a:rPr lang="en-GB" smtClean="0"/>
              <a:t>‹#›</a:t>
            </a:fld>
            <a:endParaRPr lang="en-GB"/>
          </a:p>
        </p:txBody>
      </p:sp>
    </p:spTree>
    <p:extLst>
      <p:ext uri="{BB962C8B-B14F-4D97-AF65-F5344CB8AC3E}">
        <p14:creationId xmlns:p14="http://schemas.microsoft.com/office/powerpoint/2010/main" val="963842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13C7BC1-3F97-47F9-AF45-ADB85F1CA70E}" type="datetimeFigureOut">
              <a:rPr lang="en-GB" smtClean="0"/>
              <a:t>04/05/2018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D803DE5-FFB2-47CF-99EB-24F2C817BB89}" type="slidenum">
              <a:rPr lang="en-GB" smtClean="0"/>
              <a:t>‹#›</a:t>
            </a:fld>
            <a:endParaRPr lang="en-GB"/>
          </a:p>
        </p:txBody>
      </p:sp>
    </p:spTree>
    <p:extLst>
      <p:ext uri="{BB962C8B-B14F-4D97-AF65-F5344CB8AC3E}">
        <p14:creationId xmlns:p14="http://schemas.microsoft.com/office/powerpoint/2010/main" val="2287187511"/>
      </p:ext>
    </p:extLst>
  </p:cSld>
  <p:clrMap bg1="dk1" tx1="lt1" bg2="dk2" tx2="lt2" accent1="accent1" accent2="accent2" accent3="accent3" accent4="accent4" accent5="accent5" accent6="accent6" hlink="hlink" folHlink="folHlink"/>
  <p:sldLayoutIdLst>
    <p:sldLayoutId id="2147484087" r:id="rId1"/>
    <p:sldLayoutId id="2147484088" r:id="rId2"/>
    <p:sldLayoutId id="2147484089" r:id="rId3"/>
    <p:sldLayoutId id="2147484090" r:id="rId4"/>
    <p:sldLayoutId id="2147484091" r:id="rId5"/>
    <p:sldLayoutId id="2147484092" r:id="rId6"/>
    <p:sldLayoutId id="2147484093" r:id="rId7"/>
    <p:sldLayoutId id="2147484094" r:id="rId8"/>
    <p:sldLayoutId id="2147484095" r:id="rId9"/>
    <p:sldLayoutId id="2147484096" r:id="rId10"/>
    <p:sldLayoutId id="2147484097" r:id="rId11"/>
    <p:sldLayoutId id="2147484098" r:id="rId12"/>
    <p:sldLayoutId id="2147484099" r:id="rId13"/>
    <p:sldLayoutId id="2147484100" r:id="rId14"/>
    <p:sldLayoutId id="2147484101" r:id="rId15"/>
    <p:sldLayoutId id="2147484102" r:id="rId16"/>
    <p:sldLayoutId id="214748410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blogs.bl.uk/digitisedmanuscripts/2016/10/the-devil-you-know.html" TargetMode="External"/><Relationship Id="rId13" Type="http://schemas.openxmlformats.org/officeDocument/2006/relationships/hyperlink" Target="https://www.pininterest.co.uk/nchicha/gods-monsters/" TargetMode="External"/><Relationship Id="rId3" Type="http://schemas.openxmlformats.org/officeDocument/2006/relationships/hyperlink" Target="https://www.pininterest.co.uk/pin/97460779413480740/" TargetMode="External"/><Relationship Id="rId7" Type="http://schemas.openxmlformats.org/officeDocument/2006/relationships/hyperlink" Target="https://blogs.bl.uk/digitsed%20manuscripts/2016/10/the-devil-you-know.html" TargetMode="External"/><Relationship Id="rId12" Type="http://schemas.openxmlformats.org/officeDocument/2006/relationships/hyperlink" Target="https://www.pininterest.co.uk/shinobumiller/medieval-demon-things-4/" TargetMode="External"/><Relationship Id="rId2" Type="http://schemas.openxmlformats.org/officeDocument/2006/relationships/hyperlink" Target="https://www.pininterest.com/au/pin/521432463083522224/" TargetMode="External"/><Relationship Id="rId1" Type="http://schemas.openxmlformats.org/officeDocument/2006/relationships/slideLayout" Target="../slideLayouts/slideLayout2.xml"/><Relationship Id="rId6" Type="http://schemas.openxmlformats.org/officeDocument/2006/relationships/hyperlink" Target="https://bodley30.bodley.ox.ac.uk:8180/luna/servlet/detail/ODLodl~23~23~96772~137097:Demons&#8212;a-demon&#8212;Demon-Portrait&#8212;Fr" TargetMode="External"/><Relationship Id="rId11" Type="http://schemas.openxmlformats.org/officeDocument/2006/relationships/hyperlink" Target="https://www.metmuseum.org/art/collection/search/466573" TargetMode="External"/><Relationship Id="rId5" Type="http://schemas.openxmlformats.org/officeDocument/2006/relationships/hyperlink" Target="https://www.pininterest.co.uk/pin/531917405971808785/" TargetMode="External"/><Relationship Id="rId15" Type="http://schemas.openxmlformats.org/officeDocument/2006/relationships/hyperlink" Target="https://medievalfragments.wordpress.com/2013/03/22/devil-be-gone-temptation-sin-and-satan-in-medieval-manuscripts/" TargetMode="External"/><Relationship Id="rId10" Type="http://schemas.openxmlformats.org/officeDocument/2006/relationships/hyperlink" Target="https://blog.metmuseum.org/artofillumination/manuscript-pages/folio-186r/" TargetMode="External"/><Relationship Id="rId4" Type="http://schemas.openxmlformats.org/officeDocument/2006/relationships/hyperlink" Target="https://www.pininterest.co.uk/pin/31419651148172332" TargetMode="External"/><Relationship Id="rId9" Type="http://schemas.openxmlformats.org/officeDocument/2006/relationships/hyperlink" Target="https://blogs.bl.uk/digitisedmanuscripts/2014/10/apocalypse-then-further-medieval-visions-from-revelations.html" TargetMode="External"/><Relationship Id="rId14" Type="http://schemas.openxmlformats.org/officeDocument/2006/relationships/hyperlink" Target="https://www.pininterest.co.uk/pin/54338751126051976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noFill/>
        </p:spPr>
        <p:txBody>
          <a:bodyPr/>
          <a:lstStyle/>
          <a:p>
            <a:r>
              <a:rPr lang="en-GB" dirty="0">
                <a:solidFill>
                  <a:srgbClr val="C00000"/>
                </a:solidFill>
              </a:rPr>
              <a:t>Representations of the Devil</a:t>
            </a:r>
          </a:p>
        </p:txBody>
      </p:sp>
      <p:sp>
        <p:nvSpPr>
          <p:cNvPr id="3" name="Subtitle 2"/>
          <p:cNvSpPr>
            <a:spLocks noGrp="1"/>
          </p:cNvSpPr>
          <p:nvPr>
            <p:ph type="subTitle" idx="1"/>
          </p:nvPr>
        </p:nvSpPr>
        <p:spPr/>
        <p:txBody>
          <a:bodyPr>
            <a:normAutofit fontScale="77500" lnSpcReduction="20000"/>
          </a:bodyPr>
          <a:lstStyle/>
          <a:p>
            <a:r>
              <a:rPr lang="en-GB" sz="4000" dirty="0">
                <a:solidFill>
                  <a:srgbClr val="C00000"/>
                </a:solidFill>
              </a:rPr>
              <a:t>expressed through the art of illumination in the Middle Ages</a:t>
            </a:r>
          </a:p>
        </p:txBody>
      </p:sp>
    </p:spTree>
    <p:extLst>
      <p:ext uri="{BB962C8B-B14F-4D97-AF65-F5344CB8AC3E}">
        <p14:creationId xmlns:p14="http://schemas.microsoft.com/office/powerpoint/2010/main" val="3958099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Lucifer: Satan's fall from Heaven</a:t>
            </a:r>
          </a:p>
        </p:txBody>
      </p:sp>
      <p:sp>
        <p:nvSpPr>
          <p:cNvPr id="3" name="Content Placeholder 2"/>
          <p:cNvSpPr>
            <a:spLocks noGrp="1"/>
          </p:cNvSpPr>
          <p:nvPr>
            <p:ph idx="1"/>
          </p:nvPr>
        </p:nvSpPr>
        <p:spPr>
          <a:xfrm>
            <a:off x="838200" y="1825625"/>
            <a:ext cx="5421923" cy="4351338"/>
          </a:xfrm>
        </p:spPr>
        <p:txBody>
          <a:bodyPr/>
          <a:lstStyle/>
          <a:p>
            <a:r>
              <a:rPr lang="en-GB" dirty="0"/>
              <a:t>This mosaic is the earliest known representation of Satan. The devil is the Angel depicted in blue, the colour blue represents the lower air depicting Lucifer's fall from heaven.</a:t>
            </a:r>
          </a:p>
          <a:p>
            <a:r>
              <a:rPr lang="en-GB" dirty="0"/>
              <a:t>The Devils halo is representative of holiness</a:t>
            </a:r>
          </a:p>
          <a:p>
            <a:r>
              <a:rPr lang="en-GB" dirty="0"/>
              <a:t>The goats are separated from the sheep to represent satanic evil. They stand in front of Lucifer, further emphasizing the point.</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2611" y="1291337"/>
            <a:ext cx="5466628" cy="3869636"/>
          </a:xfrm>
          <a:prstGeom prst="rect">
            <a:avLst/>
          </a:prstGeom>
        </p:spPr>
      </p:pic>
    </p:spTree>
    <p:extLst>
      <p:ext uri="{BB962C8B-B14F-4D97-AF65-F5344CB8AC3E}">
        <p14:creationId xmlns:p14="http://schemas.microsoft.com/office/powerpoint/2010/main" val="2694098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75000"/>
              </a:schemeClr>
            </a:gs>
            <a:gs pos="74000">
              <a:schemeClr val="accent1">
                <a:lumMod val="45000"/>
                <a:lumOff val="55000"/>
              </a:schemeClr>
            </a:gs>
            <a:gs pos="83000">
              <a:schemeClr val="accent1">
                <a:lumMod val="45000"/>
                <a:lumOff val="55000"/>
              </a:schemeClr>
            </a:gs>
            <a:gs pos="100000">
              <a:srgbClr val="D20628"/>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Black Imp</a:t>
            </a:r>
          </a:p>
        </p:txBody>
      </p:sp>
      <p:sp>
        <p:nvSpPr>
          <p:cNvPr id="3" name="Content Placeholder 2"/>
          <p:cNvSpPr>
            <a:spLocks noGrp="1"/>
          </p:cNvSpPr>
          <p:nvPr>
            <p:ph idx="1"/>
          </p:nvPr>
        </p:nvSpPr>
        <p:spPr>
          <a:xfrm>
            <a:off x="652670" y="1799121"/>
            <a:ext cx="5138530" cy="4351338"/>
          </a:xfrm>
        </p:spPr>
        <p:txBody>
          <a:bodyPr>
            <a:normAutofit fontScale="77500" lnSpcReduction="20000"/>
          </a:bodyPr>
          <a:lstStyle/>
          <a:p>
            <a:r>
              <a:rPr lang="en-GB" dirty="0"/>
              <a:t>The Black Imp whilst most commonly recognised as a demon of the Devil in later Medieval art, it was in fact the devil who in the early middle ages was often represented in manuscript illustrations as a trickster in the form of a little imp</a:t>
            </a:r>
          </a:p>
          <a:p>
            <a:r>
              <a:rPr lang="en-GB" dirty="0"/>
              <a:t>The imp was a more common depiction prior to the eleventh century but it does make an appearance in the fifteenth century manuscript named </a:t>
            </a:r>
            <a:r>
              <a:rPr lang="en-GB" i="1" dirty="0"/>
              <a:t>Belles </a:t>
            </a:r>
            <a:r>
              <a:rPr lang="en-GB" i="1" dirty="0" err="1"/>
              <a:t>Heures</a:t>
            </a:r>
            <a:r>
              <a:rPr lang="en-GB" i="1" dirty="0"/>
              <a:t> of Jean</a:t>
            </a:r>
            <a:r>
              <a:rPr lang="en-GB" dirty="0"/>
              <a:t>, here the devil imp is convincing St Jerome to act on his sinful thoughts with the dancing girls who dance teasingly and seductively in front of him</a:t>
            </a:r>
          </a:p>
          <a:p>
            <a:r>
              <a:rPr lang="en-GB" dirty="0"/>
              <a:t>These representations are all part of the folkloric tradition, the devil taking on various forms of creatures depicted in folklore such as were-creatures, dragons, ghosts and of course the mischievous imp also known as one of ‘the little folk’</a:t>
            </a:r>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1201" y="1298713"/>
            <a:ext cx="4850295" cy="5124907"/>
          </a:xfrm>
          <a:prstGeom prst="rect">
            <a:avLst/>
          </a:prstGeom>
          <a:gradFill>
            <a:gsLst>
              <a:gs pos="0">
                <a:srgbClr val="C11733"/>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Tree>
    <p:extLst>
      <p:ext uri="{BB962C8B-B14F-4D97-AF65-F5344CB8AC3E}">
        <p14:creationId xmlns:p14="http://schemas.microsoft.com/office/powerpoint/2010/main" val="1259107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911126"/>
            </a:gs>
            <a:gs pos="74000">
              <a:schemeClr val="accent1">
                <a:lumMod val="45000"/>
                <a:lumOff val="55000"/>
              </a:schemeClr>
            </a:gs>
            <a:gs pos="83000">
              <a:schemeClr val="accent1">
                <a:lumMod val="45000"/>
                <a:lumOff val="55000"/>
              </a:schemeClr>
            </a:gs>
            <a:gs pos="100000">
              <a:srgbClr val="5D0312"/>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337313" cy="1325563"/>
          </a:xfrm>
        </p:spPr>
        <p:txBody>
          <a:bodyPr/>
          <a:lstStyle/>
          <a:p>
            <a:r>
              <a:rPr lang="en-GB" dirty="0"/>
              <a:t>The Goat of Mendes: He of the cloven hooves</a:t>
            </a:r>
          </a:p>
        </p:txBody>
      </p:sp>
      <p:sp>
        <p:nvSpPr>
          <p:cNvPr id="3" name="Content Placeholder 2"/>
          <p:cNvSpPr>
            <a:spLocks noGrp="1"/>
          </p:cNvSpPr>
          <p:nvPr>
            <p:ph idx="1"/>
          </p:nvPr>
        </p:nvSpPr>
        <p:spPr>
          <a:xfrm>
            <a:off x="838199" y="2491409"/>
            <a:ext cx="4078357" cy="3685554"/>
          </a:xfrm>
        </p:spPr>
        <p:txBody>
          <a:bodyPr>
            <a:normAutofit fontScale="70000" lnSpcReduction="20000"/>
          </a:bodyPr>
          <a:lstStyle/>
          <a:p>
            <a:r>
              <a:rPr lang="en-GB" dirty="0"/>
              <a:t>Satan depicted in the form of a goat was the  most popular form of devil animal representation in the Middle Ages. The horns (which signified power) was the most common portrayal of evil  from the eleventh century onwards</a:t>
            </a:r>
          </a:p>
          <a:p>
            <a:r>
              <a:rPr lang="en-GB" dirty="0"/>
              <a:t>The goat devil is often depicted in manuscript illuminations of satanic worship. Often the devil-worshippers are in the act of kissing the posterior of the devil or the behinds of one of the devils familiars.</a:t>
            </a:r>
          </a:p>
          <a:p>
            <a:r>
              <a:rPr lang="en-GB" dirty="0"/>
              <a:t>The Devil is depicted much like the Celtic horned God, </a:t>
            </a:r>
            <a:r>
              <a:rPr lang="en-GB" dirty="0" err="1"/>
              <a:t>Cernunnos</a:t>
            </a:r>
            <a:r>
              <a:rPr lang="en-GB" dirty="0"/>
              <a:t>, who was the lord of hunting, fertility and of the Underworld</a:t>
            </a:r>
          </a:p>
          <a:p>
            <a:r>
              <a:rPr lang="en-GB" dirty="0"/>
              <a:t>He is very much like Pan in his horrific goat-man appearance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94727" y="1684476"/>
            <a:ext cx="3256389" cy="4492487"/>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29287" y="1684476"/>
            <a:ext cx="3193774" cy="3990221"/>
          </a:xfrm>
          <a:prstGeom prst="rect">
            <a:avLst/>
          </a:prstGeom>
        </p:spPr>
      </p:pic>
    </p:spTree>
    <p:extLst>
      <p:ext uri="{BB962C8B-B14F-4D97-AF65-F5344CB8AC3E}">
        <p14:creationId xmlns:p14="http://schemas.microsoft.com/office/powerpoint/2010/main" val="2948655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29230">
              <a:srgbClr val="D20628"/>
            </a:gs>
            <a:gs pos="0">
              <a:schemeClr val="accent6">
                <a:lumMod val="75000"/>
              </a:schemeClr>
            </a:gs>
            <a:gs pos="74000">
              <a:schemeClr val="accent1">
                <a:lumMod val="45000"/>
                <a:lumOff val="55000"/>
              </a:schemeClr>
            </a:gs>
            <a:gs pos="83000">
              <a:schemeClr val="accent1">
                <a:lumMod val="60000"/>
                <a:lumOff val="40000"/>
              </a:schemeClr>
            </a:gs>
            <a:gs pos="100000">
              <a:srgbClr val="3C0217"/>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Reptilian Forms </a:t>
            </a:r>
            <a:r>
              <a:rPr lang="en-GB" dirty="0"/>
              <a:t>and the Seven Faces of Evil </a:t>
            </a:r>
          </a:p>
        </p:txBody>
      </p:sp>
      <p:sp>
        <p:nvSpPr>
          <p:cNvPr id="3" name="Content Placeholder 2"/>
          <p:cNvSpPr>
            <a:spLocks noGrp="1"/>
          </p:cNvSpPr>
          <p:nvPr>
            <p:ph idx="1"/>
          </p:nvPr>
        </p:nvSpPr>
        <p:spPr>
          <a:xfrm>
            <a:off x="838200" y="1825625"/>
            <a:ext cx="3998843" cy="4351338"/>
          </a:xfrm>
        </p:spPr>
        <p:txBody>
          <a:bodyPr>
            <a:normAutofit lnSpcReduction="10000"/>
          </a:bodyPr>
          <a:lstStyle/>
          <a:p>
            <a:r>
              <a:rPr lang="en-GB" dirty="0"/>
              <a:t>When the Devil appears in manuscripts depicted as the seven headed Dragon, this stems from </a:t>
            </a:r>
            <a:r>
              <a:rPr lang="en-GB" i="1" dirty="0"/>
              <a:t>The book of Revelation</a:t>
            </a:r>
            <a:r>
              <a:rPr lang="en-GB" dirty="0"/>
              <a:t> where the battle between good and evil commenced</a:t>
            </a:r>
          </a:p>
          <a:p>
            <a:r>
              <a:rPr lang="en-GB" dirty="0"/>
              <a:t>The snake in the garden of Eden was generally thought to be Satan in disguise, this sinister creature sometimes appears in manuscripts with a female head suggestive of evil in feminine guise</a:t>
            </a:r>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7420" y="1596358"/>
            <a:ext cx="3581716" cy="3076438"/>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7043" y="1596358"/>
            <a:ext cx="2803250" cy="3259593"/>
          </a:xfrm>
          <a:prstGeom prst="rect">
            <a:avLst/>
          </a:prstGeom>
        </p:spPr>
      </p:pic>
    </p:spTree>
    <p:extLst>
      <p:ext uri="{BB962C8B-B14F-4D97-AF65-F5344CB8AC3E}">
        <p14:creationId xmlns:p14="http://schemas.microsoft.com/office/powerpoint/2010/main" val="4030428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D20628"/>
            </a:gs>
            <a:gs pos="74000">
              <a:schemeClr val="accent1">
                <a:lumMod val="45000"/>
                <a:lumOff val="55000"/>
              </a:schemeClr>
            </a:gs>
            <a:gs pos="83000">
              <a:schemeClr val="accent1">
                <a:lumMod val="75000"/>
              </a:schemeClr>
            </a:gs>
            <a:gs pos="100000">
              <a:srgbClr val="761414"/>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Human/Humanoid</a:t>
            </a:r>
          </a:p>
        </p:txBody>
      </p:sp>
      <p:sp>
        <p:nvSpPr>
          <p:cNvPr id="3" name="Content Placeholder 2"/>
          <p:cNvSpPr>
            <a:spLocks noGrp="1"/>
          </p:cNvSpPr>
          <p:nvPr>
            <p:ph idx="1"/>
          </p:nvPr>
        </p:nvSpPr>
        <p:spPr>
          <a:xfrm>
            <a:off x="838200" y="1825625"/>
            <a:ext cx="3203713" cy="4351338"/>
          </a:xfrm>
        </p:spPr>
        <p:txBody>
          <a:bodyPr>
            <a:normAutofit fontScale="70000" lnSpcReduction="20000"/>
          </a:bodyPr>
          <a:lstStyle/>
          <a:p>
            <a:r>
              <a:rPr lang="en-GB" dirty="0"/>
              <a:t>The human/humanoid devil was the most common depiction of Satan from the ninth to the eleventh century</a:t>
            </a:r>
          </a:p>
          <a:p>
            <a:r>
              <a:rPr lang="en-GB" dirty="0"/>
              <a:t>The Devil is a shape changer, he often appears as an old man, perhaps a peasant or in the late 12</a:t>
            </a:r>
            <a:r>
              <a:rPr lang="en-GB" baseline="30000" dirty="0"/>
              <a:t>th</a:t>
            </a:r>
            <a:r>
              <a:rPr lang="en-GB" dirty="0"/>
              <a:t> Century as a handsome youth to tempt young maidens into sin. Seldom does he appear as a female.</a:t>
            </a:r>
          </a:p>
          <a:p>
            <a:r>
              <a:rPr lang="en-GB" dirty="0"/>
              <a:t>The humanoid Devils are often beastly of face with human bodies, as are depicted in one of the largest existing medieval manuscripts, The Codex </a:t>
            </a:r>
            <a:r>
              <a:rPr lang="en-GB" dirty="0" err="1"/>
              <a:t>Giglas</a:t>
            </a:r>
            <a:r>
              <a:rPr lang="en-GB" dirty="0"/>
              <a:t>, also known as ‘The Devils Bible’ which was created by a monk in Spain</a:t>
            </a:r>
          </a:p>
          <a:p>
            <a:endParaRPr lang="en-GB" dirty="0"/>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0370" y="3648322"/>
            <a:ext cx="2440559" cy="2902606"/>
          </a:xfrm>
          <a:prstGeom prst="rect">
            <a:avLst/>
          </a:prstGeom>
          <a:ln>
            <a:noFill/>
          </a:ln>
          <a:effectLst>
            <a:softEdge rad="112500"/>
          </a:effectLst>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42908" y="3444176"/>
            <a:ext cx="2407926" cy="3310899"/>
          </a:xfrm>
          <a:prstGeom prst="rect">
            <a:avLst/>
          </a:prstGeom>
          <a:ln>
            <a:noFill/>
          </a:ln>
          <a:effectLst>
            <a:softEdge rad="112500"/>
          </a:effec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50226" y="452717"/>
            <a:ext cx="4100608" cy="3218629"/>
          </a:xfrm>
          <a:prstGeom prst="rect">
            <a:avLst/>
          </a:prstGeom>
        </p:spPr>
      </p:pic>
    </p:spTree>
    <p:extLst>
      <p:ext uri="{BB962C8B-B14F-4D97-AF65-F5344CB8AC3E}">
        <p14:creationId xmlns:p14="http://schemas.microsoft.com/office/powerpoint/2010/main" val="1358777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0"/>
              </a:schemeClr>
            </a:gs>
            <a:gs pos="74000">
              <a:schemeClr val="accent1">
                <a:lumMod val="45000"/>
                <a:lumOff val="55000"/>
              </a:schemeClr>
            </a:gs>
            <a:gs pos="83000">
              <a:schemeClr val="accent1">
                <a:lumMod val="45000"/>
                <a:lumOff val="55000"/>
              </a:schemeClr>
            </a:gs>
            <a:gs pos="100000">
              <a:srgbClr val="85056D"/>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Grimacing Faces on Chest and Genitals</a:t>
            </a:r>
          </a:p>
        </p:txBody>
      </p:sp>
      <p:sp>
        <p:nvSpPr>
          <p:cNvPr id="3" name="Content Placeholder 2"/>
          <p:cNvSpPr>
            <a:spLocks noGrp="1"/>
          </p:cNvSpPr>
          <p:nvPr>
            <p:ph idx="1"/>
          </p:nvPr>
        </p:nvSpPr>
        <p:spPr>
          <a:xfrm>
            <a:off x="838200" y="2597426"/>
            <a:ext cx="3349487" cy="3579537"/>
          </a:xfrm>
        </p:spPr>
        <p:txBody>
          <a:bodyPr/>
          <a:lstStyle/>
          <a:p>
            <a:r>
              <a:rPr lang="en-GB" dirty="0"/>
              <a:t>Representative of gluttony and lust</a:t>
            </a:r>
          </a:p>
          <a:p>
            <a:r>
              <a:rPr lang="en-GB" dirty="0"/>
              <a:t>Signifying Satan's lack of intelligence and animalistic thoughts as lower down the body</a:t>
            </a:r>
          </a:p>
          <a:p>
            <a:r>
              <a:rPr lang="en-GB" dirty="0"/>
              <a:t>The Devils horrific outward appearance reflects his inner evil</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65989" y="1322042"/>
            <a:ext cx="3594915" cy="2916357"/>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88432" y="4238399"/>
            <a:ext cx="4101548" cy="2492260"/>
          </a:xfrm>
          <a:prstGeom prst="rect">
            <a:avLst/>
          </a:prstGeom>
        </p:spPr>
      </p:pic>
    </p:spTree>
    <p:extLst>
      <p:ext uri="{BB962C8B-B14F-4D97-AF65-F5344CB8AC3E}">
        <p14:creationId xmlns:p14="http://schemas.microsoft.com/office/powerpoint/2010/main" val="3259006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911126"/>
            </a:gs>
            <a:gs pos="74000">
              <a:schemeClr val="accent1">
                <a:lumMod val="45000"/>
                <a:lumOff val="55000"/>
              </a:schemeClr>
            </a:gs>
            <a:gs pos="83000">
              <a:schemeClr val="accent1">
                <a:lumMod val="45000"/>
                <a:lumOff val="55000"/>
              </a:schemeClr>
            </a:gs>
            <a:gs pos="100000">
              <a:srgbClr val="5D0312"/>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Colours of Evil</a:t>
            </a:r>
          </a:p>
        </p:txBody>
      </p:sp>
      <p:sp>
        <p:nvSpPr>
          <p:cNvPr id="3" name="Content Placeholder 2"/>
          <p:cNvSpPr>
            <a:spLocks noGrp="1"/>
          </p:cNvSpPr>
          <p:nvPr>
            <p:ph idx="1"/>
          </p:nvPr>
        </p:nvSpPr>
        <p:spPr>
          <a:xfrm>
            <a:off x="1103313" y="2052918"/>
            <a:ext cx="4250566" cy="4195481"/>
          </a:xfrm>
        </p:spPr>
        <p:txBody>
          <a:bodyPr>
            <a:normAutofit fontScale="77500" lnSpcReduction="20000"/>
          </a:bodyPr>
          <a:lstStyle/>
          <a:p>
            <a:r>
              <a:rPr lang="en-GB" dirty="0"/>
              <a:t>From the ninth century onwards black was the favoured colour of the Devil in medieval art, the colour represents Satan as a creature of the night. Sometimes he was also depicted as blue or violet representing the lower air to which he fell</a:t>
            </a:r>
          </a:p>
          <a:p>
            <a:r>
              <a:rPr lang="en-GB" dirty="0"/>
              <a:t>Red signifies blood and the fiery flames of hell </a:t>
            </a:r>
          </a:p>
          <a:p>
            <a:r>
              <a:rPr lang="en-GB" dirty="0"/>
              <a:t>The evil one sometimes appears as green to signify his association with the hunt. A popular theme in the Medieval age, Satan as hunter and the souls of humankind his prey. Green is also linked to the Celtic fertility symbol-the Green Man</a:t>
            </a:r>
          </a:p>
          <a:p>
            <a:r>
              <a:rPr lang="en-GB" dirty="0"/>
              <a:t>He occasionally is Grey. This is in association with illness and death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0842" y="2180417"/>
            <a:ext cx="2940913" cy="2876135"/>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7256" y="1817038"/>
            <a:ext cx="2977598" cy="3602894"/>
          </a:xfrm>
          <a:prstGeom prst="rect">
            <a:avLst/>
          </a:prstGeom>
        </p:spPr>
      </p:pic>
    </p:spTree>
    <p:extLst>
      <p:ext uri="{BB962C8B-B14F-4D97-AF65-F5344CB8AC3E}">
        <p14:creationId xmlns:p14="http://schemas.microsoft.com/office/powerpoint/2010/main" val="3629452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993F66"/>
            </a:gs>
            <a:gs pos="74000">
              <a:schemeClr val="accent1">
                <a:lumMod val="45000"/>
                <a:lumOff val="55000"/>
              </a:schemeClr>
            </a:gs>
            <a:gs pos="83000">
              <a:schemeClr val="accent1">
                <a:lumMod val="45000"/>
                <a:lumOff val="55000"/>
              </a:schemeClr>
            </a:gs>
            <a:gs pos="100000">
              <a:srgbClr val="D18BAE"/>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Winged Devil</a:t>
            </a:r>
          </a:p>
        </p:txBody>
      </p:sp>
      <p:sp>
        <p:nvSpPr>
          <p:cNvPr id="3" name="Content Placeholder 2"/>
          <p:cNvSpPr>
            <a:spLocks noGrp="1"/>
          </p:cNvSpPr>
          <p:nvPr>
            <p:ph idx="1"/>
          </p:nvPr>
        </p:nvSpPr>
        <p:spPr>
          <a:xfrm>
            <a:off x="838200" y="1825625"/>
            <a:ext cx="3747052" cy="4351338"/>
          </a:xfrm>
        </p:spPr>
        <p:txBody>
          <a:bodyPr/>
          <a:lstStyle/>
          <a:p>
            <a:r>
              <a:rPr lang="en-GB" dirty="0"/>
              <a:t>The feathery wings represent Satan as the fallen angel, Lucifer</a:t>
            </a:r>
          </a:p>
          <a:p>
            <a:r>
              <a:rPr lang="en-GB" dirty="0"/>
              <a:t>The bat wings represent being a creature of the night. These were particularly popular in the twelfth century and throughout the rest of the middle ages</a:t>
            </a:r>
          </a:p>
          <a:p>
            <a:r>
              <a:rPr lang="en-GB" dirty="0"/>
              <a:t>Most commonly seen on the humanoid, animal and imp devils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59847" y="452718"/>
            <a:ext cx="3875186" cy="3038146"/>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9847" y="3490864"/>
            <a:ext cx="3736699" cy="3211708"/>
          </a:xfrm>
          <a:prstGeom prst="rect">
            <a:avLst/>
          </a:prstGeom>
        </p:spPr>
      </p:pic>
    </p:spTree>
    <p:extLst>
      <p:ext uri="{BB962C8B-B14F-4D97-AF65-F5344CB8AC3E}">
        <p14:creationId xmlns:p14="http://schemas.microsoft.com/office/powerpoint/2010/main" val="617846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5D0312"/>
            </a:gs>
            <a:gs pos="74000">
              <a:schemeClr val="accent1">
                <a:lumMod val="45000"/>
                <a:lumOff val="55000"/>
              </a:schemeClr>
            </a:gs>
            <a:gs pos="83000">
              <a:schemeClr val="accent1">
                <a:lumMod val="45000"/>
                <a:lumOff val="55000"/>
              </a:schemeClr>
            </a:gs>
            <a:gs pos="100000">
              <a:srgbClr val="5D0312"/>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Fool</a:t>
            </a:r>
          </a:p>
        </p:txBody>
      </p:sp>
      <p:sp>
        <p:nvSpPr>
          <p:cNvPr id="3" name="Content Placeholder 2"/>
          <p:cNvSpPr>
            <a:spLocks noGrp="1"/>
          </p:cNvSpPr>
          <p:nvPr>
            <p:ph idx="1"/>
          </p:nvPr>
        </p:nvSpPr>
        <p:spPr>
          <a:xfrm>
            <a:off x="1103313" y="2052918"/>
            <a:ext cx="3309662" cy="4195481"/>
          </a:xfrm>
        </p:spPr>
        <p:txBody>
          <a:bodyPr>
            <a:normAutofit fontScale="85000" lnSpcReduction="20000"/>
          </a:bodyPr>
          <a:lstStyle/>
          <a:p>
            <a:r>
              <a:rPr lang="en-GB" dirty="0"/>
              <a:t>Satan is often depicted as a fool in medieval art, perhaps to make light of evil</a:t>
            </a:r>
          </a:p>
          <a:p>
            <a:r>
              <a:rPr lang="en-GB" dirty="0"/>
              <a:t>Often a buffoon or ass. He capers around in a dress or some such humiliating frilly outfit with a protruding tongue or comical smiling face adding to his stupid and idiotic look</a:t>
            </a:r>
          </a:p>
          <a:p>
            <a:r>
              <a:rPr lang="en-GB" dirty="0"/>
              <a:t>He and his evil minions rides animals backwards, which is a sign of humiliation and as a symbol of his evil, wicked ways</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9166" y="418699"/>
            <a:ext cx="5100744" cy="301030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8278" y="3187975"/>
            <a:ext cx="3464504" cy="3670025"/>
          </a:xfrm>
          <a:prstGeom prst="rect">
            <a:avLst/>
          </a:prstGeom>
        </p:spPr>
      </p:pic>
    </p:spTree>
    <p:extLst>
      <p:ext uri="{BB962C8B-B14F-4D97-AF65-F5344CB8AC3E}">
        <p14:creationId xmlns:p14="http://schemas.microsoft.com/office/powerpoint/2010/main" val="1670619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D20628"/>
            </a:gs>
            <a:gs pos="74000">
              <a:schemeClr val="accent1">
                <a:lumMod val="45000"/>
                <a:lumOff val="55000"/>
              </a:schemeClr>
            </a:gs>
            <a:gs pos="83000">
              <a:schemeClr val="accent1">
                <a:lumMod val="45000"/>
                <a:lumOff val="55000"/>
              </a:schemeClr>
            </a:gs>
            <a:gs pos="100000">
              <a:schemeClr val="accent2">
                <a:lumMod val="75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1103312" y="2052918"/>
            <a:ext cx="10744131" cy="4805082"/>
          </a:xfrm>
        </p:spPr>
        <p:txBody>
          <a:bodyPr>
            <a:normAutofit fontScale="77500" lnSpcReduction="20000"/>
          </a:bodyPr>
          <a:lstStyle/>
          <a:p>
            <a:pPr marL="0" indent="0">
              <a:buNone/>
            </a:pPr>
            <a:r>
              <a:rPr lang="en-GB" sz="800" u="sng" dirty="0"/>
              <a:t>Books</a:t>
            </a:r>
          </a:p>
          <a:p>
            <a:pPr marL="0" indent="0">
              <a:buNone/>
            </a:pPr>
            <a:r>
              <a:rPr lang="en-GB" sz="800" dirty="0" err="1"/>
              <a:t>Bovey.A</a:t>
            </a:r>
            <a:r>
              <a:rPr lang="en-GB" sz="800" dirty="0"/>
              <a:t>, Monsters and Grotesques in Medieval Manuscripts, (London, The British Library), 2002</a:t>
            </a:r>
          </a:p>
          <a:p>
            <a:pPr marL="0" indent="0">
              <a:buNone/>
            </a:pPr>
            <a:r>
              <a:rPr lang="en-GB" sz="800" dirty="0" err="1"/>
              <a:t>Russell.B.J</a:t>
            </a:r>
            <a:r>
              <a:rPr lang="en-GB" sz="800" dirty="0"/>
              <a:t>, Lucifer: The Devil in the Middle Ages, (Ithaca, Cornell University Press), 1986</a:t>
            </a:r>
          </a:p>
          <a:p>
            <a:pPr marL="0" indent="0">
              <a:buNone/>
            </a:pPr>
            <a:r>
              <a:rPr lang="en-GB" sz="800" dirty="0" err="1"/>
              <a:t>Tamburr.K</a:t>
            </a:r>
            <a:r>
              <a:rPr lang="en-GB" sz="800" dirty="0"/>
              <a:t>, The Harrowing of Hell in Medieval England, (Cambridge, </a:t>
            </a:r>
            <a:r>
              <a:rPr lang="en-GB" sz="800" dirty="0" err="1"/>
              <a:t>D.S.Brewer</a:t>
            </a:r>
            <a:r>
              <a:rPr lang="en-GB" sz="800" dirty="0"/>
              <a:t>), 2007</a:t>
            </a:r>
          </a:p>
          <a:p>
            <a:pPr marL="0" indent="0">
              <a:buNone/>
            </a:pPr>
            <a:r>
              <a:rPr lang="en-GB" sz="800" dirty="0" err="1"/>
              <a:t>Male.E</a:t>
            </a:r>
            <a:r>
              <a:rPr lang="en-GB" sz="800" dirty="0"/>
              <a:t>, The Gothic Image: Religious Art in France of the Thirteenth Century, (London, The Fontana Library), 1961</a:t>
            </a:r>
            <a:endParaRPr lang="en-GB" sz="800" u="sng" dirty="0"/>
          </a:p>
          <a:p>
            <a:pPr marL="0" indent="0">
              <a:buNone/>
            </a:pPr>
            <a:r>
              <a:rPr lang="en-GB" sz="800" u="sng" dirty="0"/>
              <a:t>Images</a:t>
            </a:r>
          </a:p>
          <a:p>
            <a:pPr marL="0" indent="0">
              <a:buNone/>
            </a:pPr>
            <a:r>
              <a:rPr lang="en-GB" sz="800" dirty="0" err="1"/>
              <a:t>Pininterest</a:t>
            </a:r>
            <a:r>
              <a:rPr lang="en-GB" sz="800" dirty="0"/>
              <a:t>, Black grimacing faces Devil, (Digital Image) retrieved from </a:t>
            </a:r>
            <a:r>
              <a:rPr lang="en-GB" sz="800" dirty="0">
                <a:hlinkClick r:id="rId2"/>
              </a:rPr>
              <a:t>https://www.pininterest.com/au/pin/521432463083522224/</a:t>
            </a:r>
            <a:endParaRPr lang="en-GB" sz="800" dirty="0"/>
          </a:p>
          <a:p>
            <a:pPr marL="0" indent="0">
              <a:buNone/>
            </a:pPr>
            <a:r>
              <a:rPr lang="en-GB" sz="800" dirty="0" err="1"/>
              <a:t>Pininterest</a:t>
            </a:r>
            <a:r>
              <a:rPr lang="en-GB" sz="800" dirty="0"/>
              <a:t>, </a:t>
            </a:r>
            <a:r>
              <a:rPr lang="en-GB" sz="800" dirty="0" err="1"/>
              <a:t>Codax</a:t>
            </a:r>
            <a:r>
              <a:rPr lang="en-GB" sz="800" dirty="0"/>
              <a:t> </a:t>
            </a:r>
            <a:r>
              <a:rPr lang="en-GB" sz="800" dirty="0" err="1"/>
              <a:t>Giglas</a:t>
            </a:r>
            <a:r>
              <a:rPr lang="en-GB" sz="800" dirty="0"/>
              <a:t>, (Digital Image) retrieved from </a:t>
            </a:r>
            <a:r>
              <a:rPr lang="en-GB" sz="800" dirty="0">
                <a:hlinkClick r:id="rId3"/>
              </a:rPr>
              <a:t>https://www.pininterest.co.uk/pin/97460779413480740/</a:t>
            </a:r>
            <a:endParaRPr lang="en-GB" sz="800" dirty="0"/>
          </a:p>
          <a:p>
            <a:pPr marL="0" indent="0">
              <a:buNone/>
            </a:pPr>
            <a:r>
              <a:rPr lang="en-GB" sz="800" dirty="0" err="1"/>
              <a:t>Pininterest</a:t>
            </a:r>
            <a:r>
              <a:rPr lang="en-GB" sz="800" dirty="0"/>
              <a:t>, </a:t>
            </a:r>
            <a:r>
              <a:rPr lang="en-GB" sz="800" dirty="0" err="1"/>
              <a:t>Codax</a:t>
            </a:r>
            <a:r>
              <a:rPr lang="en-GB" sz="800" dirty="0"/>
              <a:t> </a:t>
            </a:r>
            <a:r>
              <a:rPr lang="en-GB" sz="800" dirty="0" err="1"/>
              <a:t>Giglas</a:t>
            </a:r>
            <a:r>
              <a:rPr lang="en-GB" sz="800" dirty="0"/>
              <a:t>, (Digital Image), retrieved from </a:t>
            </a:r>
            <a:r>
              <a:rPr lang="en-GB" sz="800" dirty="0">
                <a:hlinkClick r:id="rId4"/>
              </a:rPr>
              <a:t>https://www.pininterest.co.uk/pin/31419651148172332</a:t>
            </a:r>
            <a:endParaRPr lang="en-GB" sz="800" dirty="0"/>
          </a:p>
          <a:p>
            <a:pPr marL="0" indent="0">
              <a:buNone/>
            </a:pPr>
            <a:r>
              <a:rPr lang="en-GB" sz="800" dirty="0" err="1"/>
              <a:t>Pininterest</a:t>
            </a:r>
            <a:r>
              <a:rPr lang="en-GB" sz="800" dirty="0"/>
              <a:t>, St </a:t>
            </a:r>
            <a:r>
              <a:rPr lang="en-GB" sz="800" dirty="0" err="1"/>
              <a:t>Dunstand</a:t>
            </a:r>
            <a:r>
              <a:rPr lang="en-GB" sz="800" dirty="0"/>
              <a:t> seizing the Devil by the nose with red-hot tongs, (Digital Image), retrieved from </a:t>
            </a:r>
            <a:r>
              <a:rPr lang="en-GB" sz="800" dirty="0">
                <a:hlinkClick r:id="rId5"/>
              </a:rPr>
              <a:t>https://www.pininterest.co.uk/pin/531917405971808785/</a:t>
            </a:r>
            <a:endParaRPr lang="en-GB" sz="800" dirty="0"/>
          </a:p>
          <a:p>
            <a:pPr marL="0" indent="0">
              <a:buNone/>
            </a:pPr>
            <a:r>
              <a:rPr lang="en-GB" sz="800" dirty="0"/>
              <a:t>Bodleian Library, Human Devil, (Digital Image), retrieved from </a:t>
            </a:r>
            <a:r>
              <a:rPr lang="en-GB" sz="800" dirty="0">
                <a:hlinkClick r:id="rId6"/>
              </a:rPr>
              <a:t>https://bodley30.bodley.ox.ac.uk:8180/</a:t>
            </a:r>
            <a:r>
              <a:rPr lang="en-GB" sz="800" dirty="0" err="1">
                <a:hlinkClick r:id="rId6"/>
              </a:rPr>
              <a:t>luna</a:t>
            </a:r>
            <a:r>
              <a:rPr lang="en-GB" sz="800" dirty="0">
                <a:hlinkClick r:id="rId6"/>
              </a:rPr>
              <a:t>/servlet/detail/ODLodl~23~23~96772~137097:Demons—a-demon—Demon-Portrait—Fr</a:t>
            </a:r>
            <a:endParaRPr lang="en-GB" sz="800" dirty="0"/>
          </a:p>
          <a:p>
            <a:pPr marL="0" indent="0">
              <a:buNone/>
            </a:pPr>
            <a:r>
              <a:rPr lang="en-GB" sz="800" dirty="0"/>
              <a:t>British Library, Hells Torment (Digital Image), retrieved from </a:t>
            </a:r>
            <a:r>
              <a:rPr lang="en-GB" sz="800" dirty="0">
                <a:hlinkClick r:id="rId7"/>
              </a:rPr>
              <a:t>https://blogs.bl.uk/digitsed manuscripts/2016/10/the-devil-you-know.html</a:t>
            </a:r>
            <a:endParaRPr lang="en-GB" sz="800" dirty="0"/>
          </a:p>
          <a:p>
            <a:pPr marL="0" indent="0">
              <a:buNone/>
            </a:pPr>
            <a:r>
              <a:rPr lang="en-GB" sz="800" dirty="0"/>
              <a:t>British Library, Detail of a miniature of Adam and Eve (Digital Image), retrieved from </a:t>
            </a:r>
            <a:r>
              <a:rPr lang="en-GB" sz="800" dirty="0">
                <a:hlinkClick r:id="rId7"/>
              </a:rPr>
              <a:t>https://blogs.bl.uk/digitsed manuscripts/2016/10/the-devil-you-know.html</a:t>
            </a:r>
            <a:endParaRPr lang="en-GB" sz="800" dirty="0"/>
          </a:p>
          <a:p>
            <a:pPr marL="0" indent="0">
              <a:buNone/>
            </a:pPr>
            <a:r>
              <a:rPr lang="en-GB" sz="800" dirty="0"/>
              <a:t>British Library, Detail of the prince sending out two devils (Digital Image), retrieved from </a:t>
            </a:r>
            <a:r>
              <a:rPr lang="en-GB" sz="800" dirty="0">
                <a:hlinkClick r:id="rId7"/>
              </a:rPr>
              <a:t>https://blogs.bl.uk/digitsed manuscripts/2016/10/the-devil-you-know.html</a:t>
            </a:r>
            <a:endParaRPr lang="en-GB" sz="800" dirty="0"/>
          </a:p>
          <a:p>
            <a:pPr marL="0" indent="0">
              <a:buNone/>
            </a:pPr>
            <a:r>
              <a:rPr lang="fr-FR" sz="800" dirty="0"/>
              <a:t>British Library, </a:t>
            </a:r>
            <a:r>
              <a:rPr lang="fr-FR" sz="800" dirty="0" err="1"/>
              <a:t>Detail</a:t>
            </a:r>
            <a:r>
              <a:rPr lang="fr-FR" sz="800" dirty="0"/>
              <a:t> of a bas de page </a:t>
            </a:r>
            <a:r>
              <a:rPr lang="fr-FR" sz="800" dirty="0" err="1"/>
              <a:t>scene</a:t>
            </a:r>
            <a:r>
              <a:rPr lang="fr-FR" sz="800" dirty="0"/>
              <a:t> (</a:t>
            </a:r>
            <a:r>
              <a:rPr lang="en-GB" sz="800" dirty="0"/>
              <a:t>Digital Image), retrieved from </a:t>
            </a:r>
            <a:r>
              <a:rPr lang="en-GB" sz="800" dirty="0">
                <a:hlinkClick r:id="rId7"/>
              </a:rPr>
              <a:t>https://blogs.bl.uk/digitsed manuscripts/2016/10/the-devil-you-know.html</a:t>
            </a:r>
            <a:endParaRPr lang="en-GB" sz="800" dirty="0"/>
          </a:p>
          <a:p>
            <a:pPr marL="0" indent="0">
              <a:buNone/>
            </a:pPr>
            <a:r>
              <a:rPr lang="en-GB" sz="800" dirty="0"/>
              <a:t>British Library, Detail of a miniature of the First Temptation of Christ, (Digital Image), retrieved from </a:t>
            </a:r>
            <a:r>
              <a:rPr lang="en-GB" sz="800" dirty="0">
                <a:hlinkClick r:id="rId8"/>
              </a:rPr>
              <a:t>https://blogs.bl.uk/digitisedmanuscripts/2016/10/the-devil-you-know.html</a:t>
            </a:r>
            <a:endParaRPr lang="en-GB" sz="800" dirty="0"/>
          </a:p>
          <a:p>
            <a:pPr marL="0" indent="0">
              <a:buNone/>
            </a:pPr>
            <a:r>
              <a:rPr lang="en-GB" sz="800" dirty="0"/>
              <a:t>British Library, The Woman and the Beast, (Digital Image), retrieved from </a:t>
            </a:r>
            <a:r>
              <a:rPr lang="en-GB" sz="800" dirty="0">
                <a:hlinkClick r:id="rId9"/>
              </a:rPr>
              <a:t>https://blogs.bl.uk/digitisedmanuscripts/2014/10/apocalypse-then-further-medieval-visions-from-revelations.html</a:t>
            </a:r>
            <a:endParaRPr lang="en-GB" sz="800" dirty="0"/>
          </a:p>
          <a:p>
            <a:pPr marL="0" indent="0">
              <a:buNone/>
            </a:pPr>
            <a:r>
              <a:rPr lang="en-GB" sz="800" dirty="0"/>
              <a:t>Met Museum, St Jerome tempted by Dancing Girls, (Digital Image), retrieved from </a:t>
            </a:r>
            <a:r>
              <a:rPr lang="en-GB" sz="800" dirty="0">
                <a:hlinkClick r:id="rId10"/>
              </a:rPr>
              <a:t>https://blog.metmuseum.org/artofillumination/manuscript-pages/folio-186r/</a:t>
            </a:r>
            <a:endParaRPr lang="en-GB" sz="800" dirty="0"/>
          </a:p>
          <a:p>
            <a:pPr marL="0" indent="0">
              <a:buNone/>
            </a:pPr>
            <a:r>
              <a:rPr lang="en-GB" sz="800" dirty="0"/>
              <a:t>Christ separating the sheep from the goats, (Digital Image), retrieved from </a:t>
            </a:r>
            <a:r>
              <a:rPr lang="en-GB" sz="800" dirty="0">
                <a:hlinkClick r:id="rId11"/>
              </a:rPr>
              <a:t>https://www.metmuseum.org/art/collection/search/466573</a:t>
            </a:r>
            <a:endParaRPr lang="en-GB" sz="800" dirty="0"/>
          </a:p>
          <a:p>
            <a:pPr marL="0" indent="0">
              <a:buNone/>
            </a:pPr>
            <a:r>
              <a:rPr lang="en-GB" sz="800" dirty="0" err="1"/>
              <a:t>Pininterest</a:t>
            </a:r>
            <a:r>
              <a:rPr lang="en-GB" sz="800" dirty="0"/>
              <a:t>, Devils Familiar,  (Digital Image), retrieved from </a:t>
            </a:r>
            <a:r>
              <a:rPr lang="en-GB" sz="800" dirty="0">
                <a:hlinkClick r:id="rId12"/>
              </a:rPr>
              <a:t>https://www.pininterest.co.uk/shinobumiller/medieval-demon-things-4/</a:t>
            </a:r>
            <a:endParaRPr lang="en-GB" sz="800" dirty="0"/>
          </a:p>
          <a:p>
            <a:pPr marL="0" indent="0">
              <a:buNone/>
            </a:pPr>
            <a:r>
              <a:rPr lang="en-GB" sz="800" dirty="0" err="1"/>
              <a:t>Pininterest</a:t>
            </a:r>
            <a:r>
              <a:rPr lang="en-GB" sz="800" dirty="0"/>
              <a:t>, Black Winged Devil, (Digital Image), retrieved from </a:t>
            </a:r>
            <a:r>
              <a:rPr lang="en-GB" sz="800" dirty="0">
                <a:hlinkClick r:id="rId13"/>
              </a:rPr>
              <a:t>https://www.pininterest.co.uk/nchicha/gods-monsters/</a:t>
            </a:r>
            <a:endParaRPr lang="en-GB" sz="800" dirty="0"/>
          </a:p>
          <a:p>
            <a:pPr marL="0" indent="0">
              <a:buNone/>
            </a:pPr>
            <a:r>
              <a:rPr lang="en-GB" sz="800" dirty="0" err="1"/>
              <a:t>Pininterest</a:t>
            </a:r>
            <a:r>
              <a:rPr lang="en-GB" sz="800" dirty="0"/>
              <a:t>, Witches with goat devil, (Digital Image), retrieved from </a:t>
            </a:r>
            <a:r>
              <a:rPr lang="en-GB" sz="800" dirty="0">
                <a:hlinkClick r:id="rId14"/>
              </a:rPr>
              <a:t>https://www.pininterest.co.uk/pin/543387511260519764</a:t>
            </a:r>
            <a:endParaRPr lang="en-GB" sz="800" dirty="0"/>
          </a:p>
          <a:p>
            <a:pPr marL="0" indent="0">
              <a:buNone/>
            </a:pPr>
            <a:r>
              <a:rPr lang="en-GB" sz="800" dirty="0"/>
              <a:t>Medieval Fragments, Grey Devil taking soul away, (Digital Image), retrieved from </a:t>
            </a:r>
            <a:r>
              <a:rPr lang="en-GB" sz="800" dirty="0">
                <a:hlinkClick r:id="rId15"/>
              </a:rPr>
              <a:t>https://medievalfragments.wordpress.com/2013/03/22/devil-be-gone-temptation-sin-and-satan-in-medieval-manuscripts/</a:t>
            </a:r>
            <a:endParaRPr lang="en-GB" sz="800" dirty="0"/>
          </a:p>
          <a:p>
            <a:pPr marL="0" indent="0">
              <a:buNone/>
            </a:pPr>
            <a:endParaRPr lang="en-GB" sz="800" dirty="0"/>
          </a:p>
          <a:p>
            <a:pPr marL="0" indent="0">
              <a:buNone/>
            </a:pPr>
            <a:endParaRPr lang="en-GB" sz="800" dirty="0"/>
          </a:p>
          <a:p>
            <a:pPr marL="0" indent="0">
              <a:buNone/>
            </a:pPr>
            <a:endParaRPr lang="en-GB" sz="800" dirty="0"/>
          </a:p>
          <a:p>
            <a:pPr marL="0" indent="0">
              <a:buNone/>
            </a:pPr>
            <a:endParaRPr lang="en-GB" sz="3600" dirty="0"/>
          </a:p>
          <a:p>
            <a:pPr marL="0" indent="0">
              <a:buNone/>
            </a:pPr>
            <a:endParaRPr lang="en-GB" sz="3600" dirty="0"/>
          </a:p>
          <a:p>
            <a:pPr marL="0" indent="0">
              <a:buNone/>
            </a:pPr>
            <a:endParaRPr lang="en-GB" sz="3600" dirty="0"/>
          </a:p>
          <a:p>
            <a:pPr marL="0" indent="0">
              <a:buNone/>
            </a:pPr>
            <a:endParaRPr lang="en-GB" sz="3600" dirty="0"/>
          </a:p>
          <a:p>
            <a:pPr marL="0" indent="0">
              <a:buNone/>
            </a:pPr>
            <a:endParaRPr lang="en-GB" sz="3600" dirty="0"/>
          </a:p>
          <a:p>
            <a:pPr marL="0" indent="0">
              <a:buNone/>
            </a:pPr>
            <a:endParaRPr lang="en-GB" sz="3600" dirty="0"/>
          </a:p>
          <a:p>
            <a:pPr marL="0" indent="0">
              <a:buNone/>
            </a:pPr>
            <a:endParaRPr lang="en-GB" sz="3600" dirty="0"/>
          </a:p>
          <a:p>
            <a:pPr marL="0" indent="0">
              <a:buNone/>
            </a:pPr>
            <a:endParaRPr lang="en-GB" sz="3600" dirty="0"/>
          </a:p>
          <a:p>
            <a:endParaRPr lang="en-GB" dirty="0"/>
          </a:p>
        </p:txBody>
      </p:sp>
    </p:spTree>
    <p:extLst>
      <p:ext uri="{BB962C8B-B14F-4D97-AF65-F5344CB8AC3E}">
        <p14:creationId xmlns:p14="http://schemas.microsoft.com/office/powerpoint/2010/main" val="19456382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415</TotalTime>
  <Words>1410</Words>
  <Application>Microsoft Office PowerPoint</Application>
  <PresentationFormat>Widescreen</PresentationFormat>
  <Paragraphs>73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vt:lpstr>
      <vt:lpstr>Representations of the Devil</vt:lpstr>
      <vt:lpstr>Lucifer: Satan's fall from Heaven</vt:lpstr>
      <vt:lpstr>The Black Imp</vt:lpstr>
      <vt:lpstr>The Goat of Mendes: He of the cloven hooves</vt:lpstr>
      <vt:lpstr>Reptilian Forms and the Seven Faces of Evil </vt:lpstr>
      <vt:lpstr>Human/Humanoid</vt:lpstr>
      <vt:lpstr>Grimacing Faces on Chest and Genitals</vt:lpstr>
      <vt:lpstr>The Colours of Evil</vt:lpstr>
      <vt:lpstr>The Winged Devil</vt:lpstr>
      <vt:lpstr>The Fool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Representations of the Devil</dc:title>
  <dc:creator>User</dc:creator>
  <cp:lastModifiedBy>Richard</cp:lastModifiedBy>
  <cp:revision>282</cp:revision>
  <dcterms:created xsi:type="dcterms:W3CDTF">2018-04-13T07:17:23Z</dcterms:created>
  <dcterms:modified xsi:type="dcterms:W3CDTF">2018-05-04T10:43:10Z</dcterms:modified>
</cp:coreProperties>
</file>