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6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85" r:id="rId10"/>
    <p:sldId id="277" r:id="rId11"/>
    <p:sldId id="266" r:id="rId12"/>
    <p:sldId id="286" r:id="rId13"/>
    <p:sldId id="278" r:id="rId14"/>
    <p:sldId id="269" r:id="rId15"/>
    <p:sldId id="270" r:id="rId16"/>
    <p:sldId id="279" r:id="rId17"/>
    <p:sldId id="281" r:id="rId18"/>
    <p:sldId id="280" r:id="rId19"/>
    <p:sldId id="274" r:id="rId20"/>
    <p:sldId id="283" r:id="rId21"/>
    <p:sldId id="275" r:id="rId22"/>
    <p:sldId id="282" r:id="rId23"/>
    <p:sldId id="284" r:id="rId24"/>
    <p:sldId id="276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5A6BC0-E911-4C7B-A785-08493C07D889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B6A21F-9A79-4BFB-96C3-DACC5CD468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7008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864EB-A629-4570-A8FB-5BB92DF5ECD4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A2FA7-A8B9-4FC7-8417-BAA2D9B0E054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864EB-A629-4570-A8FB-5BB92DF5ECD4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A2FA7-A8B9-4FC7-8417-BAA2D9B0E05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864EB-A629-4570-A8FB-5BB92DF5ECD4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A2FA7-A8B9-4FC7-8417-BAA2D9B0E05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864EB-A629-4570-A8FB-5BB92DF5ECD4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A2FA7-A8B9-4FC7-8417-BAA2D9B0E05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864EB-A629-4570-A8FB-5BB92DF5ECD4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A2FA7-A8B9-4FC7-8417-BAA2D9B0E05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864EB-A629-4570-A8FB-5BB92DF5ECD4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A2FA7-A8B9-4FC7-8417-BAA2D9B0E05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864EB-A629-4570-A8FB-5BB92DF5ECD4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A2FA7-A8B9-4FC7-8417-BAA2D9B0E05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864EB-A629-4570-A8FB-5BB92DF5ECD4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A2FA7-A8B9-4FC7-8417-BAA2D9B0E054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862864EB-A629-4570-A8FB-5BB92DF5ECD4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D5BA2FA7-A8B9-4FC7-8417-BAA2D9B0E05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864EB-A629-4570-A8FB-5BB92DF5ECD4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A2FA7-A8B9-4FC7-8417-BAA2D9B0E05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864EB-A629-4570-A8FB-5BB92DF5ECD4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A2FA7-A8B9-4FC7-8417-BAA2D9B0E05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4A7B96-4031-425F-A686-1A4E6A94FD8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862864EB-A629-4570-A8FB-5BB92DF5ECD4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5BA2FA7-A8B9-4FC7-8417-BAA2D9B0E054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8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5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0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1" descr="daba bull leaper"/>
          <p:cNvPicPr>
            <a:picLocks noChangeAspect="1" noChangeArrowheads="1"/>
          </p:cNvPicPr>
          <p:nvPr/>
        </p:nvPicPr>
        <p:blipFill>
          <a:blip r:embed="rId2" cstate="email">
            <a:lum bright="-8000" contrast="-8000"/>
          </a:blip>
          <a:srcRect/>
          <a:stretch>
            <a:fillRect/>
          </a:stretch>
        </p:blipFill>
        <p:spPr bwMode="auto">
          <a:xfrm>
            <a:off x="-180975" y="-158750"/>
            <a:ext cx="9505950" cy="7116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48018" y="5874486"/>
            <a:ext cx="5328592" cy="1008112"/>
          </a:xfrm>
        </p:spPr>
        <p:txBody>
          <a:bodyPr>
            <a:normAutofit/>
          </a:bodyPr>
          <a:lstStyle/>
          <a:p>
            <a:r>
              <a:rPr lang="en-GB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Entanglements</a:t>
            </a:r>
            <a:endParaRPr lang="en-GB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504" y="-243408"/>
            <a:ext cx="8077200" cy="1499616"/>
          </a:xfrm>
        </p:spPr>
        <p:txBody>
          <a:bodyPr/>
          <a:lstStyle/>
          <a:p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Minoan Wall Paintings in the East Mediterranean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dirty="0" smtClean="0"/>
              <a:t>Minoan Wall Paintings</a:t>
            </a:r>
          </a:p>
        </p:txBody>
      </p:sp>
      <p:sp>
        <p:nvSpPr>
          <p:cNvPr id="14131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772816"/>
            <a:ext cx="4464496" cy="4751408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r>
              <a:rPr lang="en-GB" dirty="0" smtClean="0"/>
              <a:t>Crete: first wall paintings appear in MM IIIA/B</a:t>
            </a:r>
          </a:p>
          <a:p>
            <a:pPr lvl="1">
              <a:defRPr/>
            </a:pPr>
            <a:r>
              <a:rPr lang="en-GB" dirty="0" smtClean="0"/>
              <a:t>Most examples are Neo-Palatial or LM II-III</a:t>
            </a:r>
          </a:p>
          <a:p>
            <a:pPr eaLnBrk="1" hangingPunct="1">
              <a:defRPr/>
            </a:pPr>
            <a:r>
              <a:rPr lang="en-GB" dirty="0" smtClean="0"/>
              <a:t>Found at Knossos, </a:t>
            </a:r>
            <a:r>
              <a:rPr lang="en-GB" dirty="0" err="1" smtClean="0"/>
              <a:t>Ayia</a:t>
            </a:r>
            <a:r>
              <a:rPr lang="en-GB" dirty="0" smtClean="0"/>
              <a:t> </a:t>
            </a:r>
            <a:r>
              <a:rPr lang="en-GB" dirty="0" err="1" smtClean="0"/>
              <a:t>Triadha</a:t>
            </a:r>
            <a:r>
              <a:rPr lang="en-GB" dirty="0" smtClean="0"/>
              <a:t> &amp; in </a:t>
            </a:r>
            <a:r>
              <a:rPr lang="en-GB" dirty="0" err="1" smtClean="0"/>
              <a:t>Knossian</a:t>
            </a:r>
            <a:r>
              <a:rPr lang="en-GB" dirty="0" smtClean="0"/>
              <a:t> sphere of influence:</a:t>
            </a:r>
          </a:p>
          <a:p>
            <a:pPr lvl="1" eaLnBrk="1" hangingPunct="1">
              <a:defRPr/>
            </a:pPr>
            <a:r>
              <a:rPr lang="en-GB" dirty="0" err="1" smtClean="0"/>
              <a:t>Amnisos</a:t>
            </a:r>
            <a:r>
              <a:rPr lang="en-GB" dirty="0" smtClean="0"/>
              <a:t>, </a:t>
            </a:r>
            <a:r>
              <a:rPr lang="en-GB" dirty="0" err="1" smtClean="0"/>
              <a:t>Archanes</a:t>
            </a:r>
            <a:r>
              <a:rPr lang="en-GB" dirty="0" smtClean="0"/>
              <a:t>, </a:t>
            </a:r>
            <a:r>
              <a:rPr lang="en-GB" dirty="0" err="1" smtClean="0"/>
              <a:t>Tylissos</a:t>
            </a: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Minoan style wall paintings in Aegean islands: development of a shared artistic </a:t>
            </a:r>
            <a:r>
              <a:rPr lang="en-GB" i="1" dirty="0" err="1" smtClean="0"/>
              <a:t>koine</a:t>
            </a:r>
            <a:endParaRPr lang="en-GB" i="1" dirty="0" smtClean="0"/>
          </a:p>
        </p:txBody>
      </p:sp>
      <p:pic>
        <p:nvPicPr>
          <p:cNvPr id="6" name="Picture 6" descr="blueboy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923040" y="2276872"/>
            <a:ext cx="3937938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5796136" y="4869160"/>
            <a:ext cx="30171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“Blue Boy” fresco, Knossos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2341" name="Picture 5" descr="Minoan_palace_scene_cropped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3568" y="3969749"/>
            <a:ext cx="3240360" cy="2605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2339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4800" smtClean="0"/>
              <a:t>Problems with Interpretation</a:t>
            </a:r>
          </a:p>
        </p:txBody>
      </p:sp>
      <p:sp>
        <p:nvSpPr>
          <p:cNvPr id="142340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395536" y="1700808"/>
            <a:ext cx="4834880" cy="223112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 smtClean="0"/>
              <a:t>Very few found </a:t>
            </a:r>
            <a:r>
              <a:rPr lang="en-GB" i="1" dirty="0" smtClean="0"/>
              <a:t>in situ</a:t>
            </a: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Very fragmentary</a:t>
            </a:r>
          </a:p>
          <a:p>
            <a:pPr eaLnBrk="1" hangingPunct="1">
              <a:defRPr/>
            </a:pPr>
            <a:r>
              <a:rPr lang="en-GB" dirty="0" err="1" smtClean="0"/>
              <a:t>Gilliéron’s</a:t>
            </a:r>
            <a:r>
              <a:rPr lang="en-GB" dirty="0" smtClean="0"/>
              <a:t> reconstructions:</a:t>
            </a:r>
          </a:p>
          <a:p>
            <a:pPr lvl="1" eaLnBrk="1" hangingPunct="1">
              <a:defRPr/>
            </a:pPr>
            <a:r>
              <a:rPr lang="en-GB" dirty="0" smtClean="0"/>
              <a:t>Impact on interpretation of Minoan society</a:t>
            </a:r>
          </a:p>
        </p:txBody>
      </p:sp>
      <p:pic>
        <p:nvPicPr>
          <p:cNvPr id="8" name="Picture 2" descr="blueladies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>
            <a:lum bright="-8000" contrast="-8000"/>
          </a:blip>
          <a:srcRect/>
          <a:stretch>
            <a:fillRect/>
          </a:stretch>
        </p:blipFill>
        <p:spPr bwMode="auto">
          <a:xfrm>
            <a:off x="5076056" y="1916832"/>
            <a:ext cx="3878565" cy="26131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Box 8"/>
          <p:cNvSpPr txBox="1"/>
          <p:nvPr/>
        </p:nvSpPr>
        <p:spPr>
          <a:xfrm>
            <a:off x="5516449" y="4609813"/>
            <a:ext cx="32928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“Blue Ladies” fresco, Knossos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7" descr="LILYFRESCOM"/>
          <p:cNvPicPr>
            <a:picLocks noChangeAspect="1" noChangeArrowheads="1"/>
          </p:cNvPicPr>
          <p:nvPr/>
        </p:nvPicPr>
        <p:blipFill>
          <a:blip r:embed="rId2" cstate="email"/>
          <a:stretch>
            <a:fillRect/>
          </a:stretch>
        </p:blipFill>
        <p:spPr bwMode="auto">
          <a:xfrm>
            <a:off x="4283968" y="1284725"/>
            <a:ext cx="2160240" cy="3008371"/>
          </a:xfrm>
          <a:prstGeom prst="rect">
            <a:avLst/>
          </a:prstGeom>
          <a:noFill/>
          <a:ln>
            <a:noFill/>
          </a:ln>
        </p:spPr>
      </p:pic>
      <p:pic>
        <p:nvPicPr>
          <p:cNvPr id="5124" name="Picture 5" descr="grandstand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5508104" y="4509120"/>
            <a:ext cx="2914353" cy="21453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Technique &amp; Themes</a:t>
            </a:r>
          </a:p>
        </p:txBody>
      </p:sp>
      <p:sp>
        <p:nvSpPr>
          <p:cNvPr id="14336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137864" y="1772816"/>
            <a:ext cx="4362128" cy="4623816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 smtClean="0"/>
              <a:t>Mixture of </a:t>
            </a:r>
            <a:r>
              <a:rPr lang="en-GB" i="1" dirty="0" err="1" smtClean="0"/>
              <a:t>buon</a:t>
            </a:r>
            <a:r>
              <a:rPr lang="en-GB" i="1" dirty="0" smtClean="0"/>
              <a:t> fresco</a:t>
            </a:r>
            <a:r>
              <a:rPr lang="en-GB" dirty="0" smtClean="0"/>
              <a:t> &amp; </a:t>
            </a:r>
            <a:r>
              <a:rPr lang="en-GB" i="1" dirty="0" smtClean="0"/>
              <a:t>fresco </a:t>
            </a:r>
            <a:r>
              <a:rPr lang="en-GB" i="1" dirty="0" err="1" smtClean="0"/>
              <a:t>secco</a:t>
            </a:r>
            <a:r>
              <a:rPr lang="en-GB" dirty="0" smtClean="0"/>
              <a:t> on lime plaster</a:t>
            </a:r>
          </a:p>
          <a:p>
            <a:pPr eaLnBrk="1" hangingPunct="1">
              <a:defRPr/>
            </a:pPr>
            <a:r>
              <a:rPr lang="en-GB" dirty="0" smtClean="0"/>
              <a:t>Mineral pigments</a:t>
            </a:r>
          </a:p>
          <a:p>
            <a:pPr eaLnBrk="1" hangingPunct="1">
              <a:defRPr/>
            </a:pPr>
            <a:r>
              <a:rPr lang="en-GB" dirty="0" smtClean="0"/>
              <a:t>Figured scenes:</a:t>
            </a:r>
          </a:p>
          <a:p>
            <a:pPr lvl="1" eaLnBrk="1" hangingPunct="1">
              <a:defRPr/>
            </a:pPr>
            <a:r>
              <a:rPr lang="en-GB" dirty="0" smtClean="0"/>
              <a:t>Animals &amp; landscapes</a:t>
            </a:r>
          </a:p>
          <a:p>
            <a:pPr lvl="1" eaLnBrk="1" hangingPunct="1">
              <a:defRPr/>
            </a:pPr>
            <a:r>
              <a:rPr lang="en-GB" dirty="0" err="1" smtClean="0"/>
              <a:t>Knossian</a:t>
            </a:r>
            <a:r>
              <a:rPr lang="en-GB" dirty="0" smtClean="0"/>
              <a:t> “court” life; ladies</a:t>
            </a:r>
          </a:p>
          <a:p>
            <a:pPr eaLnBrk="1" hangingPunct="1">
              <a:defRPr/>
            </a:pPr>
            <a:r>
              <a:rPr lang="en-GB" dirty="0" smtClean="0"/>
              <a:t>Miniatures</a:t>
            </a:r>
          </a:p>
          <a:p>
            <a:pPr eaLnBrk="1" hangingPunct="1">
              <a:defRPr/>
            </a:pPr>
            <a:r>
              <a:rPr lang="en-GB" dirty="0" smtClean="0"/>
              <a:t>Large-scale</a:t>
            </a:r>
          </a:p>
          <a:p>
            <a:pPr eaLnBrk="1" hangingPunct="1">
              <a:defRPr/>
            </a:pPr>
            <a:r>
              <a:rPr lang="en-GB" dirty="0" smtClean="0"/>
              <a:t>Relief frescoes</a:t>
            </a:r>
          </a:p>
        </p:txBody>
      </p:sp>
      <p:pic>
        <p:nvPicPr>
          <p:cNvPr id="9" name="Content Placeholder 8" descr="pseirafresco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email">
            <a:lum bright="-8000" contrast="-8000"/>
          </a:blip>
          <a:srcRect/>
          <a:stretch>
            <a:fillRect/>
          </a:stretch>
        </p:blipFill>
        <p:spPr bwMode="auto">
          <a:xfrm>
            <a:off x="6660232" y="980728"/>
            <a:ext cx="2339752" cy="28111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10" descr="benihasan"/>
          <p:cNvPicPr>
            <a:picLocks noChangeAspect="1" noChangeArrowheads="1"/>
          </p:cNvPicPr>
          <p:nvPr/>
        </p:nvPicPr>
        <p:blipFill>
          <a:blip r:embed="rId2" cstate="email"/>
          <a:stretch>
            <a:fillRect/>
          </a:stretch>
        </p:blipFill>
        <p:spPr bwMode="auto">
          <a:xfrm>
            <a:off x="4572000" y="1124744"/>
            <a:ext cx="2685367" cy="2153888"/>
          </a:xfrm>
          <a:prstGeom prst="rect">
            <a:avLst/>
          </a:prstGeom>
          <a:noFill/>
          <a:ln>
            <a:noFill/>
          </a:ln>
        </p:spPr>
      </p:pic>
      <p:pic>
        <p:nvPicPr>
          <p:cNvPr id="6147" name="Picture 7" descr="cat"/>
          <p:cNvPicPr>
            <a:picLocks noChangeAspect="1" noChangeArrowheads="1"/>
          </p:cNvPicPr>
          <p:nvPr/>
        </p:nvPicPr>
        <p:blipFill>
          <a:blip r:embed="rId3" cstate="email"/>
          <a:stretch>
            <a:fillRect/>
          </a:stretch>
        </p:blipFill>
        <p:spPr bwMode="auto">
          <a:xfrm>
            <a:off x="5364088" y="3717032"/>
            <a:ext cx="3205546" cy="2852936"/>
          </a:xfrm>
          <a:prstGeom prst="rect">
            <a:avLst/>
          </a:prstGeom>
          <a:noFill/>
          <a:ln>
            <a:noFill/>
          </a:ln>
        </p:spPr>
      </p:pic>
      <p:sp>
        <p:nvSpPr>
          <p:cNvPr id="144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Egyptian Influence?</a:t>
            </a:r>
          </a:p>
        </p:txBody>
      </p:sp>
      <p:sp>
        <p:nvSpPr>
          <p:cNvPr id="14438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95536" y="1700808"/>
            <a:ext cx="4320480" cy="486916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 smtClean="0"/>
              <a:t>Colour palette</a:t>
            </a:r>
          </a:p>
          <a:p>
            <a:pPr eaLnBrk="1" hangingPunct="1">
              <a:defRPr/>
            </a:pPr>
            <a:r>
              <a:rPr lang="en-GB" dirty="0" smtClean="0"/>
              <a:t>Certain conventions</a:t>
            </a:r>
          </a:p>
          <a:p>
            <a:pPr eaLnBrk="1" hangingPunct="1">
              <a:defRPr/>
            </a:pPr>
            <a:r>
              <a:rPr lang="en-GB" dirty="0" smtClean="0"/>
              <a:t>Iconography</a:t>
            </a:r>
          </a:p>
          <a:p>
            <a:pPr eaLnBrk="1" hangingPunct="1">
              <a:defRPr/>
            </a:pPr>
            <a:r>
              <a:rPr lang="en-GB" dirty="0" smtClean="0"/>
              <a:t>Usually assumed that influence was </a:t>
            </a:r>
            <a:r>
              <a:rPr lang="en-GB" dirty="0" err="1" smtClean="0">
                <a:solidFill>
                  <a:srgbClr val="FFC000"/>
                </a:solidFill>
              </a:rPr>
              <a:t>uni</a:t>
            </a:r>
            <a:r>
              <a:rPr lang="en-GB" dirty="0" smtClean="0">
                <a:solidFill>
                  <a:srgbClr val="FFC000"/>
                </a:solidFill>
              </a:rPr>
              <a:t>-directional:</a:t>
            </a:r>
          </a:p>
          <a:p>
            <a:pPr lvl="1" eaLnBrk="1" hangingPunct="1">
              <a:defRPr/>
            </a:pPr>
            <a:r>
              <a:rPr lang="en-GB" dirty="0" smtClean="0"/>
              <a:t>From the more ‘socially complex’ societies of Egypt &amp; the Levant to the ‘less developed’ society of Minoan Crete</a:t>
            </a:r>
          </a:p>
        </p:txBody>
      </p:sp>
      <p:pic>
        <p:nvPicPr>
          <p:cNvPr id="9" name="Picture 5" descr="procession1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7453512" y="188641"/>
            <a:ext cx="1351507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800" dirty="0" smtClean="0">
                <a:solidFill>
                  <a:srgbClr val="FFC000"/>
                </a:solidFill>
              </a:rPr>
              <a:t>Minoan Wall-Paintings in the East</a:t>
            </a:r>
          </a:p>
        </p:txBody>
      </p:sp>
      <p:sp>
        <p:nvSpPr>
          <p:cNvPr id="14541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23528" y="1772816"/>
            <a:ext cx="4402832" cy="4623816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 smtClean="0"/>
              <a:t>Early Dynasty XVIII: close cultural &amp; artistic connections between Egypt &amp; Minoan Crete</a:t>
            </a:r>
          </a:p>
          <a:p>
            <a:pPr eaLnBrk="1" hangingPunct="1">
              <a:defRPr/>
            </a:pPr>
            <a:r>
              <a:rPr lang="en-GB" dirty="0" smtClean="0"/>
              <a:t>Tell el-</a:t>
            </a:r>
            <a:r>
              <a:rPr lang="en-GB" dirty="0" err="1" smtClean="0"/>
              <a:t>Dab‘a</a:t>
            </a:r>
            <a:r>
              <a:rPr lang="en-GB" dirty="0" smtClean="0"/>
              <a:t>: Minoan-style wall-paintings</a:t>
            </a:r>
          </a:p>
          <a:p>
            <a:pPr eaLnBrk="1" hangingPunct="1">
              <a:defRPr/>
            </a:pPr>
            <a:r>
              <a:rPr lang="en-GB" dirty="0" smtClean="0"/>
              <a:t>Other Minoan style wall-paintings identified in Levant:</a:t>
            </a:r>
          </a:p>
          <a:p>
            <a:pPr lvl="1">
              <a:defRPr/>
            </a:pPr>
            <a:r>
              <a:rPr lang="en-GB" dirty="0" err="1" smtClean="0"/>
              <a:t>Alalakh</a:t>
            </a:r>
            <a:r>
              <a:rPr lang="en-GB" dirty="0" smtClean="0"/>
              <a:t>, </a:t>
            </a:r>
            <a:r>
              <a:rPr lang="en-GB" dirty="0" err="1" smtClean="0"/>
              <a:t>Qatna</a:t>
            </a:r>
            <a:r>
              <a:rPr lang="en-GB" dirty="0" smtClean="0"/>
              <a:t> &amp; Tel </a:t>
            </a:r>
            <a:r>
              <a:rPr lang="en-GB" dirty="0" err="1" smtClean="0"/>
              <a:t>Kabri</a:t>
            </a:r>
            <a:endParaRPr lang="en-GB" dirty="0" smtClean="0"/>
          </a:p>
        </p:txBody>
      </p:sp>
      <p:pic>
        <p:nvPicPr>
          <p:cNvPr id="6" name="Picture 4" descr="daba view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5148064" y="2060848"/>
            <a:ext cx="3635356" cy="2808312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Box 6"/>
          <p:cNvSpPr txBox="1"/>
          <p:nvPr/>
        </p:nvSpPr>
        <p:spPr>
          <a:xfrm>
            <a:off x="7164288" y="5008038"/>
            <a:ext cx="14909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Tell el-</a:t>
            </a:r>
            <a:r>
              <a:rPr lang="en-GB" sz="2000" dirty="0" err="1" smtClean="0"/>
              <a:t>Dab‘a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Defining Minoan?</a:t>
            </a:r>
          </a:p>
        </p:txBody>
      </p:sp>
      <p:sp>
        <p:nvSpPr>
          <p:cNvPr id="146435" name="Rectangle 3"/>
          <p:cNvSpPr>
            <a:spLocks noGrp="1" noChangeArrowheads="1"/>
          </p:cNvSpPr>
          <p:nvPr>
            <p:ph idx="1"/>
          </p:nvPr>
        </p:nvSpPr>
        <p:spPr>
          <a:xfrm>
            <a:off x="323528" y="1628800"/>
            <a:ext cx="8363272" cy="504055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2400" dirty="0" smtClean="0">
                <a:solidFill>
                  <a:srgbClr val="FFC000"/>
                </a:solidFill>
              </a:rPr>
              <a:t>Minoan: </a:t>
            </a:r>
          </a:p>
          <a:p>
            <a:pPr lvl="1">
              <a:defRPr/>
            </a:pPr>
            <a:r>
              <a:rPr lang="en-GB" sz="2000" dirty="0" smtClean="0"/>
              <a:t>Painted by Minoan craftsmen (whoever commissioned the paintings)</a:t>
            </a:r>
          </a:p>
          <a:p>
            <a:pPr eaLnBrk="1" hangingPunct="1">
              <a:defRPr/>
            </a:pPr>
            <a:r>
              <a:rPr lang="en-GB" sz="2400" dirty="0" smtClean="0">
                <a:solidFill>
                  <a:srgbClr val="FFC000"/>
                </a:solidFill>
              </a:rPr>
              <a:t>Technologically Minoan:</a:t>
            </a:r>
          </a:p>
          <a:p>
            <a:pPr lvl="1" eaLnBrk="1" hangingPunct="1">
              <a:defRPr/>
            </a:pPr>
            <a:r>
              <a:rPr lang="en-GB" sz="2000" dirty="0" smtClean="0"/>
              <a:t>Painted by Minoan craftsmen or adoption/copying of Minoan technology in the East</a:t>
            </a:r>
          </a:p>
          <a:p>
            <a:pPr eaLnBrk="1" hangingPunct="1">
              <a:defRPr/>
            </a:pPr>
            <a:r>
              <a:rPr lang="en-GB" sz="2400" dirty="0" smtClean="0">
                <a:solidFill>
                  <a:srgbClr val="FFC000"/>
                </a:solidFill>
              </a:rPr>
              <a:t>Stylistically &amp; </a:t>
            </a:r>
            <a:r>
              <a:rPr lang="en-GB" sz="2400" dirty="0" err="1" smtClean="0">
                <a:solidFill>
                  <a:srgbClr val="FFC000"/>
                </a:solidFill>
              </a:rPr>
              <a:t>iconographically</a:t>
            </a:r>
            <a:r>
              <a:rPr lang="en-GB" sz="2400" dirty="0" smtClean="0">
                <a:solidFill>
                  <a:srgbClr val="FFC000"/>
                </a:solidFill>
              </a:rPr>
              <a:t> Minoan:</a:t>
            </a:r>
          </a:p>
          <a:p>
            <a:pPr lvl="1" eaLnBrk="1" hangingPunct="1">
              <a:defRPr/>
            </a:pPr>
            <a:r>
              <a:rPr lang="en-GB" sz="2000" dirty="0" smtClean="0"/>
              <a:t>Range of motifs which derive from the Minoan world or even stylistic compositions that are wholly Minoan</a:t>
            </a:r>
          </a:p>
          <a:p>
            <a:pPr eaLnBrk="1" hangingPunct="1">
              <a:defRPr/>
            </a:pPr>
            <a:r>
              <a:rPr lang="en-GB" sz="2400" dirty="0" smtClean="0"/>
              <a:t>How is this art consumed in the East? Why is it adopted &amp; incorporated into Near Eastern palaces?</a:t>
            </a:r>
          </a:p>
          <a:p>
            <a:pPr eaLnBrk="1" hangingPunct="1">
              <a:defRPr/>
            </a:pPr>
            <a:r>
              <a:rPr lang="en-GB" sz="2400" dirty="0" smtClean="0"/>
              <a:t>Is there a more complex pattern of interaction?</a:t>
            </a:r>
          </a:p>
          <a:p>
            <a:pPr lvl="1" eaLnBrk="1" hangingPunct="1">
              <a:defRPr/>
            </a:pPr>
            <a:r>
              <a:rPr lang="en-GB" sz="2000" dirty="0" smtClean="0"/>
              <a:t>Beginnings of the </a:t>
            </a:r>
            <a:r>
              <a:rPr lang="en-GB" sz="2000" dirty="0" smtClean="0">
                <a:solidFill>
                  <a:srgbClr val="FFC000"/>
                </a:solidFill>
              </a:rPr>
              <a:t>International Style: </a:t>
            </a:r>
            <a:r>
              <a:rPr lang="en-GB" sz="2000" dirty="0" smtClean="0"/>
              <a:t>with multiple directions of influence?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6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46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46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46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46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6435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62" name="Rectangle 6"/>
          <p:cNvSpPr>
            <a:spLocks noGrp="1" noChangeArrowheads="1"/>
          </p:cNvSpPr>
          <p:nvPr>
            <p:ph type="title"/>
          </p:nvPr>
        </p:nvSpPr>
        <p:spPr>
          <a:xfrm>
            <a:off x="468313" y="44450"/>
            <a:ext cx="8351837" cy="1584325"/>
          </a:xfrm>
        </p:spPr>
        <p:txBody>
          <a:bodyPr/>
          <a:lstStyle/>
          <a:p>
            <a:pPr eaLnBrk="1" hangingPunct="1">
              <a:defRPr/>
            </a:pPr>
            <a:r>
              <a:rPr lang="en-GB" sz="4800" smtClean="0"/>
              <a:t>Alalakh: Palace of Yarim Lin </a:t>
            </a:r>
          </a:p>
        </p:txBody>
      </p:sp>
      <p:sp>
        <p:nvSpPr>
          <p:cNvPr id="147463" name="Rectangle 7"/>
          <p:cNvSpPr>
            <a:spLocks noGrp="1" noChangeArrowheads="1"/>
          </p:cNvSpPr>
          <p:nvPr>
            <p:ph type="body" sz="half" idx="1"/>
          </p:nvPr>
        </p:nvSpPr>
        <p:spPr>
          <a:xfrm>
            <a:off x="179513" y="1628800"/>
            <a:ext cx="4680520" cy="4968875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/>
              <a:t>True fresco on lime plaster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/>
              <a:t>Iconography: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000" dirty="0" smtClean="0"/>
              <a:t>Bull’s horn &amp; griffin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 smtClean="0"/>
              <a:t>Naturalistic white plants on red ground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 smtClean="0"/>
              <a:t>Miniature fresco, recalling the Sacred Grove fresco, Knossos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000" dirty="0" smtClean="0"/>
              <a:t>Rocky terrain framing the scene from above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000" dirty="0" smtClean="0"/>
              <a:t>Basalt </a:t>
            </a:r>
            <a:r>
              <a:rPr lang="en-GB" sz="2000" dirty="0" err="1" smtClean="0"/>
              <a:t>orthostats</a:t>
            </a:r>
            <a:r>
              <a:rPr lang="en-GB" sz="2000" dirty="0" smtClean="0"/>
              <a:t> covered with plaster painted to imitate marble stone slabs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/>
              <a:t>Technique, individual motifs &amp; style are all Minoan/Aegean in origin  </a:t>
            </a:r>
          </a:p>
        </p:txBody>
      </p:sp>
      <p:pic>
        <p:nvPicPr>
          <p:cNvPr id="7" name="ClipArt Placeholder 6" descr="alalakh bull.jpg"/>
          <p:cNvPicPr>
            <a:picLocks noGrp="1" noChangeAspect="1"/>
          </p:cNvPicPr>
          <p:nvPr>
            <p:ph type="clipArt"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220072" y="2492896"/>
            <a:ext cx="3593976" cy="212044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300192" y="4725144"/>
            <a:ext cx="22536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Wall painting, </a:t>
            </a:r>
            <a:r>
              <a:rPr lang="en-GB" dirty="0" err="1" smtClean="0"/>
              <a:t>Alalakh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Qatna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772816"/>
            <a:ext cx="4186808" cy="4707593"/>
          </a:xfrm>
        </p:spPr>
        <p:txBody>
          <a:bodyPr>
            <a:normAutofit/>
          </a:bodyPr>
          <a:lstStyle/>
          <a:p>
            <a:r>
              <a:rPr lang="en-GB" dirty="0" smtClean="0"/>
              <a:t>3000 fragments found in  large cistern &amp; in several rooms</a:t>
            </a:r>
          </a:p>
          <a:p>
            <a:r>
              <a:rPr lang="en-GB" dirty="0" smtClean="0"/>
              <a:t>Date c.15</a:t>
            </a:r>
            <a:r>
              <a:rPr lang="en-GB" baseline="30000" dirty="0" smtClean="0"/>
              <a:t>th</a:t>
            </a:r>
            <a:r>
              <a:rPr lang="en-GB" dirty="0" smtClean="0"/>
              <a:t>-14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</a:p>
          <a:p>
            <a:r>
              <a:rPr lang="en-GB" dirty="0" smtClean="0"/>
              <a:t>Technique = Minoan</a:t>
            </a:r>
          </a:p>
          <a:p>
            <a:r>
              <a:rPr lang="en-GB" dirty="0" smtClean="0"/>
              <a:t>Range of scenes – shared iconography with Aegean</a:t>
            </a:r>
            <a:endParaRPr lang="en-GB" dirty="0"/>
          </a:p>
        </p:txBody>
      </p:sp>
      <p:pic>
        <p:nvPicPr>
          <p:cNvPr id="5" name="ClipArt Placeholder 4"/>
          <p:cNvPicPr>
            <a:picLocks noGrp="1" noChangeAspect="1"/>
          </p:cNvPicPr>
          <p:nvPr>
            <p:ph type="clipArt"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476672"/>
            <a:ext cx="2648869" cy="2717739"/>
          </a:xfrm>
        </p:spPr>
      </p:pic>
      <p:sp>
        <p:nvSpPr>
          <p:cNvPr id="6" name="TextBox 5"/>
          <p:cNvSpPr txBox="1"/>
          <p:nvPr/>
        </p:nvSpPr>
        <p:spPr>
          <a:xfrm>
            <a:off x="6084168" y="3347700"/>
            <a:ext cx="24753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Wall painting fragments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3933056"/>
            <a:ext cx="3566348" cy="196862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148064" y="5984628"/>
            <a:ext cx="35609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Reconstrution</a:t>
            </a:r>
            <a:r>
              <a:rPr lang="en-GB" dirty="0" smtClean="0"/>
              <a:t>: Miniature landscape</a:t>
            </a:r>
          </a:p>
          <a:p>
            <a:r>
              <a:rPr lang="en-GB" dirty="0" smtClean="0"/>
              <a:t>with palms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2633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Tel </a:t>
            </a:r>
            <a:r>
              <a:rPr lang="en-GB" dirty="0" err="1" smtClean="0"/>
              <a:t>Kabri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251520" y="1600200"/>
            <a:ext cx="4464496" cy="506916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400" dirty="0" smtClean="0"/>
              <a:t>Palace: hall decorated in Aegean style</a:t>
            </a:r>
          </a:p>
          <a:p>
            <a:pPr>
              <a:defRPr/>
            </a:pPr>
            <a:r>
              <a:rPr lang="en-GB" sz="2400" dirty="0" smtClean="0"/>
              <a:t>Painted plaster floor:</a:t>
            </a:r>
          </a:p>
          <a:p>
            <a:pPr lvl="1">
              <a:defRPr/>
            </a:pPr>
            <a:r>
              <a:rPr lang="en-GB" sz="2000" dirty="0" smtClean="0"/>
              <a:t>Blue irises &amp; yellow crocuses</a:t>
            </a:r>
          </a:p>
          <a:p>
            <a:pPr>
              <a:defRPr/>
            </a:pPr>
            <a:r>
              <a:rPr lang="en-GB" sz="2400" dirty="0" smtClean="0"/>
              <a:t>Very fragmentary pieces from a miniature wall painting:</a:t>
            </a:r>
          </a:p>
          <a:p>
            <a:pPr lvl="1">
              <a:defRPr/>
            </a:pPr>
            <a:r>
              <a:rPr lang="en-GB" sz="2000" dirty="0" smtClean="0"/>
              <a:t>Representation of rocky shore</a:t>
            </a:r>
          </a:p>
          <a:p>
            <a:pPr lvl="1">
              <a:defRPr/>
            </a:pPr>
            <a:r>
              <a:rPr lang="en-GB" sz="2000" dirty="0" smtClean="0"/>
              <a:t>Rough sea (grey stippling &amp; looped dashes) with possible boats (tapering grey/brown stripes)</a:t>
            </a:r>
          </a:p>
          <a:p>
            <a:pPr lvl="1">
              <a:defRPr/>
            </a:pPr>
            <a:r>
              <a:rPr lang="en-GB" sz="2000" dirty="0" smtClean="0"/>
              <a:t>Miniature flying swallows &amp; part of a griffin</a:t>
            </a:r>
          </a:p>
          <a:p>
            <a:endParaRPr lang="en-GB" dirty="0"/>
          </a:p>
        </p:txBody>
      </p:sp>
      <p:pic>
        <p:nvPicPr>
          <p:cNvPr id="5" name="ClipArt Placeholder 4" descr="kabri-floor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2" cstate="email">
            <a:lum bright="4000" contrast="4000"/>
          </a:blip>
          <a:srcRect/>
          <a:stretch>
            <a:fillRect/>
          </a:stretch>
        </p:blipFill>
        <p:spPr bwMode="auto">
          <a:xfrm>
            <a:off x="6233963" y="5333589"/>
            <a:ext cx="2555245" cy="1376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148064" y="3047323"/>
            <a:ext cx="1859829" cy="201622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115409" y="6340901"/>
            <a:ext cx="2065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Reconstructed floor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5148064" y="2596245"/>
            <a:ext cx="24753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Wall painting fragments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7536" y="188640"/>
            <a:ext cx="3933800" cy="232585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Tel Kabri</a:t>
            </a:r>
          </a:p>
        </p:txBody>
      </p:sp>
      <p:sp>
        <p:nvSpPr>
          <p:cNvPr id="150531" name="Rectangle 3"/>
          <p:cNvSpPr>
            <a:spLocks noGrp="1" noChangeArrowheads="1"/>
          </p:cNvSpPr>
          <p:nvPr>
            <p:ph idx="1"/>
          </p:nvPr>
        </p:nvSpPr>
        <p:spPr>
          <a:xfrm>
            <a:off x="323528" y="1772816"/>
            <a:ext cx="7560840" cy="4824535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/>
              <a:t>Technologically &amp; stylistically Aegean art-form</a:t>
            </a:r>
          </a:p>
          <a:p>
            <a:pPr lvl="1">
              <a:lnSpc>
                <a:spcPct val="80000"/>
              </a:lnSpc>
              <a:defRPr/>
            </a:pPr>
            <a:r>
              <a:rPr lang="en-GB" sz="2400" dirty="0" smtClean="0"/>
              <a:t>String impressions used as guidelines for grid pattern </a:t>
            </a:r>
          </a:p>
          <a:p>
            <a:pPr lvl="1">
              <a:lnSpc>
                <a:spcPct val="80000"/>
              </a:lnSpc>
              <a:defRPr/>
            </a:pPr>
            <a:r>
              <a:rPr lang="en-GB" sz="2400" dirty="0" smtClean="0"/>
              <a:t>True fresco technique on lime plaster</a:t>
            </a:r>
          </a:p>
          <a:p>
            <a:pPr lvl="1">
              <a:lnSpc>
                <a:spcPct val="80000"/>
              </a:lnSpc>
              <a:defRPr/>
            </a:pPr>
            <a:r>
              <a:rPr lang="en-GB" sz="2400" dirty="0" smtClean="0"/>
              <a:t>The colour palette &amp; use of individual pigment types (red &amp; yellow ochre for example)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/>
              <a:t>Knossos: use of painted plaster to decorate floors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/>
              <a:t>Miniature wall-paintings are interesting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sz="2400" dirty="0" smtClean="0"/>
              <a:t>Rare in the Aegean: Knossos, </a:t>
            </a:r>
            <a:r>
              <a:rPr lang="en-GB" sz="2400" dirty="0" err="1" smtClean="0"/>
              <a:t>Tylissos</a:t>
            </a:r>
            <a:r>
              <a:rPr lang="en-GB" sz="2400" dirty="0" smtClean="0"/>
              <a:t>, Akrotiri &amp; Ayia Irini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sz="2400" dirty="0" smtClean="0"/>
              <a:t>Particularly close links with Aegean islands?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dirty="0"/>
              <a:t>Tel </a:t>
            </a:r>
            <a:r>
              <a:rPr lang="en-GB" sz="4800" dirty="0" err="1"/>
              <a:t>Kabri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800" dirty="0"/>
              <a:t>Decorative program designed to transform a typically Canaanite </a:t>
            </a:r>
            <a:r>
              <a:rPr lang="en-GB" sz="2800" dirty="0" smtClean="0"/>
              <a:t>room into </a:t>
            </a:r>
            <a:r>
              <a:rPr lang="en-GB" sz="2800" dirty="0"/>
              <a:t>a </a:t>
            </a:r>
            <a:r>
              <a:rPr lang="en-GB" sz="2800" dirty="0" smtClean="0"/>
              <a:t>Minoan hall</a:t>
            </a:r>
          </a:p>
          <a:p>
            <a:r>
              <a:rPr lang="en-GB" sz="2800" dirty="0" err="1"/>
              <a:t>Niemeier</a:t>
            </a:r>
            <a:r>
              <a:rPr lang="en-GB" sz="2800" dirty="0"/>
              <a:t> (1991): painted by travelling Minoan craftsmen</a:t>
            </a:r>
          </a:p>
          <a:p>
            <a:pPr lvl="1"/>
            <a:r>
              <a:rPr lang="en-GB" sz="2400" dirty="0"/>
              <a:t>Why not adapt the iconography &amp; style for Levantine tastes?</a:t>
            </a:r>
          </a:p>
          <a:p>
            <a:r>
              <a:rPr lang="en-GB" sz="2800" dirty="0"/>
              <a:t>Cline &amp; Yasur-Landau (2007): </a:t>
            </a:r>
            <a:r>
              <a:rPr lang="en-GB" sz="2800" dirty="0">
                <a:solidFill>
                  <a:srgbClr val="FFC000"/>
                </a:solidFill>
              </a:rPr>
              <a:t>a deliberate break </a:t>
            </a:r>
            <a:r>
              <a:rPr lang="en-GB" sz="2800" dirty="0"/>
              <a:t>with </a:t>
            </a:r>
            <a:r>
              <a:rPr lang="en-GB" sz="2800" dirty="0" smtClean="0"/>
              <a:t>Egyptian </a:t>
            </a:r>
            <a:r>
              <a:rPr lang="en-GB" sz="2800" dirty="0"/>
              <a:t>royal artistic </a:t>
            </a:r>
            <a:r>
              <a:rPr lang="en-GB" sz="2800" dirty="0" smtClean="0"/>
              <a:t>canon (power </a:t>
            </a:r>
            <a:r>
              <a:rPr lang="en-GB" sz="2800" dirty="0"/>
              <a:t>ideology &amp; divine sanction of </a:t>
            </a:r>
            <a:r>
              <a:rPr lang="en-GB" sz="2800" dirty="0" smtClean="0"/>
              <a:t>rulers)</a:t>
            </a:r>
            <a:endParaRPr lang="en-GB" sz="2800" dirty="0"/>
          </a:p>
          <a:p>
            <a:pPr lvl="1"/>
            <a:r>
              <a:rPr lang="en-GB" sz="2400" dirty="0"/>
              <a:t>Adopted a specifically Aegean </a:t>
            </a:r>
            <a:r>
              <a:rPr lang="en-GB" sz="2400" dirty="0" smtClean="0"/>
              <a:t>narrative: expression </a:t>
            </a:r>
            <a:r>
              <a:rPr lang="en-GB" sz="2400" dirty="0"/>
              <a:t>of </a:t>
            </a:r>
            <a:r>
              <a:rPr lang="en-GB" sz="2400" dirty="0" smtClean="0"/>
              <a:t>maritime contacts</a:t>
            </a:r>
          </a:p>
          <a:p>
            <a:r>
              <a:rPr lang="en-GB" sz="3000" dirty="0" smtClean="0"/>
              <a:t>Minoan or </a:t>
            </a:r>
            <a:r>
              <a:rPr lang="en-GB" sz="3000" dirty="0" err="1" smtClean="0"/>
              <a:t>Theran</a:t>
            </a:r>
            <a:r>
              <a:rPr lang="en-GB" sz="3000" dirty="0" smtClean="0"/>
              <a:t> artist</a:t>
            </a:r>
            <a:r>
              <a:rPr lang="en-GB" sz="2600" dirty="0" smtClean="0"/>
              <a:t>?</a:t>
            </a:r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1299491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Tell el-</a:t>
            </a:r>
            <a:r>
              <a:rPr lang="en-GB" dirty="0" err="1" smtClean="0"/>
              <a:t>Dab‘a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680520" cy="482341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 smtClean="0"/>
              <a:t>Garden north of mudbrick platform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Dump of thousands of fragments of wall paintings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Possibly from building on the platform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Minoan technique &amp; iconographic repertoire</a:t>
            </a:r>
          </a:p>
        </p:txBody>
      </p:sp>
      <p:pic>
        <p:nvPicPr>
          <p:cNvPr id="7" name="Content Placeholder 6" descr="daba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4000" contrast="-4000"/>
          </a:blip>
          <a:srcRect/>
          <a:stretch>
            <a:fillRect/>
          </a:stretch>
        </p:blipFill>
        <p:spPr bwMode="auto">
          <a:xfrm>
            <a:off x="5414160" y="2564905"/>
            <a:ext cx="3268448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Technique</a:t>
            </a:r>
          </a:p>
        </p:txBody>
      </p:sp>
      <p:sp>
        <p:nvSpPr>
          <p:cNvPr id="154629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323528" y="1700808"/>
            <a:ext cx="5184576" cy="4968552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2400" dirty="0" smtClean="0"/>
              <a:t>Lime plaster</a:t>
            </a:r>
          </a:p>
          <a:p>
            <a:pPr eaLnBrk="1" hangingPunct="1">
              <a:defRPr/>
            </a:pPr>
            <a:r>
              <a:rPr lang="en-GB" sz="2400" dirty="0" smtClean="0"/>
              <a:t>Borders prepared by string when the plaster was still wet</a:t>
            </a:r>
          </a:p>
          <a:p>
            <a:pPr eaLnBrk="1" hangingPunct="1">
              <a:defRPr/>
            </a:pPr>
            <a:r>
              <a:rPr lang="en-GB" sz="2400" dirty="0" smtClean="0"/>
              <a:t>Ground colour painted on wet plaster </a:t>
            </a:r>
          </a:p>
          <a:p>
            <a:pPr eaLnBrk="1" hangingPunct="1">
              <a:defRPr/>
            </a:pPr>
            <a:r>
              <a:rPr lang="en-GB" sz="2400" dirty="0" smtClean="0"/>
              <a:t>Figured scenes painted on dry plaster</a:t>
            </a:r>
          </a:p>
          <a:p>
            <a:pPr eaLnBrk="1" hangingPunct="1">
              <a:defRPr/>
            </a:pPr>
            <a:r>
              <a:rPr lang="en-GB" sz="2400" dirty="0" smtClean="0"/>
              <a:t>Two sizes: miniature friezes &amp; almost </a:t>
            </a:r>
            <a:r>
              <a:rPr lang="en-GB" sz="2400" dirty="0" err="1" smtClean="0"/>
              <a:t>lifesize</a:t>
            </a:r>
            <a:endParaRPr lang="en-GB" sz="2400" dirty="0" smtClean="0"/>
          </a:p>
          <a:p>
            <a:pPr eaLnBrk="1" hangingPunct="1">
              <a:defRPr/>
            </a:pPr>
            <a:r>
              <a:rPr lang="en-GB" sz="2400" dirty="0" smtClean="0"/>
              <a:t>Stucco reliefs</a:t>
            </a:r>
          </a:p>
          <a:p>
            <a:pPr eaLnBrk="1" hangingPunct="1">
              <a:defRPr/>
            </a:pPr>
            <a:r>
              <a:rPr lang="en-GB" sz="2400" dirty="0" smtClean="0"/>
              <a:t>Use of Minoan palette:</a:t>
            </a:r>
          </a:p>
          <a:p>
            <a:pPr lvl="1" eaLnBrk="1" hangingPunct="1">
              <a:defRPr/>
            </a:pPr>
            <a:r>
              <a:rPr lang="en-GB" sz="2000" dirty="0" smtClean="0"/>
              <a:t>Blue to represent plants &amp; grey</a:t>
            </a:r>
          </a:p>
        </p:txBody>
      </p:sp>
      <p:pic>
        <p:nvPicPr>
          <p:cNvPr id="6" name="Picture 6" descr="daba acrobat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5522655" y="2170668"/>
            <a:ext cx="3369825" cy="3154156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2"/>
          <p:cNvSpPr txBox="1"/>
          <p:nvPr/>
        </p:nvSpPr>
        <p:spPr>
          <a:xfrm>
            <a:off x="6084168" y="5445224"/>
            <a:ext cx="25971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Fragment from Tell </a:t>
            </a:r>
            <a:r>
              <a:rPr lang="en-GB" dirty="0" err="1" smtClean="0"/>
              <a:t>Dab’a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7701" name="Picture 5" descr="bull-leap-ring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436096" y="4370308"/>
            <a:ext cx="2664296" cy="20782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7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Iconography</a:t>
            </a:r>
          </a:p>
        </p:txBody>
      </p:sp>
      <p:sp>
        <p:nvSpPr>
          <p:cNvPr id="15769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23528" y="1628800"/>
            <a:ext cx="5112568" cy="2736304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r>
              <a:rPr lang="en-GB" dirty="0" smtClean="0"/>
              <a:t>Numerous bull-leaping scenes:</a:t>
            </a:r>
          </a:p>
          <a:p>
            <a:pPr lvl="1" eaLnBrk="1" hangingPunct="1">
              <a:defRPr/>
            </a:pPr>
            <a:r>
              <a:rPr lang="en-GB" dirty="0" smtClean="0"/>
              <a:t>A common Minoan motif in various media</a:t>
            </a:r>
          </a:p>
          <a:p>
            <a:pPr lvl="1" eaLnBrk="1" hangingPunct="1">
              <a:defRPr/>
            </a:pPr>
            <a:r>
              <a:rPr lang="en-GB" dirty="0" smtClean="0"/>
              <a:t>Also an activity common in the Near East</a:t>
            </a:r>
          </a:p>
          <a:p>
            <a:pPr eaLnBrk="1" hangingPunct="1">
              <a:defRPr/>
            </a:pPr>
            <a:r>
              <a:rPr lang="en-GB" dirty="0" smtClean="0"/>
              <a:t>What is the direction of influence?</a:t>
            </a:r>
            <a:r>
              <a:rPr lang="en-US" dirty="0" smtClean="0"/>
              <a:t> </a:t>
            </a:r>
            <a:endParaRPr lang="en-GB" dirty="0" smtClean="0"/>
          </a:p>
        </p:txBody>
      </p:sp>
      <p:pic>
        <p:nvPicPr>
          <p:cNvPr id="157703" name="Picture 7" descr="image006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395289" y="4301369"/>
            <a:ext cx="4392736" cy="23137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4" descr="daba acrobat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email"/>
          <a:stretch>
            <a:fillRect/>
          </a:stretch>
        </p:blipFill>
        <p:spPr bwMode="auto">
          <a:xfrm>
            <a:off x="5652120" y="260648"/>
            <a:ext cx="3096344" cy="375431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Iconography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556792"/>
            <a:ext cx="5832648" cy="3240360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Depiction of athletes as Minoans perceive themselves rather than Egyptian perception</a:t>
            </a:r>
          </a:p>
          <a:p>
            <a:pPr lvl="1">
              <a:defRPr/>
            </a:pPr>
            <a:r>
              <a:rPr lang="en-GB" dirty="0" smtClean="0"/>
              <a:t>Skin colour</a:t>
            </a:r>
          </a:p>
          <a:p>
            <a:pPr>
              <a:defRPr/>
            </a:pPr>
            <a:r>
              <a:rPr lang="en-GB" dirty="0" smtClean="0"/>
              <a:t>Bull’s head en face</a:t>
            </a:r>
          </a:p>
          <a:p>
            <a:r>
              <a:rPr lang="en-GB" dirty="0" smtClean="0"/>
              <a:t>Maze motif</a:t>
            </a:r>
            <a:endParaRPr lang="en-GB" dirty="0"/>
          </a:p>
        </p:txBody>
      </p:sp>
      <p:pic>
        <p:nvPicPr>
          <p:cNvPr id="9" name="Content Placeholder 8" descr="daba acrobat 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8000" contrast="-8000"/>
          </a:blip>
          <a:srcRect/>
          <a:stretch>
            <a:fillRect/>
          </a:stretch>
        </p:blipFill>
        <p:spPr bwMode="auto">
          <a:xfrm>
            <a:off x="6084168" y="188640"/>
            <a:ext cx="2674115" cy="30963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4" descr="daba bull leaper"/>
          <p:cNvPicPr>
            <a:picLocks noChangeAspect="1" noChangeArrowheads="1"/>
          </p:cNvPicPr>
          <p:nvPr/>
        </p:nvPicPr>
        <p:blipFill>
          <a:blip r:embed="rId3" cstate="email"/>
          <a:stretch>
            <a:fillRect/>
          </a:stretch>
        </p:blipFill>
        <p:spPr bwMode="auto">
          <a:xfrm>
            <a:off x="4788024" y="3573016"/>
            <a:ext cx="4043782" cy="3027782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1" descr="daba maze"/>
          <p:cNvPicPr>
            <a:picLocks noChangeAspect="1" noChangeArrowheads="1"/>
          </p:cNvPicPr>
          <p:nvPr/>
        </p:nvPicPr>
        <p:blipFill>
          <a:blip r:embed="rId4" cstate="email"/>
          <a:stretch>
            <a:fillRect/>
          </a:stretch>
        </p:blipFill>
        <p:spPr bwMode="auto">
          <a:xfrm>
            <a:off x="2267744" y="4653136"/>
            <a:ext cx="2351941" cy="191683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Iconography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896544" cy="469694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 smtClean="0"/>
              <a:t>Landscapes &amp; animals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Felines (flying gallop) against red ground surrounded by blue plants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err="1" smtClean="0"/>
              <a:t>Nilotic</a:t>
            </a:r>
            <a:r>
              <a:rPr lang="en-GB" dirty="0" smtClean="0"/>
              <a:t> scenes with rivers &amp; aquatic plants: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Hybridisation of originally Egyptian scene in Minoan style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Griffons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5" name="Picture 6" descr="daba griffo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5796136" y="332656"/>
            <a:ext cx="3083466" cy="2448272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daba feline 1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5868144" y="3623131"/>
            <a:ext cx="2160240" cy="28929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6156176" y="2924944"/>
            <a:ext cx="21498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Tell </a:t>
            </a:r>
            <a:r>
              <a:rPr lang="en-GB" dirty="0" err="1" smtClean="0"/>
              <a:t>Dab’a</a:t>
            </a:r>
            <a:r>
              <a:rPr lang="en-GB" dirty="0" smtClean="0"/>
              <a:t> fragments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Iconography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5040560" cy="273518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Large scale bulls &amp; bulls hoof in relief</a:t>
            </a:r>
          </a:p>
          <a:p>
            <a:pPr lvl="1">
              <a:defRPr/>
            </a:pPr>
            <a:r>
              <a:rPr lang="en-GB" dirty="0" smtClean="0"/>
              <a:t>Reminiscent North Portico fresco, Knossos</a:t>
            </a:r>
          </a:p>
          <a:p>
            <a:pPr>
              <a:defRPr/>
            </a:pPr>
            <a:r>
              <a:rPr lang="en-GB" dirty="0" smtClean="0"/>
              <a:t>Large-scale human figures:</a:t>
            </a:r>
          </a:p>
          <a:p>
            <a:pPr lvl="1">
              <a:defRPr/>
            </a:pPr>
            <a:r>
              <a:rPr lang="en-GB" dirty="0" smtClean="0"/>
              <a:t>Bearded males</a:t>
            </a:r>
          </a:p>
        </p:txBody>
      </p:sp>
      <p:pic>
        <p:nvPicPr>
          <p:cNvPr id="7" name="Picture 5" descr="daba mal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866522" y="3645024"/>
            <a:ext cx="3012335" cy="2945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4" descr="relief bull"/>
          <p:cNvPicPr>
            <a:picLocks noChangeAspect="1" noChangeArrowheads="1"/>
          </p:cNvPicPr>
          <p:nvPr/>
        </p:nvPicPr>
        <p:blipFill>
          <a:blip r:embed="rId3" cstate="email"/>
          <a:stretch>
            <a:fillRect/>
          </a:stretch>
        </p:blipFill>
        <p:spPr bwMode="auto">
          <a:xfrm>
            <a:off x="6155902" y="260648"/>
            <a:ext cx="2684278" cy="2664296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6" descr="sealstone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539552" y="4365104"/>
            <a:ext cx="2213847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2915816" y="4581128"/>
            <a:ext cx="19559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Minoan </a:t>
            </a:r>
            <a:r>
              <a:rPr lang="en-GB" dirty="0" err="1" smtClean="0"/>
              <a:t>sealstones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054173" y="6033662"/>
            <a:ext cx="1635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Tell </a:t>
            </a:r>
            <a:r>
              <a:rPr lang="en-GB" dirty="0" err="1" smtClean="0"/>
              <a:t>Dab’a</a:t>
            </a:r>
            <a:r>
              <a:rPr lang="en-GB" dirty="0" smtClean="0"/>
              <a:t> male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7236296" y="2956302"/>
            <a:ext cx="13676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Knossos bull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Interpretation </a:t>
            </a:r>
          </a:p>
        </p:txBody>
      </p:sp>
      <p:sp>
        <p:nvSpPr>
          <p:cNvPr id="17920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75191"/>
            <a:ext cx="8229600" cy="4822161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600" dirty="0" smtClean="0"/>
              <a:t>Themes, techniques &amp; style are Minoan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600" dirty="0" smtClean="0"/>
              <a:t>Many </a:t>
            </a:r>
            <a:r>
              <a:rPr lang="en-GB" sz="2600" dirty="0" smtClean="0">
                <a:solidFill>
                  <a:srgbClr val="FFC000"/>
                </a:solidFill>
              </a:rPr>
              <a:t>iconographic themes </a:t>
            </a:r>
            <a:r>
              <a:rPr lang="en-GB" sz="2600" dirty="0" smtClean="0"/>
              <a:t>common in Minoan art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600" dirty="0" smtClean="0"/>
              <a:t>Representations of Minoans as they viewed themselves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600" dirty="0" smtClean="0"/>
              <a:t>Some Egyptian/Near Eastern motifs have been incorporated into Minoan artistic repertoire, &amp; these have been retransmitted East, with no apparent re-adaptation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600" dirty="0" smtClean="0"/>
              <a:t>Development of a common school of wall painting in East Mediterranean at the very beginning of the LBA?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200" dirty="0" smtClean="0"/>
              <a:t>International Style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600" dirty="0" smtClean="0"/>
              <a:t>Movement of Minoan craftsmen?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Consuming the Exotic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244280" cy="462381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 smtClean="0"/>
              <a:t>Why would the Egyptians choose such an unusually non-Egyptian schema to decorate palaces?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Iconography has very specific religious &amp; symbolic connotations back in the Aegean</a:t>
            </a:r>
          </a:p>
        </p:txBody>
      </p:sp>
      <p:pic>
        <p:nvPicPr>
          <p:cNvPr id="6" name="Picture 4" descr="daba lilie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4788024" y="2132856"/>
            <a:ext cx="4038600" cy="302895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Box 1"/>
          <p:cNvSpPr txBox="1"/>
          <p:nvPr/>
        </p:nvSpPr>
        <p:spPr>
          <a:xfrm>
            <a:off x="6300192" y="5301208"/>
            <a:ext cx="22302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Fragment from </a:t>
            </a:r>
            <a:r>
              <a:rPr lang="en-GB" dirty="0" err="1" smtClean="0"/>
              <a:t>Dab’a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4" descr="ahmose ax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263241" y="1556792"/>
            <a:ext cx="3347941" cy="4536504"/>
          </a:xfrm>
          <a:prstGeom prst="rect">
            <a:avLst/>
          </a:prstGeom>
          <a:noFill/>
          <a:ln>
            <a:noFill/>
          </a:ln>
        </p:spPr>
      </p:pic>
      <p:sp>
        <p:nvSpPr>
          <p:cNvPr id="20486" name="Oval 5"/>
          <p:cNvSpPr>
            <a:spLocks noChangeArrowheads="1"/>
          </p:cNvSpPr>
          <p:nvPr/>
        </p:nvSpPr>
        <p:spPr bwMode="auto">
          <a:xfrm>
            <a:off x="6372200" y="4747407"/>
            <a:ext cx="1613565" cy="985849"/>
          </a:xfrm>
          <a:prstGeom prst="ellipse">
            <a:avLst/>
          </a:prstGeom>
          <a:noFill/>
          <a:ln w="57150">
            <a:solidFill>
              <a:srgbClr val="FFC000"/>
            </a:solidFill>
            <a:round/>
            <a:headEnd/>
            <a:tailEnd/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txBody>
          <a:bodyPr wrap="none" anchor="ctr"/>
          <a:lstStyle/>
          <a:p>
            <a:endParaRPr lang="en-US"/>
          </a:p>
        </p:txBody>
      </p:sp>
      <p:sp>
        <p:nvSpPr>
          <p:cNvPr id="178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dirty="0" smtClean="0"/>
              <a:t>Interpretation</a:t>
            </a:r>
          </a:p>
        </p:txBody>
      </p:sp>
      <p:sp>
        <p:nvSpPr>
          <p:cNvPr id="17817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773936"/>
            <a:ext cx="4536504" cy="4623816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Bietak: dynastic marriage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 smtClean="0"/>
              <a:t>Close associate of griffons &amp; females in Aegean – associated with </a:t>
            </a:r>
            <a:r>
              <a:rPr lang="en-GB" dirty="0" err="1" smtClean="0"/>
              <a:t>queenship</a:t>
            </a:r>
            <a:r>
              <a:rPr lang="en-GB" dirty="0" smtClean="0"/>
              <a:t>?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 smtClean="0"/>
              <a:t>Significance of </a:t>
            </a:r>
            <a:r>
              <a:rPr lang="en-GB" dirty="0" err="1" smtClean="0"/>
              <a:t>Ahmose</a:t>
            </a:r>
            <a:r>
              <a:rPr lang="en-GB" dirty="0" smtClean="0"/>
              <a:t> axe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Early 18</a:t>
            </a:r>
            <a:r>
              <a:rPr lang="en-GB" baseline="30000" dirty="0" smtClean="0"/>
              <a:t>th</a:t>
            </a:r>
            <a:r>
              <a:rPr lang="en-GB" dirty="0" smtClean="0"/>
              <a:t> Dynasty ruler painted a Minoan style palace for a Minoan princess?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7146190" y="6165304"/>
            <a:ext cx="13580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Ahmose</a:t>
            </a:r>
            <a:r>
              <a:rPr lang="en-GB" dirty="0" smtClean="0"/>
              <a:t> axe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Itinerant Craftsmen &amp; Gifting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Gifting of specialist personal between rulers:</a:t>
            </a:r>
          </a:p>
          <a:p>
            <a:pPr lvl="1"/>
            <a:r>
              <a:rPr lang="en-GB" dirty="0" smtClean="0"/>
              <a:t>Only “temporarily lent to another king...[and] needed to be returned to their owners”</a:t>
            </a:r>
          </a:p>
          <a:p>
            <a:pPr lvl="1">
              <a:buNone/>
            </a:pPr>
            <a:r>
              <a:rPr lang="en-GB" dirty="0" smtClean="0"/>
              <a:t>	(</a:t>
            </a:r>
            <a:r>
              <a:rPr lang="en-GB" dirty="0" err="1" smtClean="0"/>
              <a:t>Zaccagnini</a:t>
            </a:r>
            <a:r>
              <a:rPr lang="en-GB" dirty="0" smtClean="0"/>
              <a:t> 1983: 252)</a:t>
            </a:r>
          </a:p>
          <a:p>
            <a:pPr lvl="1"/>
            <a:r>
              <a:rPr lang="en-GB" dirty="0" smtClean="0"/>
              <a:t>“specialists are considered particular gifts &amp; are requested, refused, &amp; dispatched like gifts. In addition to their actual professional function, they are an important means for maintaining peaceful international relations between foreign courts”</a:t>
            </a:r>
          </a:p>
          <a:p>
            <a:pPr lvl="1">
              <a:buNone/>
            </a:pPr>
            <a:r>
              <a:rPr lang="en-GB" dirty="0" smtClean="0"/>
              <a:t>	(</a:t>
            </a:r>
            <a:r>
              <a:rPr lang="en-GB" dirty="0" err="1" smtClean="0"/>
              <a:t>Zaccagnini</a:t>
            </a:r>
            <a:r>
              <a:rPr lang="en-GB" dirty="0" smtClean="0"/>
              <a:t> 1983: 253)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Competitive Gift Exchange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700808"/>
            <a:ext cx="7992888" cy="4824535"/>
          </a:xfrm>
        </p:spPr>
        <p:txBody>
          <a:bodyPr>
            <a:normAutofit/>
          </a:bodyPr>
          <a:lstStyle/>
          <a:p>
            <a:r>
              <a:rPr lang="en-GB" sz="2800" dirty="0" smtClean="0"/>
              <a:t>Fragmentary nature of wall paintings (mostly found in dumps): reflecting structured activity &amp; patterns of consumption?</a:t>
            </a:r>
          </a:p>
          <a:p>
            <a:pPr lvl="1"/>
            <a:r>
              <a:rPr lang="en-GB" sz="2400" dirty="0" smtClean="0"/>
              <a:t>Deliberate destruction &amp; structured disposal of wall-paintings is part of their life-cycle?</a:t>
            </a:r>
          </a:p>
          <a:p>
            <a:r>
              <a:rPr lang="en-GB" sz="2800" dirty="0" smtClean="0"/>
              <a:t>The whole point of the exchange was the performance (act of painting): “magical act of object transformation” (</a:t>
            </a:r>
            <a:r>
              <a:rPr lang="en-GB" sz="2800" dirty="0" err="1" smtClean="0"/>
              <a:t>Brysbaert</a:t>
            </a:r>
            <a:r>
              <a:rPr lang="en-GB" sz="2800" dirty="0" smtClean="0"/>
              <a:t> 2008: 182)</a:t>
            </a:r>
          </a:p>
          <a:p>
            <a:r>
              <a:rPr lang="en-GB" sz="2800" dirty="0" smtClean="0"/>
              <a:t>Sumptuary consumption &amp; destruction of wealth within ceremonial display 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dirty="0" smtClean="0">
                <a:solidFill>
                  <a:srgbClr val="FFC000"/>
                </a:solidFill>
              </a:rPr>
              <a:t>Summary</a:t>
            </a:r>
          </a:p>
        </p:txBody>
      </p:sp>
      <p:sp>
        <p:nvSpPr>
          <p:cNvPr id="15155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75191"/>
            <a:ext cx="8229600" cy="4678145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2600" dirty="0" smtClean="0"/>
              <a:t>Appearance of specifically Minoan technology &amp; iconography within an indigenous architectural context in Levant &amp; Nile Delta</a:t>
            </a:r>
          </a:p>
          <a:p>
            <a:pPr eaLnBrk="1" hangingPunct="1">
              <a:defRPr/>
            </a:pPr>
            <a:r>
              <a:rPr lang="en-GB" sz="2600" dirty="0" smtClean="0"/>
              <a:t>Short-lived phenomenon, but clear transmission of a Minoan art form to the East Mediterranean at transition to LBA</a:t>
            </a:r>
          </a:p>
          <a:p>
            <a:pPr eaLnBrk="1" hangingPunct="1">
              <a:defRPr/>
            </a:pPr>
            <a:r>
              <a:rPr lang="en-GB" sz="2600" dirty="0" smtClean="0"/>
              <a:t>Bull leaping scenes are of particular significance in </a:t>
            </a:r>
            <a:r>
              <a:rPr lang="en-GB" sz="2600" dirty="0" err="1" smtClean="0"/>
              <a:t>Daba</a:t>
            </a:r>
            <a:endParaRPr lang="en-GB" sz="2600" dirty="0" smtClean="0"/>
          </a:p>
          <a:p>
            <a:pPr eaLnBrk="1" hangingPunct="1">
              <a:defRPr/>
            </a:pPr>
            <a:r>
              <a:rPr lang="en-GB" sz="2600" dirty="0" smtClean="0"/>
              <a:t>Also griffons are represented at </a:t>
            </a:r>
            <a:r>
              <a:rPr lang="en-GB" sz="2600" dirty="0" err="1" smtClean="0"/>
              <a:t>Daba</a:t>
            </a:r>
            <a:r>
              <a:rPr lang="en-GB" sz="2600" dirty="0" smtClean="0"/>
              <a:t> &amp; </a:t>
            </a:r>
            <a:r>
              <a:rPr lang="en-GB" sz="2600" dirty="0" err="1" smtClean="0"/>
              <a:t>Kabri</a:t>
            </a:r>
            <a:endParaRPr lang="en-GB" sz="2600" dirty="0" smtClean="0"/>
          </a:p>
          <a:p>
            <a:pPr eaLnBrk="1" hangingPunct="1">
              <a:defRPr/>
            </a:pPr>
            <a:r>
              <a:rPr lang="en-GB" sz="2600" dirty="0" smtClean="0"/>
              <a:t>Interpretations are still tentative: dynastic marriages, exotic art forms &amp; high prestige of Minoan art?</a:t>
            </a:r>
          </a:p>
          <a:p>
            <a:pPr eaLnBrk="1" hangingPunct="1">
              <a:defRPr/>
            </a:pPr>
            <a:r>
              <a:rPr lang="en-GB" sz="2600" dirty="0" smtClean="0"/>
              <a:t>Competitive gift exchange analogous to </a:t>
            </a:r>
            <a:r>
              <a:rPr lang="en-GB" sz="2600" dirty="0" err="1" smtClean="0"/>
              <a:t>potlach</a:t>
            </a:r>
            <a:r>
              <a:rPr lang="en-GB" sz="2600" dirty="0" smtClean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131</TotalTime>
  <Words>1107</Words>
  <Application>Microsoft Office PowerPoint</Application>
  <PresentationFormat>On-screen Show (4:3)</PresentationFormat>
  <Paragraphs>166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Arial</vt:lpstr>
      <vt:lpstr>Calibri</vt:lpstr>
      <vt:lpstr>Corbel</vt:lpstr>
      <vt:lpstr>Wingdings</vt:lpstr>
      <vt:lpstr>Wingdings 2</vt:lpstr>
      <vt:lpstr>Wingdings 3</vt:lpstr>
      <vt:lpstr>Module</vt:lpstr>
      <vt:lpstr>Entanglements</vt:lpstr>
      <vt:lpstr>Minoan Wall Paintings</vt:lpstr>
      <vt:lpstr>Problems with Interpretation</vt:lpstr>
      <vt:lpstr>Technique &amp; Themes</vt:lpstr>
      <vt:lpstr>Egyptian Influence?</vt:lpstr>
      <vt:lpstr>Minoan Wall-Paintings in the East</vt:lpstr>
      <vt:lpstr>Defining Minoan?</vt:lpstr>
      <vt:lpstr>Alalakh: Palace of Yarim Lin </vt:lpstr>
      <vt:lpstr>Qatna</vt:lpstr>
      <vt:lpstr>Tel Kabri</vt:lpstr>
      <vt:lpstr>Tel Kabri</vt:lpstr>
      <vt:lpstr>Tel Kabri</vt:lpstr>
      <vt:lpstr>Tell el-Dab‘a</vt:lpstr>
      <vt:lpstr>Technique</vt:lpstr>
      <vt:lpstr>Iconography</vt:lpstr>
      <vt:lpstr>Iconography</vt:lpstr>
      <vt:lpstr>Iconography</vt:lpstr>
      <vt:lpstr>Iconography</vt:lpstr>
      <vt:lpstr>Interpretation </vt:lpstr>
      <vt:lpstr>Consuming the Exotic</vt:lpstr>
      <vt:lpstr>Interpretation</vt:lpstr>
      <vt:lpstr>Itinerant Craftsmen &amp; Gifting</vt:lpstr>
      <vt:lpstr>Competitive Gift Exchange</vt:lpstr>
      <vt:lpstr>Summary</vt:lpstr>
    </vt:vector>
  </TitlesOfParts>
  <Company>Hewlett-Packard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Connected Worlds</dc:title>
  <dc:creator>Louise</dc:creator>
  <cp:lastModifiedBy>Louise Steel</cp:lastModifiedBy>
  <cp:revision>29</cp:revision>
  <dcterms:created xsi:type="dcterms:W3CDTF">2013-02-15T15:42:50Z</dcterms:created>
  <dcterms:modified xsi:type="dcterms:W3CDTF">2019-10-24T14:37:43Z</dcterms:modified>
</cp:coreProperties>
</file>