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9" r:id="rId5"/>
    <p:sldId id="258" r:id="rId6"/>
    <p:sldId id="260" r:id="rId7"/>
    <p:sldId id="261" r:id="rId8"/>
    <p:sldId id="265" r:id="rId9"/>
    <p:sldId id="262" r:id="rId10"/>
    <p:sldId id="264"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69" autoAdjust="0"/>
    <p:restoredTop sz="94660"/>
  </p:normalViewPr>
  <p:slideViewPr>
    <p:cSldViewPr snapToGrid="0">
      <p:cViewPr varScale="1">
        <p:scale>
          <a:sx n="72" d="100"/>
          <a:sy n="72" d="100"/>
        </p:scale>
        <p:origin x="84" y="14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BDE32-4733-4CF7-A173-A2F95FC4E0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64A8B1-F89E-43DD-94BB-6A87A4C878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4E78235-D7D1-46B6-B157-0B64221B7FCF}"/>
              </a:ext>
            </a:extLst>
          </p:cNvPr>
          <p:cNvSpPr>
            <a:spLocks noGrp="1"/>
          </p:cNvSpPr>
          <p:nvPr>
            <p:ph type="dt" sz="half" idx="10"/>
          </p:nvPr>
        </p:nvSpPr>
        <p:spPr/>
        <p:txBody>
          <a:bodyPr/>
          <a:lstStyle/>
          <a:p>
            <a:fld id="{6957251E-FBC2-40DC-9ED9-6256BCB0A9ED}" type="datetimeFigureOut">
              <a:rPr lang="en-GB" smtClean="0"/>
              <a:t>18/03/2020</a:t>
            </a:fld>
            <a:endParaRPr lang="en-GB"/>
          </a:p>
        </p:txBody>
      </p:sp>
      <p:sp>
        <p:nvSpPr>
          <p:cNvPr id="5" name="Footer Placeholder 4">
            <a:extLst>
              <a:ext uri="{FF2B5EF4-FFF2-40B4-BE49-F238E27FC236}">
                <a16:creationId xmlns:a16="http://schemas.microsoft.com/office/drawing/2014/main" id="{64987CFE-8002-47E3-BA3F-2918EC312F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EC15EF-4373-4F98-AB14-CE77E8600432}"/>
              </a:ext>
            </a:extLst>
          </p:cNvPr>
          <p:cNvSpPr>
            <a:spLocks noGrp="1"/>
          </p:cNvSpPr>
          <p:nvPr>
            <p:ph type="sldNum" sz="quarter" idx="12"/>
          </p:nvPr>
        </p:nvSpPr>
        <p:spPr/>
        <p:txBody>
          <a:bodyPr/>
          <a:lstStyle/>
          <a:p>
            <a:fld id="{0A124678-FE0A-43F0-92F1-E2826A9A44BF}" type="slidenum">
              <a:rPr lang="en-GB" smtClean="0"/>
              <a:t>‹#›</a:t>
            </a:fld>
            <a:endParaRPr lang="en-GB"/>
          </a:p>
        </p:txBody>
      </p:sp>
    </p:spTree>
    <p:extLst>
      <p:ext uri="{BB962C8B-B14F-4D97-AF65-F5344CB8AC3E}">
        <p14:creationId xmlns:p14="http://schemas.microsoft.com/office/powerpoint/2010/main" val="6619018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5DF1C-680C-4C13-B6DF-B2C3B8C037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DD71E2-A066-4496-8648-4200E7A49FD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BD28B0-0679-420F-902D-42733BF5EB72}"/>
              </a:ext>
            </a:extLst>
          </p:cNvPr>
          <p:cNvSpPr>
            <a:spLocks noGrp="1"/>
          </p:cNvSpPr>
          <p:nvPr>
            <p:ph type="dt" sz="half" idx="10"/>
          </p:nvPr>
        </p:nvSpPr>
        <p:spPr/>
        <p:txBody>
          <a:bodyPr/>
          <a:lstStyle/>
          <a:p>
            <a:fld id="{6957251E-FBC2-40DC-9ED9-6256BCB0A9ED}" type="datetimeFigureOut">
              <a:rPr lang="en-GB" smtClean="0"/>
              <a:t>18/03/2020</a:t>
            </a:fld>
            <a:endParaRPr lang="en-GB"/>
          </a:p>
        </p:txBody>
      </p:sp>
      <p:sp>
        <p:nvSpPr>
          <p:cNvPr id="5" name="Footer Placeholder 4">
            <a:extLst>
              <a:ext uri="{FF2B5EF4-FFF2-40B4-BE49-F238E27FC236}">
                <a16:creationId xmlns:a16="http://schemas.microsoft.com/office/drawing/2014/main" id="{C1BAAF02-F894-4DFE-9094-DB081E8B24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835797-6BF0-4177-871F-592061C908D1}"/>
              </a:ext>
            </a:extLst>
          </p:cNvPr>
          <p:cNvSpPr>
            <a:spLocks noGrp="1"/>
          </p:cNvSpPr>
          <p:nvPr>
            <p:ph type="sldNum" sz="quarter" idx="12"/>
          </p:nvPr>
        </p:nvSpPr>
        <p:spPr/>
        <p:txBody>
          <a:bodyPr/>
          <a:lstStyle/>
          <a:p>
            <a:fld id="{0A124678-FE0A-43F0-92F1-E2826A9A44BF}" type="slidenum">
              <a:rPr lang="en-GB" smtClean="0"/>
              <a:t>‹#›</a:t>
            </a:fld>
            <a:endParaRPr lang="en-GB"/>
          </a:p>
        </p:txBody>
      </p:sp>
    </p:spTree>
    <p:extLst>
      <p:ext uri="{BB962C8B-B14F-4D97-AF65-F5344CB8AC3E}">
        <p14:creationId xmlns:p14="http://schemas.microsoft.com/office/powerpoint/2010/main" val="3342541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81B74-A5C7-4566-AD26-EFA90F50A40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5CE694-E6DF-45C4-8DAF-9A3A61FB3DF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6F92CC6-9E3E-49F0-ACD9-3995BF0E24E6}"/>
              </a:ext>
            </a:extLst>
          </p:cNvPr>
          <p:cNvSpPr>
            <a:spLocks noGrp="1"/>
          </p:cNvSpPr>
          <p:nvPr>
            <p:ph type="dt" sz="half" idx="10"/>
          </p:nvPr>
        </p:nvSpPr>
        <p:spPr/>
        <p:txBody>
          <a:bodyPr/>
          <a:lstStyle/>
          <a:p>
            <a:fld id="{6957251E-FBC2-40DC-9ED9-6256BCB0A9ED}" type="datetimeFigureOut">
              <a:rPr lang="en-GB" smtClean="0"/>
              <a:t>18/03/2020</a:t>
            </a:fld>
            <a:endParaRPr lang="en-GB"/>
          </a:p>
        </p:txBody>
      </p:sp>
      <p:sp>
        <p:nvSpPr>
          <p:cNvPr id="5" name="Footer Placeholder 4">
            <a:extLst>
              <a:ext uri="{FF2B5EF4-FFF2-40B4-BE49-F238E27FC236}">
                <a16:creationId xmlns:a16="http://schemas.microsoft.com/office/drawing/2014/main" id="{34EA8646-00FD-4E57-B6CA-A577D8882B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FF0616-07AA-4735-A16B-BAEC76579509}"/>
              </a:ext>
            </a:extLst>
          </p:cNvPr>
          <p:cNvSpPr>
            <a:spLocks noGrp="1"/>
          </p:cNvSpPr>
          <p:nvPr>
            <p:ph type="sldNum" sz="quarter" idx="12"/>
          </p:nvPr>
        </p:nvSpPr>
        <p:spPr/>
        <p:txBody>
          <a:bodyPr/>
          <a:lstStyle/>
          <a:p>
            <a:fld id="{0A124678-FE0A-43F0-92F1-E2826A9A44BF}" type="slidenum">
              <a:rPr lang="en-GB" smtClean="0"/>
              <a:t>‹#›</a:t>
            </a:fld>
            <a:endParaRPr lang="en-GB"/>
          </a:p>
        </p:txBody>
      </p:sp>
    </p:spTree>
    <p:extLst>
      <p:ext uri="{BB962C8B-B14F-4D97-AF65-F5344CB8AC3E}">
        <p14:creationId xmlns:p14="http://schemas.microsoft.com/office/powerpoint/2010/main" val="5495740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62E93-D206-4F19-8589-1C7851522B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241751-DAD3-42C4-B292-1A680D9926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13BC8A-719E-47E5-BAEA-BE86B0F58ED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127A94-5CEA-4F45-8948-A6D5509E374C}"/>
              </a:ext>
            </a:extLst>
          </p:cNvPr>
          <p:cNvSpPr>
            <a:spLocks noGrp="1"/>
          </p:cNvSpPr>
          <p:nvPr>
            <p:ph type="dt" sz="half" idx="10"/>
          </p:nvPr>
        </p:nvSpPr>
        <p:spPr/>
        <p:txBody>
          <a:bodyPr/>
          <a:lstStyle/>
          <a:p>
            <a:fld id="{6957251E-FBC2-40DC-9ED9-6256BCB0A9ED}" type="datetimeFigureOut">
              <a:rPr lang="en-GB" smtClean="0"/>
              <a:t>18/03/2020</a:t>
            </a:fld>
            <a:endParaRPr lang="en-GB"/>
          </a:p>
        </p:txBody>
      </p:sp>
      <p:sp>
        <p:nvSpPr>
          <p:cNvPr id="6" name="Footer Placeholder 5">
            <a:extLst>
              <a:ext uri="{FF2B5EF4-FFF2-40B4-BE49-F238E27FC236}">
                <a16:creationId xmlns:a16="http://schemas.microsoft.com/office/drawing/2014/main" id="{A81524F7-DC94-49B4-9805-1D6DE75BC6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D4BE37-59B2-4D37-9B38-7013DA47B79A}"/>
              </a:ext>
            </a:extLst>
          </p:cNvPr>
          <p:cNvSpPr>
            <a:spLocks noGrp="1"/>
          </p:cNvSpPr>
          <p:nvPr>
            <p:ph type="sldNum" sz="quarter" idx="12"/>
          </p:nvPr>
        </p:nvSpPr>
        <p:spPr/>
        <p:txBody>
          <a:bodyPr/>
          <a:lstStyle/>
          <a:p>
            <a:fld id="{0A124678-FE0A-43F0-92F1-E2826A9A44BF}" type="slidenum">
              <a:rPr lang="en-GB" smtClean="0"/>
              <a:t>‹#›</a:t>
            </a:fld>
            <a:endParaRPr lang="en-GB"/>
          </a:p>
        </p:txBody>
      </p:sp>
    </p:spTree>
    <p:extLst>
      <p:ext uri="{BB962C8B-B14F-4D97-AF65-F5344CB8AC3E}">
        <p14:creationId xmlns:p14="http://schemas.microsoft.com/office/powerpoint/2010/main" val="1219223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6B55E-17B1-4421-8C2D-18C28DFD4D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42F3B6-15B9-4BA3-8443-0FC278FD5A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06582E4-FEFA-44F7-B1FC-4609AB49980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60F70EF-5F84-4AF9-B388-27072298C0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4950595-DCDC-4729-BC3F-AFB2C8F5411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E0BC452-2F5F-4C5B-B2A8-587A62E24E42}"/>
              </a:ext>
            </a:extLst>
          </p:cNvPr>
          <p:cNvSpPr>
            <a:spLocks noGrp="1"/>
          </p:cNvSpPr>
          <p:nvPr>
            <p:ph type="dt" sz="half" idx="10"/>
          </p:nvPr>
        </p:nvSpPr>
        <p:spPr/>
        <p:txBody>
          <a:bodyPr/>
          <a:lstStyle/>
          <a:p>
            <a:fld id="{6957251E-FBC2-40DC-9ED9-6256BCB0A9ED}" type="datetimeFigureOut">
              <a:rPr lang="en-GB" smtClean="0"/>
              <a:t>18/03/2020</a:t>
            </a:fld>
            <a:endParaRPr lang="en-GB"/>
          </a:p>
        </p:txBody>
      </p:sp>
      <p:sp>
        <p:nvSpPr>
          <p:cNvPr id="8" name="Footer Placeholder 7">
            <a:extLst>
              <a:ext uri="{FF2B5EF4-FFF2-40B4-BE49-F238E27FC236}">
                <a16:creationId xmlns:a16="http://schemas.microsoft.com/office/drawing/2014/main" id="{DC461BAF-DF3B-47D2-B201-CA60BB4C94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039044-057B-4AC8-8E59-4FED88534698}"/>
              </a:ext>
            </a:extLst>
          </p:cNvPr>
          <p:cNvSpPr>
            <a:spLocks noGrp="1"/>
          </p:cNvSpPr>
          <p:nvPr>
            <p:ph type="sldNum" sz="quarter" idx="12"/>
          </p:nvPr>
        </p:nvSpPr>
        <p:spPr/>
        <p:txBody>
          <a:bodyPr/>
          <a:lstStyle/>
          <a:p>
            <a:fld id="{0A124678-FE0A-43F0-92F1-E2826A9A44BF}" type="slidenum">
              <a:rPr lang="en-GB" smtClean="0"/>
              <a:t>‹#›</a:t>
            </a:fld>
            <a:endParaRPr lang="en-GB"/>
          </a:p>
        </p:txBody>
      </p:sp>
    </p:spTree>
    <p:extLst>
      <p:ext uri="{BB962C8B-B14F-4D97-AF65-F5344CB8AC3E}">
        <p14:creationId xmlns:p14="http://schemas.microsoft.com/office/powerpoint/2010/main" val="2076827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03999-563C-4F00-A9A2-62B11E352DD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4E4659-4D0E-49D4-84BF-23AFCE3CA263}"/>
              </a:ext>
            </a:extLst>
          </p:cNvPr>
          <p:cNvSpPr>
            <a:spLocks noGrp="1"/>
          </p:cNvSpPr>
          <p:nvPr>
            <p:ph type="dt" sz="half" idx="10"/>
          </p:nvPr>
        </p:nvSpPr>
        <p:spPr/>
        <p:txBody>
          <a:bodyPr/>
          <a:lstStyle/>
          <a:p>
            <a:fld id="{6957251E-FBC2-40DC-9ED9-6256BCB0A9ED}" type="datetimeFigureOut">
              <a:rPr lang="en-GB" smtClean="0"/>
              <a:t>18/03/2020</a:t>
            </a:fld>
            <a:endParaRPr lang="en-GB"/>
          </a:p>
        </p:txBody>
      </p:sp>
      <p:sp>
        <p:nvSpPr>
          <p:cNvPr id="4" name="Footer Placeholder 3">
            <a:extLst>
              <a:ext uri="{FF2B5EF4-FFF2-40B4-BE49-F238E27FC236}">
                <a16:creationId xmlns:a16="http://schemas.microsoft.com/office/drawing/2014/main" id="{162F87FF-D6D6-4142-9707-A95AD50FE3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A35BC3-B011-4C02-AE30-ECF219042AD8}"/>
              </a:ext>
            </a:extLst>
          </p:cNvPr>
          <p:cNvSpPr>
            <a:spLocks noGrp="1"/>
          </p:cNvSpPr>
          <p:nvPr>
            <p:ph type="sldNum" sz="quarter" idx="12"/>
          </p:nvPr>
        </p:nvSpPr>
        <p:spPr/>
        <p:txBody>
          <a:bodyPr/>
          <a:lstStyle/>
          <a:p>
            <a:fld id="{0A124678-FE0A-43F0-92F1-E2826A9A44BF}" type="slidenum">
              <a:rPr lang="en-GB" smtClean="0"/>
              <a:t>‹#›</a:t>
            </a:fld>
            <a:endParaRPr lang="en-GB"/>
          </a:p>
        </p:txBody>
      </p:sp>
    </p:spTree>
    <p:extLst>
      <p:ext uri="{BB962C8B-B14F-4D97-AF65-F5344CB8AC3E}">
        <p14:creationId xmlns:p14="http://schemas.microsoft.com/office/powerpoint/2010/main" val="1166922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86373C-F0DE-4363-9D0C-DED2D4F1BD50}"/>
              </a:ext>
            </a:extLst>
          </p:cNvPr>
          <p:cNvSpPr>
            <a:spLocks noGrp="1"/>
          </p:cNvSpPr>
          <p:nvPr>
            <p:ph type="dt" sz="half" idx="10"/>
          </p:nvPr>
        </p:nvSpPr>
        <p:spPr/>
        <p:txBody>
          <a:bodyPr/>
          <a:lstStyle/>
          <a:p>
            <a:fld id="{6957251E-FBC2-40DC-9ED9-6256BCB0A9ED}" type="datetimeFigureOut">
              <a:rPr lang="en-GB" smtClean="0"/>
              <a:t>18/03/2020</a:t>
            </a:fld>
            <a:endParaRPr lang="en-GB"/>
          </a:p>
        </p:txBody>
      </p:sp>
      <p:sp>
        <p:nvSpPr>
          <p:cNvPr id="3" name="Footer Placeholder 2">
            <a:extLst>
              <a:ext uri="{FF2B5EF4-FFF2-40B4-BE49-F238E27FC236}">
                <a16:creationId xmlns:a16="http://schemas.microsoft.com/office/drawing/2014/main" id="{99A52051-77EE-4049-B5C5-861735391DE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D61604-143C-4A24-80EC-8ED38E8422DC}"/>
              </a:ext>
            </a:extLst>
          </p:cNvPr>
          <p:cNvSpPr>
            <a:spLocks noGrp="1"/>
          </p:cNvSpPr>
          <p:nvPr>
            <p:ph type="sldNum" sz="quarter" idx="12"/>
          </p:nvPr>
        </p:nvSpPr>
        <p:spPr/>
        <p:txBody>
          <a:bodyPr/>
          <a:lstStyle/>
          <a:p>
            <a:fld id="{0A124678-FE0A-43F0-92F1-E2826A9A44BF}" type="slidenum">
              <a:rPr lang="en-GB" smtClean="0"/>
              <a:t>‹#›</a:t>
            </a:fld>
            <a:endParaRPr lang="en-GB"/>
          </a:p>
        </p:txBody>
      </p:sp>
    </p:spTree>
    <p:extLst>
      <p:ext uri="{BB962C8B-B14F-4D97-AF65-F5344CB8AC3E}">
        <p14:creationId xmlns:p14="http://schemas.microsoft.com/office/powerpoint/2010/main" val="1392531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CCB94-FA24-4FD8-A73C-1BBA9F3508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70E010-A0BE-42CF-A87D-DB4A3F59E0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D687C7-1E68-4413-BB4D-0655ECC751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FF32222-7009-4863-8FDE-FBBF96399788}"/>
              </a:ext>
            </a:extLst>
          </p:cNvPr>
          <p:cNvSpPr>
            <a:spLocks noGrp="1"/>
          </p:cNvSpPr>
          <p:nvPr>
            <p:ph type="dt" sz="half" idx="10"/>
          </p:nvPr>
        </p:nvSpPr>
        <p:spPr/>
        <p:txBody>
          <a:bodyPr/>
          <a:lstStyle/>
          <a:p>
            <a:fld id="{6957251E-FBC2-40DC-9ED9-6256BCB0A9ED}" type="datetimeFigureOut">
              <a:rPr lang="en-GB" smtClean="0"/>
              <a:t>18/03/2020</a:t>
            </a:fld>
            <a:endParaRPr lang="en-GB"/>
          </a:p>
        </p:txBody>
      </p:sp>
      <p:sp>
        <p:nvSpPr>
          <p:cNvPr id="6" name="Footer Placeholder 5">
            <a:extLst>
              <a:ext uri="{FF2B5EF4-FFF2-40B4-BE49-F238E27FC236}">
                <a16:creationId xmlns:a16="http://schemas.microsoft.com/office/drawing/2014/main" id="{271AC91B-DED9-4E35-AAA6-B590FE3E3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0743FB-4445-48A4-9E36-E2F674E22E91}"/>
              </a:ext>
            </a:extLst>
          </p:cNvPr>
          <p:cNvSpPr>
            <a:spLocks noGrp="1"/>
          </p:cNvSpPr>
          <p:nvPr>
            <p:ph type="sldNum" sz="quarter" idx="12"/>
          </p:nvPr>
        </p:nvSpPr>
        <p:spPr/>
        <p:txBody>
          <a:bodyPr/>
          <a:lstStyle/>
          <a:p>
            <a:fld id="{0A124678-FE0A-43F0-92F1-E2826A9A44BF}" type="slidenum">
              <a:rPr lang="en-GB" smtClean="0"/>
              <a:t>‹#›</a:t>
            </a:fld>
            <a:endParaRPr lang="en-GB"/>
          </a:p>
        </p:txBody>
      </p:sp>
    </p:spTree>
    <p:extLst>
      <p:ext uri="{BB962C8B-B14F-4D97-AF65-F5344CB8AC3E}">
        <p14:creationId xmlns:p14="http://schemas.microsoft.com/office/powerpoint/2010/main" val="15125420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582CA-397E-4776-AC05-488A1E981F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82B47C4-477E-4E4B-8EDA-0B81BA9ECD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D700C-B164-4A3C-9CA2-4ED1B3243D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BE9E8DC-008D-457F-B8F3-67D268A59B2E}"/>
              </a:ext>
            </a:extLst>
          </p:cNvPr>
          <p:cNvSpPr>
            <a:spLocks noGrp="1"/>
          </p:cNvSpPr>
          <p:nvPr>
            <p:ph type="dt" sz="half" idx="10"/>
          </p:nvPr>
        </p:nvSpPr>
        <p:spPr/>
        <p:txBody>
          <a:bodyPr/>
          <a:lstStyle/>
          <a:p>
            <a:fld id="{6957251E-FBC2-40DC-9ED9-6256BCB0A9ED}" type="datetimeFigureOut">
              <a:rPr lang="en-GB" smtClean="0"/>
              <a:t>18/03/2020</a:t>
            </a:fld>
            <a:endParaRPr lang="en-GB"/>
          </a:p>
        </p:txBody>
      </p:sp>
      <p:sp>
        <p:nvSpPr>
          <p:cNvPr id="6" name="Footer Placeholder 5">
            <a:extLst>
              <a:ext uri="{FF2B5EF4-FFF2-40B4-BE49-F238E27FC236}">
                <a16:creationId xmlns:a16="http://schemas.microsoft.com/office/drawing/2014/main" id="{37C6101E-5BEE-4FB0-B409-D4FF461298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F3E4BE-ECBF-49C1-A827-8DB0263CAC95}"/>
              </a:ext>
            </a:extLst>
          </p:cNvPr>
          <p:cNvSpPr>
            <a:spLocks noGrp="1"/>
          </p:cNvSpPr>
          <p:nvPr>
            <p:ph type="sldNum" sz="quarter" idx="12"/>
          </p:nvPr>
        </p:nvSpPr>
        <p:spPr/>
        <p:txBody>
          <a:bodyPr/>
          <a:lstStyle/>
          <a:p>
            <a:fld id="{0A124678-FE0A-43F0-92F1-E2826A9A44BF}" type="slidenum">
              <a:rPr lang="en-GB" smtClean="0"/>
              <a:t>‹#›</a:t>
            </a:fld>
            <a:endParaRPr lang="en-GB"/>
          </a:p>
        </p:txBody>
      </p:sp>
    </p:spTree>
    <p:extLst>
      <p:ext uri="{BB962C8B-B14F-4D97-AF65-F5344CB8AC3E}">
        <p14:creationId xmlns:p14="http://schemas.microsoft.com/office/powerpoint/2010/main" val="483022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14F15-AF81-4F44-994C-8AF1D3E29B6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45D07C-E86B-410D-9C98-171C050A71D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E47048-FC6A-4FA6-BFCC-9C986EEEC7E8}"/>
              </a:ext>
            </a:extLst>
          </p:cNvPr>
          <p:cNvSpPr>
            <a:spLocks noGrp="1"/>
          </p:cNvSpPr>
          <p:nvPr>
            <p:ph type="dt" sz="half" idx="10"/>
          </p:nvPr>
        </p:nvSpPr>
        <p:spPr/>
        <p:txBody>
          <a:bodyPr/>
          <a:lstStyle/>
          <a:p>
            <a:fld id="{6957251E-FBC2-40DC-9ED9-6256BCB0A9ED}" type="datetimeFigureOut">
              <a:rPr lang="en-GB" smtClean="0"/>
              <a:t>18/03/2020</a:t>
            </a:fld>
            <a:endParaRPr lang="en-GB"/>
          </a:p>
        </p:txBody>
      </p:sp>
      <p:sp>
        <p:nvSpPr>
          <p:cNvPr id="5" name="Footer Placeholder 4">
            <a:extLst>
              <a:ext uri="{FF2B5EF4-FFF2-40B4-BE49-F238E27FC236}">
                <a16:creationId xmlns:a16="http://schemas.microsoft.com/office/drawing/2014/main" id="{C08D2406-99DB-4B48-A158-AAA4B2913E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33A93B-7593-4718-A7A5-AB0C1C0E443C}"/>
              </a:ext>
            </a:extLst>
          </p:cNvPr>
          <p:cNvSpPr>
            <a:spLocks noGrp="1"/>
          </p:cNvSpPr>
          <p:nvPr>
            <p:ph type="sldNum" sz="quarter" idx="12"/>
          </p:nvPr>
        </p:nvSpPr>
        <p:spPr/>
        <p:txBody>
          <a:bodyPr/>
          <a:lstStyle/>
          <a:p>
            <a:fld id="{0A124678-FE0A-43F0-92F1-E2826A9A44BF}" type="slidenum">
              <a:rPr lang="en-GB" smtClean="0"/>
              <a:t>‹#›</a:t>
            </a:fld>
            <a:endParaRPr lang="en-GB"/>
          </a:p>
        </p:txBody>
      </p:sp>
    </p:spTree>
    <p:extLst>
      <p:ext uri="{BB962C8B-B14F-4D97-AF65-F5344CB8AC3E}">
        <p14:creationId xmlns:p14="http://schemas.microsoft.com/office/powerpoint/2010/main" val="3799985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89A1A7-CDCC-47F3-9BEE-EEA4E86E4B7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8A86E8-BAF1-4207-B616-E76C33515D4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1E7071-F494-4B80-892F-F3909DA011AF}"/>
              </a:ext>
            </a:extLst>
          </p:cNvPr>
          <p:cNvSpPr>
            <a:spLocks noGrp="1"/>
          </p:cNvSpPr>
          <p:nvPr>
            <p:ph type="dt" sz="half" idx="10"/>
          </p:nvPr>
        </p:nvSpPr>
        <p:spPr/>
        <p:txBody>
          <a:bodyPr/>
          <a:lstStyle/>
          <a:p>
            <a:fld id="{6957251E-FBC2-40DC-9ED9-6256BCB0A9ED}" type="datetimeFigureOut">
              <a:rPr lang="en-GB" smtClean="0"/>
              <a:t>18/03/2020</a:t>
            </a:fld>
            <a:endParaRPr lang="en-GB"/>
          </a:p>
        </p:txBody>
      </p:sp>
      <p:sp>
        <p:nvSpPr>
          <p:cNvPr id="5" name="Footer Placeholder 4">
            <a:extLst>
              <a:ext uri="{FF2B5EF4-FFF2-40B4-BE49-F238E27FC236}">
                <a16:creationId xmlns:a16="http://schemas.microsoft.com/office/drawing/2014/main" id="{03715FB1-5467-451D-BA00-C01E79481F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06DBB2-F3C3-4C81-89D8-A2A80341FCD8}"/>
              </a:ext>
            </a:extLst>
          </p:cNvPr>
          <p:cNvSpPr>
            <a:spLocks noGrp="1"/>
          </p:cNvSpPr>
          <p:nvPr>
            <p:ph type="sldNum" sz="quarter" idx="12"/>
          </p:nvPr>
        </p:nvSpPr>
        <p:spPr/>
        <p:txBody>
          <a:bodyPr/>
          <a:lstStyle/>
          <a:p>
            <a:fld id="{0A124678-FE0A-43F0-92F1-E2826A9A44BF}" type="slidenum">
              <a:rPr lang="en-GB" smtClean="0"/>
              <a:t>‹#›</a:t>
            </a:fld>
            <a:endParaRPr lang="en-GB"/>
          </a:p>
        </p:txBody>
      </p:sp>
    </p:spTree>
    <p:extLst>
      <p:ext uri="{BB962C8B-B14F-4D97-AF65-F5344CB8AC3E}">
        <p14:creationId xmlns:p14="http://schemas.microsoft.com/office/powerpoint/2010/main" val="2131568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92F963-23F2-4BC6-9D60-3FFD3BCDDA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28467B-F36C-4F86-BA5C-63D86DB66C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9A0E7A-1CE8-4D31-8B6B-2C75EA6568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57251E-FBC2-40DC-9ED9-6256BCB0A9ED}" type="datetimeFigureOut">
              <a:rPr lang="en-GB" smtClean="0"/>
              <a:t>18/03/2020</a:t>
            </a:fld>
            <a:endParaRPr lang="en-GB"/>
          </a:p>
        </p:txBody>
      </p:sp>
      <p:sp>
        <p:nvSpPr>
          <p:cNvPr id="5" name="Footer Placeholder 4">
            <a:extLst>
              <a:ext uri="{FF2B5EF4-FFF2-40B4-BE49-F238E27FC236}">
                <a16:creationId xmlns:a16="http://schemas.microsoft.com/office/drawing/2014/main" id="{B962B2AE-8037-4811-B4CB-0D71E0448F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6229B51-15DC-4488-988B-086571614E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124678-FE0A-43F0-92F1-E2826A9A44BF}" type="slidenum">
              <a:rPr lang="en-GB" smtClean="0"/>
              <a:t>‹#›</a:t>
            </a:fld>
            <a:endParaRPr lang="en-GB"/>
          </a:p>
        </p:txBody>
      </p:sp>
    </p:spTree>
    <p:extLst>
      <p:ext uri="{BB962C8B-B14F-4D97-AF65-F5344CB8AC3E}">
        <p14:creationId xmlns:p14="http://schemas.microsoft.com/office/powerpoint/2010/main" val="4910894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hyperlink" Target="http://www.stanwell.org/school/eco-schools/" TargetMode="External"/><Relationship Id="rId7" Type="http://schemas.openxmlformats.org/officeDocument/2006/relationships/image" Target="../media/image11.png"/><Relationship Id="rId2" Type="http://schemas.openxmlformats.org/officeDocument/2006/relationships/hyperlink" Target="http://www.stanwell.org/school/healthy-schools/" TargetMode="External"/><Relationship Id="rId1" Type="http://schemas.openxmlformats.org/officeDocument/2006/relationships/slideLayout" Target="../slideLayouts/slideLayout7.xml"/><Relationship Id="rId6" Type="http://schemas.openxmlformats.org/officeDocument/2006/relationships/hyperlink" Target="http://www.stanwell.org/school/young-enterprise/" TargetMode="External"/><Relationship Id="rId5" Type="http://schemas.openxmlformats.org/officeDocument/2006/relationships/hyperlink" Target="http://www.stanwell.org/school/duke-of-edinburgh/" TargetMode="External"/><Relationship Id="rId4" Type="http://schemas.openxmlformats.org/officeDocument/2006/relationships/hyperlink" Target="http://www.stanwell.org/school/healthy-schools#5x60" TargetMode="External"/><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hyperlink" Target="http://www.keepwalestidy.org/" TargetMode="External"/><Relationship Id="rId13" Type="http://schemas.openxmlformats.org/officeDocument/2006/relationships/image" Target="../media/image16.png"/><Relationship Id="rId3" Type="http://schemas.openxmlformats.org/officeDocument/2006/relationships/hyperlink" Target="http://www.walktoschool.org.uk/" TargetMode="External"/><Relationship Id="rId7" Type="http://schemas.openxmlformats.org/officeDocument/2006/relationships/hyperlink" Target="http://www.nationalinsectweek.co.uk/" TargetMode="External"/><Relationship Id="rId12" Type="http://schemas.openxmlformats.org/officeDocument/2006/relationships/image" Target="../media/image15.png"/><Relationship Id="rId2" Type="http://schemas.openxmlformats.org/officeDocument/2006/relationships/hyperlink" Target="http://www.caweek.org/" TargetMode="External"/><Relationship Id="rId1" Type="http://schemas.openxmlformats.org/officeDocument/2006/relationships/slideLayout" Target="../slideLayouts/slideLayout7.xml"/><Relationship Id="rId6" Type="http://schemas.openxmlformats.org/officeDocument/2006/relationships/hyperlink" Target="http://www.ltl.org.uk/" TargetMode="External"/><Relationship Id="rId11" Type="http://schemas.openxmlformats.org/officeDocument/2006/relationships/image" Target="../media/image14.png"/><Relationship Id="rId5" Type="http://schemas.openxmlformats.org/officeDocument/2006/relationships/hyperlink" Target="http://www.un.org/en/events/refugeeday/" TargetMode="External"/><Relationship Id="rId10" Type="http://schemas.openxmlformats.org/officeDocument/2006/relationships/hyperlink" Target="http://www.worldwaterweek.org/" TargetMode="External"/><Relationship Id="rId4" Type="http://schemas.openxmlformats.org/officeDocument/2006/relationships/hyperlink" Target="http://www.unep.org/" TargetMode="External"/><Relationship Id="rId9" Type="http://schemas.openxmlformats.org/officeDocument/2006/relationships/hyperlink" Target="http://www.nationalparks.gov.uk/"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www.estyn.gov.wales/sites/www.estyn.gov.wales/files/documents/Supplementary%20guidance%20-"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F2077EC-992E-4DD6-9A24-26CFE53E1D1F}"/>
              </a:ext>
            </a:extLst>
          </p:cNvPr>
          <p:cNvSpPr/>
          <p:nvPr/>
        </p:nvSpPr>
        <p:spPr>
          <a:xfrm>
            <a:off x="675861" y="1257412"/>
            <a:ext cx="9244560" cy="4708981"/>
          </a:xfrm>
          <a:prstGeom prst="rect">
            <a:avLst/>
          </a:prstGeom>
        </p:spPr>
        <p:txBody>
          <a:bodyPr wrap="square">
            <a:spAutoFit/>
          </a:bodyPr>
          <a:lstStyle/>
          <a:p>
            <a:r>
              <a:rPr lang="en-GB" sz="6000" b="1" dirty="0">
                <a:solidFill>
                  <a:prstClr val="black"/>
                </a:solidFill>
                <a:latin typeface="Calibri Light" panose="020F0302020204030204"/>
                <a:ea typeface="+mj-ea"/>
                <a:cs typeface="+mj-cs"/>
              </a:rPr>
              <a:t>What is ESDGC?</a:t>
            </a:r>
          </a:p>
          <a:p>
            <a:br>
              <a:rPr lang="en-GB" sz="6000" b="1" dirty="0">
                <a:solidFill>
                  <a:prstClr val="black"/>
                </a:solidFill>
                <a:latin typeface="Calibri Light" panose="020F0302020204030204"/>
                <a:ea typeface="+mj-ea"/>
                <a:cs typeface="+mj-cs"/>
              </a:rPr>
            </a:br>
            <a:r>
              <a:rPr lang="en-GB" sz="6000" dirty="0">
                <a:solidFill>
                  <a:prstClr val="black"/>
                </a:solidFill>
                <a:latin typeface="Calibri Light" panose="020F0302020204030204"/>
                <a:ea typeface="+mj-ea"/>
                <a:cs typeface="+mj-cs"/>
              </a:rPr>
              <a:t>Education for Sustainable Development and Global Citizenship (ESDGC)</a:t>
            </a:r>
            <a:endParaRPr lang="en-GB" dirty="0"/>
          </a:p>
        </p:txBody>
      </p:sp>
      <p:pic>
        <p:nvPicPr>
          <p:cNvPr id="3" name="Picture 2">
            <a:extLst>
              <a:ext uri="{FF2B5EF4-FFF2-40B4-BE49-F238E27FC236}">
                <a16:creationId xmlns:a16="http://schemas.microsoft.com/office/drawing/2014/main" id="{3927A391-EC71-4FD4-B853-2D5B9D7A7446}"/>
              </a:ext>
            </a:extLst>
          </p:cNvPr>
          <p:cNvPicPr>
            <a:picLocks noChangeAspect="1"/>
          </p:cNvPicPr>
          <p:nvPr/>
        </p:nvPicPr>
        <p:blipFill>
          <a:blip r:embed="rId2"/>
          <a:stretch>
            <a:fillRect/>
          </a:stretch>
        </p:blipFill>
        <p:spPr>
          <a:xfrm>
            <a:off x="8237563" y="575825"/>
            <a:ext cx="2761727" cy="2853175"/>
          </a:xfrm>
          <a:prstGeom prst="rect">
            <a:avLst/>
          </a:prstGeom>
        </p:spPr>
      </p:pic>
    </p:spTree>
    <p:extLst>
      <p:ext uri="{BB962C8B-B14F-4D97-AF65-F5344CB8AC3E}">
        <p14:creationId xmlns:p14="http://schemas.microsoft.com/office/powerpoint/2010/main" val="1176416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7F1A08-4152-468E-A912-9AA5A72A614D}"/>
              </a:ext>
            </a:extLst>
          </p:cNvPr>
          <p:cNvSpPr/>
          <p:nvPr/>
        </p:nvSpPr>
        <p:spPr>
          <a:xfrm>
            <a:off x="1162387" y="887921"/>
            <a:ext cx="6347012" cy="4708981"/>
          </a:xfrm>
          <a:prstGeom prst="rect">
            <a:avLst/>
          </a:prstGeom>
        </p:spPr>
        <p:txBody>
          <a:bodyPr wrap="square">
            <a:spAutoFit/>
          </a:bodyPr>
          <a:lstStyle/>
          <a:p>
            <a:r>
              <a:rPr lang="en-GB" sz="2800" b="1" dirty="0"/>
              <a:t>What is Sustainable Development?</a:t>
            </a:r>
          </a:p>
          <a:p>
            <a:endParaRPr lang="en-GB" sz="2800" b="1" dirty="0"/>
          </a:p>
          <a:p>
            <a:r>
              <a:rPr lang="en-GB" sz="2800" b="1" dirty="0"/>
              <a:t>ESDGC is about:</a:t>
            </a:r>
          </a:p>
          <a:p>
            <a:endParaRPr lang="en-GB" dirty="0"/>
          </a:p>
          <a:p>
            <a:pPr marL="285750" indent="-285750">
              <a:buFont typeface="Arial" panose="020B0604020202020204" pitchFamily="34" charset="0"/>
              <a:buChar char="•"/>
            </a:pPr>
            <a:r>
              <a:rPr lang="en-GB" dirty="0"/>
              <a:t>The links between society, economy and environment and between our own lives and those of people throughout the world.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needs and rights of both present and future generations.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relationships between power, resources and human rights.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local and global implications of everything we do and the actions that individuals and organisations can take in response to local and global issues.</a:t>
            </a:r>
          </a:p>
        </p:txBody>
      </p:sp>
      <p:pic>
        <p:nvPicPr>
          <p:cNvPr id="3" name="Picture 2">
            <a:extLst>
              <a:ext uri="{FF2B5EF4-FFF2-40B4-BE49-F238E27FC236}">
                <a16:creationId xmlns:a16="http://schemas.microsoft.com/office/drawing/2014/main" id="{F42ABF05-E103-4BEA-99D1-40A396248E53}"/>
              </a:ext>
            </a:extLst>
          </p:cNvPr>
          <p:cNvPicPr>
            <a:picLocks noChangeAspect="1"/>
          </p:cNvPicPr>
          <p:nvPr/>
        </p:nvPicPr>
        <p:blipFill>
          <a:blip r:embed="rId2"/>
          <a:stretch>
            <a:fillRect/>
          </a:stretch>
        </p:blipFill>
        <p:spPr>
          <a:xfrm>
            <a:off x="8458679" y="1354253"/>
            <a:ext cx="2817987" cy="4393723"/>
          </a:xfrm>
          <a:prstGeom prst="rect">
            <a:avLst/>
          </a:prstGeom>
        </p:spPr>
      </p:pic>
    </p:spTree>
    <p:extLst>
      <p:ext uri="{BB962C8B-B14F-4D97-AF65-F5344CB8AC3E}">
        <p14:creationId xmlns:p14="http://schemas.microsoft.com/office/powerpoint/2010/main" val="31822837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D9A18B1-9AE8-41D8-B92B-A361CED215C9}"/>
              </a:ext>
            </a:extLst>
          </p:cNvPr>
          <p:cNvSpPr/>
          <p:nvPr/>
        </p:nvSpPr>
        <p:spPr>
          <a:xfrm>
            <a:off x="914399" y="489734"/>
            <a:ext cx="7917628" cy="5878532"/>
          </a:xfrm>
          <a:prstGeom prst="rect">
            <a:avLst/>
          </a:prstGeom>
        </p:spPr>
        <p:txBody>
          <a:bodyPr wrap="square">
            <a:spAutoFit/>
          </a:bodyPr>
          <a:lstStyle/>
          <a:p>
            <a:endParaRPr lang="en-GB" sz="2800" b="1" dirty="0"/>
          </a:p>
          <a:p>
            <a:endParaRPr lang="en-GB" b="1" dirty="0"/>
          </a:p>
          <a:p>
            <a:r>
              <a:rPr lang="en-GB" sz="2400" b="1" dirty="0"/>
              <a:t>ESDGC can be defined as:</a:t>
            </a:r>
          </a:p>
          <a:p>
            <a:endParaRPr lang="en-GB" dirty="0"/>
          </a:p>
          <a:p>
            <a:r>
              <a:rPr lang="en-GB" b="1" dirty="0"/>
              <a:t>Sustainable: </a:t>
            </a:r>
            <a:r>
              <a:rPr lang="en-GB" dirty="0"/>
              <a:t>means that something is viable and can be continued in the long term in ways that do not harm people but benefit them equally. This can apply to anything from decisions about our courtyard to issues relating to the national economy and global environment.</a:t>
            </a:r>
          </a:p>
          <a:p>
            <a:endParaRPr lang="en-GB" dirty="0"/>
          </a:p>
          <a:p>
            <a:r>
              <a:rPr lang="en-GB" b="1" dirty="0"/>
              <a:t>Development: </a:t>
            </a:r>
            <a:r>
              <a:rPr lang="en-GB" dirty="0"/>
              <a:t>happens everywhere and involves everyone. It refers to the way in which the environment, the economy and society interact, progresses and changes.</a:t>
            </a:r>
          </a:p>
          <a:p>
            <a:endParaRPr lang="en-GB" dirty="0"/>
          </a:p>
          <a:p>
            <a:r>
              <a:rPr lang="en-GB" b="1" dirty="0"/>
              <a:t>Sustainable Development: </a:t>
            </a:r>
            <a:r>
              <a:rPr lang="en-GB" dirty="0"/>
              <a:t>is about ensuring a better quality of life for everyone now and for generations to come.</a:t>
            </a:r>
          </a:p>
          <a:p>
            <a:endParaRPr lang="en-GB" dirty="0"/>
          </a:p>
          <a:p>
            <a:r>
              <a:rPr lang="en-GB" b="1" dirty="0"/>
              <a:t>Global Citizenship: </a:t>
            </a:r>
            <a:r>
              <a:rPr lang="en-GB" dirty="0"/>
              <a:t>is about the status and rights of citizens around the world and our awareness of others. This will enable pupils to acquire the knowledge, skills and values that will equip them to participate in decision making throughout their lives.</a:t>
            </a:r>
          </a:p>
        </p:txBody>
      </p:sp>
      <p:sp>
        <p:nvSpPr>
          <p:cNvPr id="6" name="TextBox 5"/>
          <p:cNvSpPr txBox="1"/>
          <p:nvPr/>
        </p:nvSpPr>
        <p:spPr>
          <a:xfrm>
            <a:off x="9209311" y="3631476"/>
            <a:ext cx="2233749" cy="2585323"/>
          </a:xfrm>
          <a:prstGeom prst="rect">
            <a:avLst/>
          </a:prstGeom>
          <a:noFill/>
        </p:spPr>
        <p:txBody>
          <a:bodyPr wrap="square" rtlCol="0">
            <a:spAutoFit/>
          </a:bodyPr>
          <a:lstStyle/>
          <a:p>
            <a:r>
              <a:rPr lang="en-GB" b="1" dirty="0">
                <a:solidFill>
                  <a:schemeClr val="accent1">
                    <a:lumMod val="60000"/>
                    <a:lumOff val="40000"/>
                  </a:schemeClr>
                </a:solidFill>
                <a:latin typeface="Comic Sans MS" panose="030F0702030302020204" pitchFamily="66" charset="0"/>
              </a:rPr>
              <a:t> "development that meets the needs of the present without compromising the</a:t>
            </a:r>
            <a:br>
              <a:rPr lang="en-GB" b="1" dirty="0">
                <a:solidFill>
                  <a:schemeClr val="accent1">
                    <a:lumMod val="60000"/>
                    <a:lumOff val="40000"/>
                  </a:schemeClr>
                </a:solidFill>
                <a:latin typeface="Comic Sans MS" panose="030F0702030302020204" pitchFamily="66" charset="0"/>
              </a:rPr>
            </a:br>
            <a:r>
              <a:rPr lang="en-GB" b="1" dirty="0">
                <a:solidFill>
                  <a:schemeClr val="accent1">
                    <a:lumMod val="60000"/>
                    <a:lumOff val="40000"/>
                  </a:schemeClr>
                </a:solidFill>
                <a:latin typeface="Comic Sans MS" panose="030F0702030302020204" pitchFamily="66" charset="0"/>
              </a:rPr>
              <a:t>ability of future generations to meet their own needs.“</a:t>
            </a:r>
          </a:p>
        </p:txBody>
      </p:sp>
      <p:sp>
        <p:nvSpPr>
          <p:cNvPr id="10" name="TextBox 9"/>
          <p:cNvSpPr txBox="1"/>
          <p:nvPr/>
        </p:nvSpPr>
        <p:spPr>
          <a:xfrm>
            <a:off x="9209311" y="3046701"/>
            <a:ext cx="2168434" cy="584775"/>
          </a:xfrm>
          <a:prstGeom prst="rect">
            <a:avLst/>
          </a:prstGeom>
          <a:noFill/>
        </p:spPr>
        <p:txBody>
          <a:bodyPr wrap="square" rtlCol="0">
            <a:spAutoFit/>
          </a:bodyPr>
          <a:lstStyle/>
          <a:p>
            <a:r>
              <a:rPr lang="en-GB" sz="1600" dirty="0" err="1"/>
              <a:t>Bruntland</a:t>
            </a:r>
            <a:r>
              <a:rPr lang="en-GB" sz="1600" dirty="0"/>
              <a:t> in 1987 provided this definition </a:t>
            </a:r>
          </a:p>
        </p:txBody>
      </p:sp>
      <p:sp>
        <p:nvSpPr>
          <p:cNvPr id="11" name="TextBox 10"/>
          <p:cNvSpPr txBox="1"/>
          <p:nvPr/>
        </p:nvSpPr>
        <p:spPr>
          <a:xfrm>
            <a:off x="9274626" y="6216799"/>
            <a:ext cx="1371600" cy="246221"/>
          </a:xfrm>
          <a:prstGeom prst="rect">
            <a:avLst/>
          </a:prstGeom>
          <a:noFill/>
        </p:spPr>
        <p:txBody>
          <a:bodyPr wrap="square" rtlCol="0">
            <a:spAutoFit/>
          </a:bodyPr>
          <a:lstStyle/>
          <a:p>
            <a:r>
              <a:rPr lang="en-GB" sz="1000" dirty="0"/>
              <a:t>(Network, 2012)</a:t>
            </a:r>
          </a:p>
        </p:txBody>
      </p:sp>
      <p:pic>
        <p:nvPicPr>
          <p:cNvPr id="12" name="Picture 1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6227" y="422810"/>
            <a:ext cx="2379915" cy="2623891"/>
          </a:xfrm>
          <a:prstGeom prst="rect">
            <a:avLst/>
          </a:prstGeom>
        </p:spPr>
      </p:pic>
    </p:spTree>
    <p:extLst>
      <p:ext uri="{BB962C8B-B14F-4D97-AF65-F5344CB8AC3E}">
        <p14:creationId xmlns:p14="http://schemas.microsoft.com/office/powerpoint/2010/main" val="4251832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D5956B4-0BA0-40DA-9DE1-99DC6B30AE0A}"/>
              </a:ext>
            </a:extLst>
          </p:cNvPr>
          <p:cNvSpPr/>
          <p:nvPr/>
        </p:nvSpPr>
        <p:spPr>
          <a:xfrm>
            <a:off x="802213" y="894423"/>
            <a:ext cx="6540649" cy="5632311"/>
          </a:xfrm>
          <a:prstGeom prst="rect">
            <a:avLst/>
          </a:prstGeom>
        </p:spPr>
        <p:txBody>
          <a:bodyPr wrap="square">
            <a:spAutoFit/>
          </a:bodyPr>
          <a:lstStyle/>
          <a:p>
            <a:r>
              <a:rPr lang="en-GB" b="1" dirty="0"/>
              <a:t>Wealth and Poverty: </a:t>
            </a:r>
            <a:r>
              <a:rPr lang="en-GB" dirty="0"/>
              <a:t>the rights of every individual to have their basic needs met.</a:t>
            </a:r>
          </a:p>
          <a:p>
            <a:endParaRPr lang="en-GB" dirty="0"/>
          </a:p>
          <a:p>
            <a:r>
              <a:rPr lang="en-GB" b="1" dirty="0"/>
              <a:t>Identify and Culture: </a:t>
            </a:r>
            <a:r>
              <a:rPr lang="en-GB" dirty="0"/>
              <a:t>develop a respect for themselves and other cultures.</a:t>
            </a:r>
          </a:p>
          <a:p>
            <a:endParaRPr lang="en-GB" dirty="0"/>
          </a:p>
          <a:p>
            <a:r>
              <a:rPr lang="en-GB" b="1" dirty="0"/>
              <a:t>Choices and decisions: </a:t>
            </a:r>
            <a:r>
              <a:rPr lang="en-GB" dirty="0"/>
              <a:t>how our choices and our decisions affect the lives of others.</a:t>
            </a:r>
          </a:p>
          <a:p>
            <a:endParaRPr lang="en-GB" dirty="0"/>
          </a:p>
          <a:p>
            <a:r>
              <a:rPr lang="en-GB" b="1" dirty="0"/>
              <a:t>Health: </a:t>
            </a:r>
            <a:r>
              <a:rPr lang="en-GB" dirty="0"/>
              <a:t>appreciate the role of a healthy lifestyle and develop a responsible attitude for their physical and mental health.</a:t>
            </a:r>
          </a:p>
          <a:p>
            <a:endParaRPr lang="en-GB" dirty="0"/>
          </a:p>
          <a:p>
            <a:r>
              <a:rPr lang="en-GB" b="1" dirty="0"/>
              <a:t>Natural environment: </a:t>
            </a:r>
            <a:r>
              <a:rPr lang="en-GB" dirty="0"/>
              <a:t>show concern for our environment and understand the affect of our actions.</a:t>
            </a:r>
          </a:p>
          <a:p>
            <a:endParaRPr lang="en-GB" dirty="0"/>
          </a:p>
          <a:p>
            <a:r>
              <a:rPr lang="en-GB" b="1" dirty="0"/>
              <a:t>Consumption and waste: </a:t>
            </a:r>
            <a:r>
              <a:rPr lang="en-GB" dirty="0"/>
              <a:t>understand our role in reducing waste and develop a sense of responsibility for sustainable development.</a:t>
            </a:r>
          </a:p>
          <a:p>
            <a:endParaRPr lang="en-GB" dirty="0"/>
          </a:p>
          <a:p>
            <a:r>
              <a:rPr lang="en-GB" b="1" dirty="0"/>
              <a:t>Climate Change</a:t>
            </a:r>
            <a:r>
              <a:rPr lang="en-GB" dirty="0"/>
              <a:t>: take personal responsibility towards changing lifestyles as a response towards climate change.</a:t>
            </a:r>
          </a:p>
        </p:txBody>
      </p:sp>
      <p:pic>
        <p:nvPicPr>
          <p:cNvPr id="3" name="Picture 2" descr="esdgc-squares">
            <a:extLst>
              <a:ext uri="{FF2B5EF4-FFF2-40B4-BE49-F238E27FC236}">
                <a16:creationId xmlns:a16="http://schemas.microsoft.com/office/drawing/2014/main" id="{FA34C864-9809-454C-B107-89A3C97ABF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61320" y="745944"/>
            <a:ext cx="3590749" cy="296463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9110934" y="3896333"/>
            <a:ext cx="1990725" cy="2543175"/>
          </a:xfrm>
          <a:prstGeom prst="rect">
            <a:avLst/>
          </a:prstGeom>
        </p:spPr>
      </p:pic>
      <p:sp>
        <p:nvSpPr>
          <p:cNvPr id="6" name="TextBox 5"/>
          <p:cNvSpPr txBox="1"/>
          <p:nvPr/>
        </p:nvSpPr>
        <p:spPr>
          <a:xfrm>
            <a:off x="802213" y="345834"/>
            <a:ext cx="6878747" cy="523220"/>
          </a:xfrm>
          <a:prstGeom prst="rect">
            <a:avLst/>
          </a:prstGeom>
          <a:noFill/>
        </p:spPr>
        <p:txBody>
          <a:bodyPr wrap="square" rtlCol="0">
            <a:spAutoFit/>
          </a:bodyPr>
          <a:lstStyle/>
          <a:p>
            <a:r>
              <a:rPr lang="en-GB" sz="2800" b="1" dirty="0"/>
              <a:t>The Seven Key Themes of ESDGC</a:t>
            </a:r>
          </a:p>
        </p:txBody>
      </p:sp>
      <p:sp>
        <p:nvSpPr>
          <p:cNvPr id="7" name="TextBox 6"/>
          <p:cNvSpPr txBox="1"/>
          <p:nvPr/>
        </p:nvSpPr>
        <p:spPr>
          <a:xfrm>
            <a:off x="7942218" y="5068389"/>
            <a:ext cx="940526" cy="246221"/>
          </a:xfrm>
          <a:prstGeom prst="rect">
            <a:avLst/>
          </a:prstGeom>
          <a:noFill/>
        </p:spPr>
        <p:txBody>
          <a:bodyPr wrap="square" rtlCol="0">
            <a:spAutoFit/>
          </a:bodyPr>
          <a:lstStyle/>
          <a:p>
            <a:r>
              <a:rPr lang="en-GB" sz="1000" dirty="0"/>
              <a:t>(bank, 2020)</a:t>
            </a:r>
          </a:p>
        </p:txBody>
      </p:sp>
    </p:spTree>
    <p:extLst>
      <p:ext uri="{BB962C8B-B14F-4D97-AF65-F5344CB8AC3E}">
        <p14:creationId xmlns:p14="http://schemas.microsoft.com/office/powerpoint/2010/main" val="1567334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25D0E13-5F18-4BF0-B386-AB1DB297022C}"/>
              </a:ext>
            </a:extLst>
          </p:cNvPr>
          <p:cNvSpPr/>
          <p:nvPr/>
        </p:nvSpPr>
        <p:spPr>
          <a:xfrm>
            <a:off x="7634323" y="953777"/>
            <a:ext cx="3302598" cy="523220"/>
          </a:xfrm>
          <a:prstGeom prst="rect">
            <a:avLst/>
          </a:prstGeom>
        </p:spPr>
        <p:txBody>
          <a:bodyPr wrap="square">
            <a:spAutoFit/>
          </a:bodyPr>
          <a:lstStyle/>
          <a:p>
            <a:r>
              <a:rPr lang="en-GB" sz="2800" b="1" i="0" dirty="0">
                <a:effectLst/>
              </a:rPr>
              <a:t>School ESDGC Policy</a:t>
            </a:r>
          </a:p>
        </p:txBody>
      </p:sp>
      <p:pic>
        <p:nvPicPr>
          <p:cNvPr id="3" name="Picture 2">
            <a:extLst>
              <a:ext uri="{FF2B5EF4-FFF2-40B4-BE49-F238E27FC236}">
                <a16:creationId xmlns:a16="http://schemas.microsoft.com/office/drawing/2014/main" id="{7CAE09AB-E658-4938-B9EA-25438AA70D21}"/>
              </a:ext>
            </a:extLst>
          </p:cNvPr>
          <p:cNvPicPr>
            <a:picLocks noChangeAspect="1"/>
          </p:cNvPicPr>
          <p:nvPr/>
        </p:nvPicPr>
        <p:blipFill rotWithShape="1">
          <a:blip r:embed="rId2"/>
          <a:srcRect l="24030" t="14902" r="24788" b="14824"/>
          <a:stretch/>
        </p:blipFill>
        <p:spPr>
          <a:xfrm>
            <a:off x="6846866" y="2064024"/>
            <a:ext cx="4877513" cy="4039049"/>
          </a:xfrm>
          <a:prstGeom prst="rect">
            <a:avLst/>
          </a:prstGeom>
        </p:spPr>
      </p:pic>
      <p:pic>
        <p:nvPicPr>
          <p:cNvPr id="5" name="Picture 4">
            <a:extLst>
              <a:ext uri="{FF2B5EF4-FFF2-40B4-BE49-F238E27FC236}">
                <a16:creationId xmlns:a16="http://schemas.microsoft.com/office/drawing/2014/main" id="{E6E8840D-6986-4E29-B18D-A1DADDA96B1B}"/>
              </a:ext>
            </a:extLst>
          </p:cNvPr>
          <p:cNvPicPr>
            <a:picLocks noChangeAspect="1"/>
          </p:cNvPicPr>
          <p:nvPr/>
        </p:nvPicPr>
        <p:blipFill>
          <a:blip r:embed="rId3"/>
          <a:stretch>
            <a:fillRect/>
          </a:stretch>
        </p:blipFill>
        <p:spPr>
          <a:xfrm>
            <a:off x="771021" y="1215387"/>
            <a:ext cx="2178914" cy="2868162"/>
          </a:xfrm>
          <a:prstGeom prst="rect">
            <a:avLst/>
          </a:prstGeom>
        </p:spPr>
      </p:pic>
      <p:pic>
        <p:nvPicPr>
          <p:cNvPr id="6" name="Picture 5">
            <a:extLst>
              <a:ext uri="{FF2B5EF4-FFF2-40B4-BE49-F238E27FC236}">
                <a16:creationId xmlns:a16="http://schemas.microsoft.com/office/drawing/2014/main" id="{3EE3EC68-5CD6-49EB-ABA4-CBC521AF281A}"/>
              </a:ext>
            </a:extLst>
          </p:cNvPr>
          <p:cNvPicPr>
            <a:picLocks noChangeAspect="1"/>
          </p:cNvPicPr>
          <p:nvPr/>
        </p:nvPicPr>
        <p:blipFill>
          <a:blip r:embed="rId4"/>
          <a:stretch>
            <a:fillRect/>
          </a:stretch>
        </p:blipFill>
        <p:spPr>
          <a:xfrm>
            <a:off x="3396792" y="4367191"/>
            <a:ext cx="3134005" cy="2188828"/>
          </a:xfrm>
          <a:prstGeom prst="rect">
            <a:avLst/>
          </a:prstGeom>
        </p:spPr>
      </p:pic>
      <p:sp>
        <p:nvSpPr>
          <p:cNvPr id="7" name="TextBox 6">
            <a:extLst>
              <a:ext uri="{FF2B5EF4-FFF2-40B4-BE49-F238E27FC236}">
                <a16:creationId xmlns:a16="http://schemas.microsoft.com/office/drawing/2014/main" id="{F2098AE0-C617-4283-8B96-0980EE718E3B}"/>
              </a:ext>
            </a:extLst>
          </p:cNvPr>
          <p:cNvSpPr txBox="1"/>
          <p:nvPr/>
        </p:nvSpPr>
        <p:spPr>
          <a:xfrm>
            <a:off x="943586" y="464384"/>
            <a:ext cx="3808208" cy="523220"/>
          </a:xfrm>
          <a:prstGeom prst="rect">
            <a:avLst/>
          </a:prstGeom>
          <a:noFill/>
        </p:spPr>
        <p:txBody>
          <a:bodyPr wrap="square" rtlCol="0">
            <a:spAutoFit/>
          </a:bodyPr>
          <a:lstStyle/>
          <a:p>
            <a:r>
              <a:rPr lang="en-GB" sz="2800" b="1" dirty="0"/>
              <a:t>National ESDGC Policy</a:t>
            </a:r>
          </a:p>
        </p:txBody>
      </p:sp>
      <p:pic>
        <p:nvPicPr>
          <p:cNvPr id="9" name="Picture 8">
            <a:extLst>
              <a:ext uri="{FF2B5EF4-FFF2-40B4-BE49-F238E27FC236}">
                <a16:creationId xmlns:a16="http://schemas.microsoft.com/office/drawing/2014/main" id="{284EBE81-7C85-49D0-BCD7-EF54560AC825}"/>
              </a:ext>
            </a:extLst>
          </p:cNvPr>
          <p:cNvPicPr>
            <a:picLocks noChangeAspect="1"/>
          </p:cNvPicPr>
          <p:nvPr/>
        </p:nvPicPr>
        <p:blipFill>
          <a:blip r:embed="rId5"/>
          <a:stretch>
            <a:fillRect/>
          </a:stretch>
        </p:blipFill>
        <p:spPr>
          <a:xfrm>
            <a:off x="3984539" y="1215387"/>
            <a:ext cx="2035152" cy="2633726"/>
          </a:xfrm>
          <a:prstGeom prst="rect">
            <a:avLst/>
          </a:prstGeom>
        </p:spPr>
      </p:pic>
      <p:pic>
        <p:nvPicPr>
          <p:cNvPr id="10" name="Picture 9">
            <a:extLst>
              <a:ext uri="{FF2B5EF4-FFF2-40B4-BE49-F238E27FC236}">
                <a16:creationId xmlns:a16="http://schemas.microsoft.com/office/drawing/2014/main" id="{6C15C0E3-490C-443A-804D-D901612E7893}"/>
              </a:ext>
            </a:extLst>
          </p:cNvPr>
          <p:cNvPicPr>
            <a:picLocks noChangeAspect="1"/>
          </p:cNvPicPr>
          <p:nvPr/>
        </p:nvPicPr>
        <p:blipFill>
          <a:blip r:embed="rId6"/>
          <a:stretch>
            <a:fillRect/>
          </a:stretch>
        </p:blipFill>
        <p:spPr>
          <a:xfrm>
            <a:off x="626990" y="4367970"/>
            <a:ext cx="2466975" cy="1847850"/>
          </a:xfrm>
          <a:prstGeom prst="rect">
            <a:avLst/>
          </a:prstGeom>
        </p:spPr>
      </p:pic>
      <p:sp>
        <p:nvSpPr>
          <p:cNvPr id="12" name="TextBox 11"/>
          <p:cNvSpPr txBox="1"/>
          <p:nvPr/>
        </p:nvSpPr>
        <p:spPr>
          <a:xfrm>
            <a:off x="943586" y="6031154"/>
            <a:ext cx="1486105" cy="246221"/>
          </a:xfrm>
          <a:prstGeom prst="rect">
            <a:avLst/>
          </a:prstGeom>
          <a:noFill/>
        </p:spPr>
        <p:txBody>
          <a:bodyPr wrap="square" rtlCol="0">
            <a:spAutoFit/>
          </a:bodyPr>
          <a:lstStyle/>
          <a:p>
            <a:r>
              <a:rPr lang="en-GB" sz="1000" dirty="0"/>
              <a:t>(government, 2015)</a:t>
            </a:r>
          </a:p>
        </p:txBody>
      </p:sp>
      <p:sp>
        <p:nvSpPr>
          <p:cNvPr id="13" name="TextBox 12"/>
          <p:cNvSpPr txBox="1"/>
          <p:nvPr/>
        </p:nvSpPr>
        <p:spPr>
          <a:xfrm>
            <a:off x="6139544" y="2808514"/>
            <a:ext cx="892054" cy="246221"/>
          </a:xfrm>
          <a:prstGeom prst="rect">
            <a:avLst/>
          </a:prstGeom>
          <a:noFill/>
        </p:spPr>
        <p:txBody>
          <a:bodyPr wrap="square" rtlCol="0">
            <a:spAutoFit/>
          </a:bodyPr>
          <a:lstStyle/>
          <a:p>
            <a:r>
              <a:rPr lang="en-GB" sz="1000" dirty="0"/>
              <a:t>(</a:t>
            </a:r>
            <a:r>
              <a:rPr lang="en-GB" sz="1000" dirty="0" err="1"/>
              <a:t>Estyn</a:t>
            </a:r>
            <a:r>
              <a:rPr lang="en-GB" sz="1000" dirty="0"/>
              <a:t>, 2013)</a:t>
            </a:r>
          </a:p>
        </p:txBody>
      </p:sp>
      <p:sp>
        <p:nvSpPr>
          <p:cNvPr id="14" name="TextBox 13"/>
          <p:cNvSpPr txBox="1"/>
          <p:nvPr/>
        </p:nvSpPr>
        <p:spPr>
          <a:xfrm>
            <a:off x="1580606" y="4367191"/>
            <a:ext cx="849085" cy="369332"/>
          </a:xfrm>
          <a:prstGeom prst="rect">
            <a:avLst/>
          </a:prstGeom>
          <a:noFill/>
        </p:spPr>
        <p:txBody>
          <a:bodyPr wrap="square" rtlCol="0">
            <a:spAutoFit/>
          </a:bodyPr>
          <a:lstStyle/>
          <a:p>
            <a:endParaRPr lang="en-GB" dirty="0"/>
          </a:p>
        </p:txBody>
      </p:sp>
      <p:sp>
        <p:nvSpPr>
          <p:cNvPr id="15" name="TextBox 14"/>
          <p:cNvSpPr txBox="1"/>
          <p:nvPr/>
        </p:nvSpPr>
        <p:spPr>
          <a:xfrm>
            <a:off x="2949936" y="2532250"/>
            <a:ext cx="914750" cy="400110"/>
          </a:xfrm>
          <a:prstGeom prst="rect">
            <a:avLst/>
          </a:prstGeom>
          <a:noFill/>
        </p:spPr>
        <p:txBody>
          <a:bodyPr wrap="square" rtlCol="0">
            <a:spAutoFit/>
          </a:bodyPr>
          <a:lstStyle/>
          <a:p>
            <a:r>
              <a:rPr lang="en-GB" sz="1000" dirty="0"/>
              <a:t>(government, 2008)</a:t>
            </a:r>
          </a:p>
        </p:txBody>
      </p:sp>
      <p:sp>
        <p:nvSpPr>
          <p:cNvPr id="16" name="TextBox 15"/>
          <p:cNvSpPr txBox="1"/>
          <p:nvPr/>
        </p:nvSpPr>
        <p:spPr>
          <a:xfrm>
            <a:off x="8902220" y="1476997"/>
            <a:ext cx="2312126" cy="246221"/>
          </a:xfrm>
          <a:prstGeom prst="rect">
            <a:avLst/>
          </a:prstGeom>
          <a:noFill/>
        </p:spPr>
        <p:txBody>
          <a:bodyPr wrap="square" rtlCol="0">
            <a:spAutoFit/>
          </a:bodyPr>
          <a:lstStyle/>
          <a:p>
            <a:r>
              <a:rPr lang="en-GB" sz="1000" dirty="0"/>
              <a:t>(School, 2017)</a:t>
            </a:r>
          </a:p>
        </p:txBody>
      </p:sp>
    </p:spTree>
    <p:extLst>
      <p:ext uri="{BB962C8B-B14F-4D97-AF65-F5344CB8AC3E}">
        <p14:creationId xmlns:p14="http://schemas.microsoft.com/office/powerpoint/2010/main" val="142941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B332686-9AD8-4C3F-B475-A7F39217FD4F}"/>
              </a:ext>
            </a:extLst>
          </p:cNvPr>
          <p:cNvSpPr/>
          <p:nvPr/>
        </p:nvSpPr>
        <p:spPr>
          <a:xfrm>
            <a:off x="710005" y="1105038"/>
            <a:ext cx="8810513" cy="5170646"/>
          </a:xfrm>
          <a:prstGeom prst="rect">
            <a:avLst/>
          </a:prstGeom>
        </p:spPr>
        <p:txBody>
          <a:bodyPr wrap="square">
            <a:spAutoFit/>
          </a:bodyPr>
          <a:lstStyle/>
          <a:p>
            <a:r>
              <a:rPr lang="en-GB" sz="2400" b="1" i="0" dirty="0">
                <a:effectLst/>
              </a:rPr>
              <a:t>The Delivery of ESDGC at the School</a:t>
            </a:r>
          </a:p>
          <a:p>
            <a:endParaRPr lang="en-GB" b="1" i="0" dirty="0">
              <a:solidFill>
                <a:srgbClr val="08397B"/>
              </a:solidFill>
              <a:effectLst/>
              <a:latin typeface="Arial" panose="020B0604020202020204" pitchFamily="34" charset="0"/>
            </a:endParaRPr>
          </a:p>
          <a:p>
            <a:r>
              <a:rPr lang="en-GB" b="0" i="0" dirty="0">
                <a:solidFill>
                  <a:srgbClr val="333333"/>
                </a:solidFill>
                <a:effectLst/>
                <a:latin typeface="Roboto"/>
              </a:rPr>
              <a:t>At the School the formal curriculum in ESDGC will be addressed within National Curriculum Programmes of Study (Schemes of Work). However, ESDGC should permeate throughout the whole school curriculum and is not confined to the classroom or to one teacher.</a:t>
            </a:r>
          </a:p>
          <a:p>
            <a:r>
              <a:rPr lang="en-GB" b="0" i="0" dirty="0">
                <a:solidFill>
                  <a:srgbClr val="333333"/>
                </a:solidFill>
                <a:effectLst/>
                <a:latin typeface="Roboto"/>
              </a:rPr>
              <a:t>The wider features of the life of the school will contribute to ESDGC:</a:t>
            </a:r>
          </a:p>
          <a:p>
            <a:endParaRPr lang="en-GB" b="0" i="0" dirty="0">
              <a:solidFill>
                <a:srgbClr val="333333"/>
              </a:solidFill>
              <a:effectLst/>
              <a:latin typeface="Roboto"/>
            </a:endParaRPr>
          </a:p>
          <a:p>
            <a:pPr>
              <a:buFont typeface="Arial" panose="020B0604020202020204" pitchFamily="34" charset="0"/>
              <a:buChar char="•"/>
            </a:pPr>
            <a:r>
              <a:rPr lang="en-GB" b="0" i="0" strike="noStrike" dirty="0">
                <a:effectLst/>
                <a:latin typeface="Roboto"/>
                <a:hlinkClick r:id="rId2" tooltip="Healthy Schools">
                  <a:extLst>
                    <a:ext uri="{A12FA001-AC4F-418D-AE19-62706E023703}">
                      <ahyp:hlinkClr xmlns:ahyp="http://schemas.microsoft.com/office/drawing/2018/hyperlinkcolor" val="tx"/>
                    </a:ext>
                  </a:extLst>
                </a:hlinkClick>
              </a:rPr>
              <a:t>Healthy Schools</a:t>
            </a:r>
            <a:r>
              <a:rPr lang="en-GB" dirty="0">
                <a:latin typeface="Roboto"/>
              </a:rPr>
              <a:t>                                                  </a:t>
            </a:r>
            <a:r>
              <a:rPr lang="en-GB" b="0" i="0" strike="noStrike" dirty="0">
                <a:effectLst/>
                <a:latin typeface="Roboto"/>
                <a:hlinkClick r:id="rId3" tooltip="Eco Schools">
                  <a:extLst>
                    <a:ext uri="{A12FA001-AC4F-418D-AE19-62706E023703}">
                      <ahyp:hlinkClr xmlns:ahyp="http://schemas.microsoft.com/office/drawing/2018/hyperlinkcolor" val="tx"/>
                    </a:ext>
                  </a:extLst>
                </a:hlinkClick>
              </a:rPr>
              <a:t>Eco-Schools</a:t>
            </a:r>
            <a:endParaRPr lang="en-GB" b="0" i="0" dirty="0">
              <a:effectLst/>
              <a:latin typeface="Roboto"/>
            </a:endParaRPr>
          </a:p>
          <a:p>
            <a:pPr>
              <a:buFont typeface="Arial" panose="020B0604020202020204" pitchFamily="34" charset="0"/>
              <a:buChar char="•"/>
            </a:pPr>
            <a:r>
              <a:rPr lang="en-GB" b="0" i="0" strike="noStrike" dirty="0">
                <a:effectLst/>
                <a:latin typeface="Roboto"/>
                <a:hlinkClick r:id="rId4" tooltip="Healthy Schools">
                  <a:extLst>
                    <a:ext uri="{A12FA001-AC4F-418D-AE19-62706E023703}">
                      <ahyp:hlinkClr xmlns:ahyp="http://schemas.microsoft.com/office/drawing/2018/hyperlinkcolor" val="tx"/>
                    </a:ext>
                  </a:extLst>
                </a:hlinkClick>
              </a:rPr>
              <a:t>5×60</a:t>
            </a:r>
            <a:r>
              <a:rPr lang="en-GB" dirty="0">
                <a:latin typeface="Roboto"/>
              </a:rPr>
              <a:t>                                                                    </a:t>
            </a:r>
            <a:r>
              <a:rPr lang="en-GB" b="0" i="0" strike="noStrike" dirty="0">
                <a:effectLst/>
                <a:latin typeface="Roboto"/>
                <a:hlinkClick r:id="rId5" tooltip="Duke of Edinburgh">
                  <a:extLst>
                    <a:ext uri="{A12FA001-AC4F-418D-AE19-62706E023703}">
                      <ahyp:hlinkClr xmlns:ahyp="http://schemas.microsoft.com/office/drawing/2018/hyperlinkcolor" val="tx"/>
                    </a:ext>
                  </a:extLst>
                </a:hlinkClick>
              </a:rPr>
              <a:t>Duke of Edinburgh</a:t>
            </a:r>
            <a:endParaRPr lang="en-GB" b="0" i="0" dirty="0">
              <a:effectLst/>
              <a:latin typeface="Roboto"/>
            </a:endParaRPr>
          </a:p>
          <a:p>
            <a:pPr>
              <a:buFont typeface="Arial" panose="020B0604020202020204" pitchFamily="34" charset="0"/>
              <a:buChar char="•"/>
            </a:pPr>
            <a:r>
              <a:rPr lang="en-GB" b="0" i="0" dirty="0">
                <a:effectLst/>
                <a:latin typeface="Roboto"/>
              </a:rPr>
              <a:t>The Business Challenge                                     </a:t>
            </a:r>
            <a:r>
              <a:rPr lang="en-GB" b="0" i="0" strike="noStrike" dirty="0">
                <a:effectLst/>
                <a:latin typeface="Roboto"/>
                <a:hlinkClick r:id="rId6" tooltip="Young Enterprise">
                  <a:extLst>
                    <a:ext uri="{A12FA001-AC4F-418D-AE19-62706E023703}">
                      <ahyp:hlinkClr xmlns:ahyp="http://schemas.microsoft.com/office/drawing/2018/hyperlinkcolor" val="tx"/>
                    </a:ext>
                  </a:extLst>
                </a:hlinkClick>
              </a:rPr>
              <a:t>Young Enterprise</a:t>
            </a:r>
            <a:endParaRPr lang="en-GB" b="0" i="0" dirty="0">
              <a:effectLst/>
              <a:latin typeface="Roboto"/>
            </a:endParaRPr>
          </a:p>
          <a:p>
            <a:pPr>
              <a:buFont typeface="Arial" panose="020B0604020202020204" pitchFamily="34" charset="0"/>
              <a:buChar char="•"/>
            </a:pPr>
            <a:r>
              <a:rPr lang="en-GB" b="0" i="0" dirty="0">
                <a:solidFill>
                  <a:srgbClr val="333333"/>
                </a:solidFill>
                <a:effectLst/>
                <a:latin typeface="Roboto"/>
              </a:rPr>
              <a:t>Eisteddfod                                                           Award Schemes</a:t>
            </a:r>
          </a:p>
          <a:p>
            <a:pPr>
              <a:buFont typeface="Arial" panose="020B0604020202020204" pitchFamily="34" charset="0"/>
              <a:buChar char="•"/>
            </a:pPr>
            <a:r>
              <a:rPr lang="en-GB" b="0" i="0" dirty="0">
                <a:solidFill>
                  <a:srgbClr val="333333"/>
                </a:solidFill>
                <a:effectLst/>
                <a:latin typeface="Roboto"/>
              </a:rPr>
              <a:t>Charity Work                                                       Out of hours learning activities</a:t>
            </a:r>
          </a:p>
          <a:p>
            <a:pPr>
              <a:buFont typeface="Arial" panose="020B0604020202020204" pitchFamily="34" charset="0"/>
              <a:buChar char="•"/>
            </a:pPr>
            <a:r>
              <a:rPr lang="en-GB" b="0" i="0" dirty="0">
                <a:solidFill>
                  <a:srgbClr val="333333"/>
                </a:solidFill>
                <a:effectLst/>
                <a:latin typeface="Roboto"/>
              </a:rPr>
              <a:t>Visiting Speakers                                                Enterprise Week</a:t>
            </a:r>
          </a:p>
          <a:p>
            <a:pPr>
              <a:buFont typeface="Arial" panose="020B0604020202020204" pitchFamily="34" charset="0"/>
              <a:buChar char="•"/>
            </a:pPr>
            <a:r>
              <a:rPr lang="en-GB" b="0" i="0" dirty="0">
                <a:solidFill>
                  <a:srgbClr val="333333"/>
                </a:solidFill>
                <a:effectLst/>
                <a:latin typeface="Roboto"/>
              </a:rPr>
              <a:t>Proto Toy Day                                                     Career Days (last </a:t>
            </a:r>
            <a:r>
              <a:rPr lang="en-GB" b="0" i="0" dirty="0" err="1">
                <a:solidFill>
                  <a:srgbClr val="333333"/>
                </a:solidFill>
                <a:effectLst/>
                <a:latin typeface="Roboto"/>
              </a:rPr>
              <a:t>yr</a:t>
            </a:r>
            <a:r>
              <a:rPr lang="en-GB" b="0" i="0" dirty="0">
                <a:solidFill>
                  <a:srgbClr val="333333"/>
                </a:solidFill>
                <a:effectLst/>
                <a:latin typeface="Roboto"/>
              </a:rPr>
              <a:t> NHS etc)</a:t>
            </a:r>
          </a:p>
          <a:p>
            <a:pPr>
              <a:buFont typeface="Arial" panose="020B0604020202020204" pitchFamily="34" charset="0"/>
              <a:buChar char="•"/>
            </a:pPr>
            <a:r>
              <a:rPr lang="en-GB" b="0" i="0" dirty="0">
                <a:solidFill>
                  <a:srgbClr val="333333"/>
                </a:solidFill>
                <a:effectLst/>
                <a:latin typeface="Roboto"/>
              </a:rPr>
              <a:t>Operation Christmas Child (JO)                         R.E sponsor a child in India</a:t>
            </a:r>
          </a:p>
          <a:p>
            <a:pPr>
              <a:buFont typeface="Arial" panose="020B0604020202020204" pitchFamily="34" charset="0"/>
              <a:buChar char="•"/>
            </a:pPr>
            <a:r>
              <a:rPr lang="en-GB" b="0" i="0" dirty="0">
                <a:solidFill>
                  <a:srgbClr val="333333"/>
                </a:solidFill>
                <a:effectLst/>
                <a:latin typeface="Roboto"/>
              </a:rPr>
              <a:t>Sports Relief                                                       Children in Need</a:t>
            </a:r>
          </a:p>
          <a:p>
            <a:pPr>
              <a:buFont typeface="Arial" panose="020B0604020202020204" pitchFamily="34" charset="0"/>
              <a:buChar char="•"/>
            </a:pPr>
            <a:endParaRPr lang="en-GB" b="0" i="0" dirty="0">
              <a:solidFill>
                <a:srgbClr val="333333"/>
              </a:solidFill>
              <a:effectLst/>
              <a:latin typeface="Roboto"/>
            </a:endParaRPr>
          </a:p>
        </p:txBody>
      </p:sp>
      <p:pic>
        <p:nvPicPr>
          <p:cNvPr id="5" name="Picture 4">
            <a:extLst>
              <a:ext uri="{FF2B5EF4-FFF2-40B4-BE49-F238E27FC236}">
                <a16:creationId xmlns:a16="http://schemas.microsoft.com/office/drawing/2014/main" id="{7146DF18-419A-4336-BD5B-0E387F086B47}"/>
              </a:ext>
            </a:extLst>
          </p:cNvPr>
          <p:cNvPicPr>
            <a:picLocks noChangeAspect="1"/>
          </p:cNvPicPr>
          <p:nvPr/>
        </p:nvPicPr>
        <p:blipFill>
          <a:blip r:embed="rId7"/>
          <a:stretch>
            <a:fillRect/>
          </a:stretch>
        </p:blipFill>
        <p:spPr>
          <a:xfrm>
            <a:off x="8938499" y="2648088"/>
            <a:ext cx="2853175" cy="1603387"/>
          </a:xfrm>
          <a:prstGeom prst="rect">
            <a:avLst/>
          </a:prstGeom>
        </p:spPr>
      </p:pic>
      <p:pic>
        <p:nvPicPr>
          <p:cNvPr id="6" name="Picture 5">
            <a:extLst>
              <a:ext uri="{FF2B5EF4-FFF2-40B4-BE49-F238E27FC236}">
                <a16:creationId xmlns:a16="http://schemas.microsoft.com/office/drawing/2014/main" id="{E7F82441-4BB8-421C-8430-8B717DB578B9}"/>
              </a:ext>
            </a:extLst>
          </p:cNvPr>
          <p:cNvPicPr>
            <a:picLocks noChangeAspect="1"/>
          </p:cNvPicPr>
          <p:nvPr/>
        </p:nvPicPr>
        <p:blipFill rotWithShape="1">
          <a:blip r:embed="rId8"/>
          <a:srcRect t="4587"/>
          <a:stretch/>
        </p:blipFill>
        <p:spPr>
          <a:xfrm>
            <a:off x="9053120" y="4485330"/>
            <a:ext cx="2428875" cy="1790354"/>
          </a:xfrm>
          <a:prstGeom prst="rect">
            <a:avLst/>
          </a:prstGeom>
        </p:spPr>
      </p:pic>
      <p:pic>
        <p:nvPicPr>
          <p:cNvPr id="7" name="Picture 6">
            <a:extLst>
              <a:ext uri="{FF2B5EF4-FFF2-40B4-BE49-F238E27FC236}">
                <a16:creationId xmlns:a16="http://schemas.microsoft.com/office/drawing/2014/main" id="{66E21446-821D-417F-968D-EAACBCCAF15A}"/>
              </a:ext>
            </a:extLst>
          </p:cNvPr>
          <p:cNvPicPr>
            <a:picLocks noChangeAspect="1"/>
          </p:cNvPicPr>
          <p:nvPr/>
        </p:nvPicPr>
        <p:blipFill rotWithShape="1">
          <a:blip r:embed="rId9"/>
          <a:srcRect r="12877"/>
          <a:stretch/>
        </p:blipFill>
        <p:spPr>
          <a:xfrm>
            <a:off x="9210840" y="749294"/>
            <a:ext cx="2580834" cy="1543050"/>
          </a:xfrm>
          <a:prstGeom prst="rect">
            <a:avLst/>
          </a:prstGeom>
        </p:spPr>
      </p:pic>
    </p:spTree>
    <p:extLst>
      <p:ext uri="{BB962C8B-B14F-4D97-AF65-F5344CB8AC3E}">
        <p14:creationId xmlns:p14="http://schemas.microsoft.com/office/powerpoint/2010/main" val="3079453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C3DCC2DD-4619-4FC1-80DB-0AAF798BE1DF}"/>
              </a:ext>
            </a:extLst>
          </p:cNvPr>
          <p:cNvGraphicFramePr>
            <a:graphicFrameLocks noGrp="1"/>
          </p:cNvGraphicFramePr>
          <p:nvPr>
            <p:extLst>
              <p:ext uri="{D42A27DB-BD31-4B8C-83A1-F6EECF244321}">
                <p14:modId xmlns:p14="http://schemas.microsoft.com/office/powerpoint/2010/main" val="1020858150"/>
              </p:ext>
            </p:extLst>
          </p:nvPr>
        </p:nvGraphicFramePr>
        <p:xfrm>
          <a:off x="4377713" y="1740566"/>
          <a:ext cx="7047940" cy="4351339"/>
        </p:xfrm>
        <a:graphic>
          <a:graphicData uri="http://schemas.openxmlformats.org/drawingml/2006/table">
            <a:tbl>
              <a:tblPr/>
              <a:tblGrid>
                <a:gridCol w="1761985">
                  <a:extLst>
                    <a:ext uri="{9D8B030D-6E8A-4147-A177-3AD203B41FA5}">
                      <a16:colId xmlns:a16="http://schemas.microsoft.com/office/drawing/2014/main" val="493188222"/>
                    </a:ext>
                  </a:extLst>
                </a:gridCol>
                <a:gridCol w="1761985">
                  <a:extLst>
                    <a:ext uri="{9D8B030D-6E8A-4147-A177-3AD203B41FA5}">
                      <a16:colId xmlns:a16="http://schemas.microsoft.com/office/drawing/2014/main" val="1347562476"/>
                    </a:ext>
                  </a:extLst>
                </a:gridCol>
                <a:gridCol w="1761985">
                  <a:extLst>
                    <a:ext uri="{9D8B030D-6E8A-4147-A177-3AD203B41FA5}">
                      <a16:colId xmlns:a16="http://schemas.microsoft.com/office/drawing/2014/main" val="2272962533"/>
                    </a:ext>
                  </a:extLst>
                </a:gridCol>
                <a:gridCol w="1761985">
                  <a:extLst>
                    <a:ext uri="{9D8B030D-6E8A-4147-A177-3AD203B41FA5}">
                      <a16:colId xmlns:a16="http://schemas.microsoft.com/office/drawing/2014/main" val="2138702573"/>
                    </a:ext>
                  </a:extLst>
                </a:gridCol>
              </a:tblGrid>
              <a:tr h="245146">
                <a:tc>
                  <a:txBody>
                    <a:bodyPr/>
                    <a:lstStyle/>
                    <a:p>
                      <a:pPr algn="l" fontAlgn="t"/>
                      <a:r>
                        <a:rPr lang="en-GB" sz="1200" dirty="0">
                          <a:effectLst/>
                        </a:rPr>
                        <a:t>Month</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109422"/>
                    </a:solidFill>
                  </a:tcPr>
                </a:tc>
                <a:tc>
                  <a:txBody>
                    <a:bodyPr/>
                    <a:lstStyle/>
                    <a:p>
                      <a:pPr algn="l" fontAlgn="t"/>
                      <a:r>
                        <a:rPr lang="en-GB" sz="1200" dirty="0">
                          <a:effectLst/>
                        </a:rPr>
                        <a:t>Event</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109422"/>
                    </a:solidFill>
                  </a:tcPr>
                </a:tc>
                <a:tc>
                  <a:txBody>
                    <a:bodyPr/>
                    <a:lstStyle/>
                    <a:p>
                      <a:pPr algn="l" fontAlgn="t"/>
                      <a:r>
                        <a:rPr lang="en-GB" sz="1200">
                          <a:effectLst/>
                        </a:rPr>
                        <a:t>Resources</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109422"/>
                    </a:solidFill>
                  </a:tcPr>
                </a:tc>
                <a:tc>
                  <a:txBody>
                    <a:bodyPr/>
                    <a:lstStyle/>
                    <a:p>
                      <a:pPr algn="l" fontAlgn="t"/>
                      <a:r>
                        <a:rPr lang="en-GB" sz="1200">
                          <a:effectLst/>
                        </a:rPr>
                        <a:t>When?</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109422"/>
                    </a:solidFill>
                  </a:tcPr>
                </a:tc>
                <a:extLst>
                  <a:ext uri="{0D108BD9-81ED-4DB2-BD59-A6C34878D82A}">
                    <a16:rowId xmlns:a16="http://schemas.microsoft.com/office/drawing/2014/main" val="959603508"/>
                  </a:ext>
                </a:extLst>
              </a:tr>
              <a:tr h="429005">
                <a:tc rowSpan="3">
                  <a:txBody>
                    <a:bodyPr/>
                    <a:lstStyle/>
                    <a:p>
                      <a:pPr algn="l" fontAlgn="t"/>
                      <a:r>
                        <a:rPr lang="en-GB" sz="1200" dirty="0">
                          <a:effectLst/>
                        </a:rPr>
                        <a:t>May</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a:effectLst/>
                        </a:rPr>
                        <a:t>Christian Aid Week</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b="0" u="none" strike="noStrike">
                          <a:solidFill>
                            <a:srgbClr val="0E61D1"/>
                          </a:solidFill>
                          <a:effectLst/>
                          <a:latin typeface="Roboto"/>
                          <a:hlinkClick r:id="rId2" tooltip="Christian Aid Week"/>
                        </a:rPr>
                        <a:t>CA Week</a:t>
                      </a:r>
                      <a:endParaRPr lang="en-GB" sz="1200">
                        <a:effectLst/>
                      </a:endParaRP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a:effectLst/>
                        </a:rPr>
                        <a:t>Second week of the month</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extLst>
                  <a:ext uri="{0D108BD9-81ED-4DB2-BD59-A6C34878D82A}">
                    <a16:rowId xmlns:a16="http://schemas.microsoft.com/office/drawing/2014/main" val="3048174915"/>
                  </a:ext>
                </a:extLst>
              </a:tr>
              <a:tr h="245146">
                <a:tc vMerge="1">
                  <a:txBody>
                    <a:bodyPr/>
                    <a:lstStyle/>
                    <a:p>
                      <a:endParaRPr lang="en-GB"/>
                    </a:p>
                  </a:txBody>
                  <a:tcPr/>
                </a:tc>
                <a:tc gridSpan="2">
                  <a:txBody>
                    <a:bodyPr/>
                    <a:lstStyle/>
                    <a:p>
                      <a:pPr algn="l" fontAlgn="t"/>
                      <a:r>
                        <a:rPr lang="en-GB" sz="1200">
                          <a:effectLst/>
                        </a:rPr>
                        <a:t>World Debt Day</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hMerge="1">
                  <a:txBody>
                    <a:bodyPr/>
                    <a:lstStyle/>
                    <a:p>
                      <a:endParaRPr lang="en-GB"/>
                    </a:p>
                  </a:txBody>
                  <a:tcPr/>
                </a:tc>
                <a:tc>
                  <a:txBody>
                    <a:bodyPr/>
                    <a:lstStyle/>
                    <a:p>
                      <a:pPr algn="l" fontAlgn="t"/>
                      <a:r>
                        <a:rPr lang="en-GB" sz="1200">
                          <a:effectLst/>
                        </a:rPr>
                        <a:t>16th of every year</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extLst>
                  <a:ext uri="{0D108BD9-81ED-4DB2-BD59-A6C34878D82A}">
                    <a16:rowId xmlns:a16="http://schemas.microsoft.com/office/drawing/2014/main" val="99201989"/>
                  </a:ext>
                </a:extLst>
              </a:tr>
              <a:tr h="245146">
                <a:tc vMerge="1">
                  <a:txBody>
                    <a:bodyPr/>
                    <a:lstStyle/>
                    <a:p>
                      <a:endParaRPr lang="en-GB"/>
                    </a:p>
                  </a:txBody>
                  <a:tcPr/>
                </a:tc>
                <a:tc>
                  <a:txBody>
                    <a:bodyPr/>
                    <a:lstStyle/>
                    <a:p>
                      <a:pPr algn="l" fontAlgn="t"/>
                      <a:r>
                        <a:rPr lang="en-GB" sz="1200">
                          <a:effectLst/>
                        </a:rPr>
                        <a:t>Walk To School</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b="0" u="none" strike="noStrike">
                          <a:solidFill>
                            <a:srgbClr val="0E61D1"/>
                          </a:solidFill>
                          <a:effectLst/>
                          <a:latin typeface="Roboto"/>
                          <a:hlinkClick r:id="rId3" tooltip="Walk To School"/>
                        </a:rPr>
                        <a:t>Walk To School</a:t>
                      </a:r>
                      <a:endParaRPr lang="en-GB" sz="1200">
                        <a:effectLst/>
                      </a:endParaRP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a:effectLst/>
                        </a:rPr>
                        <a:t>Middle of the month</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extLst>
                  <a:ext uri="{0D108BD9-81ED-4DB2-BD59-A6C34878D82A}">
                    <a16:rowId xmlns:a16="http://schemas.microsoft.com/office/drawing/2014/main" val="4068594308"/>
                  </a:ext>
                </a:extLst>
              </a:tr>
              <a:tr h="245146">
                <a:tc rowSpan="6">
                  <a:txBody>
                    <a:bodyPr/>
                    <a:lstStyle/>
                    <a:p>
                      <a:pPr algn="l" fontAlgn="t"/>
                      <a:r>
                        <a:rPr lang="en-GB" sz="1200">
                          <a:effectLst/>
                        </a:rPr>
                        <a:t>June</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a:effectLst/>
                        </a:rPr>
                        <a:t>World Environment Day</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b="0" u="none" strike="noStrike">
                          <a:solidFill>
                            <a:srgbClr val="0E61D1"/>
                          </a:solidFill>
                          <a:effectLst/>
                          <a:latin typeface="Roboto"/>
                          <a:hlinkClick r:id="rId4" tooltip="UNEP"/>
                        </a:rPr>
                        <a:t>UNEP</a:t>
                      </a:r>
                      <a:endParaRPr lang="en-GB" sz="1200">
                        <a:effectLst/>
                      </a:endParaRP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a:effectLst/>
                        </a:rPr>
                        <a:t>5th of every year</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extLst>
                  <a:ext uri="{0D108BD9-81ED-4DB2-BD59-A6C34878D82A}">
                    <a16:rowId xmlns:a16="http://schemas.microsoft.com/office/drawing/2014/main" val="1137260296"/>
                  </a:ext>
                </a:extLst>
              </a:tr>
              <a:tr h="429005">
                <a:tc vMerge="1">
                  <a:txBody>
                    <a:bodyPr/>
                    <a:lstStyle/>
                    <a:p>
                      <a:endParaRPr lang="en-GB"/>
                    </a:p>
                  </a:txBody>
                  <a:tcPr/>
                </a:tc>
                <a:tc gridSpan="2">
                  <a:txBody>
                    <a:bodyPr/>
                    <a:lstStyle/>
                    <a:p>
                      <a:pPr algn="l" fontAlgn="t"/>
                      <a:r>
                        <a:rPr lang="en-GB" sz="1200">
                          <a:effectLst/>
                        </a:rPr>
                        <a:t>International day against Child Labour / Day of the African child</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hMerge="1">
                  <a:txBody>
                    <a:bodyPr/>
                    <a:lstStyle/>
                    <a:p>
                      <a:endParaRPr lang="en-GB"/>
                    </a:p>
                  </a:txBody>
                  <a:tcPr/>
                </a:tc>
                <a:tc>
                  <a:txBody>
                    <a:bodyPr/>
                    <a:lstStyle/>
                    <a:p>
                      <a:pPr algn="l" fontAlgn="t"/>
                      <a:r>
                        <a:rPr lang="en-GB" sz="1200">
                          <a:effectLst/>
                        </a:rPr>
                        <a:t>12th of every year</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extLst>
                  <a:ext uri="{0D108BD9-81ED-4DB2-BD59-A6C34878D82A}">
                    <a16:rowId xmlns:a16="http://schemas.microsoft.com/office/drawing/2014/main" val="16964065"/>
                  </a:ext>
                </a:extLst>
              </a:tr>
              <a:tr h="245146">
                <a:tc vMerge="1">
                  <a:txBody>
                    <a:bodyPr/>
                    <a:lstStyle/>
                    <a:p>
                      <a:endParaRPr lang="en-GB"/>
                    </a:p>
                  </a:txBody>
                  <a:tcPr/>
                </a:tc>
                <a:tc>
                  <a:txBody>
                    <a:bodyPr/>
                    <a:lstStyle/>
                    <a:p>
                      <a:pPr algn="l" fontAlgn="t"/>
                      <a:r>
                        <a:rPr lang="en-GB" sz="1200">
                          <a:effectLst/>
                        </a:rPr>
                        <a:t>World Refugee Day</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b="0" u="none" strike="noStrike">
                          <a:solidFill>
                            <a:srgbClr val="0E61D1"/>
                          </a:solidFill>
                          <a:effectLst/>
                          <a:latin typeface="Roboto"/>
                          <a:hlinkClick r:id="rId5" tooltip="UN"/>
                        </a:rPr>
                        <a:t>UN Refugee</a:t>
                      </a:r>
                      <a:endParaRPr lang="en-GB" sz="1200">
                        <a:effectLst/>
                      </a:endParaRP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a:effectLst/>
                        </a:rPr>
                        <a:t>16th of every year</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extLst>
                  <a:ext uri="{0D108BD9-81ED-4DB2-BD59-A6C34878D82A}">
                    <a16:rowId xmlns:a16="http://schemas.microsoft.com/office/drawing/2014/main" val="4112279965"/>
                  </a:ext>
                </a:extLst>
              </a:tr>
              <a:tr h="429005">
                <a:tc vMerge="1">
                  <a:txBody>
                    <a:bodyPr/>
                    <a:lstStyle/>
                    <a:p>
                      <a:endParaRPr lang="en-GB"/>
                    </a:p>
                  </a:txBody>
                  <a:tcPr/>
                </a:tc>
                <a:tc>
                  <a:txBody>
                    <a:bodyPr/>
                    <a:lstStyle/>
                    <a:p>
                      <a:pPr algn="l" fontAlgn="t"/>
                      <a:r>
                        <a:rPr lang="en-GB" sz="1200">
                          <a:effectLst/>
                        </a:rPr>
                        <a:t>National School Grounds Week</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b="0" u="none" strike="noStrike">
                          <a:solidFill>
                            <a:srgbClr val="0E61D1"/>
                          </a:solidFill>
                          <a:effectLst/>
                          <a:latin typeface="Roboto"/>
                          <a:hlinkClick r:id="rId6" tooltip="LTL"/>
                        </a:rPr>
                        <a:t>LTL</a:t>
                      </a:r>
                      <a:endParaRPr lang="en-GB" sz="1200">
                        <a:effectLst/>
                      </a:endParaRP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a:effectLst/>
                        </a:rPr>
                        <a:t>Middle of the month</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extLst>
                  <a:ext uri="{0D108BD9-81ED-4DB2-BD59-A6C34878D82A}">
                    <a16:rowId xmlns:a16="http://schemas.microsoft.com/office/drawing/2014/main" val="1398629452"/>
                  </a:ext>
                </a:extLst>
              </a:tr>
              <a:tr h="245146">
                <a:tc vMerge="1">
                  <a:txBody>
                    <a:bodyPr/>
                    <a:lstStyle/>
                    <a:p>
                      <a:endParaRPr lang="en-GB"/>
                    </a:p>
                  </a:txBody>
                  <a:tcPr/>
                </a:tc>
                <a:tc>
                  <a:txBody>
                    <a:bodyPr/>
                    <a:lstStyle/>
                    <a:p>
                      <a:pPr algn="l" fontAlgn="t"/>
                      <a:r>
                        <a:rPr lang="en-GB" sz="1200">
                          <a:effectLst/>
                        </a:rPr>
                        <a:t>National Insect Week</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b="0" u="none" strike="noStrike">
                          <a:solidFill>
                            <a:srgbClr val="0E61D1"/>
                          </a:solidFill>
                          <a:effectLst/>
                          <a:latin typeface="Roboto"/>
                          <a:hlinkClick r:id="rId7" tooltip="National Insect Week"/>
                        </a:rPr>
                        <a:t>National Insect Week</a:t>
                      </a:r>
                      <a:endParaRPr lang="en-GB" sz="1200">
                        <a:effectLst/>
                      </a:endParaRP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a:effectLst/>
                        </a:rPr>
                        <a:t>Last week of the month</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extLst>
                  <a:ext uri="{0D108BD9-81ED-4DB2-BD59-A6C34878D82A}">
                    <a16:rowId xmlns:a16="http://schemas.microsoft.com/office/drawing/2014/main" val="2289653846"/>
                  </a:ext>
                </a:extLst>
              </a:tr>
              <a:tr h="245146">
                <a:tc vMerge="1">
                  <a:txBody>
                    <a:bodyPr/>
                    <a:lstStyle/>
                    <a:p>
                      <a:endParaRPr lang="en-GB"/>
                    </a:p>
                  </a:txBody>
                  <a:tcPr/>
                </a:tc>
                <a:tc>
                  <a:txBody>
                    <a:bodyPr/>
                    <a:lstStyle/>
                    <a:p>
                      <a:pPr algn="l" fontAlgn="t"/>
                      <a:r>
                        <a:rPr lang="en-GB" sz="1200">
                          <a:effectLst/>
                        </a:rPr>
                        <a:t>Keep Wales Tidy Week</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b="0" u="none" strike="noStrike">
                          <a:solidFill>
                            <a:srgbClr val="0E61D1"/>
                          </a:solidFill>
                          <a:effectLst/>
                          <a:latin typeface="Roboto"/>
                          <a:hlinkClick r:id="rId8" tooltip="Keep Wales Tidy"/>
                        </a:rPr>
                        <a:t>Keep Wales Tidy</a:t>
                      </a:r>
                      <a:endParaRPr lang="en-GB" sz="1200">
                        <a:effectLst/>
                      </a:endParaRP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a:effectLst/>
                        </a:rPr>
                        <a:t>Last week of the month</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extLst>
                  <a:ext uri="{0D108BD9-81ED-4DB2-BD59-A6C34878D82A}">
                    <a16:rowId xmlns:a16="http://schemas.microsoft.com/office/drawing/2014/main" val="1975466180"/>
                  </a:ext>
                </a:extLst>
              </a:tr>
              <a:tr h="429005">
                <a:tc rowSpan="2">
                  <a:txBody>
                    <a:bodyPr/>
                    <a:lstStyle/>
                    <a:p>
                      <a:pPr algn="l" fontAlgn="t"/>
                      <a:r>
                        <a:rPr lang="en-GB" sz="1200">
                          <a:effectLst/>
                        </a:rPr>
                        <a:t>June</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gridSpan="2">
                  <a:txBody>
                    <a:bodyPr/>
                    <a:lstStyle/>
                    <a:p>
                      <a:pPr algn="l" fontAlgn="t"/>
                      <a:r>
                        <a:rPr lang="en-GB" sz="1200" dirty="0">
                          <a:effectLst/>
                        </a:rPr>
                        <a:t>International Day of Cooperatives</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hMerge="1">
                  <a:txBody>
                    <a:bodyPr/>
                    <a:lstStyle/>
                    <a:p>
                      <a:endParaRPr lang="en-GB"/>
                    </a:p>
                  </a:txBody>
                  <a:tcPr/>
                </a:tc>
                <a:tc>
                  <a:txBody>
                    <a:bodyPr/>
                    <a:lstStyle/>
                    <a:p>
                      <a:pPr algn="l" fontAlgn="t"/>
                      <a:r>
                        <a:rPr lang="en-GB" sz="1200">
                          <a:effectLst/>
                        </a:rPr>
                        <a:t>First Saturday of the month</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extLst>
                  <a:ext uri="{0D108BD9-81ED-4DB2-BD59-A6C34878D82A}">
                    <a16:rowId xmlns:a16="http://schemas.microsoft.com/office/drawing/2014/main" val="1741725744"/>
                  </a:ext>
                </a:extLst>
              </a:tr>
              <a:tr h="245146">
                <a:tc vMerge="1">
                  <a:txBody>
                    <a:bodyPr/>
                    <a:lstStyle/>
                    <a:p>
                      <a:endParaRPr lang="en-GB"/>
                    </a:p>
                  </a:txBody>
                  <a:tcPr/>
                </a:tc>
                <a:tc>
                  <a:txBody>
                    <a:bodyPr/>
                    <a:lstStyle/>
                    <a:p>
                      <a:pPr algn="l" fontAlgn="t"/>
                      <a:r>
                        <a:rPr lang="en-GB" sz="1200">
                          <a:effectLst/>
                        </a:rPr>
                        <a:t>National Parks Week</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b="0" u="none" strike="noStrike">
                          <a:solidFill>
                            <a:srgbClr val="0E61D1"/>
                          </a:solidFill>
                          <a:effectLst/>
                          <a:latin typeface="Roboto"/>
                          <a:hlinkClick r:id="rId9" tooltip="National Parks"/>
                        </a:rPr>
                        <a:t>National Parks</a:t>
                      </a:r>
                      <a:endParaRPr lang="en-GB" sz="1200">
                        <a:effectLst/>
                      </a:endParaRP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a:effectLst/>
                        </a:rPr>
                        <a:t>End of the month</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extLst>
                  <a:ext uri="{0D108BD9-81ED-4DB2-BD59-A6C34878D82A}">
                    <a16:rowId xmlns:a16="http://schemas.microsoft.com/office/drawing/2014/main" val="2776566788"/>
                  </a:ext>
                </a:extLst>
              </a:tr>
              <a:tr h="245146">
                <a:tc rowSpan="2">
                  <a:txBody>
                    <a:bodyPr/>
                    <a:lstStyle/>
                    <a:p>
                      <a:pPr algn="l" fontAlgn="t"/>
                      <a:r>
                        <a:rPr lang="en-GB" sz="1200">
                          <a:effectLst/>
                        </a:rPr>
                        <a:t>August</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a:effectLst/>
                        </a:rPr>
                        <a:t>World Water Week</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b="0" u="none" strike="noStrike">
                          <a:solidFill>
                            <a:srgbClr val="0E61D1"/>
                          </a:solidFill>
                          <a:effectLst/>
                          <a:latin typeface="Roboto"/>
                          <a:hlinkClick r:id="rId10" tooltip="World Water Week"/>
                        </a:rPr>
                        <a:t>World Water Week</a:t>
                      </a:r>
                      <a:endParaRPr lang="en-GB" sz="1200">
                        <a:effectLst/>
                      </a:endParaRP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a:txBody>
                    <a:bodyPr/>
                    <a:lstStyle/>
                    <a:p>
                      <a:pPr algn="l" fontAlgn="t"/>
                      <a:r>
                        <a:rPr lang="en-GB" sz="1200">
                          <a:effectLst/>
                        </a:rPr>
                        <a:t>Middle of the month</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extLst>
                  <a:ext uri="{0D108BD9-81ED-4DB2-BD59-A6C34878D82A}">
                    <a16:rowId xmlns:a16="http://schemas.microsoft.com/office/drawing/2014/main" val="492488613"/>
                  </a:ext>
                </a:extLst>
              </a:tr>
              <a:tr h="429005">
                <a:tc vMerge="1">
                  <a:txBody>
                    <a:bodyPr/>
                    <a:lstStyle/>
                    <a:p>
                      <a:endParaRPr lang="en-GB"/>
                    </a:p>
                  </a:txBody>
                  <a:tcPr/>
                </a:tc>
                <a:tc gridSpan="2">
                  <a:txBody>
                    <a:bodyPr/>
                    <a:lstStyle/>
                    <a:p>
                      <a:pPr algn="l" fontAlgn="t"/>
                      <a:r>
                        <a:rPr lang="en-GB" sz="1200">
                          <a:effectLst/>
                        </a:rPr>
                        <a:t>International Day of Remembrance of the Slave Trade and its abolition</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tc hMerge="1">
                  <a:txBody>
                    <a:bodyPr/>
                    <a:lstStyle/>
                    <a:p>
                      <a:endParaRPr lang="en-GB"/>
                    </a:p>
                  </a:txBody>
                  <a:tcPr/>
                </a:tc>
                <a:tc>
                  <a:txBody>
                    <a:bodyPr/>
                    <a:lstStyle/>
                    <a:p>
                      <a:pPr algn="l" fontAlgn="t"/>
                      <a:r>
                        <a:rPr lang="en-GB" sz="1200" dirty="0">
                          <a:effectLst/>
                        </a:rPr>
                        <a:t>23rd every year</a:t>
                      </a:r>
                    </a:p>
                  </a:txBody>
                  <a:tcPr marL="61286" marR="61286" marT="30643" marB="30643">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DBFBDF"/>
                    </a:solidFill>
                  </a:tcPr>
                </a:tc>
                <a:extLst>
                  <a:ext uri="{0D108BD9-81ED-4DB2-BD59-A6C34878D82A}">
                    <a16:rowId xmlns:a16="http://schemas.microsoft.com/office/drawing/2014/main" val="739648515"/>
                  </a:ext>
                </a:extLst>
              </a:tr>
            </a:tbl>
          </a:graphicData>
        </a:graphic>
      </p:graphicFrame>
      <p:sp>
        <p:nvSpPr>
          <p:cNvPr id="3" name="TextBox 2">
            <a:extLst>
              <a:ext uri="{FF2B5EF4-FFF2-40B4-BE49-F238E27FC236}">
                <a16:creationId xmlns:a16="http://schemas.microsoft.com/office/drawing/2014/main" id="{8C376A57-4944-4C70-ACA8-1384BCC310FC}"/>
              </a:ext>
            </a:extLst>
          </p:cNvPr>
          <p:cNvSpPr txBox="1"/>
          <p:nvPr/>
        </p:nvSpPr>
        <p:spPr>
          <a:xfrm>
            <a:off x="5082209" y="766095"/>
            <a:ext cx="6035040" cy="523220"/>
          </a:xfrm>
          <a:prstGeom prst="rect">
            <a:avLst/>
          </a:prstGeom>
          <a:noFill/>
        </p:spPr>
        <p:txBody>
          <a:bodyPr wrap="square" rtlCol="0">
            <a:spAutoFit/>
          </a:bodyPr>
          <a:lstStyle/>
          <a:p>
            <a:r>
              <a:rPr lang="en-GB" sz="2800" b="1" dirty="0"/>
              <a:t>Examples of activities for the Diary</a:t>
            </a:r>
          </a:p>
        </p:txBody>
      </p:sp>
      <p:pic>
        <p:nvPicPr>
          <p:cNvPr id="5" name="Picture 4">
            <a:extLst>
              <a:ext uri="{FF2B5EF4-FFF2-40B4-BE49-F238E27FC236}">
                <a16:creationId xmlns:a16="http://schemas.microsoft.com/office/drawing/2014/main" id="{857B361C-215E-481C-8E3E-FCF058369775}"/>
              </a:ext>
            </a:extLst>
          </p:cNvPr>
          <p:cNvPicPr>
            <a:picLocks noChangeAspect="1"/>
          </p:cNvPicPr>
          <p:nvPr/>
        </p:nvPicPr>
        <p:blipFill>
          <a:blip r:embed="rId11"/>
          <a:stretch>
            <a:fillRect/>
          </a:stretch>
        </p:blipFill>
        <p:spPr>
          <a:xfrm>
            <a:off x="775872" y="621197"/>
            <a:ext cx="2867025" cy="1590675"/>
          </a:xfrm>
          <a:prstGeom prst="rect">
            <a:avLst/>
          </a:prstGeom>
        </p:spPr>
      </p:pic>
      <p:pic>
        <p:nvPicPr>
          <p:cNvPr id="7" name="Picture 6">
            <a:extLst>
              <a:ext uri="{FF2B5EF4-FFF2-40B4-BE49-F238E27FC236}">
                <a16:creationId xmlns:a16="http://schemas.microsoft.com/office/drawing/2014/main" id="{6C73501C-0D28-4CD5-AB8C-F13EF85BECFE}"/>
              </a:ext>
            </a:extLst>
          </p:cNvPr>
          <p:cNvPicPr>
            <a:picLocks noChangeAspect="1"/>
          </p:cNvPicPr>
          <p:nvPr/>
        </p:nvPicPr>
        <p:blipFill>
          <a:blip r:embed="rId12"/>
          <a:stretch>
            <a:fillRect/>
          </a:stretch>
        </p:blipFill>
        <p:spPr>
          <a:xfrm>
            <a:off x="766347" y="2481429"/>
            <a:ext cx="2819400" cy="1619250"/>
          </a:xfrm>
          <a:prstGeom prst="rect">
            <a:avLst/>
          </a:prstGeom>
        </p:spPr>
      </p:pic>
      <p:pic>
        <p:nvPicPr>
          <p:cNvPr id="9" name="Picture 8">
            <a:extLst>
              <a:ext uri="{FF2B5EF4-FFF2-40B4-BE49-F238E27FC236}">
                <a16:creationId xmlns:a16="http://schemas.microsoft.com/office/drawing/2014/main" id="{841A1CE7-ABA4-41B8-A13A-4C48CCDE34D7}"/>
              </a:ext>
            </a:extLst>
          </p:cNvPr>
          <p:cNvPicPr>
            <a:picLocks noChangeAspect="1"/>
          </p:cNvPicPr>
          <p:nvPr/>
        </p:nvPicPr>
        <p:blipFill>
          <a:blip r:embed="rId13"/>
          <a:stretch>
            <a:fillRect/>
          </a:stretch>
        </p:blipFill>
        <p:spPr>
          <a:xfrm>
            <a:off x="775872" y="4497456"/>
            <a:ext cx="2857500" cy="1600200"/>
          </a:xfrm>
          <a:prstGeom prst="rect">
            <a:avLst/>
          </a:prstGeom>
        </p:spPr>
      </p:pic>
    </p:spTree>
    <p:extLst>
      <p:ext uri="{BB962C8B-B14F-4D97-AF65-F5344CB8AC3E}">
        <p14:creationId xmlns:p14="http://schemas.microsoft.com/office/powerpoint/2010/main" val="1524152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6F4387-FC0E-4258-8285-E0D0A8E178EE}"/>
              </a:ext>
            </a:extLst>
          </p:cNvPr>
          <p:cNvPicPr>
            <a:picLocks noChangeAspect="1"/>
          </p:cNvPicPr>
          <p:nvPr/>
        </p:nvPicPr>
        <p:blipFill>
          <a:blip r:embed="rId2"/>
          <a:stretch>
            <a:fillRect/>
          </a:stretch>
        </p:blipFill>
        <p:spPr>
          <a:xfrm>
            <a:off x="1242834" y="0"/>
            <a:ext cx="9706332" cy="6858000"/>
          </a:xfrm>
          <a:prstGeom prst="rect">
            <a:avLst/>
          </a:prstGeom>
        </p:spPr>
      </p:pic>
      <p:sp>
        <p:nvSpPr>
          <p:cNvPr id="2" name="TextBox 1"/>
          <p:cNvSpPr txBox="1"/>
          <p:nvPr/>
        </p:nvSpPr>
        <p:spPr>
          <a:xfrm>
            <a:off x="156754" y="5773783"/>
            <a:ext cx="1086080" cy="400110"/>
          </a:xfrm>
          <a:prstGeom prst="rect">
            <a:avLst/>
          </a:prstGeom>
          <a:noFill/>
        </p:spPr>
        <p:txBody>
          <a:bodyPr wrap="square" rtlCol="0">
            <a:spAutoFit/>
          </a:bodyPr>
          <a:lstStyle/>
          <a:p>
            <a:r>
              <a:rPr lang="en-GB" sz="1000" dirty="0"/>
              <a:t>(Rahman-</a:t>
            </a:r>
            <a:r>
              <a:rPr lang="en-GB" sz="1000" dirty="0" err="1"/>
              <a:t>Daultrey</a:t>
            </a:r>
            <a:r>
              <a:rPr lang="en-GB" sz="1000" dirty="0"/>
              <a:t>, 2015)</a:t>
            </a:r>
          </a:p>
        </p:txBody>
      </p:sp>
    </p:spTree>
    <p:extLst>
      <p:ext uri="{BB962C8B-B14F-4D97-AF65-F5344CB8AC3E}">
        <p14:creationId xmlns:p14="http://schemas.microsoft.com/office/powerpoint/2010/main" val="4203737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6023" y="679268"/>
            <a:ext cx="3735977" cy="523220"/>
          </a:xfrm>
          <a:prstGeom prst="rect">
            <a:avLst/>
          </a:prstGeom>
          <a:noFill/>
        </p:spPr>
        <p:txBody>
          <a:bodyPr wrap="square" rtlCol="0">
            <a:spAutoFit/>
          </a:bodyPr>
          <a:lstStyle/>
          <a:p>
            <a:r>
              <a:rPr lang="en-GB" sz="2800" b="1" dirty="0"/>
              <a:t>References</a:t>
            </a:r>
          </a:p>
        </p:txBody>
      </p:sp>
      <p:sp>
        <p:nvSpPr>
          <p:cNvPr id="3" name="Rectangle 2"/>
          <p:cNvSpPr/>
          <p:nvPr/>
        </p:nvSpPr>
        <p:spPr>
          <a:xfrm>
            <a:off x="836023" y="1202488"/>
            <a:ext cx="10685417" cy="5047536"/>
          </a:xfrm>
          <a:prstGeom prst="rect">
            <a:avLst/>
          </a:prstGeom>
        </p:spPr>
        <p:txBody>
          <a:bodyPr wrap="square">
            <a:spAutoFit/>
          </a:bodyPr>
          <a:lstStyle/>
          <a:p>
            <a:endParaRPr lang="en-GB" dirty="0"/>
          </a:p>
          <a:p>
            <a:pPr marL="285750" indent="-285750">
              <a:buFont typeface="Arial" panose="020B0604020202020204" pitchFamily="34" charset="0"/>
              <a:buChar char="•"/>
            </a:pPr>
            <a:r>
              <a:rPr lang="en-GB" sz="1600" dirty="0"/>
              <a:t>Anon., 2010. Education Sustainable Development and Global Citizenship in Foundation Phase. </a:t>
            </a:r>
            <a:r>
              <a:rPr lang="en-GB" sz="1600" dirty="0" err="1"/>
              <a:t>english</a:t>
            </a:r>
            <a:r>
              <a:rPr lang="en-GB" sz="1600" dirty="0"/>
              <a:t>: </a:t>
            </a:r>
            <a:r>
              <a:rPr lang="en-GB" sz="1600" dirty="0" err="1"/>
              <a:t>Tinopolis</a:t>
            </a:r>
            <a:r>
              <a:rPr lang="en-GB" sz="1600" dirty="0"/>
              <a:t>.</a:t>
            </a:r>
          </a:p>
          <a:p>
            <a:r>
              <a:rPr lang="en-GB" sz="1600" dirty="0"/>
              <a:t>       bank, t. k., 2020. The seven key themes to ESDGC, </a:t>
            </a:r>
            <a:r>
              <a:rPr lang="en-GB" sz="1600" dirty="0" err="1"/>
              <a:t>s.l.</a:t>
            </a:r>
            <a:r>
              <a:rPr lang="en-GB" sz="1600" dirty="0"/>
              <a:t>: knowledge bank.</a:t>
            </a:r>
          </a:p>
          <a:p>
            <a:pPr marL="285750" indent="-285750">
              <a:buFont typeface="Arial" panose="020B0604020202020204" pitchFamily="34" charset="0"/>
              <a:buChar char="•"/>
            </a:pPr>
            <a:r>
              <a:rPr lang="en-GB" sz="1600" dirty="0" err="1"/>
              <a:t>Estyn</a:t>
            </a:r>
            <a:r>
              <a:rPr lang="en-GB" sz="1600" dirty="0"/>
              <a:t>, 2013. ESDGC supplementary guidance. [Online] </a:t>
            </a:r>
          </a:p>
          <a:p>
            <a:r>
              <a:rPr lang="en-GB" sz="1600" dirty="0"/>
              <a:t>       Available at:</a:t>
            </a:r>
            <a:r>
              <a:rPr lang="en-GB" sz="1200" dirty="0"/>
              <a:t> </a:t>
            </a:r>
            <a:r>
              <a:rPr lang="en-GB" sz="1200" dirty="0">
                <a:hlinkClick r:id="rId2"/>
              </a:rPr>
              <a:t>https://www.estyn.gov.wales/sites/www.estyn.gov.wales/files/documents/Supplementary%20guidance%20-</a:t>
            </a:r>
            <a:r>
              <a:rPr lang="en-GB" sz="1200" dirty="0"/>
              <a:t>       %20ESDGC.pdf</a:t>
            </a:r>
          </a:p>
          <a:p>
            <a:r>
              <a:rPr lang="en-GB" sz="1600" dirty="0"/>
              <a:t>      [Accessed 15 </a:t>
            </a:r>
            <a:r>
              <a:rPr lang="en-GB" sz="1600" dirty="0" err="1"/>
              <a:t>february</a:t>
            </a:r>
            <a:r>
              <a:rPr lang="en-GB" sz="1600" dirty="0"/>
              <a:t> 2020].</a:t>
            </a:r>
          </a:p>
          <a:p>
            <a:pPr marL="285750" indent="-285750">
              <a:buFont typeface="Arial" panose="020B0604020202020204" pitchFamily="34" charset="0"/>
              <a:buChar char="•"/>
            </a:pPr>
            <a:r>
              <a:rPr lang="en-GB" sz="1600" dirty="0"/>
              <a:t>government, W., 2008. Education for Sustainable Development and Global citizenship. [Online] </a:t>
            </a:r>
          </a:p>
          <a:p>
            <a:r>
              <a:rPr lang="en-GB" sz="1600" dirty="0"/>
              <a:t>      Available at: https://hwb.gov.wales/storage/eaf467e6-30fe-45c9-93ef-cb30f31f1c90/common-understanding-for-school.pdf</a:t>
            </a:r>
          </a:p>
          <a:p>
            <a:r>
              <a:rPr lang="en-GB" sz="1600" dirty="0"/>
              <a:t>      [Accessed 15 </a:t>
            </a:r>
            <a:r>
              <a:rPr lang="en-GB" sz="1600" dirty="0" err="1"/>
              <a:t>february</a:t>
            </a:r>
            <a:r>
              <a:rPr lang="en-GB" sz="1600" dirty="0"/>
              <a:t> 2020].</a:t>
            </a:r>
          </a:p>
          <a:p>
            <a:pPr marL="285750" indent="-285750">
              <a:buFont typeface="Arial" panose="020B0604020202020204" pitchFamily="34" charset="0"/>
              <a:buChar char="•"/>
            </a:pPr>
            <a:r>
              <a:rPr lang="en-GB" sz="1600" dirty="0"/>
              <a:t>government, W., 2015. </a:t>
            </a:r>
            <a:r>
              <a:rPr lang="en-GB" sz="1600" dirty="0" err="1"/>
              <a:t>hwb.gov.wales</a:t>
            </a:r>
            <a:r>
              <a:rPr lang="en-GB" sz="1600" dirty="0"/>
              <a:t>. [Online] </a:t>
            </a:r>
          </a:p>
          <a:p>
            <a:r>
              <a:rPr lang="en-GB" sz="1600" dirty="0"/>
              <a:t>      Available at: hhpt://www.hwb.gov.wales</a:t>
            </a:r>
          </a:p>
          <a:p>
            <a:r>
              <a:rPr lang="en-GB" sz="1600" dirty="0"/>
              <a:t>      [Accessed 29 </a:t>
            </a:r>
            <a:r>
              <a:rPr lang="en-GB" sz="1600" dirty="0" err="1"/>
              <a:t>january</a:t>
            </a:r>
            <a:r>
              <a:rPr lang="en-GB" sz="1600" dirty="0"/>
              <a:t> 2020].</a:t>
            </a:r>
          </a:p>
          <a:p>
            <a:pPr marL="285750" indent="-285750">
              <a:buFont typeface="Arial" panose="020B0604020202020204" pitchFamily="34" charset="0"/>
              <a:buChar char="•"/>
            </a:pPr>
            <a:r>
              <a:rPr lang="en-GB" sz="1600" dirty="0"/>
              <a:t>Network, H. E. A., 2012. education for sustainable development and global citizenship. [Online] </a:t>
            </a:r>
          </a:p>
          <a:p>
            <a:r>
              <a:rPr lang="en-GB" sz="1600" dirty="0"/>
              <a:t>      Available at: http://esdgc.escalate.ac.uk/</a:t>
            </a:r>
          </a:p>
          <a:p>
            <a:r>
              <a:rPr lang="en-GB" sz="1600" dirty="0"/>
              <a:t>      [Accessed 15 </a:t>
            </a:r>
            <a:r>
              <a:rPr lang="en-GB" sz="1600" dirty="0" err="1"/>
              <a:t>february</a:t>
            </a:r>
            <a:r>
              <a:rPr lang="en-GB" sz="1600" dirty="0"/>
              <a:t> 2020].</a:t>
            </a:r>
          </a:p>
          <a:p>
            <a:pPr marL="285750" indent="-285750">
              <a:buFont typeface="Arial" panose="020B0604020202020204" pitchFamily="34" charset="0"/>
              <a:buChar char="•"/>
            </a:pPr>
            <a:r>
              <a:rPr lang="en-GB" sz="1600" dirty="0"/>
              <a:t>Rahman-</a:t>
            </a:r>
            <a:r>
              <a:rPr lang="en-GB" sz="1600" dirty="0" err="1"/>
              <a:t>Daultrey</a:t>
            </a:r>
            <a:r>
              <a:rPr lang="en-GB" sz="1600" dirty="0"/>
              <a:t>, K., 2015. </a:t>
            </a:r>
            <a:r>
              <a:rPr lang="en-GB" sz="1600" dirty="0" err="1"/>
              <a:t>esdgc</a:t>
            </a:r>
            <a:r>
              <a:rPr lang="en-GB" sz="1600" dirty="0"/>
              <a:t> in Cardiff. [Online] </a:t>
            </a:r>
          </a:p>
          <a:p>
            <a:r>
              <a:rPr lang="en-GB" sz="1600" dirty="0"/>
              <a:t>      Available at: https://esdgcincardiff.wordpress.com/</a:t>
            </a:r>
          </a:p>
          <a:p>
            <a:r>
              <a:rPr lang="en-GB" sz="1600" dirty="0"/>
              <a:t>      [Accessed 02 </a:t>
            </a:r>
            <a:r>
              <a:rPr lang="en-GB" sz="1600" dirty="0" err="1"/>
              <a:t>february</a:t>
            </a:r>
            <a:r>
              <a:rPr lang="en-GB" sz="1600" dirty="0"/>
              <a:t> 2020].</a:t>
            </a:r>
          </a:p>
          <a:p>
            <a:pPr marL="285750" indent="-285750">
              <a:buFont typeface="Arial" panose="020B0604020202020204" pitchFamily="34" charset="0"/>
              <a:buChar char="•"/>
            </a:pPr>
            <a:r>
              <a:rPr lang="en-GB" sz="1600" dirty="0"/>
              <a:t>School, s., 2017. ESDGC-policy, Penarth: http://www.stanwell.org/wp-content/uploads/2018/02/ESDGC-policy.pdf.</a:t>
            </a:r>
          </a:p>
          <a:p>
            <a:r>
              <a:rPr lang="en-GB" sz="1600" dirty="0"/>
              <a:t>      </a:t>
            </a:r>
          </a:p>
        </p:txBody>
      </p:sp>
    </p:spTree>
    <p:extLst>
      <p:ext uri="{BB962C8B-B14F-4D97-AF65-F5344CB8AC3E}">
        <p14:creationId xmlns:p14="http://schemas.microsoft.com/office/powerpoint/2010/main" val="24027996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055301B33E5014899479A25F5C45959" ma:contentTypeVersion="13" ma:contentTypeDescription="Create a new document." ma:contentTypeScope="" ma:versionID="2e915b87e8664c0df3904a9c52afca28">
  <xsd:schema xmlns:xsd="http://www.w3.org/2001/XMLSchema" xmlns:xs="http://www.w3.org/2001/XMLSchema" xmlns:p="http://schemas.microsoft.com/office/2006/metadata/properties" xmlns:ns3="0bb0ba0c-584b-46b5-8599-e5adf5578bd1" xmlns:ns4="2c6ce66e-5347-4f35-9970-e8f050a96be8" targetNamespace="http://schemas.microsoft.com/office/2006/metadata/properties" ma:root="true" ma:fieldsID="dfa86e49975a3696afc1fb8666e2206c" ns3:_="" ns4:_="">
    <xsd:import namespace="0bb0ba0c-584b-46b5-8599-e5adf5578bd1"/>
    <xsd:import namespace="2c6ce66e-5347-4f35-9970-e8f050a96be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bb0ba0c-584b-46b5-8599-e5adf5578bd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c6ce66e-5347-4f35-9970-e8f050a96be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8E5417C-6308-4800-BFB6-F8393103F6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bb0ba0c-584b-46b5-8599-e5adf5578bd1"/>
    <ds:schemaRef ds:uri="2c6ce66e-5347-4f35-9970-e8f050a96b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BAFDEFF-DFD9-494B-AF01-E6963EE9FF90}">
  <ds:schemaRefs>
    <ds:schemaRef ds:uri="http://schemas.microsoft.com/sharepoint/v3/contenttype/forms"/>
  </ds:schemaRefs>
</ds:datastoreItem>
</file>

<file path=customXml/itemProps3.xml><?xml version="1.0" encoding="utf-8"?>
<ds:datastoreItem xmlns:ds="http://schemas.openxmlformats.org/officeDocument/2006/customXml" ds:itemID="{799AC3F5-06E3-463A-B8CC-3D8D097BC613}">
  <ds:schemaRefs>
    <ds:schemaRef ds:uri="http://schemas.microsoft.com/office/2006/metadata/properties"/>
    <ds:schemaRef ds:uri="http://purl.org/dc/terms/"/>
    <ds:schemaRef ds:uri="http://schemas.openxmlformats.org/package/2006/metadata/core-properties"/>
    <ds:schemaRef ds:uri="0bb0ba0c-584b-46b5-8599-e5adf5578bd1"/>
    <ds:schemaRef ds:uri="http://schemas.microsoft.com/office/2006/documentManagement/types"/>
    <ds:schemaRef ds:uri="http://schemas.microsoft.com/office/infopath/2007/PartnerControls"/>
    <ds:schemaRef ds:uri="http://purl.org/dc/elements/1.1/"/>
    <ds:schemaRef ds:uri="2c6ce66e-5347-4f35-9970-e8f050a96be8"/>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159</TotalTime>
  <Words>959</Words>
  <Application>Microsoft Office PowerPoint</Application>
  <PresentationFormat>Widescreen</PresentationFormat>
  <Paragraphs>128</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Comic Sans MS</vt:lpstr>
      <vt:lpstr>Roboto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O'Leary, Jane</dc:creator>
  <cp:lastModifiedBy>Harriet Wade</cp:lastModifiedBy>
  <cp:revision>18</cp:revision>
  <dcterms:created xsi:type="dcterms:W3CDTF">2020-02-02T20:43:27Z</dcterms:created>
  <dcterms:modified xsi:type="dcterms:W3CDTF">2020-03-18T09:53:45Z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0x010100A055301B33E5014899479A25F5C45959</vt:lpwstr>
  </property>
</Properties>
</file>