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6"/>
  </p:notesMasterIdLst>
  <p:sldIdLst>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B987B-6643-43AA-9B56-509B80CCD0F3}" type="datetimeFigureOut">
              <a:rPr lang="en-US" smtClean="0"/>
              <a:t>3/13/2020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0D42F3-CDD5-4B19-B3DB-7C5223465AF0}" type="slidenum">
              <a:rPr lang="en-US" smtClean="0"/>
              <a:t>‹#›</a:t>
            </a:fld>
            <a:endParaRPr lang="en-US" dirty="0"/>
          </a:p>
        </p:txBody>
      </p:sp>
    </p:spTree>
    <p:extLst>
      <p:ext uri="{BB962C8B-B14F-4D97-AF65-F5344CB8AC3E}">
        <p14:creationId xmlns:p14="http://schemas.microsoft.com/office/powerpoint/2010/main" val="481058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2F5248-46FB-4B21-86CC-193094DCEFA0}"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BCEC5-CE1B-4617-82D6-65BD0F5B07A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0011BD-7957-4CF3-8BCA-9A385F7F00A0}"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4D1E35-9E29-4BA2-8650-B8DF2FB8418A}"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E36BE-4641-4FC6-BB34-6A020DAA3E16}" type="datetime1">
              <a:rPr lang="en-US" smtClean="0"/>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3F94D2-0D2E-4C87-8168-ED920BF6FA52}" type="datetime1">
              <a:rPr lang="en-US" smtClean="0"/>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893852E-F5CF-4AEE-8E73-07BBAD90892A}" type="datetime1">
              <a:rPr lang="en-US" smtClean="0"/>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DCBE78-9AC4-4210-8A68-53918CCA97CC}"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9BF09E-DD05-437F-9F41-BFC11A888A78}"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D1CC9A-5A1F-4B55-A065-BB4E65346D4D}"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F9D0E3-2BD6-4254-82D0-8E1441667E33}"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C3E312BF-6E7B-46F2-B83A-98982FB970FA}" type="datetime1">
              <a:rPr lang="en-US" smtClean="0"/>
              <a:t>3/13/2020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ripadvisor.co.uk/Hotel_Review-g186402-d229510-Reviews-Forest_of_Arden_Marriott_Hotel_Country_Club-Birmingham_West_Midlands_England.html" TargetMode="External"/><Relationship Id="rId2" Type="http://schemas.openxmlformats.org/officeDocument/2006/relationships/hyperlink" Target="https://www.marriott.co.uk/hotels/hotel-photos/cvtgs-forest-of-arden-marriott-hotel-and-country-club/" TargetMode="External"/><Relationship Id="rId1" Type="http://schemas.openxmlformats.org/officeDocument/2006/relationships/slideLayout" Target="../slideLayouts/slideLayout2.xml"/><Relationship Id="rId4" Type="http://schemas.openxmlformats.org/officeDocument/2006/relationships/hyperlink" Target="https://hotel-development.marriott.com/brands/jw-marriot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3C9CC-F0AD-4F56-9B0F-18ED29C3B4C9}"/>
              </a:ext>
            </a:extLst>
          </p:cNvPr>
          <p:cNvSpPr>
            <a:spLocks noGrp="1"/>
          </p:cNvSpPr>
          <p:nvPr>
            <p:ph type="ctrTitle"/>
          </p:nvPr>
        </p:nvSpPr>
        <p:spPr>
          <a:xfrm>
            <a:off x="5659697" y="1949051"/>
            <a:ext cx="5644108" cy="4056638"/>
          </a:xfrm>
        </p:spPr>
        <p:txBody>
          <a:bodyPr>
            <a:normAutofit/>
          </a:bodyPr>
          <a:lstStyle/>
          <a:p>
            <a:r>
              <a:rPr lang="en-US" sz="6600"/>
              <a:t>Forest of Arden Marriott Hotel &amp; Country club </a:t>
            </a:r>
          </a:p>
        </p:txBody>
      </p:sp>
      <p:sp>
        <p:nvSpPr>
          <p:cNvPr id="65" name="Rectangle 64">
            <a:extLst>
              <a:ext uri="{FF2B5EF4-FFF2-40B4-BE49-F238E27FC236}">
                <a16:creationId xmlns:a16="http://schemas.microsoft.com/office/drawing/2014/main" id="{5DA7D8ED-4DB6-46C0-AE81-24DA0AAF9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6204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 name="Rectangle 66">
            <a:extLst>
              <a:ext uri="{FF2B5EF4-FFF2-40B4-BE49-F238E27FC236}">
                <a16:creationId xmlns:a16="http://schemas.microsoft.com/office/drawing/2014/main" id="{E5C12349-62E6-4BD7-9794-8785CD02D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3" y="0"/>
            <a:ext cx="3690120"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F5138C4F-5ED7-4B74-B0C6-2DF6DC04F194}"/>
              </a:ext>
            </a:extLst>
          </p:cNvPr>
          <p:cNvSpPr>
            <a:spLocks noGrp="1"/>
          </p:cNvSpPr>
          <p:nvPr>
            <p:ph type="subTitle" idx="1"/>
          </p:nvPr>
        </p:nvSpPr>
        <p:spPr>
          <a:xfrm>
            <a:off x="1307490" y="1949051"/>
            <a:ext cx="3002750" cy="2959899"/>
          </a:xfrm>
        </p:spPr>
        <p:txBody>
          <a:bodyPr anchor="ctr">
            <a:normAutofit fontScale="92500" lnSpcReduction="20000"/>
          </a:bodyPr>
          <a:lstStyle/>
          <a:p>
            <a:pPr algn="ctr"/>
            <a:r>
              <a:rPr lang="en-US" sz="2800" dirty="0" err="1"/>
              <a:t>Ema</a:t>
            </a:r>
            <a:r>
              <a:rPr lang="en-US" sz="2800" dirty="0"/>
              <a:t>-Roxana </a:t>
            </a:r>
            <a:r>
              <a:rPr lang="en-US" sz="2800" dirty="0" err="1"/>
              <a:t>Matei</a:t>
            </a:r>
            <a:endParaRPr lang="en-US" sz="2800" dirty="0"/>
          </a:p>
          <a:p>
            <a:pPr algn="ctr"/>
            <a:r>
              <a:rPr lang="en-US" sz="2800" dirty="0"/>
              <a:t>Student ID: 1816275</a:t>
            </a:r>
          </a:p>
          <a:p>
            <a:pPr algn="ctr"/>
            <a:r>
              <a:rPr lang="en-US" sz="2800" dirty="0"/>
              <a:t>Lecturer: Dr </a:t>
            </a:r>
            <a:r>
              <a:rPr lang="en-US" sz="2800" dirty="0" err="1"/>
              <a:t>Olu</a:t>
            </a:r>
            <a:r>
              <a:rPr lang="en-US" sz="2800" dirty="0"/>
              <a:t>, Dr Jazz</a:t>
            </a:r>
          </a:p>
        </p:txBody>
      </p:sp>
      <p:sp>
        <p:nvSpPr>
          <p:cNvPr id="69" name="Right Triangle 68">
            <a:extLst>
              <a:ext uri="{FF2B5EF4-FFF2-40B4-BE49-F238E27FC236}">
                <a16:creationId xmlns:a16="http://schemas.microsoft.com/office/drawing/2014/main" id="{CDD5A4AA-8515-49AE-8C6C-9CF6E14C9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1831" y="1949051"/>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624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725BC238-C762-4D13-A195-D96782130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6" name="Picture 95">
            <a:extLst>
              <a:ext uri="{FF2B5EF4-FFF2-40B4-BE49-F238E27FC236}">
                <a16:creationId xmlns:a16="http://schemas.microsoft.com/office/drawing/2014/main" id="{E46C2F34-1655-46BB-AA7C-FE1E7C94DE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8" name="Picture 97">
            <a:extLst>
              <a:ext uri="{FF2B5EF4-FFF2-40B4-BE49-F238E27FC236}">
                <a16:creationId xmlns:a16="http://schemas.microsoft.com/office/drawing/2014/main" id="{9E212255-06CB-48A7-8DDC-16BB691C27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0" name="Rectangle 99">
            <a:extLst>
              <a:ext uri="{FF2B5EF4-FFF2-40B4-BE49-F238E27FC236}">
                <a16:creationId xmlns:a16="http://schemas.microsoft.com/office/drawing/2014/main" id="{380DDC1E-06A0-46BA-AE64-DBDD0594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339C1BC9-83BE-489D-9B3E-B164525B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F00FBAF5-0C55-4EC9-9950-7797B8DF7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1" y="0"/>
            <a:ext cx="1038910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5D5B6-1EE6-4A33-9D8C-0932DF771FAF}"/>
              </a:ext>
            </a:extLst>
          </p:cNvPr>
          <p:cNvSpPr>
            <a:spLocks noGrp="1"/>
          </p:cNvSpPr>
          <p:nvPr>
            <p:ph type="title"/>
          </p:nvPr>
        </p:nvSpPr>
        <p:spPr>
          <a:xfrm>
            <a:off x="1969803" y="808056"/>
            <a:ext cx="3784705" cy="1077229"/>
          </a:xfrm>
        </p:spPr>
        <p:txBody>
          <a:bodyPr>
            <a:normAutofit/>
          </a:bodyPr>
          <a:lstStyle/>
          <a:p>
            <a:pPr algn="l"/>
            <a:r>
              <a:rPr lang="en-US"/>
              <a:t>Introduction</a:t>
            </a:r>
            <a:endParaRPr lang="en-US" dirty="0"/>
          </a:p>
        </p:txBody>
      </p:sp>
      <p:sp>
        <p:nvSpPr>
          <p:cNvPr id="3" name="Content Placeholder 2">
            <a:extLst>
              <a:ext uri="{FF2B5EF4-FFF2-40B4-BE49-F238E27FC236}">
                <a16:creationId xmlns:a16="http://schemas.microsoft.com/office/drawing/2014/main" id="{BDB1EF43-D8BF-4416-AA22-C3CBE98F1103}"/>
              </a:ext>
            </a:extLst>
          </p:cNvPr>
          <p:cNvSpPr>
            <a:spLocks noGrp="1"/>
          </p:cNvSpPr>
          <p:nvPr>
            <p:ph idx="1"/>
          </p:nvPr>
        </p:nvSpPr>
        <p:spPr>
          <a:xfrm>
            <a:off x="1969803" y="2052116"/>
            <a:ext cx="3784705" cy="3997828"/>
          </a:xfrm>
        </p:spPr>
        <p:txBody>
          <a:bodyPr>
            <a:normAutofit/>
          </a:bodyPr>
          <a:lstStyle/>
          <a:p>
            <a:pPr marL="0" indent="0">
              <a:lnSpc>
                <a:spcPct val="110000"/>
              </a:lnSpc>
              <a:buNone/>
            </a:pPr>
            <a:r>
              <a:rPr lang="en-US" sz="1500"/>
              <a:t>In today’s presentation I would like to talk about my enjoyable experience about the trip to Forest of Arden Marriott Hotel &amp; Country club. </a:t>
            </a:r>
          </a:p>
          <a:p>
            <a:pPr marL="0" indent="0">
              <a:lnSpc>
                <a:spcPct val="110000"/>
              </a:lnSpc>
              <a:buNone/>
            </a:pPr>
            <a:r>
              <a:rPr lang="en-US" sz="1500"/>
              <a:t>The Marriott family, first initiated their beer company in 1927. Their business was profitable, there fore J. Willard Marriott and Alice Marriott decided to open their first hotel (Twin Bridgest Marriott Motor Hotel) in 1957 in Arlington, Virginia. </a:t>
            </a:r>
          </a:p>
          <a:p>
            <a:pPr marL="0" indent="0">
              <a:lnSpc>
                <a:spcPct val="110000"/>
              </a:lnSpc>
              <a:buNone/>
            </a:pPr>
            <a:r>
              <a:rPr lang="en-US" sz="1500"/>
              <a:t>The Marriott business has 30 brands with 7003 properties in 131 countries and territories around the world. </a:t>
            </a:r>
          </a:p>
          <a:p>
            <a:pPr marL="0" indent="0">
              <a:lnSpc>
                <a:spcPct val="110000"/>
              </a:lnSpc>
              <a:buNone/>
            </a:pPr>
            <a:endParaRPr lang="en-US" sz="1500"/>
          </a:p>
        </p:txBody>
      </p:sp>
      <p:pic>
        <p:nvPicPr>
          <p:cNvPr id="5" name="Picture 4">
            <a:extLst>
              <a:ext uri="{FF2B5EF4-FFF2-40B4-BE49-F238E27FC236}">
                <a16:creationId xmlns:a16="http://schemas.microsoft.com/office/drawing/2014/main" id="{9D61430B-152A-4653-B8E1-DF298A00A075}"/>
              </a:ext>
            </a:extLst>
          </p:cNvPr>
          <p:cNvPicPr>
            <a:picLocks noChangeAspect="1"/>
          </p:cNvPicPr>
          <p:nvPr/>
        </p:nvPicPr>
        <p:blipFill rotWithShape="1">
          <a:blip r:embed="rId5"/>
          <a:srcRect l="20244" r="26530" b="1"/>
          <a:stretch/>
        </p:blipFill>
        <p:spPr>
          <a:xfrm>
            <a:off x="6408981" y="646088"/>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4" name="Picture 3" descr="A couple of people posing for the camera&#10;&#10;Description automatically generated">
            <a:extLst>
              <a:ext uri="{FF2B5EF4-FFF2-40B4-BE49-F238E27FC236}">
                <a16:creationId xmlns:a16="http://schemas.microsoft.com/office/drawing/2014/main" id="{0522572C-BFC6-47EE-9942-6CD4DE78895D}"/>
              </a:ext>
            </a:extLst>
          </p:cNvPr>
          <p:cNvPicPr>
            <a:picLocks noChangeAspect="1"/>
          </p:cNvPicPr>
          <p:nvPr/>
        </p:nvPicPr>
        <p:blipFill rotWithShape="1">
          <a:blip r:embed="rId6"/>
          <a:srcRect r="9961" b="4"/>
          <a:stretch/>
        </p:blipFill>
        <p:spPr>
          <a:xfrm>
            <a:off x="6416206" y="3506402"/>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06" name="Rectangle 105">
            <a:extLst>
              <a:ext uri="{FF2B5EF4-FFF2-40B4-BE49-F238E27FC236}">
                <a16:creationId xmlns:a16="http://schemas.microsoft.com/office/drawing/2014/main" id="{12BC0108-11C3-4CBB-B5D0-7945DB64D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192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lawn in front of a house&#10;&#10;Description automatically generated">
            <a:extLst>
              <a:ext uri="{FF2B5EF4-FFF2-40B4-BE49-F238E27FC236}">
                <a16:creationId xmlns:a16="http://schemas.microsoft.com/office/drawing/2014/main" id="{54DA6F47-A086-4196-B376-320A5970E464}"/>
              </a:ext>
            </a:extLst>
          </p:cNvPr>
          <p:cNvPicPr>
            <a:picLocks noChangeAspect="1"/>
          </p:cNvPicPr>
          <p:nvPr/>
        </p:nvPicPr>
        <p:blipFill rotWithShape="1">
          <a:blip r:embed="rId2">
            <a:duotone>
              <a:schemeClr val="bg2">
                <a:shade val="45000"/>
                <a:satMod val="135000"/>
              </a:schemeClr>
              <a:prstClr val="white"/>
            </a:duotone>
            <a:alphaModFix amt="25000"/>
          </a:blip>
          <a:srcRect t="19989" r="-1" b="5009"/>
          <a:stretch/>
        </p:blipFill>
        <p:spPr>
          <a:xfrm>
            <a:off x="153" y="10"/>
            <a:ext cx="12191695" cy="6857990"/>
          </a:xfrm>
          <a:prstGeom prst="rect">
            <a:avLst/>
          </a:prstGeom>
        </p:spPr>
      </p:pic>
      <p:pic>
        <p:nvPicPr>
          <p:cNvPr id="25"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BC5C017A-BB99-4767-B165-338022147607}"/>
              </a:ext>
            </a:extLst>
          </p:cNvPr>
          <p:cNvSpPr>
            <a:spLocks noGrp="1"/>
          </p:cNvSpPr>
          <p:nvPr>
            <p:ph type="title"/>
          </p:nvPr>
        </p:nvSpPr>
        <p:spPr>
          <a:xfrm>
            <a:off x="2611808" y="808056"/>
            <a:ext cx="7958331" cy="1077229"/>
          </a:xfrm>
        </p:spPr>
        <p:txBody>
          <a:bodyPr>
            <a:normAutofit/>
          </a:bodyPr>
          <a:lstStyle/>
          <a:p>
            <a:pPr algn="l"/>
            <a:r>
              <a:rPr lang="en-US"/>
              <a:t>Forest of Arden History</a:t>
            </a:r>
          </a:p>
        </p:txBody>
      </p:sp>
      <p:sp>
        <p:nvSpPr>
          <p:cNvPr id="26"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E4C882-DAEC-4CF0-9F9A-34789C7BFF79}"/>
              </a:ext>
            </a:extLst>
          </p:cNvPr>
          <p:cNvSpPr>
            <a:spLocks noGrp="1"/>
          </p:cNvSpPr>
          <p:nvPr>
            <p:ph idx="1"/>
          </p:nvPr>
        </p:nvSpPr>
        <p:spPr>
          <a:xfrm>
            <a:off x="2610579" y="2052116"/>
            <a:ext cx="7959560" cy="3997828"/>
          </a:xfrm>
        </p:spPr>
        <p:txBody>
          <a:bodyPr>
            <a:normAutofit/>
          </a:bodyPr>
          <a:lstStyle/>
          <a:p>
            <a:r>
              <a:rPr lang="en-US"/>
              <a:t>The forest of Arden is a private property and not open to the public. It is well known for the estate full of deer and old oak trees. </a:t>
            </a:r>
          </a:p>
          <a:p>
            <a:r>
              <a:rPr lang="en-US"/>
              <a:t>On September 1</a:t>
            </a:r>
            <a:r>
              <a:rPr lang="en-US" baseline="30000"/>
              <a:t>st</a:t>
            </a:r>
            <a:r>
              <a:rPr lang="en-US"/>
              <a:t>, 1989, the Forest of Arden Hotel and Country Club decided to open a business together. The development costed 13.5 million pounds. </a:t>
            </a:r>
          </a:p>
          <a:p>
            <a:r>
              <a:rPr lang="en-US"/>
              <a:t>In September 2009, Marriott Forest of Arden celebrated its 20</a:t>
            </a:r>
            <a:r>
              <a:rPr lang="en-US" baseline="30000"/>
              <a:t>th</a:t>
            </a:r>
            <a:r>
              <a:rPr lang="en-US"/>
              <a:t> anniversary and is seen as one of the finest hotel and leisure destinations in the UK.  </a:t>
            </a:r>
            <a:endParaRPr lang="en-US" dirty="0"/>
          </a:p>
        </p:txBody>
      </p:sp>
    </p:spTree>
    <p:extLst>
      <p:ext uri="{BB962C8B-B14F-4D97-AF65-F5344CB8AC3E}">
        <p14:creationId xmlns:p14="http://schemas.microsoft.com/office/powerpoint/2010/main" val="746178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25">
            <a:extLst>
              <a:ext uri="{FF2B5EF4-FFF2-40B4-BE49-F238E27FC236}">
                <a16:creationId xmlns:a16="http://schemas.microsoft.com/office/drawing/2014/main" id="{B6F1A665-D17E-4BA3-B5A3-F110CD86C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27">
            <a:extLst>
              <a:ext uri="{FF2B5EF4-FFF2-40B4-BE49-F238E27FC236}">
                <a16:creationId xmlns:a16="http://schemas.microsoft.com/office/drawing/2014/main" id="{696D605E-D700-4B1A-A753-5714D96239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2" name="Picture 29">
            <a:extLst>
              <a:ext uri="{FF2B5EF4-FFF2-40B4-BE49-F238E27FC236}">
                <a16:creationId xmlns:a16="http://schemas.microsoft.com/office/drawing/2014/main" id="{D7F9A0FD-37D4-45E5-9424-E1FE156DF9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3" name="Rectangle 31">
            <a:extLst>
              <a:ext uri="{FF2B5EF4-FFF2-40B4-BE49-F238E27FC236}">
                <a16:creationId xmlns:a16="http://schemas.microsoft.com/office/drawing/2014/main" id="{3ED9ACE9-3D3F-4446-A178-282937C11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3">
            <a:extLst>
              <a:ext uri="{FF2B5EF4-FFF2-40B4-BE49-F238E27FC236}">
                <a16:creationId xmlns:a16="http://schemas.microsoft.com/office/drawing/2014/main" id="{4C19B9A5-FAB0-4DEA-90D4-AD775D2E8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F7A2E-4590-4CE4-B1F2-6685C1E5296D}"/>
              </a:ext>
            </a:extLst>
          </p:cNvPr>
          <p:cNvSpPr>
            <a:spLocks noGrp="1"/>
          </p:cNvSpPr>
          <p:nvPr>
            <p:ph type="title"/>
          </p:nvPr>
        </p:nvSpPr>
        <p:spPr>
          <a:xfrm>
            <a:off x="7548117" y="808056"/>
            <a:ext cx="3024722" cy="1077229"/>
          </a:xfrm>
        </p:spPr>
        <p:txBody>
          <a:bodyPr>
            <a:normAutofit/>
          </a:bodyPr>
          <a:lstStyle/>
          <a:p>
            <a:pPr algn="l"/>
            <a:r>
              <a:rPr lang="en-US" sz="3100"/>
              <a:t>Operations within the hotel</a:t>
            </a:r>
          </a:p>
        </p:txBody>
      </p:sp>
      <p:pic>
        <p:nvPicPr>
          <p:cNvPr id="4" name="Picture 3" descr="A dining room table&#10;&#10;Description automatically generated">
            <a:extLst>
              <a:ext uri="{FF2B5EF4-FFF2-40B4-BE49-F238E27FC236}">
                <a16:creationId xmlns:a16="http://schemas.microsoft.com/office/drawing/2014/main" id="{ABDE4A6F-BB41-49C8-A281-F220FE67ED7F}"/>
              </a:ext>
            </a:extLst>
          </p:cNvPr>
          <p:cNvPicPr>
            <a:picLocks noChangeAspect="1"/>
          </p:cNvPicPr>
          <p:nvPr/>
        </p:nvPicPr>
        <p:blipFill rotWithShape="1">
          <a:blip r:embed="rId5"/>
          <a:srcRect r="3" b="7676"/>
          <a:stretch/>
        </p:blipFill>
        <p:spPr>
          <a:xfrm>
            <a:off x="1005401" y="10"/>
            <a:ext cx="5569814" cy="3432582"/>
          </a:xfrm>
          <a:prstGeom prst="rect">
            <a:avLst/>
          </a:prstGeom>
          <a:ln w="12700">
            <a:solidFill>
              <a:schemeClr val="tx1"/>
            </a:solidFill>
          </a:ln>
        </p:spPr>
      </p:pic>
      <p:pic>
        <p:nvPicPr>
          <p:cNvPr id="5" name="Picture 4" descr="A large red chair in a room&#10;&#10;Description automatically generated">
            <a:extLst>
              <a:ext uri="{FF2B5EF4-FFF2-40B4-BE49-F238E27FC236}">
                <a16:creationId xmlns:a16="http://schemas.microsoft.com/office/drawing/2014/main" id="{DA2141E6-5C7E-4792-95FC-AA2C82B1A40B}"/>
              </a:ext>
            </a:extLst>
          </p:cNvPr>
          <p:cNvPicPr>
            <a:picLocks noChangeAspect="1"/>
          </p:cNvPicPr>
          <p:nvPr/>
        </p:nvPicPr>
        <p:blipFill rotWithShape="1">
          <a:blip r:embed="rId6"/>
          <a:srcRect t="17828" r="3" b="3"/>
          <a:stretch/>
        </p:blipFill>
        <p:spPr>
          <a:xfrm>
            <a:off x="1005401" y="3425635"/>
            <a:ext cx="5569814" cy="3432592"/>
          </a:xfrm>
          <a:prstGeom prst="rect">
            <a:avLst/>
          </a:prstGeom>
          <a:ln w="12700">
            <a:solidFill>
              <a:schemeClr val="tx1"/>
            </a:solidFill>
          </a:ln>
        </p:spPr>
      </p:pic>
      <p:sp>
        <p:nvSpPr>
          <p:cNvPr id="45" name="Rectangle 35">
            <a:extLst>
              <a:ext uri="{FF2B5EF4-FFF2-40B4-BE49-F238E27FC236}">
                <a16:creationId xmlns:a16="http://schemas.microsoft.com/office/drawing/2014/main" id="{C2A5A27C-6EB0-4F96-97EF-7811EE9D5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E6FA7E-1DA5-4180-9C21-4A11F0A49365}"/>
              </a:ext>
            </a:extLst>
          </p:cNvPr>
          <p:cNvSpPr>
            <a:spLocks noGrp="1"/>
          </p:cNvSpPr>
          <p:nvPr>
            <p:ph idx="1"/>
          </p:nvPr>
        </p:nvSpPr>
        <p:spPr>
          <a:xfrm>
            <a:off x="7560104" y="2052116"/>
            <a:ext cx="3012735" cy="3997828"/>
          </a:xfrm>
        </p:spPr>
        <p:txBody>
          <a:bodyPr>
            <a:normAutofit lnSpcReduction="10000"/>
          </a:bodyPr>
          <a:lstStyle/>
          <a:p>
            <a:r>
              <a:rPr lang="en-US" sz="1800" dirty="0"/>
              <a:t>Housekeeping </a:t>
            </a:r>
          </a:p>
          <a:p>
            <a:r>
              <a:rPr lang="en-US" sz="1800" dirty="0"/>
              <a:t>Engineering</a:t>
            </a:r>
          </a:p>
          <a:p>
            <a:r>
              <a:rPr lang="en-US" sz="1800" dirty="0"/>
              <a:t>Marketing &amp; Sales </a:t>
            </a:r>
          </a:p>
          <a:p>
            <a:r>
              <a:rPr lang="en-US" sz="1800" dirty="0"/>
              <a:t>Front office </a:t>
            </a:r>
          </a:p>
          <a:p>
            <a:r>
              <a:rPr lang="en-US" sz="1800" dirty="0"/>
              <a:t>Food &amp; Beverage</a:t>
            </a:r>
          </a:p>
          <a:p>
            <a:r>
              <a:rPr lang="en-US" sz="1800" dirty="0"/>
              <a:t>Meeting rooms </a:t>
            </a:r>
          </a:p>
          <a:p>
            <a:r>
              <a:rPr lang="en-US" sz="1800" dirty="0"/>
              <a:t>Maintenance </a:t>
            </a:r>
          </a:p>
          <a:p>
            <a:r>
              <a:rPr lang="en-US" sz="1800" dirty="0"/>
              <a:t>Human resources </a:t>
            </a:r>
          </a:p>
        </p:txBody>
      </p:sp>
      <p:sp>
        <p:nvSpPr>
          <p:cNvPr id="46" name="Rectangle 37">
            <a:extLst>
              <a:ext uri="{FF2B5EF4-FFF2-40B4-BE49-F238E27FC236}">
                <a16:creationId xmlns:a16="http://schemas.microsoft.com/office/drawing/2014/main" id="{57331C4E-F305-420E-9B65-93EAA9B24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630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A13FC-01C4-44EF-9948-1CA3BCCA3EF5}"/>
              </a:ext>
            </a:extLst>
          </p:cNvPr>
          <p:cNvSpPr>
            <a:spLocks noGrp="1"/>
          </p:cNvSpPr>
          <p:nvPr>
            <p:ph type="title"/>
          </p:nvPr>
        </p:nvSpPr>
        <p:spPr>
          <a:xfrm>
            <a:off x="1964444" y="808056"/>
            <a:ext cx="3319381" cy="1077229"/>
          </a:xfrm>
        </p:spPr>
        <p:txBody>
          <a:bodyPr>
            <a:normAutofit/>
          </a:bodyPr>
          <a:lstStyle/>
          <a:p>
            <a:pPr algn="l"/>
            <a:r>
              <a:rPr lang="en-US" dirty="0"/>
              <a:t>Food &amp; Beverages</a:t>
            </a:r>
            <a:endParaRPr lang="en-US"/>
          </a:p>
        </p:txBody>
      </p:sp>
      <p:sp>
        <p:nvSpPr>
          <p:cNvPr id="3" name="Content Placeholder 2">
            <a:extLst>
              <a:ext uri="{FF2B5EF4-FFF2-40B4-BE49-F238E27FC236}">
                <a16:creationId xmlns:a16="http://schemas.microsoft.com/office/drawing/2014/main" id="{471FE718-F4BD-45B2-9769-BDC31C7FB766}"/>
              </a:ext>
            </a:extLst>
          </p:cNvPr>
          <p:cNvSpPr>
            <a:spLocks noGrp="1"/>
          </p:cNvSpPr>
          <p:nvPr>
            <p:ph idx="1"/>
          </p:nvPr>
        </p:nvSpPr>
        <p:spPr>
          <a:xfrm>
            <a:off x="1964444" y="2052116"/>
            <a:ext cx="3319381" cy="3997828"/>
          </a:xfrm>
        </p:spPr>
        <p:txBody>
          <a:bodyPr>
            <a:normAutofit/>
          </a:bodyPr>
          <a:lstStyle/>
          <a:p>
            <a:pPr>
              <a:lnSpc>
                <a:spcPct val="110000"/>
              </a:lnSpc>
            </a:pPr>
            <a:r>
              <a:rPr lang="en-US" sz="1700"/>
              <a:t>At the Marriott hotel, I observed the fancy buffet with an attractive design. The food was fresh and high quality, which is very important when making a good first impression. </a:t>
            </a:r>
          </a:p>
          <a:p>
            <a:pPr>
              <a:lnSpc>
                <a:spcPct val="110000"/>
              </a:lnSpc>
            </a:pPr>
            <a:r>
              <a:rPr lang="en-US" sz="1700"/>
              <a:t>Food includes a range of styles and cuisine types, whereas beverages includes all alcoholic and non-alcoholic drinks, cold and hot. </a:t>
            </a:r>
          </a:p>
        </p:txBody>
      </p:sp>
      <p:pic>
        <p:nvPicPr>
          <p:cNvPr id="4" name="Picture 3" descr="A bowl of food on a plate&#10;&#10;Description automatically generated">
            <a:extLst>
              <a:ext uri="{FF2B5EF4-FFF2-40B4-BE49-F238E27FC236}">
                <a16:creationId xmlns:a16="http://schemas.microsoft.com/office/drawing/2014/main" id="{EC13C5BD-9765-4916-97FA-EDD5761D8D4A}"/>
              </a:ext>
            </a:extLst>
          </p:cNvPr>
          <p:cNvPicPr>
            <a:picLocks noChangeAspect="1"/>
          </p:cNvPicPr>
          <p:nvPr/>
        </p:nvPicPr>
        <p:blipFill rotWithShape="1">
          <a:blip r:embed="rId5"/>
          <a:srcRect l="29386" r="19334"/>
          <a:stretch/>
        </p:blipFill>
        <p:spPr>
          <a:xfrm>
            <a:off x="6096543" y="227"/>
            <a:ext cx="5288377" cy="6858000"/>
          </a:xfrm>
          <a:prstGeom prst="rect">
            <a:avLst/>
          </a:prstGeom>
          <a:ln w="12700">
            <a:solidFill>
              <a:schemeClr val="tx1"/>
            </a:solidFill>
          </a:ln>
        </p:spPr>
      </p:pic>
      <p:sp>
        <p:nvSpPr>
          <p:cNvPr id="21" name="Rectangle 20">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0806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25">
            <a:extLst>
              <a:ext uri="{FF2B5EF4-FFF2-40B4-BE49-F238E27FC236}">
                <a16:creationId xmlns:a16="http://schemas.microsoft.com/office/drawing/2014/main" id="{131B3231-1C4D-4AB4-AB8B-D39CCC393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27">
            <a:extLst>
              <a:ext uri="{FF2B5EF4-FFF2-40B4-BE49-F238E27FC236}">
                <a16:creationId xmlns:a16="http://schemas.microsoft.com/office/drawing/2014/main" id="{1A82619F-6BBD-4913-A4EA-27A2A01F2A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2" name="Picture 29">
            <a:extLst>
              <a:ext uri="{FF2B5EF4-FFF2-40B4-BE49-F238E27FC236}">
                <a16:creationId xmlns:a16="http://schemas.microsoft.com/office/drawing/2014/main" id="{7D32623C-82B3-4C43-98E0-31A4ACA2F7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3" name="Rectangle 31">
            <a:extLst>
              <a:ext uri="{FF2B5EF4-FFF2-40B4-BE49-F238E27FC236}">
                <a16:creationId xmlns:a16="http://schemas.microsoft.com/office/drawing/2014/main" id="{A28FAB9D-1EE6-43AC-B8F1-6569A0B8E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3">
            <a:extLst>
              <a:ext uri="{FF2B5EF4-FFF2-40B4-BE49-F238E27FC236}">
                <a16:creationId xmlns:a16="http://schemas.microsoft.com/office/drawing/2014/main" id="{B4962323-B671-484D-B5A3-CD4754337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35">
            <a:extLst>
              <a:ext uri="{FF2B5EF4-FFF2-40B4-BE49-F238E27FC236}">
                <a16:creationId xmlns:a16="http://schemas.microsoft.com/office/drawing/2014/main" id="{181DEBE4-9960-46D9-8D96-FBDE917281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E0C55-0F11-4994-8054-6EBFE86E91F1}"/>
              </a:ext>
            </a:extLst>
          </p:cNvPr>
          <p:cNvSpPr>
            <a:spLocks noGrp="1"/>
          </p:cNvSpPr>
          <p:nvPr>
            <p:ph type="title"/>
          </p:nvPr>
        </p:nvSpPr>
        <p:spPr>
          <a:xfrm>
            <a:off x="1964444" y="808056"/>
            <a:ext cx="3974905" cy="1077229"/>
          </a:xfrm>
        </p:spPr>
        <p:txBody>
          <a:bodyPr>
            <a:normAutofit/>
          </a:bodyPr>
          <a:lstStyle/>
          <a:p>
            <a:pPr algn="l"/>
            <a:r>
              <a:rPr lang="en-US" dirty="0"/>
              <a:t>Menu and products </a:t>
            </a:r>
            <a:endParaRPr lang="en-US"/>
          </a:p>
        </p:txBody>
      </p:sp>
      <p:sp>
        <p:nvSpPr>
          <p:cNvPr id="3" name="Content Placeholder 2">
            <a:extLst>
              <a:ext uri="{FF2B5EF4-FFF2-40B4-BE49-F238E27FC236}">
                <a16:creationId xmlns:a16="http://schemas.microsoft.com/office/drawing/2014/main" id="{88F76F07-BCFB-48CE-8AF9-F025EF6D7DF4}"/>
              </a:ext>
            </a:extLst>
          </p:cNvPr>
          <p:cNvSpPr>
            <a:spLocks noGrp="1"/>
          </p:cNvSpPr>
          <p:nvPr>
            <p:ph idx="1"/>
          </p:nvPr>
        </p:nvSpPr>
        <p:spPr>
          <a:xfrm>
            <a:off x="1969803" y="2052116"/>
            <a:ext cx="3966801" cy="3997828"/>
          </a:xfrm>
        </p:spPr>
        <p:txBody>
          <a:bodyPr>
            <a:normAutofit/>
          </a:bodyPr>
          <a:lstStyle/>
          <a:p>
            <a:r>
              <a:rPr lang="en-US" sz="1800"/>
              <a:t>There are three different menus: Irish, French and traditional British. </a:t>
            </a:r>
          </a:p>
          <a:p>
            <a:r>
              <a:rPr lang="en-US" sz="1800"/>
              <a:t>They provide food for vegetarians and vegans, and also they have a range of menus for kids and any desserts they like. </a:t>
            </a:r>
          </a:p>
        </p:txBody>
      </p:sp>
      <p:pic>
        <p:nvPicPr>
          <p:cNvPr id="5" name="Picture 4">
            <a:extLst>
              <a:ext uri="{FF2B5EF4-FFF2-40B4-BE49-F238E27FC236}">
                <a16:creationId xmlns:a16="http://schemas.microsoft.com/office/drawing/2014/main" id="{CE3E903A-7943-4A14-9BF8-4EE1816BF94E}"/>
              </a:ext>
            </a:extLst>
          </p:cNvPr>
          <p:cNvPicPr>
            <a:picLocks noChangeAspect="1"/>
          </p:cNvPicPr>
          <p:nvPr/>
        </p:nvPicPr>
        <p:blipFill rotWithShape="1">
          <a:blip r:embed="rId5"/>
          <a:srcRect r="9912" b="-1"/>
          <a:stretch/>
        </p:blipFill>
        <p:spPr>
          <a:xfrm>
            <a:off x="6747481" y="2"/>
            <a:ext cx="4636987" cy="3422917"/>
          </a:xfrm>
          <a:prstGeom prst="rect">
            <a:avLst/>
          </a:prstGeom>
          <a:ln w="12700">
            <a:solidFill>
              <a:schemeClr val="tx1"/>
            </a:solidFill>
          </a:ln>
        </p:spPr>
      </p:pic>
      <p:pic>
        <p:nvPicPr>
          <p:cNvPr id="4" name="Picture 3">
            <a:extLst>
              <a:ext uri="{FF2B5EF4-FFF2-40B4-BE49-F238E27FC236}">
                <a16:creationId xmlns:a16="http://schemas.microsoft.com/office/drawing/2014/main" id="{1FEBCA0F-5235-4563-880C-0E6900109EFD}"/>
              </a:ext>
            </a:extLst>
          </p:cNvPr>
          <p:cNvPicPr>
            <a:picLocks noChangeAspect="1"/>
          </p:cNvPicPr>
          <p:nvPr/>
        </p:nvPicPr>
        <p:blipFill rotWithShape="1">
          <a:blip r:embed="rId6"/>
          <a:srcRect t="877" r="-4" b="25094"/>
          <a:stretch/>
        </p:blipFill>
        <p:spPr>
          <a:xfrm>
            <a:off x="6747933" y="3425633"/>
            <a:ext cx="4636987" cy="3432592"/>
          </a:xfrm>
          <a:prstGeom prst="rect">
            <a:avLst/>
          </a:prstGeom>
          <a:ln w="12700">
            <a:solidFill>
              <a:schemeClr val="tx1"/>
            </a:solidFill>
          </a:ln>
        </p:spPr>
      </p:pic>
      <p:sp>
        <p:nvSpPr>
          <p:cNvPr id="46" name="Rectangle 37">
            <a:extLst>
              <a:ext uri="{FF2B5EF4-FFF2-40B4-BE49-F238E27FC236}">
                <a16:creationId xmlns:a16="http://schemas.microsoft.com/office/drawing/2014/main" id="{2C5CA78E-387F-4DB6-8894-AA38E5EAF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7966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25">
            <a:extLst>
              <a:ext uri="{FF2B5EF4-FFF2-40B4-BE49-F238E27FC236}">
                <a16:creationId xmlns:a16="http://schemas.microsoft.com/office/drawing/2014/main" id="{131B3231-1C4D-4AB4-AB8B-D39CCC393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27">
            <a:extLst>
              <a:ext uri="{FF2B5EF4-FFF2-40B4-BE49-F238E27FC236}">
                <a16:creationId xmlns:a16="http://schemas.microsoft.com/office/drawing/2014/main" id="{1A82619F-6BBD-4913-A4EA-27A2A01F2A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2" name="Picture 29">
            <a:extLst>
              <a:ext uri="{FF2B5EF4-FFF2-40B4-BE49-F238E27FC236}">
                <a16:creationId xmlns:a16="http://schemas.microsoft.com/office/drawing/2014/main" id="{7D32623C-82B3-4C43-98E0-31A4ACA2F7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3" name="Rectangle 31">
            <a:extLst>
              <a:ext uri="{FF2B5EF4-FFF2-40B4-BE49-F238E27FC236}">
                <a16:creationId xmlns:a16="http://schemas.microsoft.com/office/drawing/2014/main" id="{A28FAB9D-1EE6-43AC-B8F1-6569A0B8E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3">
            <a:extLst>
              <a:ext uri="{FF2B5EF4-FFF2-40B4-BE49-F238E27FC236}">
                <a16:creationId xmlns:a16="http://schemas.microsoft.com/office/drawing/2014/main" id="{B4962323-B671-484D-B5A3-CD4754337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35">
            <a:extLst>
              <a:ext uri="{FF2B5EF4-FFF2-40B4-BE49-F238E27FC236}">
                <a16:creationId xmlns:a16="http://schemas.microsoft.com/office/drawing/2014/main" id="{181DEBE4-9960-46D9-8D96-FBDE917281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01D77-AEDD-45F8-9506-8F8BCE05410E}"/>
              </a:ext>
            </a:extLst>
          </p:cNvPr>
          <p:cNvSpPr>
            <a:spLocks noGrp="1"/>
          </p:cNvSpPr>
          <p:nvPr>
            <p:ph type="title"/>
          </p:nvPr>
        </p:nvSpPr>
        <p:spPr>
          <a:xfrm>
            <a:off x="1964444" y="808056"/>
            <a:ext cx="3974905" cy="1077229"/>
          </a:xfrm>
        </p:spPr>
        <p:txBody>
          <a:bodyPr>
            <a:normAutofit/>
          </a:bodyPr>
          <a:lstStyle/>
          <a:p>
            <a:pPr algn="l"/>
            <a:r>
              <a:rPr lang="en-US" dirty="0"/>
              <a:t>Types of kitchen</a:t>
            </a:r>
            <a:endParaRPr lang="en-US"/>
          </a:p>
        </p:txBody>
      </p:sp>
      <p:sp>
        <p:nvSpPr>
          <p:cNvPr id="3" name="Content Placeholder 2">
            <a:extLst>
              <a:ext uri="{FF2B5EF4-FFF2-40B4-BE49-F238E27FC236}">
                <a16:creationId xmlns:a16="http://schemas.microsoft.com/office/drawing/2014/main" id="{AEA882DD-D2AD-4D61-AF47-0E398933C625}"/>
              </a:ext>
            </a:extLst>
          </p:cNvPr>
          <p:cNvSpPr>
            <a:spLocks noGrp="1"/>
          </p:cNvSpPr>
          <p:nvPr>
            <p:ph idx="1"/>
          </p:nvPr>
        </p:nvSpPr>
        <p:spPr>
          <a:xfrm>
            <a:off x="1969803" y="2052116"/>
            <a:ext cx="3966801" cy="3997828"/>
          </a:xfrm>
        </p:spPr>
        <p:txBody>
          <a:bodyPr>
            <a:normAutofit/>
          </a:bodyPr>
          <a:lstStyle/>
          <a:p>
            <a:r>
              <a:rPr lang="en-US" sz="1800"/>
              <a:t>Hot kitchen</a:t>
            </a:r>
          </a:p>
          <a:p>
            <a:r>
              <a:rPr lang="en-US" sz="1800"/>
              <a:t>Cold kitchen</a:t>
            </a:r>
          </a:p>
          <a:p>
            <a:r>
              <a:rPr lang="en-US" sz="1800"/>
              <a:t>Buffet</a:t>
            </a:r>
          </a:p>
        </p:txBody>
      </p:sp>
      <p:pic>
        <p:nvPicPr>
          <p:cNvPr id="5" name="Picture 4">
            <a:extLst>
              <a:ext uri="{FF2B5EF4-FFF2-40B4-BE49-F238E27FC236}">
                <a16:creationId xmlns:a16="http://schemas.microsoft.com/office/drawing/2014/main" id="{419B9F57-3025-4EB5-B44C-1B162FC60C33}"/>
              </a:ext>
            </a:extLst>
          </p:cNvPr>
          <p:cNvPicPr>
            <a:picLocks noChangeAspect="1"/>
          </p:cNvPicPr>
          <p:nvPr/>
        </p:nvPicPr>
        <p:blipFill rotWithShape="1">
          <a:blip r:embed="rId5"/>
          <a:srcRect t="4443" r="-4" b="-4"/>
          <a:stretch/>
        </p:blipFill>
        <p:spPr>
          <a:xfrm>
            <a:off x="6747481" y="2"/>
            <a:ext cx="4636987" cy="3422917"/>
          </a:xfrm>
          <a:prstGeom prst="rect">
            <a:avLst/>
          </a:prstGeom>
          <a:ln w="12700">
            <a:solidFill>
              <a:schemeClr val="tx1"/>
            </a:solidFill>
          </a:ln>
        </p:spPr>
      </p:pic>
      <p:pic>
        <p:nvPicPr>
          <p:cNvPr id="4" name="Picture 3">
            <a:extLst>
              <a:ext uri="{FF2B5EF4-FFF2-40B4-BE49-F238E27FC236}">
                <a16:creationId xmlns:a16="http://schemas.microsoft.com/office/drawing/2014/main" id="{076C4D1B-6A27-4264-AF44-1207290E738C}"/>
              </a:ext>
            </a:extLst>
          </p:cNvPr>
          <p:cNvPicPr>
            <a:picLocks noChangeAspect="1"/>
          </p:cNvPicPr>
          <p:nvPr/>
        </p:nvPicPr>
        <p:blipFill rotWithShape="1">
          <a:blip r:embed="rId6"/>
          <a:srcRect l="5236" r="4592" b="-1"/>
          <a:stretch/>
        </p:blipFill>
        <p:spPr>
          <a:xfrm>
            <a:off x="6747933" y="3425633"/>
            <a:ext cx="4636987" cy="3432592"/>
          </a:xfrm>
          <a:prstGeom prst="rect">
            <a:avLst/>
          </a:prstGeom>
          <a:ln w="12700">
            <a:solidFill>
              <a:schemeClr val="tx1"/>
            </a:solidFill>
          </a:ln>
        </p:spPr>
      </p:pic>
      <p:sp>
        <p:nvSpPr>
          <p:cNvPr id="46" name="Rectangle 37">
            <a:extLst>
              <a:ext uri="{FF2B5EF4-FFF2-40B4-BE49-F238E27FC236}">
                <a16:creationId xmlns:a16="http://schemas.microsoft.com/office/drawing/2014/main" id="{2C5CA78E-387F-4DB6-8894-AA38E5EAF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7606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9B5A1C1-61EE-42C6-A608-110785F9B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BE39A5F4-BAC5-40F8-B66C-797B91DB16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9" name="Picture 38">
            <a:extLst>
              <a:ext uri="{FF2B5EF4-FFF2-40B4-BE49-F238E27FC236}">
                <a16:creationId xmlns:a16="http://schemas.microsoft.com/office/drawing/2014/main" id="{1E3CA54E-CF96-44EF-9351-38578DCE00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1" name="Rectangle 40">
            <a:extLst>
              <a:ext uri="{FF2B5EF4-FFF2-40B4-BE49-F238E27FC236}">
                <a16:creationId xmlns:a16="http://schemas.microsoft.com/office/drawing/2014/main" id="{AB239CA7-B730-4F09-9842-EFF7BC878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E0EF7D4C-BDC1-4F85-8B9A-B56DCDB49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6C6E130-519A-48FE-B1C1-8E559B472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C6E81-1F04-45BA-8C12-28BE15779B20}"/>
              </a:ext>
            </a:extLst>
          </p:cNvPr>
          <p:cNvSpPr>
            <a:spLocks noGrp="1"/>
          </p:cNvSpPr>
          <p:nvPr>
            <p:ph type="title"/>
          </p:nvPr>
        </p:nvSpPr>
        <p:spPr>
          <a:xfrm>
            <a:off x="1969804" y="808056"/>
            <a:ext cx="3774030" cy="1077229"/>
          </a:xfrm>
        </p:spPr>
        <p:txBody>
          <a:bodyPr>
            <a:normAutofit/>
          </a:bodyPr>
          <a:lstStyle/>
          <a:p>
            <a:pPr algn="l"/>
            <a:r>
              <a:rPr lang="en-US"/>
              <a:t>Marketing Food &amp; Beverage</a:t>
            </a:r>
          </a:p>
        </p:txBody>
      </p:sp>
      <p:sp>
        <p:nvSpPr>
          <p:cNvPr id="3" name="Content Placeholder 2">
            <a:extLst>
              <a:ext uri="{FF2B5EF4-FFF2-40B4-BE49-F238E27FC236}">
                <a16:creationId xmlns:a16="http://schemas.microsoft.com/office/drawing/2014/main" id="{D369242E-2086-47AF-87C4-FE4509B91874}"/>
              </a:ext>
            </a:extLst>
          </p:cNvPr>
          <p:cNvSpPr>
            <a:spLocks noGrp="1"/>
          </p:cNvSpPr>
          <p:nvPr>
            <p:ph idx="1"/>
          </p:nvPr>
        </p:nvSpPr>
        <p:spPr>
          <a:xfrm>
            <a:off x="1969803" y="2052116"/>
            <a:ext cx="3774030" cy="3997828"/>
          </a:xfrm>
        </p:spPr>
        <p:txBody>
          <a:bodyPr>
            <a:normAutofit/>
          </a:bodyPr>
          <a:lstStyle/>
          <a:p>
            <a:pPr>
              <a:lnSpc>
                <a:spcPct val="110000"/>
              </a:lnSpc>
            </a:pPr>
            <a:r>
              <a:rPr lang="en-US" sz="1800"/>
              <a:t>Banquets – Clients pay to have different celebrations within the large halls of the hotel</a:t>
            </a:r>
          </a:p>
          <a:p>
            <a:pPr>
              <a:lnSpc>
                <a:spcPct val="110000"/>
              </a:lnSpc>
            </a:pPr>
            <a:r>
              <a:rPr lang="en-US" sz="1800"/>
              <a:t>Bar – Customers come and buy different drinks for different occasions. People have a range of drinks to choose from.</a:t>
            </a:r>
          </a:p>
          <a:p>
            <a:pPr>
              <a:lnSpc>
                <a:spcPct val="110000"/>
              </a:lnSpc>
            </a:pPr>
            <a:r>
              <a:rPr lang="en-US" sz="1800"/>
              <a:t>Golf – If customers choose to play golf, they have to pay for a trainer in order to learn how to play first. </a:t>
            </a:r>
          </a:p>
        </p:txBody>
      </p:sp>
      <p:pic>
        <p:nvPicPr>
          <p:cNvPr id="4" name="Picture 3" descr="A close up of a green field&#10;&#10;Description automatically generated">
            <a:extLst>
              <a:ext uri="{FF2B5EF4-FFF2-40B4-BE49-F238E27FC236}">
                <a16:creationId xmlns:a16="http://schemas.microsoft.com/office/drawing/2014/main" id="{6C646096-6953-45A6-9D76-9AE47920C3ED}"/>
              </a:ext>
            </a:extLst>
          </p:cNvPr>
          <p:cNvPicPr>
            <a:picLocks noChangeAspect="1"/>
          </p:cNvPicPr>
          <p:nvPr/>
        </p:nvPicPr>
        <p:blipFill rotWithShape="1">
          <a:blip r:embed="rId5"/>
          <a:srcRect l="36048" r="26152" b="1"/>
          <a:stretch/>
        </p:blipFill>
        <p:spPr>
          <a:xfrm>
            <a:off x="6408981" y="646087"/>
            <a:ext cx="4330179" cy="32648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5" name="Picture 4" descr="A dining room table&#10;&#10;Description automatically generated">
            <a:extLst>
              <a:ext uri="{FF2B5EF4-FFF2-40B4-BE49-F238E27FC236}">
                <a16:creationId xmlns:a16="http://schemas.microsoft.com/office/drawing/2014/main" id="{60A407D9-C6F5-4BB5-8C7A-4A94329A05C5}"/>
              </a:ext>
            </a:extLst>
          </p:cNvPr>
          <p:cNvPicPr>
            <a:picLocks noChangeAspect="1"/>
          </p:cNvPicPr>
          <p:nvPr/>
        </p:nvPicPr>
        <p:blipFill rotWithShape="1">
          <a:blip r:embed="rId6"/>
          <a:srcRect l="20480" r="14651" b="3"/>
          <a:stretch/>
        </p:blipFill>
        <p:spPr>
          <a:xfrm>
            <a:off x="6416207" y="4074496"/>
            <a:ext cx="2084656" cy="213697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descr="A group of people standing in a room&#10;&#10;Description automatically generated">
            <a:extLst>
              <a:ext uri="{FF2B5EF4-FFF2-40B4-BE49-F238E27FC236}">
                <a16:creationId xmlns:a16="http://schemas.microsoft.com/office/drawing/2014/main" id="{5ACB2469-639D-4C51-810A-646EF9FDE7EA}"/>
              </a:ext>
            </a:extLst>
          </p:cNvPr>
          <p:cNvPicPr>
            <a:picLocks noChangeAspect="1"/>
          </p:cNvPicPr>
          <p:nvPr/>
        </p:nvPicPr>
        <p:blipFill rotWithShape="1">
          <a:blip r:embed="rId7"/>
          <a:srcRect l="17021" r="9812" b="-4"/>
          <a:stretch/>
        </p:blipFill>
        <p:spPr>
          <a:xfrm>
            <a:off x="8661729" y="4074497"/>
            <a:ext cx="2084656" cy="213697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7" name="Rectangle 46">
            <a:extLst>
              <a:ext uri="{FF2B5EF4-FFF2-40B4-BE49-F238E27FC236}">
                <a16:creationId xmlns:a16="http://schemas.microsoft.com/office/drawing/2014/main" id="{4EF036BF-C85A-4056-A8AA-F8E2FD3AB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3468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in front of a sink&#10;&#10;Description automatically generated">
            <a:extLst>
              <a:ext uri="{FF2B5EF4-FFF2-40B4-BE49-F238E27FC236}">
                <a16:creationId xmlns:a16="http://schemas.microsoft.com/office/drawing/2014/main" id="{B3926BB9-55C6-477D-9E34-497952491CFD}"/>
              </a:ext>
            </a:extLst>
          </p:cNvPr>
          <p:cNvPicPr>
            <a:picLocks noChangeAspect="1"/>
          </p:cNvPicPr>
          <p:nvPr/>
        </p:nvPicPr>
        <p:blipFill rotWithShape="1">
          <a:blip r:embed="rId2">
            <a:duotone>
              <a:schemeClr val="bg2">
                <a:shade val="45000"/>
                <a:satMod val="135000"/>
              </a:schemeClr>
              <a:prstClr val="white"/>
            </a:duotone>
            <a:alphaModFix amt="25000"/>
          </a:blip>
          <a:srcRect r="-1" b="15728"/>
          <a:stretch/>
        </p:blipFill>
        <p:spPr>
          <a:xfrm>
            <a:off x="153" y="10"/>
            <a:ext cx="12191695" cy="6857990"/>
          </a:xfrm>
          <a:prstGeom prst="rect">
            <a:avLst/>
          </a:prstGeom>
        </p:spPr>
      </p:pic>
      <p:pic>
        <p:nvPicPr>
          <p:cNvPr id="25"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A88737FD-746A-418B-A6C6-60F9FCFE7110}"/>
              </a:ext>
            </a:extLst>
          </p:cNvPr>
          <p:cNvSpPr>
            <a:spLocks noGrp="1"/>
          </p:cNvSpPr>
          <p:nvPr>
            <p:ph type="title"/>
          </p:nvPr>
        </p:nvSpPr>
        <p:spPr>
          <a:xfrm>
            <a:off x="2611808" y="808056"/>
            <a:ext cx="7958331" cy="1077229"/>
          </a:xfrm>
        </p:spPr>
        <p:txBody>
          <a:bodyPr>
            <a:normAutofit/>
          </a:bodyPr>
          <a:lstStyle/>
          <a:p>
            <a:pPr algn="l"/>
            <a:r>
              <a:rPr lang="en-US"/>
              <a:t>Health and safety</a:t>
            </a:r>
          </a:p>
        </p:txBody>
      </p:sp>
      <p:sp>
        <p:nvSpPr>
          <p:cNvPr id="26"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53E351-FA4C-4755-93B4-EA15F522AE0B}"/>
              </a:ext>
            </a:extLst>
          </p:cNvPr>
          <p:cNvSpPr>
            <a:spLocks noGrp="1"/>
          </p:cNvSpPr>
          <p:nvPr>
            <p:ph idx="1"/>
          </p:nvPr>
        </p:nvSpPr>
        <p:spPr>
          <a:xfrm>
            <a:off x="2610579" y="2052116"/>
            <a:ext cx="7959560" cy="3997828"/>
          </a:xfrm>
        </p:spPr>
        <p:txBody>
          <a:bodyPr>
            <a:normAutofit/>
          </a:bodyPr>
          <a:lstStyle/>
          <a:p>
            <a:r>
              <a:rPr lang="en-US"/>
              <a:t>Food and Beverages – Food is kept safe away from any chemicals or things that might fall into the recipe. It is hold in containers and is always fresh. There is not any old food as it can affect a client’s health. The food is kept in the right temperatures. </a:t>
            </a:r>
            <a:endParaRPr lang="en-US" dirty="0"/>
          </a:p>
        </p:txBody>
      </p:sp>
    </p:spTree>
    <p:extLst>
      <p:ext uri="{BB962C8B-B14F-4D97-AF65-F5344CB8AC3E}">
        <p14:creationId xmlns:p14="http://schemas.microsoft.com/office/powerpoint/2010/main" val="1419580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sign&#10;&#10;Description automatically generated">
            <a:extLst>
              <a:ext uri="{FF2B5EF4-FFF2-40B4-BE49-F238E27FC236}">
                <a16:creationId xmlns:a16="http://schemas.microsoft.com/office/drawing/2014/main" id="{A027BF63-152B-4A67-8D72-50514CC450C2}"/>
              </a:ext>
            </a:extLst>
          </p:cNvPr>
          <p:cNvPicPr>
            <a:picLocks noChangeAspect="1"/>
          </p:cNvPicPr>
          <p:nvPr/>
        </p:nvPicPr>
        <p:blipFill rotWithShape="1">
          <a:blip r:embed="rId2">
            <a:duotone>
              <a:schemeClr val="bg2">
                <a:shade val="45000"/>
                <a:satMod val="135000"/>
              </a:schemeClr>
              <a:prstClr val="white"/>
            </a:duotone>
            <a:alphaModFix amt="25000"/>
          </a:blip>
          <a:srcRect t="9194" r="-1" b="19148"/>
          <a:stretch/>
        </p:blipFill>
        <p:spPr>
          <a:xfrm>
            <a:off x="153" y="10"/>
            <a:ext cx="12191695" cy="6857990"/>
          </a:xfrm>
          <a:prstGeom prst="rect">
            <a:avLst/>
          </a:prstGeom>
        </p:spPr>
      </p:pic>
      <p:pic>
        <p:nvPicPr>
          <p:cNvPr id="13"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51EF4FC6-D185-4111-AA28-4367C8521A8D}"/>
              </a:ext>
            </a:extLst>
          </p:cNvPr>
          <p:cNvSpPr>
            <a:spLocks noGrp="1"/>
          </p:cNvSpPr>
          <p:nvPr>
            <p:ph type="title"/>
          </p:nvPr>
        </p:nvSpPr>
        <p:spPr>
          <a:xfrm>
            <a:off x="2611808" y="808056"/>
            <a:ext cx="7958331" cy="1077229"/>
          </a:xfrm>
        </p:spPr>
        <p:txBody>
          <a:bodyPr>
            <a:normAutofit/>
          </a:bodyPr>
          <a:lstStyle/>
          <a:p>
            <a:pPr algn="l"/>
            <a:r>
              <a:rPr lang="en-US" dirty="0"/>
              <a:t>Conclusion</a:t>
            </a:r>
            <a:endParaRPr lang="en-US"/>
          </a:p>
        </p:txBody>
      </p:sp>
      <p:sp>
        <p:nvSpPr>
          <p:cNvPr id="15"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A95E99-5BFE-4049-BE2E-6FFFE742F9BD}"/>
              </a:ext>
            </a:extLst>
          </p:cNvPr>
          <p:cNvSpPr>
            <a:spLocks noGrp="1"/>
          </p:cNvSpPr>
          <p:nvPr>
            <p:ph idx="1"/>
          </p:nvPr>
        </p:nvSpPr>
        <p:spPr>
          <a:xfrm>
            <a:off x="2610579" y="2052116"/>
            <a:ext cx="7959560" cy="3997828"/>
          </a:xfrm>
        </p:spPr>
        <p:txBody>
          <a:bodyPr>
            <a:normAutofit/>
          </a:bodyPr>
          <a:lstStyle/>
          <a:p>
            <a:r>
              <a:rPr lang="en-US" dirty="0"/>
              <a:t>In conclusion, Marriott hotel is a great and enjoyable hotel with a lot of facilities that attracts the clients. I enjoyed my trip because the staff showed a lot of good service and respect. </a:t>
            </a:r>
          </a:p>
        </p:txBody>
      </p:sp>
    </p:spTree>
    <p:extLst>
      <p:ext uri="{BB962C8B-B14F-4D97-AF65-F5344CB8AC3E}">
        <p14:creationId xmlns:p14="http://schemas.microsoft.com/office/powerpoint/2010/main" val="1201373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80EF4-505D-498B-B89E-33D72979284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F43E4DE-3651-4B57-818F-0AD4632C4C6F}"/>
              </a:ext>
            </a:extLst>
          </p:cNvPr>
          <p:cNvSpPr>
            <a:spLocks noGrp="1"/>
          </p:cNvSpPr>
          <p:nvPr>
            <p:ph idx="1"/>
          </p:nvPr>
        </p:nvSpPr>
        <p:spPr/>
        <p:txBody>
          <a:bodyPr/>
          <a:lstStyle/>
          <a:p>
            <a:r>
              <a:rPr lang="en-US" dirty="0">
                <a:hlinkClick r:id="rId2"/>
              </a:rPr>
              <a:t>https://www.marriott.co.uk/hotels/hotel-photos/cvtgs-forest-of-arden-marriott-hotel-and-country-club/</a:t>
            </a:r>
            <a:r>
              <a:rPr lang="en-US" dirty="0"/>
              <a:t> (13/03/2020)</a:t>
            </a:r>
          </a:p>
          <a:p>
            <a:r>
              <a:rPr lang="en-US" dirty="0">
                <a:hlinkClick r:id="rId3"/>
              </a:rPr>
              <a:t>https://www.tripadvisor.co.uk/Hotel_Review-g186402-d229510-Reviews-Forest_of_Arden_Marriott_Hotel_Country_Club-Birmingham_West_Midlands_England.html</a:t>
            </a:r>
            <a:r>
              <a:rPr lang="en-US" dirty="0"/>
              <a:t> (13/03/2020)</a:t>
            </a:r>
          </a:p>
          <a:p>
            <a:r>
              <a:rPr lang="en-US" dirty="0">
                <a:hlinkClick r:id="rId4"/>
              </a:rPr>
              <a:t>https://hotel-development.marriott.com/brands/jw-marriott/</a:t>
            </a:r>
            <a:r>
              <a:rPr lang="en-US" dirty="0"/>
              <a:t> (13/03/2020)</a:t>
            </a:r>
          </a:p>
          <a:p>
            <a:endParaRPr lang="en-US" dirty="0"/>
          </a:p>
        </p:txBody>
      </p:sp>
    </p:spTree>
    <p:extLst>
      <p:ext uri="{BB962C8B-B14F-4D97-AF65-F5344CB8AC3E}">
        <p14:creationId xmlns:p14="http://schemas.microsoft.com/office/powerpoint/2010/main" val="28132976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38766F-4A4C-4A97-A586-D473DB73896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09D4EA3-187B-4130-8E4D-A4F81F967848}">
  <ds:schemaRefs>
    <ds:schemaRef ds:uri="http://schemas.microsoft.com/sharepoint/v3/contenttype/forms"/>
  </ds:schemaRefs>
</ds:datastoreItem>
</file>

<file path=customXml/itemProps3.xml><?xml version="1.0" encoding="utf-8"?>
<ds:datastoreItem xmlns:ds="http://schemas.openxmlformats.org/officeDocument/2006/customXml" ds:itemID="{A15A3BA9-6D02-4532-AB7C-88A97C6EE2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559</Words>
  <Application>Microsoft Office PowerPoint</Application>
  <PresentationFormat>Widescreen</PresentationFormat>
  <Paragraphs>42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MS Shell Dlg 2</vt:lpstr>
      <vt:lpstr>Wingdings</vt:lpstr>
      <vt:lpstr>Wingdings 3</vt:lpstr>
      <vt:lpstr>Madison</vt:lpstr>
      <vt:lpstr>Forest of Arden Marriott Hotel &amp; Country club </vt:lpstr>
      <vt:lpstr>Introduction</vt:lpstr>
      <vt:lpstr>Forest of Arden History</vt:lpstr>
      <vt:lpstr>Operations within the hotel</vt:lpstr>
      <vt:lpstr>Food &amp; Beverages</vt:lpstr>
      <vt:lpstr>Menu and products </vt:lpstr>
      <vt:lpstr>Types of kitchen</vt:lpstr>
      <vt:lpstr>Marketing Food &amp; Beverage</vt:lpstr>
      <vt:lpstr>Health and safety</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2020-03-13T13:46:09Z</dcterms:created>
  <dcterms:modified xsi:type="dcterms:W3CDTF">2020-03-13T14:01:33Z</dcterms:modified>
</cp:coreProperties>
</file>