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6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15"/>
    <p:restoredTop sz="95369"/>
  </p:normalViewPr>
  <p:slideViewPr>
    <p:cSldViewPr snapToGrid="0">
      <p:cViewPr>
        <p:scale>
          <a:sx n="80" d="100"/>
          <a:sy n="80" d="100"/>
        </p:scale>
        <p:origin x="168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E5C724-E1B9-4EB2-B3E0-1ACD6AFC476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DB622CA-E799-482B-B1DB-509DC8397263}">
      <dgm:prSet/>
      <dgm:spPr/>
      <dgm:t>
        <a:bodyPr/>
        <a:lstStyle/>
        <a:p>
          <a:r>
            <a:rPr lang="en-US" dirty="0"/>
            <a:t>Good morning. My name is Jude Davis.</a:t>
          </a:r>
          <a:br>
            <a:rPr lang="en-US" dirty="0"/>
          </a:br>
          <a:r>
            <a:rPr lang="en-GB" b="1" dirty="0"/>
            <a:t>In my presentation I will:</a:t>
          </a:r>
          <a:br>
            <a:rPr lang="en-GB" dirty="0"/>
          </a:br>
          <a:endParaRPr lang="en-US" dirty="0"/>
        </a:p>
      </dgm:t>
    </dgm:pt>
    <dgm:pt modelId="{92F49FF5-E7C8-4F40-BE90-D25903A78B60}" type="parTrans" cxnId="{0D8BBDD9-A2B1-43D4-93B6-DAB408049E5A}">
      <dgm:prSet/>
      <dgm:spPr/>
      <dgm:t>
        <a:bodyPr/>
        <a:lstStyle/>
        <a:p>
          <a:endParaRPr lang="en-US"/>
        </a:p>
      </dgm:t>
    </dgm:pt>
    <dgm:pt modelId="{1F8A81D0-139A-422E-BD42-E2984F7729BB}" type="sibTrans" cxnId="{0D8BBDD9-A2B1-43D4-93B6-DAB408049E5A}">
      <dgm:prSet/>
      <dgm:spPr/>
      <dgm:t>
        <a:bodyPr/>
        <a:lstStyle/>
        <a:p>
          <a:endParaRPr lang="en-US"/>
        </a:p>
      </dgm:t>
    </dgm:pt>
    <dgm:pt modelId="{A8632036-179E-4F58-935A-BC388CCBF446}">
      <dgm:prSet/>
      <dgm:spPr/>
      <dgm:t>
        <a:bodyPr/>
        <a:lstStyle/>
        <a:p>
          <a:r>
            <a:rPr lang="en-GB" dirty="0"/>
            <a:t>Provide an overview of Basil’s Bakery and the key challenges affecting its performance.</a:t>
          </a:r>
          <a:endParaRPr lang="en-US" dirty="0"/>
        </a:p>
      </dgm:t>
    </dgm:pt>
    <dgm:pt modelId="{C92C2461-AD67-4BC7-97C6-ED6D6CAE936F}" type="parTrans" cxnId="{5D8BD2CC-08E5-422C-94C9-AFBF7C652111}">
      <dgm:prSet/>
      <dgm:spPr/>
      <dgm:t>
        <a:bodyPr/>
        <a:lstStyle/>
        <a:p>
          <a:endParaRPr lang="en-US"/>
        </a:p>
      </dgm:t>
    </dgm:pt>
    <dgm:pt modelId="{7A73C0DB-205B-4663-B0C0-FB13B0894531}" type="sibTrans" cxnId="{5D8BD2CC-08E5-422C-94C9-AFBF7C652111}">
      <dgm:prSet/>
      <dgm:spPr/>
      <dgm:t>
        <a:bodyPr/>
        <a:lstStyle/>
        <a:p>
          <a:endParaRPr lang="en-US"/>
        </a:p>
      </dgm:t>
    </dgm:pt>
    <dgm:pt modelId="{8B890B8D-E502-40A0-A16C-4EFB7F26C6FB}">
      <dgm:prSet/>
      <dgm:spPr/>
      <dgm:t>
        <a:bodyPr/>
        <a:lstStyle/>
        <a:p>
          <a:r>
            <a:rPr lang="en-GB"/>
            <a:t>Critically evaluate and apply the PESTEL framework to analyse the external factors impacting the business.</a:t>
          </a:r>
          <a:endParaRPr lang="en-US"/>
        </a:p>
      </dgm:t>
    </dgm:pt>
    <dgm:pt modelId="{7F77855C-E6C1-453B-90B7-05AD7F6DCD89}" type="parTrans" cxnId="{C2812FC3-AFA2-4233-92F0-41A3C68CCEC2}">
      <dgm:prSet/>
      <dgm:spPr/>
      <dgm:t>
        <a:bodyPr/>
        <a:lstStyle/>
        <a:p>
          <a:endParaRPr lang="en-US"/>
        </a:p>
      </dgm:t>
    </dgm:pt>
    <dgm:pt modelId="{ECDCE9A3-86E1-4153-991B-3C92192B5C59}" type="sibTrans" cxnId="{C2812FC3-AFA2-4233-92F0-41A3C68CCEC2}">
      <dgm:prSet/>
      <dgm:spPr/>
      <dgm:t>
        <a:bodyPr/>
        <a:lstStyle/>
        <a:p>
          <a:endParaRPr lang="en-US"/>
        </a:p>
      </dgm:t>
    </dgm:pt>
    <dgm:pt modelId="{417A05C6-12BE-46E4-8E6F-0F08C714A388}">
      <dgm:prSet/>
      <dgm:spPr/>
      <dgm:t>
        <a:bodyPr/>
        <a:lstStyle/>
        <a:p>
          <a:r>
            <a:rPr lang="en-GB"/>
            <a:t>Critically evaluate and apply the Cause-and-Effect model to identify the root causes of the bakery’s problems.</a:t>
          </a:r>
          <a:endParaRPr lang="en-US"/>
        </a:p>
      </dgm:t>
    </dgm:pt>
    <dgm:pt modelId="{B6B34552-326D-4D99-AEFC-B13895AAC902}" type="parTrans" cxnId="{44C3797B-EC2B-4CEE-B4B1-5157AA4676E7}">
      <dgm:prSet/>
      <dgm:spPr/>
      <dgm:t>
        <a:bodyPr/>
        <a:lstStyle/>
        <a:p>
          <a:endParaRPr lang="en-US"/>
        </a:p>
      </dgm:t>
    </dgm:pt>
    <dgm:pt modelId="{46B4D878-A4FD-4E7E-AAEA-F7B9D8AD594A}" type="sibTrans" cxnId="{44C3797B-EC2B-4CEE-B4B1-5157AA4676E7}">
      <dgm:prSet/>
      <dgm:spPr/>
      <dgm:t>
        <a:bodyPr/>
        <a:lstStyle/>
        <a:p>
          <a:endParaRPr lang="en-US"/>
        </a:p>
      </dgm:t>
    </dgm:pt>
    <dgm:pt modelId="{3A30AC36-DBE3-443F-9903-045033202347}">
      <dgm:prSet/>
      <dgm:spPr/>
      <dgm:t>
        <a:bodyPr/>
        <a:lstStyle/>
        <a:p>
          <a:r>
            <a:rPr lang="en-GB"/>
            <a:t>Summarise the key findings and discuss their implications for the future viability of Basil’s Bakery.</a:t>
          </a:r>
          <a:endParaRPr lang="en-US"/>
        </a:p>
      </dgm:t>
    </dgm:pt>
    <dgm:pt modelId="{7F7E4C27-6F12-4EF9-AEC3-02AFB037DB2E}" type="parTrans" cxnId="{5004CD0A-A02A-41FE-99D8-7EA0D1F8724B}">
      <dgm:prSet/>
      <dgm:spPr/>
      <dgm:t>
        <a:bodyPr/>
        <a:lstStyle/>
        <a:p>
          <a:endParaRPr lang="en-US"/>
        </a:p>
      </dgm:t>
    </dgm:pt>
    <dgm:pt modelId="{769CCAE2-7F40-40D6-88DA-CECBDA7463A3}" type="sibTrans" cxnId="{5004CD0A-A02A-41FE-99D8-7EA0D1F8724B}">
      <dgm:prSet/>
      <dgm:spPr/>
      <dgm:t>
        <a:bodyPr/>
        <a:lstStyle/>
        <a:p>
          <a:endParaRPr lang="en-US"/>
        </a:p>
      </dgm:t>
    </dgm:pt>
    <dgm:pt modelId="{DB16CF36-9A16-4F12-B236-E12756C3582C}" type="pres">
      <dgm:prSet presAssocID="{FBE5C724-E1B9-4EB2-B3E0-1ACD6AFC476E}" presName="root" presStyleCnt="0">
        <dgm:presLayoutVars>
          <dgm:dir/>
          <dgm:resizeHandles val="exact"/>
        </dgm:presLayoutVars>
      </dgm:prSet>
      <dgm:spPr/>
    </dgm:pt>
    <dgm:pt modelId="{CE7E29FA-1918-4824-9A4B-1C2CEA368E3F}" type="pres">
      <dgm:prSet presAssocID="{EDB622CA-E799-482B-B1DB-509DC8397263}" presName="compNode" presStyleCnt="0"/>
      <dgm:spPr/>
    </dgm:pt>
    <dgm:pt modelId="{640D97FC-A10A-4503-A6A0-03A8E2E2CDCE}" type="pres">
      <dgm:prSet presAssocID="{EDB622CA-E799-482B-B1DB-509DC8397263}" presName="bgRect" presStyleLbl="bgShp" presStyleIdx="0" presStyleCnt="5" custLinFactY="-90060" custLinFactNeighborX="-345" custLinFactNeighborY="-100000"/>
      <dgm:spPr/>
    </dgm:pt>
    <dgm:pt modelId="{5361DECD-2EB5-41BD-8F98-65F0D9384076}" type="pres">
      <dgm:prSet presAssocID="{EDB622CA-E799-482B-B1DB-509DC839726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7FB321CA-CDFD-4A29-AB42-5F2E0CDBE06F}" type="pres">
      <dgm:prSet presAssocID="{EDB622CA-E799-482B-B1DB-509DC8397263}" presName="spaceRect" presStyleCnt="0"/>
      <dgm:spPr/>
    </dgm:pt>
    <dgm:pt modelId="{5697A28D-884A-4992-BB14-BBC1DAA9180C}" type="pres">
      <dgm:prSet presAssocID="{EDB622CA-E799-482B-B1DB-509DC8397263}" presName="parTx" presStyleLbl="revTx" presStyleIdx="0" presStyleCnt="5">
        <dgm:presLayoutVars>
          <dgm:chMax val="0"/>
          <dgm:chPref val="0"/>
        </dgm:presLayoutVars>
      </dgm:prSet>
      <dgm:spPr/>
    </dgm:pt>
    <dgm:pt modelId="{0A62FAFA-005E-47DB-8F88-77092FBA78E6}" type="pres">
      <dgm:prSet presAssocID="{1F8A81D0-139A-422E-BD42-E2984F7729BB}" presName="sibTrans" presStyleCnt="0"/>
      <dgm:spPr/>
    </dgm:pt>
    <dgm:pt modelId="{9C66CDCE-18BE-44D2-8C06-D3F0F356C116}" type="pres">
      <dgm:prSet presAssocID="{A8632036-179E-4F58-935A-BC388CCBF446}" presName="compNode" presStyleCnt="0"/>
      <dgm:spPr/>
    </dgm:pt>
    <dgm:pt modelId="{1EE4CEE6-B3F0-4E97-B0DF-E359E8A40189}" type="pres">
      <dgm:prSet presAssocID="{A8632036-179E-4F58-935A-BC388CCBF446}" presName="bgRect" presStyleLbl="bgShp" presStyleIdx="1" presStyleCnt="5"/>
      <dgm:spPr/>
    </dgm:pt>
    <dgm:pt modelId="{9734E65D-3601-4DBD-925F-B882478363F3}" type="pres">
      <dgm:prSet presAssocID="{A8632036-179E-4F58-935A-BC388CCBF44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D322B2C0-7522-4A70-AEC2-91133B817A37}" type="pres">
      <dgm:prSet presAssocID="{A8632036-179E-4F58-935A-BC388CCBF446}" presName="spaceRect" presStyleCnt="0"/>
      <dgm:spPr/>
    </dgm:pt>
    <dgm:pt modelId="{C98431C6-584C-49B0-A2B5-ABF4C12E97AD}" type="pres">
      <dgm:prSet presAssocID="{A8632036-179E-4F58-935A-BC388CCBF446}" presName="parTx" presStyleLbl="revTx" presStyleIdx="1" presStyleCnt="5">
        <dgm:presLayoutVars>
          <dgm:chMax val="0"/>
          <dgm:chPref val="0"/>
        </dgm:presLayoutVars>
      </dgm:prSet>
      <dgm:spPr/>
    </dgm:pt>
    <dgm:pt modelId="{7A6BAFF4-E84D-4090-B6AC-4ADC1B43F047}" type="pres">
      <dgm:prSet presAssocID="{7A73C0DB-205B-4663-B0C0-FB13B0894531}" presName="sibTrans" presStyleCnt="0"/>
      <dgm:spPr/>
    </dgm:pt>
    <dgm:pt modelId="{D44F164F-8A86-4705-AB0C-0E5AD0E2F6F8}" type="pres">
      <dgm:prSet presAssocID="{8B890B8D-E502-40A0-A16C-4EFB7F26C6FB}" presName="compNode" presStyleCnt="0"/>
      <dgm:spPr/>
    </dgm:pt>
    <dgm:pt modelId="{C8E41208-DB14-497D-AA0D-9FC1389BF800}" type="pres">
      <dgm:prSet presAssocID="{8B890B8D-E502-40A0-A16C-4EFB7F26C6FB}" presName="bgRect" presStyleLbl="bgShp" presStyleIdx="2" presStyleCnt="5"/>
      <dgm:spPr/>
    </dgm:pt>
    <dgm:pt modelId="{35B80D64-6C3F-4B71-89FF-BD94B93E727C}" type="pres">
      <dgm:prSet presAssocID="{8B890B8D-E502-40A0-A16C-4EFB7F26C6F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877AA81-5471-4DC9-A857-77ABD8E8C8C4}" type="pres">
      <dgm:prSet presAssocID="{8B890B8D-E502-40A0-A16C-4EFB7F26C6FB}" presName="spaceRect" presStyleCnt="0"/>
      <dgm:spPr/>
    </dgm:pt>
    <dgm:pt modelId="{DEDF5182-1DB6-4A01-9C01-0B3F54EBC682}" type="pres">
      <dgm:prSet presAssocID="{8B890B8D-E502-40A0-A16C-4EFB7F26C6FB}" presName="parTx" presStyleLbl="revTx" presStyleIdx="2" presStyleCnt="5">
        <dgm:presLayoutVars>
          <dgm:chMax val="0"/>
          <dgm:chPref val="0"/>
        </dgm:presLayoutVars>
      </dgm:prSet>
      <dgm:spPr/>
    </dgm:pt>
    <dgm:pt modelId="{6AAC3A40-3A7F-4BBC-9B43-287EDF5CE2D6}" type="pres">
      <dgm:prSet presAssocID="{ECDCE9A3-86E1-4153-991B-3C92192B5C59}" presName="sibTrans" presStyleCnt="0"/>
      <dgm:spPr/>
    </dgm:pt>
    <dgm:pt modelId="{BBD239C6-28C4-4A7C-B790-00AFD66EB019}" type="pres">
      <dgm:prSet presAssocID="{417A05C6-12BE-46E4-8E6F-0F08C714A388}" presName="compNode" presStyleCnt="0"/>
      <dgm:spPr/>
    </dgm:pt>
    <dgm:pt modelId="{07B9BB27-3E3F-4D0C-AA90-21559BD786E0}" type="pres">
      <dgm:prSet presAssocID="{417A05C6-12BE-46E4-8E6F-0F08C714A388}" presName="bgRect" presStyleLbl="bgShp" presStyleIdx="3" presStyleCnt="5"/>
      <dgm:spPr/>
    </dgm:pt>
    <dgm:pt modelId="{6DE60CF6-C7DA-4133-B4E4-2DFB493BF0FF}" type="pres">
      <dgm:prSet presAssocID="{417A05C6-12BE-46E4-8E6F-0F08C714A38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22C804D9-E4A2-4AB2-9AE7-80B757CB791E}" type="pres">
      <dgm:prSet presAssocID="{417A05C6-12BE-46E4-8E6F-0F08C714A388}" presName="spaceRect" presStyleCnt="0"/>
      <dgm:spPr/>
    </dgm:pt>
    <dgm:pt modelId="{F4118E52-3327-4E16-B876-F43D3A488D1E}" type="pres">
      <dgm:prSet presAssocID="{417A05C6-12BE-46E4-8E6F-0F08C714A388}" presName="parTx" presStyleLbl="revTx" presStyleIdx="3" presStyleCnt="5">
        <dgm:presLayoutVars>
          <dgm:chMax val="0"/>
          <dgm:chPref val="0"/>
        </dgm:presLayoutVars>
      </dgm:prSet>
      <dgm:spPr/>
    </dgm:pt>
    <dgm:pt modelId="{73048676-E079-4704-BACD-DA9F3778B4C8}" type="pres">
      <dgm:prSet presAssocID="{46B4D878-A4FD-4E7E-AAEA-F7B9D8AD594A}" presName="sibTrans" presStyleCnt="0"/>
      <dgm:spPr/>
    </dgm:pt>
    <dgm:pt modelId="{774FBFB0-17BB-491E-9C5C-2FAE68249642}" type="pres">
      <dgm:prSet presAssocID="{3A30AC36-DBE3-443F-9903-045033202347}" presName="compNode" presStyleCnt="0"/>
      <dgm:spPr/>
    </dgm:pt>
    <dgm:pt modelId="{134709A5-B853-40C6-BDD4-28A3D1B99762}" type="pres">
      <dgm:prSet presAssocID="{3A30AC36-DBE3-443F-9903-045033202347}" presName="bgRect" presStyleLbl="bgShp" presStyleIdx="4" presStyleCnt="5"/>
      <dgm:spPr/>
    </dgm:pt>
    <dgm:pt modelId="{1CF1A377-C99A-4F83-98C5-051E86D4068E}" type="pres">
      <dgm:prSet presAssocID="{3A30AC36-DBE3-443F-9903-04503320234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ughnut"/>
        </a:ext>
      </dgm:extLst>
    </dgm:pt>
    <dgm:pt modelId="{95B2B81C-CA7A-4E41-B541-BD941CB7F29D}" type="pres">
      <dgm:prSet presAssocID="{3A30AC36-DBE3-443F-9903-045033202347}" presName="spaceRect" presStyleCnt="0"/>
      <dgm:spPr/>
    </dgm:pt>
    <dgm:pt modelId="{7BDDE98E-E5C7-48E9-8585-3FDB5C7696BA}" type="pres">
      <dgm:prSet presAssocID="{3A30AC36-DBE3-443F-9903-04503320234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01C3505-D641-430E-BD4A-B503132CCF4D}" type="presOf" srcId="{417A05C6-12BE-46E4-8E6F-0F08C714A388}" destId="{F4118E52-3327-4E16-B876-F43D3A488D1E}" srcOrd="0" destOrd="0" presId="urn:microsoft.com/office/officeart/2018/2/layout/IconVerticalSolidList"/>
    <dgm:cxn modelId="{92230E07-516E-42DF-B749-5E445CBA7EE0}" type="presOf" srcId="{8B890B8D-E502-40A0-A16C-4EFB7F26C6FB}" destId="{DEDF5182-1DB6-4A01-9C01-0B3F54EBC682}" srcOrd="0" destOrd="0" presId="urn:microsoft.com/office/officeart/2018/2/layout/IconVerticalSolidList"/>
    <dgm:cxn modelId="{5004CD0A-A02A-41FE-99D8-7EA0D1F8724B}" srcId="{FBE5C724-E1B9-4EB2-B3E0-1ACD6AFC476E}" destId="{3A30AC36-DBE3-443F-9903-045033202347}" srcOrd="4" destOrd="0" parTransId="{7F7E4C27-6F12-4EF9-AEC3-02AFB037DB2E}" sibTransId="{769CCAE2-7F40-40D6-88DA-CECBDA7463A3}"/>
    <dgm:cxn modelId="{C7C6E629-619B-412C-859F-FD2203F19A2E}" type="presOf" srcId="{3A30AC36-DBE3-443F-9903-045033202347}" destId="{7BDDE98E-E5C7-48E9-8585-3FDB5C7696BA}" srcOrd="0" destOrd="0" presId="urn:microsoft.com/office/officeart/2018/2/layout/IconVerticalSolidList"/>
    <dgm:cxn modelId="{B1E48156-F653-45A2-A136-BC73FEEB979B}" type="presOf" srcId="{FBE5C724-E1B9-4EB2-B3E0-1ACD6AFC476E}" destId="{DB16CF36-9A16-4F12-B236-E12756C3582C}" srcOrd="0" destOrd="0" presId="urn:microsoft.com/office/officeart/2018/2/layout/IconVerticalSolidList"/>
    <dgm:cxn modelId="{E27B6A70-7597-4B80-8D38-A4962AC06AEB}" type="presOf" srcId="{EDB622CA-E799-482B-B1DB-509DC8397263}" destId="{5697A28D-884A-4992-BB14-BBC1DAA9180C}" srcOrd="0" destOrd="0" presId="urn:microsoft.com/office/officeart/2018/2/layout/IconVerticalSolidList"/>
    <dgm:cxn modelId="{44C3797B-EC2B-4CEE-B4B1-5157AA4676E7}" srcId="{FBE5C724-E1B9-4EB2-B3E0-1ACD6AFC476E}" destId="{417A05C6-12BE-46E4-8E6F-0F08C714A388}" srcOrd="3" destOrd="0" parTransId="{B6B34552-326D-4D99-AEFC-B13895AAC902}" sibTransId="{46B4D878-A4FD-4E7E-AAEA-F7B9D8AD594A}"/>
    <dgm:cxn modelId="{C2812FC3-AFA2-4233-92F0-41A3C68CCEC2}" srcId="{FBE5C724-E1B9-4EB2-B3E0-1ACD6AFC476E}" destId="{8B890B8D-E502-40A0-A16C-4EFB7F26C6FB}" srcOrd="2" destOrd="0" parTransId="{7F77855C-E6C1-453B-90B7-05AD7F6DCD89}" sibTransId="{ECDCE9A3-86E1-4153-991B-3C92192B5C59}"/>
    <dgm:cxn modelId="{5D8BD2CC-08E5-422C-94C9-AFBF7C652111}" srcId="{FBE5C724-E1B9-4EB2-B3E0-1ACD6AFC476E}" destId="{A8632036-179E-4F58-935A-BC388CCBF446}" srcOrd="1" destOrd="0" parTransId="{C92C2461-AD67-4BC7-97C6-ED6D6CAE936F}" sibTransId="{7A73C0DB-205B-4663-B0C0-FB13B0894531}"/>
    <dgm:cxn modelId="{0D8BBDD9-A2B1-43D4-93B6-DAB408049E5A}" srcId="{FBE5C724-E1B9-4EB2-B3E0-1ACD6AFC476E}" destId="{EDB622CA-E799-482B-B1DB-509DC8397263}" srcOrd="0" destOrd="0" parTransId="{92F49FF5-E7C8-4F40-BE90-D25903A78B60}" sibTransId="{1F8A81D0-139A-422E-BD42-E2984F7729BB}"/>
    <dgm:cxn modelId="{7BC886DF-34EF-4A0F-A0ED-84FB6C6F431C}" type="presOf" srcId="{A8632036-179E-4F58-935A-BC388CCBF446}" destId="{C98431C6-584C-49B0-A2B5-ABF4C12E97AD}" srcOrd="0" destOrd="0" presId="urn:microsoft.com/office/officeart/2018/2/layout/IconVerticalSolidList"/>
    <dgm:cxn modelId="{F37A6F85-F678-4661-B555-C5F1B029CE23}" type="presParOf" srcId="{DB16CF36-9A16-4F12-B236-E12756C3582C}" destId="{CE7E29FA-1918-4824-9A4B-1C2CEA368E3F}" srcOrd="0" destOrd="0" presId="urn:microsoft.com/office/officeart/2018/2/layout/IconVerticalSolidList"/>
    <dgm:cxn modelId="{FBAB7B39-E9B6-44FB-B5AF-DA1CDC60FA1C}" type="presParOf" srcId="{CE7E29FA-1918-4824-9A4B-1C2CEA368E3F}" destId="{640D97FC-A10A-4503-A6A0-03A8E2E2CDCE}" srcOrd="0" destOrd="0" presId="urn:microsoft.com/office/officeart/2018/2/layout/IconVerticalSolidList"/>
    <dgm:cxn modelId="{296E9FC0-1B2A-4940-B5B9-0225FFFD1402}" type="presParOf" srcId="{CE7E29FA-1918-4824-9A4B-1C2CEA368E3F}" destId="{5361DECD-2EB5-41BD-8F98-65F0D9384076}" srcOrd="1" destOrd="0" presId="urn:microsoft.com/office/officeart/2018/2/layout/IconVerticalSolidList"/>
    <dgm:cxn modelId="{C7D1BB03-AC48-4770-8DC3-648AD7C5787C}" type="presParOf" srcId="{CE7E29FA-1918-4824-9A4B-1C2CEA368E3F}" destId="{7FB321CA-CDFD-4A29-AB42-5F2E0CDBE06F}" srcOrd="2" destOrd="0" presId="urn:microsoft.com/office/officeart/2018/2/layout/IconVerticalSolidList"/>
    <dgm:cxn modelId="{8209ED20-3DF0-43DA-B55E-9C67059C663E}" type="presParOf" srcId="{CE7E29FA-1918-4824-9A4B-1C2CEA368E3F}" destId="{5697A28D-884A-4992-BB14-BBC1DAA9180C}" srcOrd="3" destOrd="0" presId="urn:microsoft.com/office/officeart/2018/2/layout/IconVerticalSolidList"/>
    <dgm:cxn modelId="{3BFA9B18-DBCD-4F8D-B6E8-97F715644A9C}" type="presParOf" srcId="{DB16CF36-9A16-4F12-B236-E12756C3582C}" destId="{0A62FAFA-005E-47DB-8F88-77092FBA78E6}" srcOrd="1" destOrd="0" presId="urn:microsoft.com/office/officeart/2018/2/layout/IconVerticalSolidList"/>
    <dgm:cxn modelId="{2B849F17-6327-4500-986A-C3751F26F812}" type="presParOf" srcId="{DB16CF36-9A16-4F12-B236-E12756C3582C}" destId="{9C66CDCE-18BE-44D2-8C06-D3F0F356C116}" srcOrd="2" destOrd="0" presId="urn:microsoft.com/office/officeart/2018/2/layout/IconVerticalSolidList"/>
    <dgm:cxn modelId="{293981A0-C475-4E8B-AA4D-5D1A66943298}" type="presParOf" srcId="{9C66CDCE-18BE-44D2-8C06-D3F0F356C116}" destId="{1EE4CEE6-B3F0-4E97-B0DF-E359E8A40189}" srcOrd="0" destOrd="0" presId="urn:microsoft.com/office/officeart/2018/2/layout/IconVerticalSolidList"/>
    <dgm:cxn modelId="{C9A37499-C684-4977-B780-DFE014869851}" type="presParOf" srcId="{9C66CDCE-18BE-44D2-8C06-D3F0F356C116}" destId="{9734E65D-3601-4DBD-925F-B882478363F3}" srcOrd="1" destOrd="0" presId="urn:microsoft.com/office/officeart/2018/2/layout/IconVerticalSolidList"/>
    <dgm:cxn modelId="{9295B4A8-CC59-4E05-8309-DCB48680C045}" type="presParOf" srcId="{9C66CDCE-18BE-44D2-8C06-D3F0F356C116}" destId="{D322B2C0-7522-4A70-AEC2-91133B817A37}" srcOrd="2" destOrd="0" presId="urn:microsoft.com/office/officeart/2018/2/layout/IconVerticalSolidList"/>
    <dgm:cxn modelId="{E2AFC32D-B5AD-4821-876B-B552CEC05C66}" type="presParOf" srcId="{9C66CDCE-18BE-44D2-8C06-D3F0F356C116}" destId="{C98431C6-584C-49B0-A2B5-ABF4C12E97AD}" srcOrd="3" destOrd="0" presId="urn:microsoft.com/office/officeart/2018/2/layout/IconVerticalSolidList"/>
    <dgm:cxn modelId="{59A659E3-6028-4575-8923-482CA0990B9B}" type="presParOf" srcId="{DB16CF36-9A16-4F12-B236-E12756C3582C}" destId="{7A6BAFF4-E84D-4090-B6AC-4ADC1B43F047}" srcOrd="3" destOrd="0" presId="urn:microsoft.com/office/officeart/2018/2/layout/IconVerticalSolidList"/>
    <dgm:cxn modelId="{24B30374-63A4-4DCF-9A95-C8ABB342CB80}" type="presParOf" srcId="{DB16CF36-9A16-4F12-B236-E12756C3582C}" destId="{D44F164F-8A86-4705-AB0C-0E5AD0E2F6F8}" srcOrd="4" destOrd="0" presId="urn:microsoft.com/office/officeart/2018/2/layout/IconVerticalSolidList"/>
    <dgm:cxn modelId="{49593E6F-9B28-4489-A0E8-57B1688A0B80}" type="presParOf" srcId="{D44F164F-8A86-4705-AB0C-0E5AD0E2F6F8}" destId="{C8E41208-DB14-497D-AA0D-9FC1389BF800}" srcOrd="0" destOrd="0" presId="urn:microsoft.com/office/officeart/2018/2/layout/IconVerticalSolidList"/>
    <dgm:cxn modelId="{022DE14D-2F7E-4C62-8211-48B13F4A8AF4}" type="presParOf" srcId="{D44F164F-8A86-4705-AB0C-0E5AD0E2F6F8}" destId="{35B80D64-6C3F-4B71-89FF-BD94B93E727C}" srcOrd="1" destOrd="0" presId="urn:microsoft.com/office/officeart/2018/2/layout/IconVerticalSolidList"/>
    <dgm:cxn modelId="{AB974D1C-741E-4F8A-9CB8-9501433E981E}" type="presParOf" srcId="{D44F164F-8A86-4705-AB0C-0E5AD0E2F6F8}" destId="{6877AA81-5471-4DC9-A857-77ABD8E8C8C4}" srcOrd="2" destOrd="0" presId="urn:microsoft.com/office/officeart/2018/2/layout/IconVerticalSolidList"/>
    <dgm:cxn modelId="{C55BA75B-36B7-442F-89F6-96246437A2ED}" type="presParOf" srcId="{D44F164F-8A86-4705-AB0C-0E5AD0E2F6F8}" destId="{DEDF5182-1DB6-4A01-9C01-0B3F54EBC682}" srcOrd="3" destOrd="0" presId="urn:microsoft.com/office/officeart/2018/2/layout/IconVerticalSolidList"/>
    <dgm:cxn modelId="{B21ABBFE-2502-4844-B0DB-5DA3DDA1D8ED}" type="presParOf" srcId="{DB16CF36-9A16-4F12-B236-E12756C3582C}" destId="{6AAC3A40-3A7F-4BBC-9B43-287EDF5CE2D6}" srcOrd="5" destOrd="0" presId="urn:microsoft.com/office/officeart/2018/2/layout/IconVerticalSolidList"/>
    <dgm:cxn modelId="{6F9FB2FC-AD40-4208-A59F-8CE04DEA3B91}" type="presParOf" srcId="{DB16CF36-9A16-4F12-B236-E12756C3582C}" destId="{BBD239C6-28C4-4A7C-B790-00AFD66EB019}" srcOrd="6" destOrd="0" presId="urn:microsoft.com/office/officeart/2018/2/layout/IconVerticalSolidList"/>
    <dgm:cxn modelId="{24D72940-AFAA-432D-B185-CA34E79684B1}" type="presParOf" srcId="{BBD239C6-28C4-4A7C-B790-00AFD66EB019}" destId="{07B9BB27-3E3F-4D0C-AA90-21559BD786E0}" srcOrd="0" destOrd="0" presId="urn:microsoft.com/office/officeart/2018/2/layout/IconVerticalSolidList"/>
    <dgm:cxn modelId="{20B64622-B841-4B47-9B47-B204B5690AB6}" type="presParOf" srcId="{BBD239C6-28C4-4A7C-B790-00AFD66EB019}" destId="{6DE60CF6-C7DA-4133-B4E4-2DFB493BF0FF}" srcOrd="1" destOrd="0" presId="urn:microsoft.com/office/officeart/2018/2/layout/IconVerticalSolidList"/>
    <dgm:cxn modelId="{8744E4DF-F134-41CF-8719-5504F8250B32}" type="presParOf" srcId="{BBD239C6-28C4-4A7C-B790-00AFD66EB019}" destId="{22C804D9-E4A2-4AB2-9AE7-80B757CB791E}" srcOrd="2" destOrd="0" presId="urn:microsoft.com/office/officeart/2018/2/layout/IconVerticalSolidList"/>
    <dgm:cxn modelId="{6BA71D3F-AA85-4F14-AA28-F8028FE467A3}" type="presParOf" srcId="{BBD239C6-28C4-4A7C-B790-00AFD66EB019}" destId="{F4118E52-3327-4E16-B876-F43D3A488D1E}" srcOrd="3" destOrd="0" presId="urn:microsoft.com/office/officeart/2018/2/layout/IconVerticalSolidList"/>
    <dgm:cxn modelId="{A92CC617-BE57-40BD-B456-163B0E7AB178}" type="presParOf" srcId="{DB16CF36-9A16-4F12-B236-E12756C3582C}" destId="{73048676-E079-4704-BACD-DA9F3778B4C8}" srcOrd="7" destOrd="0" presId="urn:microsoft.com/office/officeart/2018/2/layout/IconVerticalSolidList"/>
    <dgm:cxn modelId="{C0F2B1F5-5986-4C57-A915-4E991419C904}" type="presParOf" srcId="{DB16CF36-9A16-4F12-B236-E12756C3582C}" destId="{774FBFB0-17BB-491E-9C5C-2FAE68249642}" srcOrd="8" destOrd="0" presId="urn:microsoft.com/office/officeart/2018/2/layout/IconVerticalSolidList"/>
    <dgm:cxn modelId="{7726A047-E476-4B04-A442-E7BE7FB3FFAD}" type="presParOf" srcId="{774FBFB0-17BB-491E-9C5C-2FAE68249642}" destId="{134709A5-B853-40C6-BDD4-28A3D1B99762}" srcOrd="0" destOrd="0" presId="urn:microsoft.com/office/officeart/2018/2/layout/IconVerticalSolidList"/>
    <dgm:cxn modelId="{CB91A2E4-0B06-43FB-8897-CAFF1B4EBA0C}" type="presParOf" srcId="{774FBFB0-17BB-491E-9C5C-2FAE68249642}" destId="{1CF1A377-C99A-4F83-98C5-051E86D4068E}" srcOrd="1" destOrd="0" presId="urn:microsoft.com/office/officeart/2018/2/layout/IconVerticalSolidList"/>
    <dgm:cxn modelId="{26FBCD79-4BC1-4B24-8AFA-FCB9B27B821C}" type="presParOf" srcId="{774FBFB0-17BB-491E-9C5C-2FAE68249642}" destId="{95B2B81C-CA7A-4E41-B541-BD941CB7F29D}" srcOrd="2" destOrd="0" presId="urn:microsoft.com/office/officeart/2018/2/layout/IconVerticalSolidList"/>
    <dgm:cxn modelId="{A0251A61-1DD8-4CE6-9CAB-2D87AFAF2F56}" type="presParOf" srcId="{774FBFB0-17BB-491E-9C5C-2FAE68249642}" destId="{7BDDE98E-E5C7-48E9-8585-3FDB5C7696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00179B-9056-40DF-A91C-01CE4198BA1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30CA17-1DE8-48D1-9A79-5F6A38AC5874}">
      <dgm:prSet/>
      <dgm:spPr/>
      <dgm:t>
        <a:bodyPr/>
        <a:lstStyle/>
        <a:p>
          <a:r>
            <a:rPr lang="en-GB" b="1"/>
            <a:t>Overview of Basil’s Bakery</a:t>
          </a:r>
          <a:endParaRPr lang="en-US"/>
        </a:p>
      </dgm:t>
    </dgm:pt>
    <dgm:pt modelId="{A45EE844-04E7-4B53-B1C6-30A0D92F5CB3}" type="parTrans" cxnId="{7B692B4B-47CD-49FA-9100-1610B3806CE1}">
      <dgm:prSet/>
      <dgm:spPr/>
      <dgm:t>
        <a:bodyPr/>
        <a:lstStyle/>
        <a:p>
          <a:endParaRPr lang="en-US"/>
        </a:p>
      </dgm:t>
    </dgm:pt>
    <dgm:pt modelId="{9C6E2B84-F2D9-4860-835E-31596C5CC6B4}" type="sibTrans" cxnId="{7B692B4B-47CD-49FA-9100-1610B3806CE1}">
      <dgm:prSet/>
      <dgm:spPr/>
      <dgm:t>
        <a:bodyPr/>
        <a:lstStyle/>
        <a:p>
          <a:endParaRPr lang="en-US"/>
        </a:p>
      </dgm:t>
    </dgm:pt>
    <dgm:pt modelId="{44DF50B9-63C5-45E6-BEF3-36B6BD86B15B}">
      <dgm:prSet/>
      <dgm:spPr/>
      <dgm:t>
        <a:bodyPr/>
        <a:lstStyle/>
        <a:p>
          <a:r>
            <a:rPr lang="en-GB"/>
            <a:t>Independent bakery located in Coventry, UK.</a:t>
          </a:r>
          <a:endParaRPr lang="en-US"/>
        </a:p>
      </dgm:t>
    </dgm:pt>
    <dgm:pt modelId="{FCD76891-FB2F-4C51-9B2F-A74829861D8F}" type="parTrans" cxnId="{C4E92D05-50A8-453B-8B8F-E4086AF887BB}">
      <dgm:prSet/>
      <dgm:spPr/>
      <dgm:t>
        <a:bodyPr/>
        <a:lstStyle/>
        <a:p>
          <a:endParaRPr lang="en-US"/>
        </a:p>
      </dgm:t>
    </dgm:pt>
    <dgm:pt modelId="{953A2152-FB89-4B34-93F4-2EA571A90084}" type="sibTrans" cxnId="{C4E92D05-50A8-453B-8B8F-E4086AF887BB}">
      <dgm:prSet/>
      <dgm:spPr/>
      <dgm:t>
        <a:bodyPr/>
        <a:lstStyle/>
        <a:p>
          <a:endParaRPr lang="en-US"/>
        </a:p>
      </dgm:t>
    </dgm:pt>
    <dgm:pt modelId="{F4AE0178-7A5E-4A7D-99FE-02C7FECE1367}">
      <dgm:prSet/>
      <dgm:spPr/>
      <dgm:t>
        <a:bodyPr/>
        <a:lstStyle/>
        <a:p>
          <a:r>
            <a:rPr lang="en-GB"/>
            <a:t>Established in 2015, specialising in organic cakes, pastries and breads.</a:t>
          </a:r>
          <a:endParaRPr lang="en-US"/>
        </a:p>
      </dgm:t>
    </dgm:pt>
    <dgm:pt modelId="{18F0FF45-77BB-4583-A2A0-6BDB50371A16}" type="parTrans" cxnId="{44FED124-3CF1-48D0-9DD9-CD62B0081D95}">
      <dgm:prSet/>
      <dgm:spPr/>
      <dgm:t>
        <a:bodyPr/>
        <a:lstStyle/>
        <a:p>
          <a:endParaRPr lang="en-US"/>
        </a:p>
      </dgm:t>
    </dgm:pt>
    <dgm:pt modelId="{FF74053A-C122-4549-9186-8F04C368575E}" type="sibTrans" cxnId="{44FED124-3CF1-48D0-9DD9-CD62B0081D95}">
      <dgm:prSet/>
      <dgm:spPr/>
      <dgm:t>
        <a:bodyPr/>
        <a:lstStyle/>
        <a:p>
          <a:endParaRPr lang="en-US"/>
        </a:p>
      </dgm:t>
    </dgm:pt>
    <dgm:pt modelId="{19440379-747A-4D5E-93F2-9347C6A54C35}">
      <dgm:prSet/>
      <dgm:spPr/>
      <dgm:t>
        <a:bodyPr/>
        <a:lstStyle/>
        <a:p>
          <a:r>
            <a:rPr lang="en-GB"/>
            <a:t>Serves shoppers, retail workers, office workers and warehouse employees.</a:t>
          </a:r>
          <a:endParaRPr lang="en-US"/>
        </a:p>
      </dgm:t>
    </dgm:pt>
    <dgm:pt modelId="{1670B4C6-9B98-422E-ACDF-4D9605FDED34}" type="parTrans" cxnId="{6C29C016-9B24-4798-B3EB-43AD524F2AB6}">
      <dgm:prSet/>
      <dgm:spPr/>
      <dgm:t>
        <a:bodyPr/>
        <a:lstStyle/>
        <a:p>
          <a:endParaRPr lang="en-US"/>
        </a:p>
      </dgm:t>
    </dgm:pt>
    <dgm:pt modelId="{EA4C9C5A-3FB3-4DBD-B26C-6DA1C362506A}" type="sibTrans" cxnId="{6C29C016-9B24-4798-B3EB-43AD524F2AB6}">
      <dgm:prSet/>
      <dgm:spPr/>
      <dgm:t>
        <a:bodyPr/>
        <a:lstStyle/>
        <a:p>
          <a:endParaRPr lang="en-US"/>
        </a:p>
      </dgm:t>
    </dgm:pt>
    <dgm:pt modelId="{20566E11-6F84-4835-A063-A5F9CD80743E}">
      <dgm:prSet/>
      <dgm:spPr/>
      <dgm:t>
        <a:bodyPr/>
        <a:lstStyle/>
        <a:p>
          <a:r>
            <a:rPr lang="en-GB"/>
            <a:t>Experienced strong growth until 2019, but sales have remained 25% below </a:t>
          </a:r>
          <a:endParaRPr lang="en-US"/>
        </a:p>
      </dgm:t>
    </dgm:pt>
    <dgm:pt modelId="{9090048E-E46A-4FB2-AD83-87DF97A000FC}" type="parTrans" cxnId="{10F3D919-D1F8-46EA-9C7A-7DF6064E72BE}">
      <dgm:prSet/>
      <dgm:spPr/>
      <dgm:t>
        <a:bodyPr/>
        <a:lstStyle/>
        <a:p>
          <a:endParaRPr lang="en-US"/>
        </a:p>
      </dgm:t>
    </dgm:pt>
    <dgm:pt modelId="{ACE8323B-B0E0-4A9B-8043-E976617BF3B3}" type="sibTrans" cxnId="{10F3D919-D1F8-46EA-9C7A-7DF6064E72BE}">
      <dgm:prSet/>
      <dgm:spPr/>
      <dgm:t>
        <a:bodyPr/>
        <a:lstStyle/>
        <a:p>
          <a:endParaRPr lang="en-US"/>
        </a:p>
      </dgm:t>
    </dgm:pt>
    <dgm:pt modelId="{7C180214-C745-4F6A-BAD1-32959EF00A7C}">
      <dgm:prSet/>
      <dgm:spPr/>
      <dgm:t>
        <a:bodyPr/>
        <a:lstStyle/>
        <a:p>
          <a:r>
            <a:rPr lang="en-GB"/>
            <a:t>pre-pandemic levels since 2023.</a:t>
          </a:r>
          <a:endParaRPr lang="en-US"/>
        </a:p>
      </dgm:t>
    </dgm:pt>
    <dgm:pt modelId="{5E716AF1-AF9F-4FCA-9AC1-85B06331E88D}" type="parTrans" cxnId="{B699759B-6F31-4AF0-A1B5-19FB0E6F9E2F}">
      <dgm:prSet/>
      <dgm:spPr/>
      <dgm:t>
        <a:bodyPr/>
        <a:lstStyle/>
        <a:p>
          <a:endParaRPr lang="en-US"/>
        </a:p>
      </dgm:t>
    </dgm:pt>
    <dgm:pt modelId="{7F6E049F-2BCC-4F31-A701-90DC897E89F5}" type="sibTrans" cxnId="{B699759B-6F31-4AF0-A1B5-19FB0E6F9E2F}">
      <dgm:prSet/>
      <dgm:spPr/>
      <dgm:t>
        <a:bodyPr/>
        <a:lstStyle/>
        <a:p>
          <a:endParaRPr lang="en-US"/>
        </a:p>
      </dgm:t>
    </dgm:pt>
    <dgm:pt modelId="{50DA01F1-EA95-495A-B78B-7F2550EC1331}">
      <dgm:prSet/>
      <dgm:spPr/>
      <dgm:t>
        <a:bodyPr/>
        <a:lstStyle/>
        <a:p>
          <a:r>
            <a:rPr lang="en-GB"/>
            <a:t>Facing declining customer footfall, changing consumer behaviour increasing operating, costs, and growing demand for delivery and pre-order services.</a:t>
          </a:r>
          <a:endParaRPr lang="en-US"/>
        </a:p>
      </dgm:t>
    </dgm:pt>
    <dgm:pt modelId="{BBC8D695-C771-4B23-A1EB-210E91DC8009}" type="parTrans" cxnId="{609A2386-390C-43FD-8649-2353C220E821}">
      <dgm:prSet/>
      <dgm:spPr/>
      <dgm:t>
        <a:bodyPr/>
        <a:lstStyle/>
        <a:p>
          <a:endParaRPr lang="en-US"/>
        </a:p>
      </dgm:t>
    </dgm:pt>
    <dgm:pt modelId="{CD38C37F-6E88-43FF-8FE1-B3CE21B84317}" type="sibTrans" cxnId="{609A2386-390C-43FD-8649-2353C220E821}">
      <dgm:prSet/>
      <dgm:spPr/>
      <dgm:t>
        <a:bodyPr/>
        <a:lstStyle/>
        <a:p>
          <a:endParaRPr lang="en-US"/>
        </a:p>
      </dgm:t>
    </dgm:pt>
    <dgm:pt modelId="{FEA0912C-DD66-B84E-B7DD-CBBA7C4391CD}" type="pres">
      <dgm:prSet presAssocID="{FD00179B-9056-40DF-A91C-01CE4198BA18}" presName="Name0" presStyleCnt="0">
        <dgm:presLayoutVars>
          <dgm:dir/>
          <dgm:resizeHandles val="exact"/>
        </dgm:presLayoutVars>
      </dgm:prSet>
      <dgm:spPr/>
    </dgm:pt>
    <dgm:pt modelId="{A396F510-6A19-2A4E-953B-E84D69B4A06D}" type="pres">
      <dgm:prSet presAssocID="{B230CA17-1DE8-48D1-9A79-5F6A38AC5874}" presName="node" presStyleLbl="node1" presStyleIdx="0" presStyleCnt="6">
        <dgm:presLayoutVars>
          <dgm:bulletEnabled val="1"/>
        </dgm:presLayoutVars>
      </dgm:prSet>
      <dgm:spPr/>
    </dgm:pt>
    <dgm:pt modelId="{CAB60F0A-DB50-6049-9478-783D753FC75A}" type="pres">
      <dgm:prSet presAssocID="{9C6E2B84-F2D9-4860-835E-31596C5CC6B4}" presName="sibTrans" presStyleLbl="sibTrans1D1" presStyleIdx="0" presStyleCnt="5"/>
      <dgm:spPr/>
    </dgm:pt>
    <dgm:pt modelId="{4A9468F7-2ACA-0A42-8740-974BCAD65820}" type="pres">
      <dgm:prSet presAssocID="{9C6E2B84-F2D9-4860-835E-31596C5CC6B4}" presName="connectorText" presStyleLbl="sibTrans1D1" presStyleIdx="0" presStyleCnt="5"/>
      <dgm:spPr/>
    </dgm:pt>
    <dgm:pt modelId="{99792A20-EAC0-6040-8768-A1D375DE5C90}" type="pres">
      <dgm:prSet presAssocID="{44DF50B9-63C5-45E6-BEF3-36B6BD86B15B}" presName="node" presStyleLbl="node1" presStyleIdx="1" presStyleCnt="6">
        <dgm:presLayoutVars>
          <dgm:bulletEnabled val="1"/>
        </dgm:presLayoutVars>
      </dgm:prSet>
      <dgm:spPr/>
    </dgm:pt>
    <dgm:pt modelId="{D6E0297B-6DF3-A344-AD35-1161FCA340EC}" type="pres">
      <dgm:prSet presAssocID="{953A2152-FB89-4B34-93F4-2EA571A90084}" presName="sibTrans" presStyleLbl="sibTrans1D1" presStyleIdx="1" presStyleCnt="5"/>
      <dgm:spPr/>
    </dgm:pt>
    <dgm:pt modelId="{C87BA7CE-7AA4-C549-B14A-3998680BFEB8}" type="pres">
      <dgm:prSet presAssocID="{953A2152-FB89-4B34-93F4-2EA571A90084}" presName="connectorText" presStyleLbl="sibTrans1D1" presStyleIdx="1" presStyleCnt="5"/>
      <dgm:spPr/>
    </dgm:pt>
    <dgm:pt modelId="{258996B0-E485-5F48-8F4F-B61749ACB31F}" type="pres">
      <dgm:prSet presAssocID="{F4AE0178-7A5E-4A7D-99FE-02C7FECE1367}" presName="node" presStyleLbl="node1" presStyleIdx="2" presStyleCnt="6">
        <dgm:presLayoutVars>
          <dgm:bulletEnabled val="1"/>
        </dgm:presLayoutVars>
      </dgm:prSet>
      <dgm:spPr/>
    </dgm:pt>
    <dgm:pt modelId="{0329A3F6-2770-3147-906F-AA846E449036}" type="pres">
      <dgm:prSet presAssocID="{FF74053A-C122-4549-9186-8F04C368575E}" presName="sibTrans" presStyleLbl="sibTrans1D1" presStyleIdx="2" presStyleCnt="5"/>
      <dgm:spPr/>
    </dgm:pt>
    <dgm:pt modelId="{3AE2F118-8F5B-5242-A650-376AE1AABF5A}" type="pres">
      <dgm:prSet presAssocID="{FF74053A-C122-4549-9186-8F04C368575E}" presName="connectorText" presStyleLbl="sibTrans1D1" presStyleIdx="2" presStyleCnt="5"/>
      <dgm:spPr/>
    </dgm:pt>
    <dgm:pt modelId="{9027FA2B-49DD-B046-B981-80EBE04456B6}" type="pres">
      <dgm:prSet presAssocID="{19440379-747A-4D5E-93F2-9347C6A54C35}" presName="node" presStyleLbl="node1" presStyleIdx="3" presStyleCnt="6">
        <dgm:presLayoutVars>
          <dgm:bulletEnabled val="1"/>
        </dgm:presLayoutVars>
      </dgm:prSet>
      <dgm:spPr/>
    </dgm:pt>
    <dgm:pt modelId="{3ADEC1B7-D2BE-F249-9505-6C987F7607C2}" type="pres">
      <dgm:prSet presAssocID="{EA4C9C5A-3FB3-4DBD-B26C-6DA1C362506A}" presName="sibTrans" presStyleLbl="sibTrans1D1" presStyleIdx="3" presStyleCnt="5"/>
      <dgm:spPr/>
    </dgm:pt>
    <dgm:pt modelId="{6F5AD05B-ACB4-9E4F-BFDF-5F8099287CD3}" type="pres">
      <dgm:prSet presAssocID="{EA4C9C5A-3FB3-4DBD-B26C-6DA1C362506A}" presName="connectorText" presStyleLbl="sibTrans1D1" presStyleIdx="3" presStyleCnt="5"/>
      <dgm:spPr/>
    </dgm:pt>
    <dgm:pt modelId="{9528DB94-FDAC-8345-8ACF-550897AC98D7}" type="pres">
      <dgm:prSet presAssocID="{20566E11-6F84-4835-A063-A5F9CD80743E}" presName="node" presStyleLbl="node1" presStyleIdx="4" presStyleCnt="6">
        <dgm:presLayoutVars>
          <dgm:bulletEnabled val="1"/>
        </dgm:presLayoutVars>
      </dgm:prSet>
      <dgm:spPr/>
    </dgm:pt>
    <dgm:pt modelId="{CB66FD65-CFDF-0E4E-93E1-370A89002A44}" type="pres">
      <dgm:prSet presAssocID="{ACE8323B-B0E0-4A9B-8043-E976617BF3B3}" presName="sibTrans" presStyleLbl="sibTrans1D1" presStyleIdx="4" presStyleCnt="5"/>
      <dgm:spPr/>
    </dgm:pt>
    <dgm:pt modelId="{A7F4F93F-0BE0-8A4C-B6CF-BC720E8EA140}" type="pres">
      <dgm:prSet presAssocID="{ACE8323B-B0E0-4A9B-8043-E976617BF3B3}" presName="connectorText" presStyleLbl="sibTrans1D1" presStyleIdx="4" presStyleCnt="5"/>
      <dgm:spPr/>
    </dgm:pt>
    <dgm:pt modelId="{C1EB91FE-98A0-724E-BE88-5C7DF447A779}" type="pres">
      <dgm:prSet presAssocID="{7C180214-C745-4F6A-BAD1-32959EF00A7C}" presName="node" presStyleLbl="node1" presStyleIdx="5" presStyleCnt="6">
        <dgm:presLayoutVars>
          <dgm:bulletEnabled val="1"/>
        </dgm:presLayoutVars>
      </dgm:prSet>
      <dgm:spPr/>
    </dgm:pt>
  </dgm:ptLst>
  <dgm:cxnLst>
    <dgm:cxn modelId="{C4E92D05-50A8-453B-8B8F-E4086AF887BB}" srcId="{FD00179B-9056-40DF-A91C-01CE4198BA18}" destId="{44DF50B9-63C5-45E6-BEF3-36B6BD86B15B}" srcOrd="1" destOrd="0" parTransId="{FCD76891-FB2F-4C51-9B2F-A74829861D8F}" sibTransId="{953A2152-FB89-4B34-93F4-2EA571A90084}"/>
    <dgm:cxn modelId="{6C29C016-9B24-4798-B3EB-43AD524F2AB6}" srcId="{FD00179B-9056-40DF-A91C-01CE4198BA18}" destId="{19440379-747A-4D5E-93F2-9347C6A54C35}" srcOrd="3" destOrd="0" parTransId="{1670B4C6-9B98-422E-ACDF-4D9605FDED34}" sibTransId="{EA4C9C5A-3FB3-4DBD-B26C-6DA1C362506A}"/>
    <dgm:cxn modelId="{85306918-17BF-8F45-8037-963780EB1E36}" type="presOf" srcId="{ACE8323B-B0E0-4A9B-8043-E976617BF3B3}" destId="{CB66FD65-CFDF-0E4E-93E1-370A89002A44}" srcOrd="0" destOrd="0" presId="urn:microsoft.com/office/officeart/2016/7/layout/RepeatingBendingProcessNew"/>
    <dgm:cxn modelId="{10F3D919-D1F8-46EA-9C7A-7DF6064E72BE}" srcId="{FD00179B-9056-40DF-A91C-01CE4198BA18}" destId="{20566E11-6F84-4835-A063-A5F9CD80743E}" srcOrd="4" destOrd="0" parTransId="{9090048E-E46A-4FB2-AD83-87DF97A000FC}" sibTransId="{ACE8323B-B0E0-4A9B-8043-E976617BF3B3}"/>
    <dgm:cxn modelId="{43FB1A1F-A1A2-DD4E-BD3B-56D56D9B012A}" type="presOf" srcId="{B230CA17-1DE8-48D1-9A79-5F6A38AC5874}" destId="{A396F510-6A19-2A4E-953B-E84D69B4A06D}" srcOrd="0" destOrd="0" presId="urn:microsoft.com/office/officeart/2016/7/layout/RepeatingBendingProcessNew"/>
    <dgm:cxn modelId="{F9EE5C23-CFE8-FA48-BADA-2F03907410A0}" type="presOf" srcId="{FD00179B-9056-40DF-A91C-01CE4198BA18}" destId="{FEA0912C-DD66-B84E-B7DD-CBBA7C4391CD}" srcOrd="0" destOrd="0" presId="urn:microsoft.com/office/officeart/2016/7/layout/RepeatingBendingProcessNew"/>
    <dgm:cxn modelId="{3F587D23-3FE0-8640-A003-E928F58C649A}" type="presOf" srcId="{EA4C9C5A-3FB3-4DBD-B26C-6DA1C362506A}" destId="{3ADEC1B7-D2BE-F249-9505-6C987F7607C2}" srcOrd="0" destOrd="0" presId="urn:microsoft.com/office/officeart/2016/7/layout/RepeatingBendingProcessNew"/>
    <dgm:cxn modelId="{44FED124-3CF1-48D0-9DD9-CD62B0081D95}" srcId="{FD00179B-9056-40DF-A91C-01CE4198BA18}" destId="{F4AE0178-7A5E-4A7D-99FE-02C7FECE1367}" srcOrd="2" destOrd="0" parTransId="{18F0FF45-77BB-4583-A2A0-6BDB50371A16}" sibTransId="{FF74053A-C122-4549-9186-8F04C368575E}"/>
    <dgm:cxn modelId="{0C464F28-5984-2847-AAED-ACBA9EF42D7D}" type="presOf" srcId="{953A2152-FB89-4B34-93F4-2EA571A90084}" destId="{D6E0297B-6DF3-A344-AD35-1161FCA340EC}" srcOrd="0" destOrd="0" presId="urn:microsoft.com/office/officeart/2016/7/layout/RepeatingBendingProcessNew"/>
    <dgm:cxn modelId="{5BA3E530-62CE-6844-BFF5-EF1DE2B93626}" type="presOf" srcId="{9C6E2B84-F2D9-4860-835E-31596C5CC6B4}" destId="{4A9468F7-2ACA-0A42-8740-974BCAD65820}" srcOrd="1" destOrd="0" presId="urn:microsoft.com/office/officeart/2016/7/layout/RepeatingBendingProcessNew"/>
    <dgm:cxn modelId="{3F6C2140-9552-2347-8D58-D94ED8F31089}" type="presOf" srcId="{ACE8323B-B0E0-4A9B-8043-E976617BF3B3}" destId="{A7F4F93F-0BE0-8A4C-B6CF-BC720E8EA140}" srcOrd="1" destOrd="0" presId="urn:microsoft.com/office/officeart/2016/7/layout/RepeatingBendingProcessNew"/>
    <dgm:cxn modelId="{7B692B4B-47CD-49FA-9100-1610B3806CE1}" srcId="{FD00179B-9056-40DF-A91C-01CE4198BA18}" destId="{B230CA17-1DE8-48D1-9A79-5F6A38AC5874}" srcOrd="0" destOrd="0" parTransId="{A45EE844-04E7-4B53-B1C6-30A0D92F5CB3}" sibTransId="{9C6E2B84-F2D9-4860-835E-31596C5CC6B4}"/>
    <dgm:cxn modelId="{AD6F0050-343D-3D43-A4E7-B7EB952EEC72}" type="presOf" srcId="{20566E11-6F84-4835-A063-A5F9CD80743E}" destId="{9528DB94-FDAC-8345-8ACF-550897AC98D7}" srcOrd="0" destOrd="0" presId="urn:microsoft.com/office/officeart/2016/7/layout/RepeatingBendingProcessNew"/>
    <dgm:cxn modelId="{79E1D55A-6994-1248-8CBC-F24405FDE321}" type="presOf" srcId="{FF74053A-C122-4549-9186-8F04C368575E}" destId="{3AE2F118-8F5B-5242-A650-376AE1AABF5A}" srcOrd="1" destOrd="0" presId="urn:microsoft.com/office/officeart/2016/7/layout/RepeatingBendingProcessNew"/>
    <dgm:cxn modelId="{757F195B-5D53-834A-AFEE-70E6682FBCE3}" type="presOf" srcId="{F4AE0178-7A5E-4A7D-99FE-02C7FECE1367}" destId="{258996B0-E485-5F48-8F4F-B61749ACB31F}" srcOrd="0" destOrd="0" presId="urn:microsoft.com/office/officeart/2016/7/layout/RepeatingBendingProcessNew"/>
    <dgm:cxn modelId="{2F73B475-65C6-A244-9201-181C6022E72E}" type="presOf" srcId="{EA4C9C5A-3FB3-4DBD-B26C-6DA1C362506A}" destId="{6F5AD05B-ACB4-9E4F-BFDF-5F8099287CD3}" srcOrd="1" destOrd="0" presId="urn:microsoft.com/office/officeart/2016/7/layout/RepeatingBendingProcessNew"/>
    <dgm:cxn modelId="{57CA8983-05A0-4B4E-A6B7-50185AB4CFFA}" type="presOf" srcId="{50DA01F1-EA95-495A-B78B-7F2550EC1331}" destId="{C1EB91FE-98A0-724E-BE88-5C7DF447A779}" srcOrd="0" destOrd="1" presId="urn:microsoft.com/office/officeart/2016/7/layout/RepeatingBendingProcessNew"/>
    <dgm:cxn modelId="{609A2386-390C-43FD-8649-2353C220E821}" srcId="{7C180214-C745-4F6A-BAD1-32959EF00A7C}" destId="{50DA01F1-EA95-495A-B78B-7F2550EC1331}" srcOrd="0" destOrd="0" parTransId="{BBC8D695-C771-4B23-A1EB-210E91DC8009}" sibTransId="{CD38C37F-6E88-43FF-8FE1-B3CE21B84317}"/>
    <dgm:cxn modelId="{768AD290-685D-B145-A3F9-50D15435205A}" type="presOf" srcId="{953A2152-FB89-4B34-93F4-2EA571A90084}" destId="{C87BA7CE-7AA4-C549-B14A-3998680BFEB8}" srcOrd="1" destOrd="0" presId="urn:microsoft.com/office/officeart/2016/7/layout/RepeatingBendingProcessNew"/>
    <dgm:cxn modelId="{44C8209A-E1A1-CC44-B6EE-56878416AC8C}" type="presOf" srcId="{44DF50B9-63C5-45E6-BEF3-36B6BD86B15B}" destId="{99792A20-EAC0-6040-8768-A1D375DE5C90}" srcOrd="0" destOrd="0" presId="urn:microsoft.com/office/officeart/2016/7/layout/RepeatingBendingProcessNew"/>
    <dgm:cxn modelId="{B699759B-6F31-4AF0-A1B5-19FB0E6F9E2F}" srcId="{FD00179B-9056-40DF-A91C-01CE4198BA18}" destId="{7C180214-C745-4F6A-BAD1-32959EF00A7C}" srcOrd="5" destOrd="0" parTransId="{5E716AF1-AF9F-4FCA-9AC1-85B06331E88D}" sibTransId="{7F6E049F-2BCC-4F31-A701-90DC897E89F5}"/>
    <dgm:cxn modelId="{C711CE9D-5FDA-7040-A184-30C9586FE949}" type="presOf" srcId="{9C6E2B84-F2D9-4860-835E-31596C5CC6B4}" destId="{CAB60F0A-DB50-6049-9478-783D753FC75A}" srcOrd="0" destOrd="0" presId="urn:microsoft.com/office/officeart/2016/7/layout/RepeatingBendingProcessNew"/>
    <dgm:cxn modelId="{CBABA6B4-F713-AD49-A761-3FFFF7C52F9A}" type="presOf" srcId="{19440379-747A-4D5E-93F2-9347C6A54C35}" destId="{9027FA2B-49DD-B046-B981-80EBE04456B6}" srcOrd="0" destOrd="0" presId="urn:microsoft.com/office/officeart/2016/7/layout/RepeatingBendingProcessNew"/>
    <dgm:cxn modelId="{9DD504CB-706E-6741-8D57-13556E5EE215}" type="presOf" srcId="{FF74053A-C122-4549-9186-8F04C368575E}" destId="{0329A3F6-2770-3147-906F-AA846E449036}" srcOrd="0" destOrd="0" presId="urn:microsoft.com/office/officeart/2016/7/layout/RepeatingBendingProcessNew"/>
    <dgm:cxn modelId="{282BCDE9-314E-524A-9FE0-DF05718D3298}" type="presOf" srcId="{7C180214-C745-4F6A-BAD1-32959EF00A7C}" destId="{C1EB91FE-98A0-724E-BE88-5C7DF447A779}" srcOrd="0" destOrd="0" presId="urn:microsoft.com/office/officeart/2016/7/layout/RepeatingBendingProcessNew"/>
    <dgm:cxn modelId="{B05E5FF9-9F22-9C49-941B-53F8C13E989A}" type="presParOf" srcId="{FEA0912C-DD66-B84E-B7DD-CBBA7C4391CD}" destId="{A396F510-6A19-2A4E-953B-E84D69B4A06D}" srcOrd="0" destOrd="0" presId="urn:microsoft.com/office/officeart/2016/7/layout/RepeatingBendingProcessNew"/>
    <dgm:cxn modelId="{598548B6-25C7-FE45-ADF0-BC703940335B}" type="presParOf" srcId="{FEA0912C-DD66-B84E-B7DD-CBBA7C4391CD}" destId="{CAB60F0A-DB50-6049-9478-783D753FC75A}" srcOrd="1" destOrd="0" presId="urn:microsoft.com/office/officeart/2016/7/layout/RepeatingBendingProcessNew"/>
    <dgm:cxn modelId="{D28E5486-33A4-1246-B7C8-761E00CD9E68}" type="presParOf" srcId="{CAB60F0A-DB50-6049-9478-783D753FC75A}" destId="{4A9468F7-2ACA-0A42-8740-974BCAD65820}" srcOrd="0" destOrd="0" presId="urn:microsoft.com/office/officeart/2016/7/layout/RepeatingBendingProcessNew"/>
    <dgm:cxn modelId="{7819DDCA-DD70-0744-A4E3-8F75E17F7132}" type="presParOf" srcId="{FEA0912C-DD66-B84E-B7DD-CBBA7C4391CD}" destId="{99792A20-EAC0-6040-8768-A1D375DE5C90}" srcOrd="2" destOrd="0" presId="urn:microsoft.com/office/officeart/2016/7/layout/RepeatingBendingProcessNew"/>
    <dgm:cxn modelId="{67BA3717-491E-6649-B1B3-03E422C59E3D}" type="presParOf" srcId="{FEA0912C-DD66-B84E-B7DD-CBBA7C4391CD}" destId="{D6E0297B-6DF3-A344-AD35-1161FCA340EC}" srcOrd="3" destOrd="0" presId="urn:microsoft.com/office/officeart/2016/7/layout/RepeatingBendingProcessNew"/>
    <dgm:cxn modelId="{79C96E04-5FB6-A640-A4D8-0A5556643909}" type="presParOf" srcId="{D6E0297B-6DF3-A344-AD35-1161FCA340EC}" destId="{C87BA7CE-7AA4-C549-B14A-3998680BFEB8}" srcOrd="0" destOrd="0" presId="urn:microsoft.com/office/officeart/2016/7/layout/RepeatingBendingProcessNew"/>
    <dgm:cxn modelId="{D29D49ED-329D-CE4D-9E6E-7E79BAFE1D17}" type="presParOf" srcId="{FEA0912C-DD66-B84E-B7DD-CBBA7C4391CD}" destId="{258996B0-E485-5F48-8F4F-B61749ACB31F}" srcOrd="4" destOrd="0" presId="urn:microsoft.com/office/officeart/2016/7/layout/RepeatingBendingProcessNew"/>
    <dgm:cxn modelId="{F573AB8D-613A-2A49-9FD9-EB3DB8296B25}" type="presParOf" srcId="{FEA0912C-DD66-B84E-B7DD-CBBA7C4391CD}" destId="{0329A3F6-2770-3147-906F-AA846E449036}" srcOrd="5" destOrd="0" presId="urn:microsoft.com/office/officeart/2016/7/layout/RepeatingBendingProcessNew"/>
    <dgm:cxn modelId="{B7F9AE5C-04F0-9849-A4AC-3B63C6A9FB70}" type="presParOf" srcId="{0329A3F6-2770-3147-906F-AA846E449036}" destId="{3AE2F118-8F5B-5242-A650-376AE1AABF5A}" srcOrd="0" destOrd="0" presId="urn:microsoft.com/office/officeart/2016/7/layout/RepeatingBendingProcessNew"/>
    <dgm:cxn modelId="{E05E87CA-442B-5F4C-A5FA-124C63DD0A93}" type="presParOf" srcId="{FEA0912C-DD66-B84E-B7DD-CBBA7C4391CD}" destId="{9027FA2B-49DD-B046-B981-80EBE04456B6}" srcOrd="6" destOrd="0" presId="urn:microsoft.com/office/officeart/2016/7/layout/RepeatingBendingProcessNew"/>
    <dgm:cxn modelId="{6206B562-993F-024A-8416-50A7B58A0236}" type="presParOf" srcId="{FEA0912C-DD66-B84E-B7DD-CBBA7C4391CD}" destId="{3ADEC1B7-D2BE-F249-9505-6C987F7607C2}" srcOrd="7" destOrd="0" presId="urn:microsoft.com/office/officeart/2016/7/layout/RepeatingBendingProcessNew"/>
    <dgm:cxn modelId="{100DDD3D-606C-024E-A784-6D9789A4D3D2}" type="presParOf" srcId="{3ADEC1B7-D2BE-F249-9505-6C987F7607C2}" destId="{6F5AD05B-ACB4-9E4F-BFDF-5F8099287CD3}" srcOrd="0" destOrd="0" presId="urn:microsoft.com/office/officeart/2016/7/layout/RepeatingBendingProcessNew"/>
    <dgm:cxn modelId="{CB097C2D-01E6-A14A-9D34-7E37AEADD7D9}" type="presParOf" srcId="{FEA0912C-DD66-B84E-B7DD-CBBA7C4391CD}" destId="{9528DB94-FDAC-8345-8ACF-550897AC98D7}" srcOrd="8" destOrd="0" presId="urn:microsoft.com/office/officeart/2016/7/layout/RepeatingBendingProcessNew"/>
    <dgm:cxn modelId="{EA97C762-EB7A-B947-8311-E80CD3FA4A56}" type="presParOf" srcId="{FEA0912C-DD66-B84E-B7DD-CBBA7C4391CD}" destId="{CB66FD65-CFDF-0E4E-93E1-370A89002A44}" srcOrd="9" destOrd="0" presId="urn:microsoft.com/office/officeart/2016/7/layout/RepeatingBendingProcessNew"/>
    <dgm:cxn modelId="{9372B50A-3851-CF44-A9A0-6C4E2125663A}" type="presParOf" srcId="{CB66FD65-CFDF-0E4E-93E1-370A89002A44}" destId="{A7F4F93F-0BE0-8A4C-B6CF-BC720E8EA140}" srcOrd="0" destOrd="0" presId="urn:microsoft.com/office/officeart/2016/7/layout/RepeatingBendingProcessNew"/>
    <dgm:cxn modelId="{604C947B-EA59-534D-A943-5AF7376B1816}" type="presParOf" srcId="{FEA0912C-DD66-B84E-B7DD-CBBA7C4391CD}" destId="{C1EB91FE-98A0-724E-BE88-5C7DF447A77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A30B96-79F3-410C-B62F-F6177A509F9E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2FC705-88C4-4B32-93A4-DBB2FA224A61}">
      <dgm:prSet/>
      <dgm:spPr/>
      <dgm:t>
        <a:bodyPr/>
        <a:lstStyle/>
        <a:p>
          <a:r>
            <a:rPr lang="en-US" b="1"/>
            <a:t>Insight into Root Problems</a:t>
          </a:r>
          <a:endParaRPr lang="en-US"/>
        </a:p>
      </dgm:t>
    </dgm:pt>
    <dgm:pt modelId="{7EC248CC-2E1D-465D-90DA-44216275B747}" type="parTrans" cxnId="{64E1C7B1-884B-4775-A792-71D0C448AB1B}">
      <dgm:prSet/>
      <dgm:spPr/>
      <dgm:t>
        <a:bodyPr/>
        <a:lstStyle/>
        <a:p>
          <a:endParaRPr lang="en-US"/>
        </a:p>
      </dgm:t>
    </dgm:pt>
    <dgm:pt modelId="{EB7C5366-5DDC-4155-8544-CB63EB10168E}" type="sibTrans" cxnId="{64E1C7B1-884B-4775-A792-71D0C448AB1B}">
      <dgm:prSet/>
      <dgm:spPr/>
      <dgm:t>
        <a:bodyPr/>
        <a:lstStyle/>
        <a:p>
          <a:endParaRPr lang="en-US"/>
        </a:p>
      </dgm:t>
    </dgm:pt>
    <dgm:pt modelId="{CB93C629-82C4-48E5-B900-6F752363F900}">
      <dgm:prSet/>
      <dgm:spPr/>
      <dgm:t>
        <a:bodyPr/>
        <a:lstStyle/>
        <a:p>
          <a:r>
            <a:rPr lang="en-US" dirty="0"/>
            <a:t>Root Problem Stagnation in sales: Sales 25% below 2019 levels despite loyal customer base</a:t>
          </a:r>
        </a:p>
      </dgm:t>
    </dgm:pt>
    <dgm:pt modelId="{C4609116-9275-42BA-AFCC-EFFDEB03D5C9}" type="parTrans" cxnId="{86A259EC-4664-4C6B-89B3-886DB2329FAB}">
      <dgm:prSet/>
      <dgm:spPr/>
      <dgm:t>
        <a:bodyPr/>
        <a:lstStyle/>
        <a:p>
          <a:endParaRPr lang="en-US"/>
        </a:p>
      </dgm:t>
    </dgm:pt>
    <dgm:pt modelId="{F197F02F-61BA-439C-A710-90540677199B}" type="sibTrans" cxnId="{86A259EC-4664-4C6B-89B3-886DB2329FAB}">
      <dgm:prSet/>
      <dgm:spPr/>
      <dgm:t>
        <a:bodyPr/>
        <a:lstStyle/>
        <a:p>
          <a:endParaRPr lang="en-US"/>
        </a:p>
      </dgm:t>
    </dgm:pt>
    <dgm:pt modelId="{978358DA-1E1E-468F-8899-3E37B3243328}">
      <dgm:prSet/>
      <dgm:spPr/>
      <dgm:t>
        <a:bodyPr/>
        <a:lstStyle/>
        <a:p>
          <a:r>
            <a:rPr lang="en-US" dirty="0"/>
            <a:t>Contributing Issues</a:t>
          </a:r>
        </a:p>
      </dgm:t>
    </dgm:pt>
    <dgm:pt modelId="{BD4038B7-39CF-46B8-9D12-06A1F3F8D443}" type="parTrans" cxnId="{C6F482C3-FA78-4406-B32A-18F42E15A310}">
      <dgm:prSet/>
      <dgm:spPr/>
      <dgm:t>
        <a:bodyPr/>
        <a:lstStyle/>
        <a:p>
          <a:endParaRPr lang="en-US"/>
        </a:p>
      </dgm:t>
    </dgm:pt>
    <dgm:pt modelId="{AEFE537A-743D-4E4D-A4BB-EF092E04BDF3}" type="sibTrans" cxnId="{C6F482C3-FA78-4406-B32A-18F42E15A310}">
      <dgm:prSet/>
      <dgm:spPr/>
      <dgm:t>
        <a:bodyPr/>
        <a:lstStyle/>
        <a:p>
          <a:endParaRPr lang="en-US"/>
        </a:p>
      </dgm:t>
    </dgm:pt>
    <dgm:pt modelId="{5FE925EB-F567-4B57-AA38-D1D458A5270A}">
      <dgm:prSet/>
      <dgm:spPr/>
      <dgm:t>
        <a:bodyPr/>
        <a:lstStyle/>
        <a:p>
          <a:r>
            <a:rPr lang="en-US" dirty="0"/>
            <a:t>External issues</a:t>
          </a:r>
        </a:p>
      </dgm:t>
    </dgm:pt>
    <dgm:pt modelId="{E15FCB07-27AE-4FFF-AB8A-07736C9E2BDF}" type="parTrans" cxnId="{291D262B-7950-4D6B-A15E-E4BE44D8C57D}">
      <dgm:prSet/>
      <dgm:spPr/>
      <dgm:t>
        <a:bodyPr/>
        <a:lstStyle/>
        <a:p>
          <a:endParaRPr lang="en-US"/>
        </a:p>
      </dgm:t>
    </dgm:pt>
    <dgm:pt modelId="{D596D324-AA06-4039-813C-FCDFEB31F2E8}" type="sibTrans" cxnId="{291D262B-7950-4D6B-A15E-E4BE44D8C57D}">
      <dgm:prSet/>
      <dgm:spPr/>
      <dgm:t>
        <a:bodyPr/>
        <a:lstStyle/>
        <a:p>
          <a:endParaRPr lang="en-US"/>
        </a:p>
      </dgm:t>
    </dgm:pt>
    <dgm:pt modelId="{FECBB9F1-56C1-4A0C-B30C-8B5FC10AB3FD}">
      <dgm:prSet/>
      <dgm:spPr/>
      <dgm:t>
        <a:bodyPr/>
        <a:lstStyle/>
        <a:p>
          <a:r>
            <a:rPr lang="en-US" dirty="0"/>
            <a:t>﻿﻿﻿Work from home trend: Office customers buy lunch</a:t>
          </a:r>
          <a:br>
            <a:rPr lang="en-US" dirty="0"/>
          </a:br>
          <a:r>
            <a:rPr lang="en-US" dirty="0"/>
            <a:t>2+ days/week less</a:t>
          </a:r>
        </a:p>
      </dgm:t>
    </dgm:pt>
    <dgm:pt modelId="{F063A325-3DD0-493F-9AAE-84D8A2EF7A80}" type="parTrans" cxnId="{D6243352-7CE4-4E6F-8DD8-9206BE4A7E11}">
      <dgm:prSet/>
      <dgm:spPr/>
      <dgm:t>
        <a:bodyPr/>
        <a:lstStyle/>
        <a:p>
          <a:endParaRPr lang="en-US"/>
        </a:p>
      </dgm:t>
    </dgm:pt>
    <dgm:pt modelId="{7A26AB47-AB48-43C1-9022-9642416E9D16}" type="sibTrans" cxnId="{D6243352-7CE4-4E6F-8DD8-9206BE4A7E11}">
      <dgm:prSet/>
      <dgm:spPr/>
      <dgm:t>
        <a:bodyPr/>
        <a:lstStyle/>
        <a:p>
          <a:endParaRPr lang="en-US"/>
        </a:p>
      </dgm:t>
    </dgm:pt>
    <dgm:pt modelId="{ECACE064-7765-45D2-8810-BD6E13EEC9F0}">
      <dgm:prSet/>
      <dgm:spPr/>
      <dgm:t>
        <a:bodyPr/>
        <a:lstStyle/>
        <a:p>
          <a:r>
            <a:rPr lang="en-US"/>
            <a:t>﻿﻿﻿Customer demand: Expect pre-order + delivery service</a:t>
          </a:r>
        </a:p>
      </dgm:t>
    </dgm:pt>
    <dgm:pt modelId="{B07E10C1-398D-4EDC-AB91-16E776B58BB7}" type="parTrans" cxnId="{4B9D415C-02BA-4F88-96CA-810A7A5BD426}">
      <dgm:prSet/>
      <dgm:spPr/>
      <dgm:t>
        <a:bodyPr/>
        <a:lstStyle/>
        <a:p>
          <a:endParaRPr lang="en-US"/>
        </a:p>
      </dgm:t>
    </dgm:pt>
    <dgm:pt modelId="{3E6B0EB0-1383-498C-B082-47D59D183FE6}" type="sibTrans" cxnId="{4B9D415C-02BA-4F88-96CA-810A7A5BD426}">
      <dgm:prSet/>
      <dgm:spPr/>
      <dgm:t>
        <a:bodyPr/>
        <a:lstStyle/>
        <a:p>
          <a:endParaRPr lang="en-US"/>
        </a:p>
      </dgm:t>
    </dgm:pt>
    <dgm:pt modelId="{E7E5FA38-2401-4548-B192-B98D4E34AC73}">
      <dgm:prSet/>
      <dgm:spPr/>
      <dgm:t>
        <a:bodyPr/>
        <a:lstStyle/>
        <a:p>
          <a:r>
            <a:rPr lang="en-US"/>
            <a:t>﻿﻿﻿Overheads: Utility bills, rent, insurance all higher than 2019</a:t>
          </a:r>
        </a:p>
      </dgm:t>
    </dgm:pt>
    <dgm:pt modelId="{C09FEE98-F115-4F7D-B351-7FF9D946783A}" type="parTrans" cxnId="{60D71797-FED2-40D7-8EC1-2601435FF093}">
      <dgm:prSet/>
      <dgm:spPr/>
      <dgm:t>
        <a:bodyPr/>
        <a:lstStyle/>
        <a:p>
          <a:endParaRPr lang="en-US"/>
        </a:p>
      </dgm:t>
    </dgm:pt>
    <dgm:pt modelId="{0D34AD55-E268-4FFA-926B-4E1D0F59AF64}" type="sibTrans" cxnId="{60D71797-FED2-40D7-8EC1-2601435FF093}">
      <dgm:prSet/>
      <dgm:spPr/>
      <dgm:t>
        <a:bodyPr/>
        <a:lstStyle/>
        <a:p>
          <a:endParaRPr lang="en-US"/>
        </a:p>
      </dgm:t>
    </dgm:pt>
    <dgm:pt modelId="{27347EFC-4438-43E4-BCBB-66B49AA8BBB0}">
      <dgm:prSet/>
      <dgm:spPr/>
      <dgm:t>
        <a:bodyPr/>
        <a:lstStyle/>
        <a:p>
          <a:r>
            <a:rPr lang="en-US"/>
            <a:t>Internal issues</a:t>
          </a:r>
        </a:p>
      </dgm:t>
    </dgm:pt>
    <dgm:pt modelId="{C7D7AB11-3C46-4F09-A933-4D797958FC82}" type="parTrans" cxnId="{D2116BEF-7918-49A4-8E36-B76F59C55154}">
      <dgm:prSet/>
      <dgm:spPr/>
      <dgm:t>
        <a:bodyPr/>
        <a:lstStyle/>
        <a:p>
          <a:endParaRPr lang="en-US"/>
        </a:p>
      </dgm:t>
    </dgm:pt>
    <dgm:pt modelId="{100CBE62-9AAD-4809-BE46-DE06BA16C3C8}" type="sibTrans" cxnId="{D2116BEF-7918-49A4-8E36-B76F59C55154}">
      <dgm:prSet/>
      <dgm:spPr/>
      <dgm:t>
        <a:bodyPr/>
        <a:lstStyle/>
        <a:p>
          <a:endParaRPr lang="en-US"/>
        </a:p>
      </dgm:t>
    </dgm:pt>
    <dgm:pt modelId="{8975E4E5-F7A3-4DCA-8AB2-7FE9665E513E}">
      <dgm:prSet/>
      <dgm:spPr/>
      <dgm:t>
        <a:bodyPr/>
        <a:lstStyle/>
        <a:p>
          <a:r>
            <a:rPr lang="en-US"/>
            <a:t>﻿﻿﻿Operations: Basil must be onsite to bake → can't deliver/leave kitchen</a:t>
          </a:r>
        </a:p>
      </dgm:t>
    </dgm:pt>
    <dgm:pt modelId="{BC5A95FC-B00F-4119-BC2F-2D05EEBF3FCB}" type="parTrans" cxnId="{A572A738-D8BA-4D83-BA8F-9DB648827790}">
      <dgm:prSet/>
      <dgm:spPr/>
      <dgm:t>
        <a:bodyPr/>
        <a:lstStyle/>
        <a:p>
          <a:endParaRPr lang="en-US"/>
        </a:p>
      </dgm:t>
    </dgm:pt>
    <dgm:pt modelId="{BD8E3D47-D356-4578-A3E5-7DE9A6DDE2F5}" type="sibTrans" cxnId="{A572A738-D8BA-4D83-BA8F-9DB648827790}">
      <dgm:prSet/>
      <dgm:spPr/>
      <dgm:t>
        <a:bodyPr/>
        <a:lstStyle/>
        <a:p>
          <a:endParaRPr lang="en-US"/>
        </a:p>
      </dgm:t>
    </dgm:pt>
    <dgm:pt modelId="{B2A9AE21-F461-4C42-BE1A-7856B890AB2E}">
      <dgm:prSet/>
      <dgm:spPr/>
      <dgm:t>
        <a:bodyPr/>
        <a:lstStyle/>
        <a:p>
          <a:r>
            <a:rPr lang="en-US"/>
            <a:t>﻿﻿﻿Technology: Old phone system fails when busy, calls missed</a:t>
          </a:r>
        </a:p>
      </dgm:t>
    </dgm:pt>
    <dgm:pt modelId="{256242DF-AF41-4BBD-8A73-D4E1190331B8}" type="parTrans" cxnId="{F45EC305-13B0-4C13-96C4-501456DA3875}">
      <dgm:prSet/>
      <dgm:spPr/>
      <dgm:t>
        <a:bodyPr/>
        <a:lstStyle/>
        <a:p>
          <a:endParaRPr lang="en-US"/>
        </a:p>
      </dgm:t>
    </dgm:pt>
    <dgm:pt modelId="{022A84E3-B876-406A-AE6C-58716C3D7791}" type="sibTrans" cxnId="{F45EC305-13B0-4C13-96C4-501456DA3875}">
      <dgm:prSet/>
      <dgm:spPr/>
      <dgm:t>
        <a:bodyPr/>
        <a:lstStyle/>
        <a:p>
          <a:endParaRPr lang="en-US"/>
        </a:p>
      </dgm:t>
    </dgm:pt>
    <dgm:pt modelId="{1D625A66-3A3D-4FFA-B872-40348456C3C4}">
      <dgm:prSet/>
      <dgm:spPr/>
      <dgm:t>
        <a:bodyPr/>
        <a:lstStyle/>
        <a:p>
          <a:r>
            <a:rPr lang="en-US"/>
            <a:t>﻿﻿﻿Capacity: Small kitchen, limited space for bulk pre-orders</a:t>
          </a:r>
        </a:p>
      </dgm:t>
    </dgm:pt>
    <dgm:pt modelId="{E3863645-7CD1-45E6-A271-A960014D645F}" type="parTrans" cxnId="{E52823AD-86D6-4E3E-A797-4C0AD9C5D7D1}">
      <dgm:prSet/>
      <dgm:spPr/>
      <dgm:t>
        <a:bodyPr/>
        <a:lstStyle/>
        <a:p>
          <a:endParaRPr lang="en-US"/>
        </a:p>
      </dgm:t>
    </dgm:pt>
    <dgm:pt modelId="{5A71DD40-84C3-4BF7-BBE1-976469113A75}" type="sibTrans" cxnId="{E52823AD-86D6-4E3E-A797-4C0AD9C5D7D1}">
      <dgm:prSet/>
      <dgm:spPr/>
      <dgm:t>
        <a:bodyPr/>
        <a:lstStyle/>
        <a:p>
          <a:endParaRPr lang="en-US"/>
        </a:p>
      </dgm:t>
    </dgm:pt>
    <dgm:pt modelId="{F5D922F2-3783-41BB-9059-063E9E0CA4AD}">
      <dgm:prSet/>
      <dgm:spPr/>
      <dgm:t>
        <a:bodyPr/>
        <a:lstStyle/>
        <a:p>
          <a:r>
            <a:rPr lang="en-US"/>
            <a:t>Nature &amp; Scope</a:t>
          </a:r>
        </a:p>
      </dgm:t>
    </dgm:pt>
    <dgm:pt modelId="{3F0F1FD9-B444-487E-9A7C-514BAEDDB78C}" type="parTrans" cxnId="{09FA134A-2847-465D-BB24-93CBD023938B}">
      <dgm:prSet/>
      <dgm:spPr/>
      <dgm:t>
        <a:bodyPr/>
        <a:lstStyle/>
        <a:p>
          <a:endParaRPr lang="en-US"/>
        </a:p>
      </dgm:t>
    </dgm:pt>
    <dgm:pt modelId="{C3156420-A7AE-4488-997E-CF2ECF90F4DA}" type="sibTrans" cxnId="{09FA134A-2847-465D-BB24-93CBD023938B}">
      <dgm:prSet/>
      <dgm:spPr/>
      <dgm:t>
        <a:bodyPr/>
        <a:lstStyle/>
        <a:p>
          <a:endParaRPr lang="en-US"/>
        </a:p>
      </dgm:t>
    </dgm:pt>
    <dgm:pt modelId="{74C8EAED-4C68-4AFC-85B0-82E16A82C86B}">
      <dgm:prSet/>
      <dgm:spPr/>
      <dgm:t>
        <a:bodyPr/>
        <a:lstStyle/>
        <a:p>
          <a:r>
            <a:rPr lang="en-US" dirty="0"/>
            <a:t>Control: Basil has high control over internal issues, low control over WFH + overheads</a:t>
          </a:r>
        </a:p>
      </dgm:t>
    </dgm:pt>
    <dgm:pt modelId="{8E8EEABD-0141-45D5-89DB-EB7E0E3591FC}" type="parTrans" cxnId="{CC1ADC3D-D436-434E-BD21-6D849D566202}">
      <dgm:prSet/>
      <dgm:spPr/>
      <dgm:t>
        <a:bodyPr/>
        <a:lstStyle/>
        <a:p>
          <a:endParaRPr lang="en-US"/>
        </a:p>
      </dgm:t>
    </dgm:pt>
    <dgm:pt modelId="{789AA383-7795-4948-8D20-88AAC4348CEC}" type="sibTrans" cxnId="{CC1ADC3D-D436-434E-BD21-6D849D566202}">
      <dgm:prSet/>
      <dgm:spPr/>
      <dgm:t>
        <a:bodyPr/>
        <a:lstStyle/>
        <a:p>
          <a:endParaRPr lang="en-US"/>
        </a:p>
      </dgm:t>
    </dgm:pt>
    <dgm:pt modelId="{7C502410-7E26-F54D-8A66-EA4B13568EEA}" type="pres">
      <dgm:prSet presAssocID="{1DA30B96-79F3-410C-B62F-F6177A509F9E}" presName="Name0" presStyleCnt="0">
        <dgm:presLayoutVars>
          <dgm:dir/>
          <dgm:animLvl val="lvl"/>
          <dgm:resizeHandles val="exact"/>
        </dgm:presLayoutVars>
      </dgm:prSet>
      <dgm:spPr/>
    </dgm:pt>
    <dgm:pt modelId="{C65DDB97-C052-DB42-B77D-A45AC4BBF1A8}" type="pres">
      <dgm:prSet presAssocID="{3C2FC705-88C4-4B32-93A4-DBB2FA224A61}" presName="linNode" presStyleCnt="0"/>
      <dgm:spPr/>
    </dgm:pt>
    <dgm:pt modelId="{89D6ED20-CF55-0E48-99DF-ACD90DD870D7}" type="pres">
      <dgm:prSet presAssocID="{3C2FC705-88C4-4B32-93A4-DBB2FA224A61}" presName="parentText" presStyleLbl="node1" presStyleIdx="0" presStyleCnt="13" custLinFactY="25422" custLinFactNeighborX="-81736" custLinFactNeighborY="100000">
        <dgm:presLayoutVars>
          <dgm:chMax val="1"/>
          <dgm:bulletEnabled val="1"/>
        </dgm:presLayoutVars>
      </dgm:prSet>
      <dgm:spPr/>
    </dgm:pt>
    <dgm:pt modelId="{F68B2088-CD09-4746-855B-C61A879FC848}" type="pres">
      <dgm:prSet presAssocID="{EB7C5366-5DDC-4155-8544-CB63EB10168E}" presName="sp" presStyleCnt="0"/>
      <dgm:spPr/>
    </dgm:pt>
    <dgm:pt modelId="{95B8D0D0-B423-9247-B3AB-4E3D7C5E08E0}" type="pres">
      <dgm:prSet presAssocID="{CB93C629-82C4-48E5-B900-6F752363F900}" presName="linNode" presStyleCnt="0"/>
      <dgm:spPr/>
    </dgm:pt>
    <dgm:pt modelId="{43B88C3D-44BA-5C4B-9C66-C4F55844F930}" type="pres">
      <dgm:prSet presAssocID="{CB93C629-82C4-48E5-B900-6F752363F900}" presName="parentText" presStyleLbl="node1" presStyleIdx="1" presStyleCnt="13" custLinFactY="68632" custLinFactNeighborX="-81791" custLinFactNeighborY="100000">
        <dgm:presLayoutVars>
          <dgm:chMax val="1"/>
          <dgm:bulletEnabled val="1"/>
        </dgm:presLayoutVars>
      </dgm:prSet>
      <dgm:spPr/>
    </dgm:pt>
    <dgm:pt modelId="{7951F885-966D-C648-85D5-6B34B1C2F266}" type="pres">
      <dgm:prSet presAssocID="{F197F02F-61BA-439C-A710-90540677199B}" presName="sp" presStyleCnt="0"/>
      <dgm:spPr/>
    </dgm:pt>
    <dgm:pt modelId="{A0A1C794-CCF5-8E46-A7C3-138D866D82C8}" type="pres">
      <dgm:prSet presAssocID="{978358DA-1E1E-468F-8899-3E37B3243328}" presName="linNode" presStyleCnt="0"/>
      <dgm:spPr/>
    </dgm:pt>
    <dgm:pt modelId="{37941A9A-7291-B144-B758-FF7197651134}" type="pres">
      <dgm:prSet presAssocID="{978358DA-1E1E-468F-8899-3E37B3243328}" presName="parentText" presStyleLbl="node1" presStyleIdx="2" presStyleCnt="13" custLinFactNeighborX="43019" custLinFactNeighborY="-89060">
        <dgm:presLayoutVars>
          <dgm:chMax val="1"/>
          <dgm:bulletEnabled val="1"/>
        </dgm:presLayoutVars>
      </dgm:prSet>
      <dgm:spPr/>
    </dgm:pt>
    <dgm:pt modelId="{81AE77FE-B2AA-8647-8D9D-A45A79ABBE4F}" type="pres">
      <dgm:prSet presAssocID="{AEFE537A-743D-4E4D-A4BB-EF092E04BDF3}" presName="sp" presStyleCnt="0"/>
      <dgm:spPr/>
    </dgm:pt>
    <dgm:pt modelId="{E05EF302-FADE-C74C-AE00-18F6297C2EAA}" type="pres">
      <dgm:prSet presAssocID="{5FE925EB-F567-4B57-AA38-D1D458A5270A}" presName="linNode" presStyleCnt="0"/>
      <dgm:spPr/>
    </dgm:pt>
    <dgm:pt modelId="{D550EF84-4FFA-5349-90BC-EFC3CDEB3D3A}" type="pres">
      <dgm:prSet presAssocID="{5FE925EB-F567-4B57-AA38-D1D458A5270A}" presName="parentText" presStyleLbl="node1" presStyleIdx="3" presStyleCnt="13" custLinFactNeighborX="43088" custLinFactNeighborY="-68401">
        <dgm:presLayoutVars>
          <dgm:chMax val="1"/>
          <dgm:bulletEnabled val="1"/>
        </dgm:presLayoutVars>
      </dgm:prSet>
      <dgm:spPr/>
    </dgm:pt>
    <dgm:pt modelId="{8198653C-2EF4-C646-8517-713A0AED16FD}" type="pres">
      <dgm:prSet presAssocID="{D596D324-AA06-4039-813C-FCDFEB31F2E8}" presName="sp" presStyleCnt="0"/>
      <dgm:spPr/>
    </dgm:pt>
    <dgm:pt modelId="{34BD6198-E037-0143-83F4-535E72A1AD8E}" type="pres">
      <dgm:prSet presAssocID="{FECBB9F1-56C1-4A0C-B30C-8B5FC10AB3FD}" presName="linNode" presStyleCnt="0"/>
      <dgm:spPr/>
    </dgm:pt>
    <dgm:pt modelId="{9ABB42F7-FFDE-564E-8956-DE18886C5D31}" type="pres">
      <dgm:prSet presAssocID="{FECBB9F1-56C1-4A0C-B30C-8B5FC10AB3FD}" presName="parentText" presStyleLbl="node1" presStyleIdx="4" presStyleCnt="13" custLinFactNeighborX="43868" custLinFactNeighborY="-20710">
        <dgm:presLayoutVars>
          <dgm:chMax val="1"/>
          <dgm:bulletEnabled val="1"/>
        </dgm:presLayoutVars>
      </dgm:prSet>
      <dgm:spPr/>
    </dgm:pt>
    <dgm:pt modelId="{591D7DDE-5E7F-7C4B-AB7B-20E1134FD632}" type="pres">
      <dgm:prSet presAssocID="{7A26AB47-AB48-43C1-9022-9642416E9D16}" presName="sp" presStyleCnt="0"/>
      <dgm:spPr/>
    </dgm:pt>
    <dgm:pt modelId="{3A457EEB-5EFF-DF4D-AA8D-619CAEDF99DA}" type="pres">
      <dgm:prSet presAssocID="{ECACE064-7765-45D2-8810-BD6E13EEC9F0}" presName="linNode" presStyleCnt="0"/>
      <dgm:spPr/>
    </dgm:pt>
    <dgm:pt modelId="{02A26A71-216F-0E4B-9609-5C7A6AB21534}" type="pres">
      <dgm:prSet presAssocID="{ECACE064-7765-45D2-8810-BD6E13EEC9F0}" presName="parentText" presStyleLbl="node1" presStyleIdx="5" presStyleCnt="13" custLinFactNeighborX="43868" custLinFactNeighborY="12574">
        <dgm:presLayoutVars>
          <dgm:chMax val="1"/>
          <dgm:bulletEnabled val="1"/>
        </dgm:presLayoutVars>
      </dgm:prSet>
      <dgm:spPr/>
    </dgm:pt>
    <dgm:pt modelId="{D01F4036-8857-A646-AF54-F2BBBFDDE05E}" type="pres">
      <dgm:prSet presAssocID="{3E6B0EB0-1383-498C-B082-47D59D183FE6}" presName="sp" presStyleCnt="0"/>
      <dgm:spPr/>
    </dgm:pt>
    <dgm:pt modelId="{A9773D0F-72D1-774F-9C00-A11BC8A5F67C}" type="pres">
      <dgm:prSet presAssocID="{E7E5FA38-2401-4548-B192-B98D4E34AC73}" presName="linNode" presStyleCnt="0"/>
      <dgm:spPr/>
    </dgm:pt>
    <dgm:pt modelId="{0218E229-6411-D54D-9B26-EDBBC55E3EF9}" type="pres">
      <dgm:prSet presAssocID="{E7E5FA38-2401-4548-B192-B98D4E34AC73}" presName="parentText" presStyleLbl="node1" presStyleIdx="6" presStyleCnt="13" custLinFactNeighborX="43585" custLinFactNeighborY="48095">
        <dgm:presLayoutVars>
          <dgm:chMax val="1"/>
          <dgm:bulletEnabled val="1"/>
        </dgm:presLayoutVars>
      </dgm:prSet>
      <dgm:spPr/>
    </dgm:pt>
    <dgm:pt modelId="{38F673DC-8C7C-5544-A494-BBDB330AD901}" type="pres">
      <dgm:prSet presAssocID="{0D34AD55-E268-4FFA-926B-4E1D0F59AF64}" presName="sp" presStyleCnt="0"/>
      <dgm:spPr/>
    </dgm:pt>
    <dgm:pt modelId="{4EFB93CC-0215-C540-95AB-F737EEC3E7B3}" type="pres">
      <dgm:prSet presAssocID="{27347EFC-4438-43E4-BCBB-66B49AA8BBB0}" presName="linNode" presStyleCnt="0"/>
      <dgm:spPr/>
    </dgm:pt>
    <dgm:pt modelId="{C0FB2F0F-D38F-A14F-85C3-BDFBD6D5A842}" type="pres">
      <dgm:prSet presAssocID="{27347EFC-4438-43E4-BCBB-66B49AA8BBB0}" presName="parentText" presStyleLbl="node1" presStyleIdx="7" presStyleCnt="13" custLinFactY="24095" custLinFactNeighborX="43868" custLinFactNeighborY="100000">
        <dgm:presLayoutVars>
          <dgm:chMax val="1"/>
          <dgm:bulletEnabled val="1"/>
        </dgm:presLayoutVars>
      </dgm:prSet>
      <dgm:spPr/>
    </dgm:pt>
    <dgm:pt modelId="{9CA77825-4D85-2145-B55E-9EBDEBB38CFE}" type="pres">
      <dgm:prSet presAssocID="{100CBE62-9AAD-4809-BE46-DE06BA16C3C8}" presName="sp" presStyleCnt="0"/>
      <dgm:spPr/>
    </dgm:pt>
    <dgm:pt modelId="{33D508D7-A826-E449-86E4-370B579A3318}" type="pres">
      <dgm:prSet presAssocID="{8975E4E5-F7A3-4DCA-8AB2-7FE9665E513E}" presName="linNode" presStyleCnt="0"/>
      <dgm:spPr/>
    </dgm:pt>
    <dgm:pt modelId="{B3FDE126-4611-3F4E-8B22-E5DDC9F347C6}" type="pres">
      <dgm:prSet presAssocID="{8975E4E5-F7A3-4DCA-8AB2-7FE9665E513E}" presName="parentText" presStyleLbl="node1" presStyleIdx="8" presStyleCnt="13" custLinFactY="40535" custLinFactNeighborX="43545" custLinFactNeighborY="100000">
        <dgm:presLayoutVars>
          <dgm:chMax val="1"/>
          <dgm:bulletEnabled val="1"/>
        </dgm:presLayoutVars>
      </dgm:prSet>
      <dgm:spPr/>
    </dgm:pt>
    <dgm:pt modelId="{BED1E2FA-B819-B745-B0C9-5241FEF787ED}" type="pres">
      <dgm:prSet presAssocID="{BD8E3D47-D356-4578-A3E5-7DE9A6DDE2F5}" presName="sp" presStyleCnt="0"/>
      <dgm:spPr/>
    </dgm:pt>
    <dgm:pt modelId="{866E001F-6834-D44E-9499-8218A9B0326D}" type="pres">
      <dgm:prSet presAssocID="{B2A9AE21-F461-4C42-BE1A-7856B890AB2E}" presName="linNode" presStyleCnt="0"/>
      <dgm:spPr/>
    </dgm:pt>
    <dgm:pt modelId="{A2F8D1CC-04D3-2A4D-B11E-13A68E65A150}" type="pres">
      <dgm:prSet presAssocID="{B2A9AE21-F461-4C42-BE1A-7856B890AB2E}" presName="parentText" presStyleLbl="node1" presStyleIdx="9" presStyleCnt="13" custLinFactY="65148" custLinFactNeighborX="43756" custLinFactNeighborY="100000">
        <dgm:presLayoutVars>
          <dgm:chMax val="1"/>
          <dgm:bulletEnabled val="1"/>
        </dgm:presLayoutVars>
      </dgm:prSet>
      <dgm:spPr/>
    </dgm:pt>
    <dgm:pt modelId="{61C468B9-A366-6D47-95DC-A8C5849F0322}" type="pres">
      <dgm:prSet presAssocID="{022A84E3-B876-406A-AE6C-58716C3D7791}" presName="sp" presStyleCnt="0"/>
      <dgm:spPr/>
    </dgm:pt>
    <dgm:pt modelId="{E8B96A0B-77BB-234B-AF29-6044CA622226}" type="pres">
      <dgm:prSet presAssocID="{1D625A66-3A3D-4FFA-B872-40348456C3C4}" presName="linNode" presStyleCnt="0"/>
      <dgm:spPr/>
    </dgm:pt>
    <dgm:pt modelId="{F21C816B-14DD-7145-A891-DD1004DE12AB}" type="pres">
      <dgm:prSet presAssocID="{1D625A66-3A3D-4FFA-B872-40348456C3C4}" presName="parentText" presStyleLbl="node1" presStyleIdx="10" presStyleCnt="13" custLinFactY="79180" custLinFactNeighborX="43756" custLinFactNeighborY="100000">
        <dgm:presLayoutVars>
          <dgm:chMax val="1"/>
          <dgm:bulletEnabled val="1"/>
        </dgm:presLayoutVars>
      </dgm:prSet>
      <dgm:spPr/>
    </dgm:pt>
    <dgm:pt modelId="{619D1AFE-342F-6440-8245-7E9658FBBA5C}" type="pres">
      <dgm:prSet presAssocID="{5A71DD40-84C3-4BF7-BBE1-976469113A75}" presName="sp" presStyleCnt="0"/>
      <dgm:spPr/>
    </dgm:pt>
    <dgm:pt modelId="{B5E40A41-FF80-1340-B26B-A261404BD241}" type="pres">
      <dgm:prSet presAssocID="{F5D922F2-3783-41BB-9059-063E9E0CA4AD}" presName="linNode" presStyleCnt="0"/>
      <dgm:spPr/>
    </dgm:pt>
    <dgm:pt modelId="{07531F20-AFD3-E24F-B2B9-7E4262D8A62E}" type="pres">
      <dgm:prSet presAssocID="{F5D922F2-3783-41BB-9059-063E9E0CA4AD}" presName="parentText" presStyleLbl="node1" presStyleIdx="11" presStyleCnt="13" custLinFactY="-300000" custLinFactNeighborX="-82074" custLinFactNeighborY="-341080">
        <dgm:presLayoutVars>
          <dgm:chMax val="1"/>
          <dgm:bulletEnabled val="1"/>
        </dgm:presLayoutVars>
      </dgm:prSet>
      <dgm:spPr/>
    </dgm:pt>
    <dgm:pt modelId="{3C6998B7-2050-D146-AF94-C9DF658F58F4}" type="pres">
      <dgm:prSet presAssocID="{C3156420-A7AE-4488-997E-CF2ECF90F4DA}" presName="sp" presStyleCnt="0"/>
      <dgm:spPr/>
    </dgm:pt>
    <dgm:pt modelId="{91FCE151-A533-3844-9F29-CDF0DFCBF985}" type="pres">
      <dgm:prSet presAssocID="{74C8EAED-4C68-4AFC-85B0-82E16A82C86B}" presName="linNode" presStyleCnt="0"/>
      <dgm:spPr/>
    </dgm:pt>
    <dgm:pt modelId="{9169871F-6A4B-624A-BA20-9815C6D86BEC}" type="pres">
      <dgm:prSet presAssocID="{74C8EAED-4C68-4AFC-85B0-82E16A82C86B}" presName="parentText" presStyleLbl="node1" presStyleIdx="12" presStyleCnt="13" custLinFactY="-281905" custLinFactNeighborX="-82074" custLinFactNeighborY="-300000">
        <dgm:presLayoutVars>
          <dgm:chMax val="1"/>
          <dgm:bulletEnabled val="1"/>
        </dgm:presLayoutVars>
      </dgm:prSet>
      <dgm:spPr/>
    </dgm:pt>
  </dgm:ptLst>
  <dgm:cxnLst>
    <dgm:cxn modelId="{F45EC305-13B0-4C13-96C4-501456DA3875}" srcId="{1DA30B96-79F3-410C-B62F-F6177A509F9E}" destId="{B2A9AE21-F461-4C42-BE1A-7856B890AB2E}" srcOrd="9" destOrd="0" parTransId="{256242DF-AF41-4BBD-8A73-D4E1190331B8}" sibTransId="{022A84E3-B876-406A-AE6C-58716C3D7791}"/>
    <dgm:cxn modelId="{EE2D940D-7E45-264B-ADDF-6C9B0632AD74}" type="presOf" srcId="{5FE925EB-F567-4B57-AA38-D1D458A5270A}" destId="{D550EF84-4FFA-5349-90BC-EFC3CDEB3D3A}" srcOrd="0" destOrd="0" presId="urn:microsoft.com/office/officeart/2005/8/layout/vList5"/>
    <dgm:cxn modelId="{48228A10-6958-2B49-A97D-7ED222B9CF54}" type="presOf" srcId="{1D625A66-3A3D-4FFA-B872-40348456C3C4}" destId="{F21C816B-14DD-7145-A891-DD1004DE12AB}" srcOrd="0" destOrd="0" presId="urn:microsoft.com/office/officeart/2005/8/layout/vList5"/>
    <dgm:cxn modelId="{52740C1E-1EAC-604C-B3E7-9741FEFE501C}" type="presOf" srcId="{1DA30B96-79F3-410C-B62F-F6177A509F9E}" destId="{7C502410-7E26-F54D-8A66-EA4B13568EEA}" srcOrd="0" destOrd="0" presId="urn:microsoft.com/office/officeart/2005/8/layout/vList5"/>
    <dgm:cxn modelId="{45982F28-6086-9449-BCFE-6CAED3397EB4}" type="presOf" srcId="{3C2FC705-88C4-4B32-93A4-DBB2FA224A61}" destId="{89D6ED20-CF55-0E48-99DF-ACD90DD870D7}" srcOrd="0" destOrd="0" presId="urn:microsoft.com/office/officeart/2005/8/layout/vList5"/>
    <dgm:cxn modelId="{291D262B-7950-4D6B-A15E-E4BE44D8C57D}" srcId="{1DA30B96-79F3-410C-B62F-F6177A509F9E}" destId="{5FE925EB-F567-4B57-AA38-D1D458A5270A}" srcOrd="3" destOrd="0" parTransId="{E15FCB07-27AE-4FFF-AB8A-07736C9E2BDF}" sibTransId="{D596D324-AA06-4039-813C-FCDFEB31F2E8}"/>
    <dgm:cxn modelId="{AB6BE932-34DE-424B-BBBE-792D9405D510}" type="presOf" srcId="{27347EFC-4438-43E4-BCBB-66B49AA8BBB0}" destId="{C0FB2F0F-D38F-A14F-85C3-BDFBD6D5A842}" srcOrd="0" destOrd="0" presId="urn:microsoft.com/office/officeart/2005/8/layout/vList5"/>
    <dgm:cxn modelId="{A572A738-D8BA-4D83-BA8F-9DB648827790}" srcId="{1DA30B96-79F3-410C-B62F-F6177A509F9E}" destId="{8975E4E5-F7A3-4DCA-8AB2-7FE9665E513E}" srcOrd="8" destOrd="0" parTransId="{BC5A95FC-B00F-4119-BC2F-2D05EEBF3FCB}" sibTransId="{BD8E3D47-D356-4578-A3E5-7DE9A6DDE2F5}"/>
    <dgm:cxn modelId="{54E2A43C-40A8-7647-9F4E-7F06FA0F2E1C}" type="presOf" srcId="{F5D922F2-3783-41BB-9059-063E9E0CA4AD}" destId="{07531F20-AFD3-E24F-B2B9-7E4262D8A62E}" srcOrd="0" destOrd="0" presId="urn:microsoft.com/office/officeart/2005/8/layout/vList5"/>
    <dgm:cxn modelId="{CC1ADC3D-D436-434E-BD21-6D849D566202}" srcId="{1DA30B96-79F3-410C-B62F-F6177A509F9E}" destId="{74C8EAED-4C68-4AFC-85B0-82E16A82C86B}" srcOrd="12" destOrd="0" parTransId="{8E8EEABD-0141-45D5-89DB-EB7E0E3591FC}" sibTransId="{789AA383-7795-4948-8D20-88AAC4348CEC}"/>
    <dgm:cxn modelId="{09FA134A-2847-465D-BB24-93CBD023938B}" srcId="{1DA30B96-79F3-410C-B62F-F6177A509F9E}" destId="{F5D922F2-3783-41BB-9059-063E9E0CA4AD}" srcOrd="11" destOrd="0" parTransId="{3F0F1FD9-B444-487E-9A7C-514BAEDDB78C}" sibTransId="{C3156420-A7AE-4488-997E-CF2ECF90F4DA}"/>
    <dgm:cxn modelId="{D6243352-7CE4-4E6F-8DD8-9206BE4A7E11}" srcId="{1DA30B96-79F3-410C-B62F-F6177A509F9E}" destId="{FECBB9F1-56C1-4A0C-B30C-8B5FC10AB3FD}" srcOrd="4" destOrd="0" parTransId="{F063A325-3DD0-493F-9AAE-84D8A2EF7A80}" sibTransId="{7A26AB47-AB48-43C1-9022-9642416E9D16}"/>
    <dgm:cxn modelId="{4B9D415C-02BA-4F88-96CA-810A7A5BD426}" srcId="{1DA30B96-79F3-410C-B62F-F6177A509F9E}" destId="{ECACE064-7765-45D2-8810-BD6E13EEC9F0}" srcOrd="5" destOrd="0" parTransId="{B07E10C1-398D-4EDC-AB91-16E776B58BB7}" sibTransId="{3E6B0EB0-1383-498C-B082-47D59D183FE6}"/>
    <dgm:cxn modelId="{03DB8966-125D-6E47-B7ED-683689E8EE43}" type="presOf" srcId="{CB93C629-82C4-48E5-B900-6F752363F900}" destId="{43B88C3D-44BA-5C4B-9C66-C4F55844F930}" srcOrd="0" destOrd="0" presId="urn:microsoft.com/office/officeart/2005/8/layout/vList5"/>
    <dgm:cxn modelId="{C316377D-D656-1142-A5E5-99E6659CD68D}" type="presOf" srcId="{8975E4E5-F7A3-4DCA-8AB2-7FE9665E513E}" destId="{B3FDE126-4611-3F4E-8B22-E5DDC9F347C6}" srcOrd="0" destOrd="0" presId="urn:microsoft.com/office/officeart/2005/8/layout/vList5"/>
    <dgm:cxn modelId="{60D71797-FED2-40D7-8EC1-2601435FF093}" srcId="{1DA30B96-79F3-410C-B62F-F6177A509F9E}" destId="{E7E5FA38-2401-4548-B192-B98D4E34AC73}" srcOrd="6" destOrd="0" parTransId="{C09FEE98-F115-4F7D-B351-7FF9D946783A}" sibTransId="{0D34AD55-E268-4FFA-926B-4E1D0F59AF64}"/>
    <dgm:cxn modelId="{725974A4-D487-094A-BE4E-C2DE393CE25D}" type="presOf" srcId="{978358DA-1E1E-468F-8899-3E37B3243328}" destId="{37941A9A-7291-B144-B758-FF7197651134}" srcOrd="0" destOrd="0" presId="urn:microsoft.com/office/officeart/2005/8/layout/vList5"/>
    <dgm:cxn modelId="{E52823AD-86D6-4E3E-A797-4C0AD9C5D7D1}" srcId="{1DA30B96-79F3-410C-B62F-F6177A509F9E}" destId="{1D625A66-3A3D-4FFA-B872-40348456C3C4}" srcOrd="10" destOrd="0" parTransId="{E3863645-7CD1-45E6-A271-A960014D645F}" sibTransId="{5A71DD40-84C3-4BF7-BBE1-976469113A75}"/>
    <dgm:cxn modelId="{64E1C7B1-884B-4775-A792-71D0C448AB1B}" srcId="{1DA30B96-79F3-410C-B62F-F6177A509F9E}" destId="{3C2FC705-88C4-4B32-93A4-DBB2FA224A61}" srcOrd="0" destOrd="0" parTransId="{7EC248CC-2E1D-465D-90DA-44216275B747}" sibTransId="{EB7C5366-5DDC-4155-8544-CB63EB10168E}"/>
    <dgm:cxn modelId="{096CADB8-5C48-9A4E-9DA4-EA95F643FBD3}" type="presOf" srcId="{FECBB9F1-56C1-4A0C-B30C-8B5FC10AB3FD}" destId="{9ABB42F7-FFDE-564E-8956-DE18886C5D31}" srcOrd="0" destOrd="0" presId="urn:microsoft.com/office/officeart/2005/8/layout/vList5"/>
    <dgm:cxn modelId="{5588EBBF-C0C7-4B44-807D-DA3E86638431}" type="presOf" srcId="{B2A9AE21-F461-4C42-BE1A-7856B890AB2E}" destId="{A2F8D1CC-04D3-2A4D-B11E-13A68E65A150}" srcOrd="0" destOrd="0" presId="urn:microsoft.com/office/officeart/2005/8/layout/vList5"/>
    <dgm:cxn modelId="{C6F482C3-FA78-4406-B32A-18F42E15A310}" srcId="{1DA30B96-79F3-410C-B62F-F6177A509F9E}" destId="{978358DA-1E1E-468F-8899-3E37B3243328}" srcOrd="2" destOrd="0" parTransId="{BD4038B7-39CF-46B8-9D12-06A1F3F8D443}" sibTransId="{AEFE537A-743D-4E4D-A4BB-EF092E04BDF3}"/>
    <dgm:cxn modelId="{A45D95C7-C0E6-984B-8C8E-C48B471E248A}" type="presOf" srcId="{E7E5FA38-2401-4548-B192-B98D4E34AC73}" destId="{0218E229-6411-D54D-9B26-EDBBC55E3EF9}" srcOrd="0" destOrd="0" presId="urn:microsoft.com/office/officeart/2005/8/layout/vList5"/>
    <dgm:cxn modelId="{86A259EC-4664-4C6B-89B3-886DB2329FAB}" srcId="{1DA30B96-79F3-410C-B62F-F6177A509F9E}" destId="{CB93C629-82C4-48E5-B900-6F752363F900}" srcOrd="1" destOrd="0" parTransId="{C4609116-9275-42BA-AFCC-EFFDEB03D5C9}" sibTransId="{F197F02F-61BA-439C-A710-90540677199B}"/>
    <dgm:cxn modelId="{D2116BEF-7918-49A4-8E36-B76F59C55154}" srcId="{1DA30B96-79F3-410C-B62F-F6177A509F9E}" destId="{27347EFC-4438-43E4-BCBB-66B49AA8BBB0}" srcOrd="7" destOrd="0" parTransId="{C7D7AB11-3C46-4F09-A933-4D797958FC82}" sibTransId="{100CBE62-9AAD-4809-BE46-DE06BA16C3C8}"/>
    <dgm:cxn modelId="{8E01DFF3-4924-3943-ADF4-83CD78515D5F}" type="presOf" srcId="{ECACE064-7765-45D2-8810-BD6E13EEC9F0}" destId="{02A26A71-216F-0E4B-9609-5C7A6AB21534}" srcOrd="0" destOrd="0" presId="urn:microsoft.com/office/officeart/2005/8/layout/vList5"/>
    <dgm:cxn modelId="{EA721BF9-F448-4241-8095-D8B5440B6525}" type="presOf" srcId="{74C8EAED-4C68-4AFC-85B0-82E16A82C86B}" destId="{9169871F-6A4B-624A-BA20-9815C6D86BEC}" srcOrd="0" destOrd="0" presId="urn:microsoft.com/office/officeart/2005/8/layout/vList5"/>
    <dgm:cxn modelId="{8420C2A4-DFFD-194F-8167-5E7C29E6A247}" type="presParOf" srcId="{7C502410-7E26-F54D-8A66-EA4B13568EEA}" destId="{C65DDB97-C052-DB42-B77D-A45AC4BBF1A8}" srcOrd="0" destOrd="0" presId="urn:microsoft.com/office/officeart/2005/8/layout/vList5"/>
    <dgm:cxn modelId="{9779BFEF-4417-C54F-A69D-FD7C16CDBBF5}" type="presParOf" srcId="{C65DDB97-C052-DB42-B77D-A45AC4BBF1A8}" destId="{89D6ED20-CF55-0E48-99DF-ACD90DD870D7}" srcOrd="0" destOrd="0" presId="urn:microsoft.com/office/officeart/2005/8/layout/vList5"/>
    <dgm:cxn modelId="{091D0335-9C03-1D4F-8BD0-00589C157CC5}" type="presParOf" srcId="{7C502410-7E26-F54D-8A66-EA4B13568EEA}" destId="{F68B2088-CD09-4746-855B-C61A879FC848}" srcOrd="1" destOrd="0" presId="urn:microsoft.com/office/officeart/2005/8/layout/vList5"/>
    <dgm:cxn modelId="{D61FD3C8-63C3-D14C-9C7F-809C9C3CD3D9}" type="presParOf" srcId="{7C502410-7E26-F54D-8A66-EA4B13568EEA}" destId="{95B8D0D0-B423-9247-B3AB-4E3D7C5E08E0}" srcOrd="2" destOrd="0" presId="urn:microsoft.com/office/officeart/2005/8/layout/vList5"/>
    <dgm:cxn modelId="{2E46A2A0-D081-7349-B551-80DAFF1079D4}" type="presParOf" srcId="{95B8D0D0-B423-9247-B3AB-4E3D7C5E08E0}" destId="{43B88C3D-44BA-5C4B-9C66-C4F55844F930}" srcOrd="0" destOrd="0" presId="urn:microsoft.com/office/officeart/2005/8/layout/vList5"/>
    <dgm:cxn modelId="{CBCEC623-AE08-9E40-832C-BBF104E52322}" type="presParOf" srcId="{7C502410-7E26-F54D-8A66-EA4B13568EEA}" destId="{7951F885-966D-C648-85D5-6B34B1C2F266}" srcOrd="3" destOrd="0" presId="urn:microsoft.com/office/officeart/2005/8/layout/vList5"/>
    <dgm:cxn modelId="{9D7D1E4E-D0DA-0648-842C-97F1977B68D7}" type="presParOf" srcId="{7C502410-7E26-F54D-8A66-EA4B13568EEA}" destId="{A0A1C794-CCF5-8E46-A7C3-138D866D82C8}" srcOrd="4" destOrd="0" presId="urn:microsoft.com/office/officeart/2005/8/layout/vList5"/>
    <dgm:cxn modelId="{622AAD2F-53D9-014D-8053-27EA28CEC4CC}" type="presParOf" srcId="{A0A1C794-CCF5-8E46-A7C3-138D866D82C8}" destId="{37941A9A-7291-B144-B758-FF7197651134}" srcOrd="0" destOrd="0" presId="urn:microsoft.com/office/officeart/2005/8/layout/vList5"/>
    <dgm:cxn modelId="{462D48C6-717B-4B42-85AA-93E1327546EB}" type="presParOf" srcId="{7C502410-7E26-F54D-8A66-EA4B13568EEA}" destId="{81AE77FE-B2AA-8647-8D9D-A45A79ABBE4F}" srcOrd="5" destOrd="0" presId="urn:microsoft.com/office/officeart/2005/8/layout/vList5"/>
    <dgm:cxn modelId="{75440B1B-3837-CD45-B752-888602E0C352}" type="presParOf" srcId="{7C502410-7E26-F54D-8A66-EA4B13568EEA}" destId="{E05EF302-FADE-C74C-AE00-18F6297C2EAA}" srcOrd="6" destOrd="0" presId="urn:microsoft.com/office/officeart/2005/8/layout/vList5"/>
    <dgm:cxn modelId="{FE274D90-BB0F-EA4A-866B-E7F1B496277F}" type="presParOf" srcId="{E05EF302-FADE-C74C-AE00-18F6297C2EAA}" destId="{D550EF84-4FFA-5349-90BC-EFC3CDEB3D3A}" srcOrd="0" destOrd="0" presId="urn:microsoft.com/office/officeart/2005/8/layout/vList5"/>
    <dgm:cxn modelId="{4BCEE9EE-3FC0-5140-B67A-3A7834182FA4}" type="presParOf" srcId="{7C502410-7E26-F54D-8A66-EA4B13568EEA}" destId="{8198653C-2EF4-C646-8517-713A0AED16FD}" srcOrd="7" destOrd="0" presId="urn:microsoft.com/office/officeart/2005/8/layout/vList5"/>
    <dgm:cxn modelId="{EAB8E5EF-4788-F745-BB1B-E023A762F7C6}" type="presParOf" srcId="{7C502410-7E26-F54D-8A66-EA4B13568EEA}" destId="{34BD6198-E037-0143-83F4-535E72A1AD8E}" srcOrd="8" destOrd="0" presId="urn:microsoft.com/office/officeart/2005/8/layout/vList5"/>
    <dgm:cxn modelId="{10DF6BF6-7C2E-334B-A5F1-34EC0D6F83E0}" type="presParOf" srcId="{34BD6198-E037-0143-83F4-535E72A1AD8E}" destId="{9ABB42F7-FFDE-564E-8956-DE18886C5D31}" srcOrd="0" destOrd="0" presId="urn:microsoft.com/office/officeart/2005/8/layout/vList5"/>
    <dgm:cxn modelId="{BF61C031-C29A-ED42-88BD-0ACD72CED3A7}" type="presParOf" srcId="{7C502410-7E26-F54D-8A66-EA4B13568EEA}" destId="{591D7DDE-5E7F-7C4B-AB7B-20E1134FD632}" srcOrd="9" destOrd="0" presId="urn:microsoft.com/office/officeart/2005/8/layout/vList5"/>
    <dgm:cxn modelId="{B1145F47-CB95-1E4F-8498-B3473B6691A9}" type="presParOf" srcId="{7C502410-7E26-F54D-8A66-EA4B13568EEA}" destId="{3A457EEB-5EFF-DF4D-AA8D-619CAEDF99DA}" srcOrd="10" destOrd="0" presId="urn:microsoft.com/office/officeart/2005/8/layout/vList5"/>
    <dgm:cxn modelId="{D9E6F2A9-71CF-5240-BCD8-24E73591DB16}" type="presParOf" srcId="{3A457EEB-5EFF-DF4D-AA8D-619CAEDF99DA}" destId="{02A26A71-216F-0E4B-9609-5C7A6AB21534}" srcOrd="0" destOrd="0" presId="urn:microsoft.com/office/officeart/2005/8/layout/vList5"/>
    <dgm:cxn modelId="{7B799AD4-2834-CE42-97FE-1236C34E7671}" type="presParOf" srcId="{7C502410-7E26-F54D-8A66-EA4B13568EEA}" destId="{D01F4036-8857-A646-AF54-F2BBBFDDE05E}" srcOrd="11" destOrd="0" presId="urn:microsoft.com/office/officeart/2005/8/layout/vList5"/>
    <dgm:cxn modelId="{4B06F059-E7B1-DD4E-9C98-D36DFC404739}" type="presParOf" srcId="{7C502410-7E26-F54D-8A66-EA4B13568EEA}" destId="{A9773D0F-72D1-774F-9C00-A11BC8A5F67C}" srcOrd="12" destOrd="0" presId="urn:microsoft.com/office/officeart/2005/8/layout/vList5"/>
    <dgm:cxn modelId="{4D3A7183-F41F-4743-B91F-FE77081D3143}" type="presParOf" srcId="{A9773D0F-72D1-774F-9C00-A11BC8A5F67C}" destId="{0218E229-6411-D54D-9B26-EDBBC55E3EF9}" srcOrd="0" destOrd="0" presId="urn:microsoft.com/office/officeart/2005/8/layout/vList5"/>
    <dgm:cxn modelId="{8024AADC-DCFA-A645-9C9F-E49E3CC29873}" type="presParOf" srcId="{7C502410-7E26-F54D-8A66-EA4B13568EEA}" destId="{38F673DC-8C7C-5544-A494-BBDB330AD901}" srcOrd="13" destOrd="0" presId="urn:microsoft.com/office/officeart/2005/8/layout/vList5"/>
    <dgm:cxn modelId="{2CFA5FA4-21A6-284B-8FB5-BBB836DC45EB}" type="presParOf" srcId="{7C502410-7E26-F54D-8A66-EA4B13568EEA}" destId="{4EFB93CC-0215-C540-95AB-F737EEC3E7B3}" srcOrd="14" destOrd="0" presId="urn:microsoft.com/office/officeart/2005/8/layout/vList5"/>
    <dgm:cxn modelId="{BDF442E3-DED7-8D44-BD10-1C3D52EAD166}" type="presParOf" srcId="{4EFB93CC-0215-C540-95AB-F737EEC3E7B3}" destId="{C0FB2F0F-D38F-A14F-85C3-BDFBD6D5A842}" srcOrd="0" destOrd="0" presId="urn:microsoft.com/office/officeart/2005/8/layout/vList5"/>
    <dgm:cxn modelId="{04245C7E-708B-2248-AB66-277BA56F0362}" type="presParOf" srcId="{7C502410-7E26-F54D-8A66-EA4B13568EEA}" destId="{9CA77825-4D85-2145-B55E-9EBDEBB38CFE}" srcOrd="15" destOrd="0" presId="urn:microsoft.com/office/officeart/2005/8/layout/vList5"/>
    <dgm:cxn modelId="{5522EE25-7639-F946-B1A4-AC3FCEC22371}" type="presParOf" srcId="{7C502410-7E26-F54D-8A66-EA4B13568EEA}" destId="{33D508D7-A826-E449-86E4-370B579A3318}" srcOrd="16" destOrd="0" presId="urn:microsoft.com/office/officeart/2005/8/layout/vList5"/>
    <dgm:cxn modelId="{B62AABA9-E268-8547-939E-590F249896B4}" type="presParOf" srcId="{33D508D7-A826-E449-86E4-370B579A3318}" destId="{B3FDE126-4611-3F4E-8B22-E5DDC9F347C6}" srcOrd="0" destOrd="0" presId="urn:microsoft.com/office/officeart/2005/8/layout/vList5"/>
    <dgm:cxn modelId="{5362D9B5-DDD1-A544-B776-4CED573C63CC}" type="presParOf" srcId="{7C502410-7E26-F54D-8A66-EA4B13568EEA}" destId="{BED1E2FA-B819-B745-B0C9-5241FEF787ED}" srcOrd="17" destOrd="0" presId="urn:microsoft.com/office/officeart/2005/8/layout/vList5"/>
    <dgm:cxn modelId="{0D380DCF-5A7E-214B-946C-9C55C336205E}" type="presParOf" srcId="{7C502410-7E26-F54D-8A66-EA4B13568EEA}" destId="{866E001F-6834-D44E-9499-8218A9B0326D}" srcOrd="18" destOrd="0" presId="urn:microsoft.com/office/officeart/2005/8/layout/vList5"/>
    <dgm:cxn modelId="{353A3404-FD68-194F-8545-F8F5993092C8}" type="presParOf" srcId="{866E001F-6834-D44E-9499-8218A9B0326D}" destId="{A2F8D1CC-04D3-2A4D-B11E-13A68E65A150}" srcOrd="0" destOrd="0" presId="urn:microsoft.com/office/officeart/2005/8/layout/vList5"/>
    <dgm:cxn modelId="{B8E98518-E08A-3A4D-A1C0-7716CB48DF59}" type="presParOf" srcId="{7C502410-7E26-F54D-8A66-EA4B13568EEA}" destId="{61C468B9-A366-6D47-95DC-A8C5849F0322}" srcOrd="19" destOrd="0" presId="urn:microsoft.com/office/officeart/2005/8/layout/vList5"/>
    <dgm:cxn modelId="{3E4F0605-C075-4D43-8BAC-0600BC2A0EF2}" type="presParOf" srcId="{7C502410-7E26-F54D-8A66-EA4B13568EEA}" destId="{E8B96A0B-77BB-234B-AF29-6044CA622226}" srcOrd="20" destOrd="0" presId="urn:microsoft.com/office/officeart/2005/8/layout/vList5"/>
    <dgm:cxn modelId="{DFAA817E-9A67-2843-965D-DE0B43DC95CC}" type="presParOf" srcId="{E8B96A0B-77BB-234B-AF29-6044CA622226}" destId="{F21C816B-14DD-7145-A891-DD1004DE12AB}" srcOrd="0" destOrd="0" presId="urn:microsoft.com/office/officeart/2005/8/layout/vList5"/>
    <dgm:cxn modelId="{B162886B-DB06-BC49-BCD0-780529B70095}" type="presParOf" srcId="{7C502410-7E26-F54D-8A66-EA4B13568EEA}" destId="{619D1AFE-342F-6440-8245-7E9658FBBA5C}" srcOrd="21" destOrd="0" presId="urn:microsoft.com/office/officeart/2005/8/layout/vList5"/>
    <dgm:cxn modelId="{117B586C-A326-994A-81E6-48DDBE12EB1E}" type="presParOf" srcId="{7C502410-7E26-F54D-8A66-EA4B13568EEA}" destId="{B5E40A41-FF80-1340-B26B-A261404BD241}" srcOrd="22" destOrd="0" presId="urn:microsoft.com/office/officeart/2005/8/layout/vList5"/>
    <dgm:cxn modelId="{72C4E48E-3F26-1C46-9729-E441A6FD6D2A}" type="presParOf" srcId="{B5E40A41-FF80-1340-B26B-A261404BD241}" destId="{07531F20-AFD3-E24F-B2B9-7E4262D8A62E}" srcOrd="0" destOrd="0" presId="urn:microsoft.com/office/officeart/2005/8/layout/vList5"/>
    <dgm:cxn modelId="{A1AD6793-DCAA-3742-871D-C0AF2709B795}" type="presParOf" srcId="{7C502410-7E26-F54D-8A66-EA4B13568EEA}" destId="{3C6998B7-2050-D146-AF94-C9DF658F58F4}" srcOrd="23" destOrd="0" presId="urn:microsoft.com/office/officeart/2005/8/layout/vList5"/>
    <dgm:cxn modelId="{6FC16998-BA7F-ED4A-98E9-A4C22E6E75E8}" type="presParOf" srcId="{7C502410-7E26-F54D-8A66-EA4B13568EEA}" destId="{91FCE151-A533-3844-9F29-CDF0DFCBF985}" srcOrd="24" destOrd="0" presId="urn:microsoft.com/office/officeart/2005/8/layout/vList5"/>
    <dgm:cxn modelId="{D3799CE4-CF27-674C-B005-77F2953D450C}" type="presParOf" srcId="{91FCE151-A533-3844-9F29-CDF0DFCBF985}" destId="{9169871F-6A4B-624A-BA20-9815C6D86BE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49A06F-6F2E-4226-BEF3-9FDBB583FD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8DD85A-B52B-4494-A49E-74E9AC762A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PESTEL is a strategic framework for analysing the external environment across six factors: Political, Economic, Social, Technological, Environmental, and Legal.</a:t>
          </a:r>
        </a:p>
      </dgm:t>
    </dgm:pt>
    <dgm:pt modelId="{04D54298-88A0-4CC5-9AD2-EE8886E8E49B}" type="parTrans" cxnId="{826A8AD9-E005-45C2-9193-C023635171A3}">
      <dgm:prSet/>
      <dgm:spPr/>
      <dgm:t>
        <a:bodyPr/>
        <a:lstStyle/>
        <a:p>
          <a:endParaRPr lang="en-US"/>
        </a:p>
      </dgm:t>
    </dgm:pt>
    <dgm:pt modelId="{6E93CBB4-C250-48DD-AF12-06D167713801}" type="sibTrans" cxnId="{826A8AD9-E005-45C2-9193-C023635171A3}">
      <dgm:prSet/>
      <dgm:spPr/>
      <dgm:t>
        <a:bodyPr/>
        <a:lstStyle/>
        <a:p>
          <a:endParaRPr lang="en-US"/>
        </a:p>
      </dgm:t>
    </dgm:pt>
    <dgm:pt modelId="{EF6850B2-1F66-4149-A756-E9E5485328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Key benefit:</a:t>
          </a:r>
          <a:r>
            <a:rPr lang="en-GB"/>
            <a:t> Provides a structured way to assess external factors, identify risks, and support proactive decision-making.</a:t>
          </a:r>
          <a:endParaRPr lang="en-US"/>
        </a:p>
      </dgm:t>
    </dgm:pt>
    <dgm:pt modelId="{FE123AFF-F9D8-4971-A026-00735C9B5C20}" type="parTrans" cxnId="{4893B70B-FAE6-48DA-9EA2-9F5A3F6B1877}">
      <dgm:prSet/>
      <dgm:spPr/>
      <dgm:t>
        <a:bodyPr/>
        <a:lstStyle/>
        <a:p>
          <a:endParaRPr lang="en-US"/>
        </a:p>
      </dgm:t>
    </dgm:pt>
    <dgm:pt modelId="{FE6B62C8-1A60-4D75-B7F6-0F5C3BFAD2CA}" type="sibTrans" cxnId="{4893B70B-FAE6-48DA-9EA2-9F5A3F6B1877}">
      <dgm:prSet/>
      <dgm:spPr/>
      <dgm:t>
        <a:bodyPr/>
        <a:lstStyle/>
        <a:p>
          <a:endParaRPr lang="en-US"/>
        </a:p>
      </dgm:t>
    </dgm:pt>
    <dgm:pt modelId="{2F765012-434D-4B8F-B102-C2A52C0939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Main benefit:</a:t>
          </a:r>
          <a:r>
            <a:rPr lang="en-GB" dirty="0"/>
            <a:t> A simple, structured tool that ensures all external factors are considered, helping identify risks and enabling proactive decision-making </a:t>
          </a:r>
          <a:r>
            <a:rPr lang="en-US" dirty="0"/>
            <a:t>onsite to bake.</a:t>
          </a:r>
        </a:p>
      </dgm:t>
    </dgm:pt>
    <dgm:pt modelId="{58B54159-AF80-4EC7-BF90-4690856E4899}" type="parTrans" cxnId="{9F30F925-3117-4F6E-8665-24CF5C32E1D0}">
      <dgm:prSet/>
      <dgm:spPr/>
      <dgm:t>
        <a:bodyPr/>
        <a:lstStyle/>
        <a:p>
          <a:endParaRPr lang="en-US"/>
        </a:p>
      </dgm:t>
    </dgm:pt>
    <dgm:pt modelId="{860368E2-ED19-4F61-A548-AEEE8E2B781D}" type="sibTrans" cxnId="{9F30F925-3117-4F6E-8665-24CF5C32E1D0}">
      <dgm:prSet/>
      <dgm:spPr/>
      <dgm:t>
        <a:bodyPr/>
        <a:lstStyle/>
        <a:p>
          <a:endParaRPr lang="en-US"/>
        </a:p>
      </dgm:t>
    </dgm:pt>
    <dgm:pt modelId="{9CE5D9A5-C4E0-43F1-88A7-2D33135D44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Conclusion: PESTEL is good for scanning the big picture, but for Basil’s Bakery we still need Fishbone and 5 Whys to find root causes we can actually  act on.</a:t>
          </a:r>
        </a:p>
      </dgm:t>
    </dgm:pt>
    <dgm:pt modelId="{14AD6131-622F-42E1-A14E-1F4FBEFD99E8}" type="parTrans" cxnId="{03C22E4D-9E9C-4CC4-8476-DB077086F51B}">
      <dgm:prSet/>
      <dgm:spPr/>
      <dgm:t>
        <a:bodyPr/>
        <a:lstStyle/>
        <a:p>
          <a:endParaRPr lang="en-US"/>
        </a:p>
      </dgm:t>
    </dgm:pt>
    <dgm:pt modelId="{084532A2-A41C-46FB-9447-A9FDCE7BFA62}" type="sibTrans" cxnId="{03C22E4D-9E9C-4CC4-8476-DB077086F51B}">
      <dgm:prSet/>
      <dgm:spPr/>
      <dgm:t>
        <a:bodyPr/>
        <a:lstStyle/>
        <a:p>
          <a:endParaRPr lang="en-US"/>
        </a:p>
      </dgm:t>
    </dgm:pt>
    <dgm:pt modelId="{60E759E4-0CF9-433B-82EF-FDE07A441740}" type="pres">
      <dgm:prSet presAssocID="{8849A06F-6F2E-4226-BEF3-9FDBB583FD5B}" presName="root" presStyleCnt="0">
        <dgm:presLayoutVars>
          <dgm:dir/>
          <dgm:resizeHandles val="exact"/>
        </dgm:presLayoutVars>
      </dgm:prSet>
      <dgm:spPr/>
    </dgm:pt>
    <dgm:pt modelId="{59835635-CB6C-4089-AA82-7FC885B4558E}" type="pres">
      <dgm:prSet presAssocID="{6D8DD85A-B52B-4494-A49E-74E9AC762A77}" presName="compNode" presStyleCnt="0"/>
      <dgm:spPr/>
    </dgm:pt>
    <dgm:pt modelId="{5C65F800-A88A-4873-A662-AFF57D400308}" type="pres">
      <dgm:prSet presAssocID="{6D8DD85A-B52B-4494-A49E-74E9AC762A77}" presName="bgRect" presStyleLbl="bgShp" presStyleIdx="0" presStyleCnt="4"/>
      <dgm:spPr/>
    </dgm:pt>
    <dgm:pt modelId="{FACC63DB-8535-4E06-A655-EAE4D97F08A5}" type="pres">
      <dgm:prSet presAssocID="{6D8DD85A-B52B-4494-A49E-74E9AC762A7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95A5834-AAFF-4EAA-842B-A0B6742AC187}" type="pres">
      <dgm:prSet presAssocID="{6D8DD85A-B52B-4494-A49E-74E9AC762A77}" presName="spaceRect" presStyleCnt="0"/>
      <dgm:spPr/>
    </dgm:pt>
    <dgm:pt modelId="{C73FEA62-5941-4217-A11C-CBE80EBA38D1}" type="pres">
      <dgm:prSet presAssocID="{6D8DD85A-B52B-4494-A49E-74E9AC762A77}" presName="parTx" presStyleLbl="revTx" presStyleIdx="0" presStyleCnt="4">
        <dgm:presLayoutVars>
          <dgm:chMax val="0"/>
          <dgm:chPref val="0"/>
        </dgm:presLayoutVars>
      </dgm:prSet>
      <dgm:spPr/>
    </dgm:pt>
    <dgm:pt modelId="{E6AFCF08-BB71-4065-9090-7B59C937837B}" type="pres">
      <dgm:prSet presAssocID="{6E93CBB4-C250-48DD-AF12-06D167713801}" presName="sibTrans" presStyleCnt="0"/>
      <dgm:spPr/>
    </dgm:pt>
    <dgm:pt modelId="{7FAFF58E-982E-4EAF-BBBB-9283CDEB2721}" type="pres">
      <dgm:prSet presAssocID="{EF6850B2-1F66-4149-A756-E9E548532802}" presName="compNode" presStyleCnt="0"/>
      <dgm:spPr/>
    </dgm:pt>
    <dgm:pt modelId="{5F61F469-B0FB-4728-9091-8483A6CF433C}" type="pres">
      <dgm:prSet presAssocID="{EF6850B2-1F66-4149-A756-E9E548532802}" presName="bgRect" presStyleLbl="bgShp" presStyleIdx="1" presStyleCnt="4"/>
      <dgm:spPr/>
    </dgm:pt>
    <dgm:pt modelId="{049EC703-4261-4411-94CF-B891ECDF1997}" type="pres">
      <dgm:prSet presAssocID="{EF6850B2-1F66-4149-A756-E9E54853280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EFF3308-7F3A-4936-881B-D036FFFC9641}" type="pres">
      <dgm:prSet presAssocID="{EF6850B2-1F66-4149-A756-E9E548532802}" presName="spaceRect" presStyleCnt="0"/>
      <dgm:spPr/>
    </dgm:pt>
    <dgm:pt modelId="{EA01874F-8C3B-4543-92E1-185E4158E958}" type="pres">
      <dgm:prSet presAssocID="{EF6850B2-1F66-4149-A756-E9E548532802}" presName="parTx" presStyleLbl="revTx" presStyleIdx="1" presStyleCnt="4">
        <dgm:presLayoutVars>
          <dgm:chMax val="0"/>
          <dgm:chPref val="0"/>
        </dgm:presLayoutVars>
      </dgm:prSet>
      <dgm:spPr/>
    </dgm:pt>
    <dgm:pt modelId="{3C4D232A-D94C-4D5B-8770-209F717E6E2F}" type="pres">
      <dgm:prSet presAssocID="{FE6B62C8-1A60-4D75-B7F6-0F5C3BFAD2CA}" presName="sibTrans" presStyleCnt="0"/>
      <dgm:spPr/>
    </dgm:pt>
    <dgm:pt modelId="{8C244A0B-B846-468B-9D87-823FF99780E7}" type="pres">
      <dgm:prSet presAssocID="{2F765012-434D-4B8F-B102-C2A52C09395A}" presName="compNode" presStyleCnt="0"/>
      <dgm:spPr/>
    </dgm:pt>
    <dgm:pt modelId="{4664CB76-8D81-4271-861D-EE408A888728}" type="pres">
      <dgm:prSet presAssocID="{2F765012-434D-4B8F-B102-C2A52C09395A}" presName="bgRect" presStyleLbl="bgShp" presStyleIdx="2" presStyleCnt="4"/>
      <dgm:spPr/>
    </dgm:pt>
    <dgm:pt modelId="{7935A3C2-79FD-4D96-B23B-5AF05D49ABED}" type="pres">
      <dgm:prSet presAssocID="{2F765012-434D-4B8F-B102-C2A52C09395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746C97D-89A9-4581-A758-B559E2AE4504}" type="pres">
      <dgm:prSet presAssocID="{2F765012-434D-4B8F-B102-C2A52C09395A}" presName="spaceRect" presStyleCnt="0"/>
      <dgm:spPr/>
    </dgm:pt>
    <dgm:pt modelId="{FDF49942-02A8-4F74-AFFA-8371C253C836}" type="pres">
      <dgm:prSet presAssocID="{2F765012-434D-4B8F-B102-C2A52C09395A}" presName="parTx" presStyleLbl="revTx" presStyleIdx="2" presStyleCnt="4">
        <dgm:presLayoutVars>
          <dgm:chMax val="0"/>
          <dgm:chPref val="0"/>
        </dgm:presLayoutVars>
      </dgm:prSet>
      <dgm:spPr/>
    </dgm:pt>
    <dgm:pt modelId="{21E3A3B3-9E9A-4933-BA91-2DBCBF45BEC6}" type="pres">
      <dgm:prSet presAssocID="{860368E2-ED19-4F61-A548-AEEE8E2B781D}" presName="sibTrans" presStyleCnt="0"/>
      <dgm:spPr/>
    </dgm:pt>
    <dgm:pt modelId="{85DFAEAC-41D4-4DEC-8F89-FA28D181B761}" type="pres">
      <dgm:prSet presAssocID="{9CE5D9A5-C4E0-43F1-88A7-2D33135D44AC}" presName="compNode" presStyleCnt="0"/>
      <dgm:spPr/>
    </dgm:pt>
    <dgm:pt modelId="{035E471D-4EFB-482F-BF44-5A028BBFCA42}" type="pres">
      <dgm:prSet presAssocID="{9CE5D9A5-C4E0-43F1-88A7-2D33135D44AC}" presName="bgRect" presStyleLbl="bgShp" presStyleIdx="3" presStyleCnt="4"/>
      <dgm:spPr/>
    </dgm:pt>
    <dgm:pt modelId="{785B6384-4F93-4C7B-8D40-871212925D4D}" type="pres">
      <dgm:prSet presAssocID="{9CE5D9A5-C4E0-43F1-88A7-2D33135D44A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35095938-D55B-4217-A5F6-042AD8F603DF}" type="pres">
      <dgm:prSet presAssocID="{9CE5D9A5-C4E0-43F1-88A7-2D33135D44AC}" presName="spaceRect" presStyleCnt="0"/>
      <dgm:spPr/>
    </dgm:pt>
    <dgm:pt modelId="{352DB538-7CC7-4A1C-AE60-1A7FD0ADBFB4}" type="pres">
      <dgm:prSet presAssocID="{9CE5D9A5-C4E0-43F1-88A7-2D33135D44A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893B70B-FAE6-48DA-9EA2-9F5A3F6B1877}" srcId="{8849A06F-6F2E-4226-BEF3-9FDBB583FD5B}" destId="{EF6850B2-1F66-4149-A756-E9E548532802}" srcOrd="1" destOrd="0" parTransId="{FE123AFF-F9D8-4971-A026-00735C9B5C20}" sibTransId="{FE6B62C8-1A60-4D75-B7F6-0F5C3BFAD2CA}"/>
    <dgm:cxn modelId="{9F30F925-3117-4F6E-8665-24CF5C32E1D0}" srcId="{8849A06F-6F2E-4226-BEF3-9FDBB583FD5B}" destId="{2F765012-434D-4B8F-B102-C2A52C09395A}" srcOrd="2" destOrd="0" parTransId="{58B54159-AF80-4EC7-BF90-4690856E4899}" sibTransId="{860368E2-ED19-4F61-A548-AEEE8E2B781D}"/>
    <dgm:cxn modelId="{03C22E4D-9E9C-4CC4-8476-DB077086F51B}" srcId="{8849A06F-6F2E-4226-BEF3-9FDBB583FD5B}" destId="{9CE5D9A5-C4E0-43F1-88A7-2D33135D44AC}" srcOrd="3" destOrd="0" parTransId="{14AD6131-622F-42E1-A14E-1F4FBEFD99E8}" sibTransId="{084532A2-A41C-46FB-9447-A9FDCE7BFA62}"/>
    <dgm:cxn modelId="{B2F3334F-5A58-5D4C-BC24-19799757EA15}" type="presOf" srcId="{8849A06F-6F2E-4226-BEF3-9FDBB583FD5B}" destId="{60E759E4-0CF9-433B-82EF-FDE07A441740}" srcOrd="0" destOrd="0" presId="urn:microsoft.com/office/officeart/2018/2/layout/IconVerticalSolidList"/>
    <dgm:cxn modelId="{EB00FA55-7E91-8841-9F41-B4FC812A43D0}" type="presOf" srcId="{6D8DD85A-B52B-4494-A49E-74E9AC762A77}" destId="{C73FEA62-5941-4217-A11C-CBE80EBA38D1}" srcOrd="0" destOrd="0" presId="urn:microsoft.com/office/officeart/2018/2/layout/IconVerticalSolidList"/>
    <dgm:cxn modelId="{75B76458-528B-944C-B132-663B1DD3002B}" type="presOf" srcId="{2F765012-434D-4B8F-B102-C2A52C09395A}" destId="{FDF49942-02A8-4F74-AFFA-8371C253C836}" srcOrd="0" destOrd="0" presId="urn:microsoft.com/office/officeart/2018/2/layout/IconVerticalSolidList"/>
    <dgm:cxn modelId="{826A8AD9-E005-45C2-9193-C023635171A3}" srcId="{8849A06F-6F2E-4226-BEF3-9FDBB583FD5B}" destId="{6D8DD85A-B52B-4494-A49E-74E9AC762A77}" srcOrd="0" destOrd="0" parTransId="{04D54298-88A0-4CC5-9AD2-EE8886E8E49B}" sibTransId="{6E93CBB4-C250-48DD-AF12-06D167713801}"/>
    <dgm:cxn modelId="{606E3BE2-A4B8-1140-997C-2598D1518CE2}" type="presOf" srcId="{9CE5D9A5-C4E0-43F1-88A7-2D33135D44AC}" destId="{352DB538-7CC7-4A1C-AE60-1A7FD0ADBFB4}" srcOrd="0" destOrd="0" presId="urn:microsoft.com/office/officeart/2018/2/layout/IconVerticalSolidList"/>
    <dgm:cxn modelId="{C11E96EF-2D01-FB48-943E-D9922AA270F2}" type="presOf" srcId="{EF6850B2-1F66-4149-A756-E9E548532802}" destId="{EA01874F-8C3B-4543-92E1-185E4158E958}" srcOrd="0" destOrd="0" presId="urn:microsoft.com/office/officeart/2018/2/layout/IconVerticalSolidList"/>
    <dgm:cxn modelId="{E21188E1-0358-7245-A317-B37FF993F15E}" type="presParOf" srcId="{60E759E4-0CF9-433B-82EF-FDE07A441740}" destId="{59835635-CB6C-4089-AA82-7FC885B4558E}" srcOrd="0" destOrd="0" presId="urn:microsoft.com/office/officeart/2018/2/layout/IconVerticalSolidList"/>
    <dgm:cxn modelId="{704CC944-CE98-DF41-82A3-BD8A4A266897}" type="presParOf" srcId="{59835635-CB6C-4089-AA82-7FC885B4558E}" destId="{5C65F800-A88A-4873-A662-AFF57D400308}" srcOrd="0" destOrd="0" presId="urn:microsoft.com/office/officeart/2018/2/layout/IconVerticalSolidList"/>
    <dgm:cxn modelId="{1AF06AB3-C66A-A848-9765-6000184E2D77}" type="presParOf" srcId="{59835635-CB6C-4089-AA82-7FC885B4558E}" destId="{FACC63DB-8535-4E06-A655-EAE4D97F08A5}" srcOrd="1" destOrd="0" presId="urn:microsoft.com/office/officeart/2018/2/layout/IconVerticalSolidList"/>
    <dgm:cxn modelId="{6E9622F5-DBAB-0744-9E2D-A9F221CFB5CA}" type="presParOf" srcId="{59835635-CB6C-4089-AA82-7FC885B4558E}" destId="{195A5834-AAFF-4EAA-842B-A0B6742AC187}" srcOrd="2" destOrd="0" presId="urn:microsoft.com/office/officeart/2018/2/layout/IconVerticalSolidList"/>
    <dgm:cxn modelId="{09AB2ABD-09A7-3346-9217-C2B4F69625FE}" type="presParOf" srcId="{59835635-CB6C-4089-AA82-7FC885B4558E}" destId="{C73FEA62-5941-4217-A11C-CBE80EBA38D1}" srcOrd="3" destOrd="0" presId="urn:microsoft.com/office/officeart/2018/2/layout/IconVerticalSolidList"/>
    <dgm:cxn modelId="{8E9B1952-C933-1C4F-B661-8C9414AE99F4}" type="presParOf" srcId="{60E759E4-0CF9-433B-82EF-FDE07A441740}" destId="{E6AFCF08-BB71-4065-9090-7B59C937837B}" srcOrd="1" destOrd="0" presId="urn:microsoft.com/office/officeart/2018/2/layout/IconVerticalSolidList"/>
    <dgm:cxn modelId="{56C6EA72-D282-DE43-AFFC-26C80A3C3477}" type="presParOf" srcId="{60E759E4-0CF9-433B-82EF-FDE07A441740}" destId="{7FAFF58E-982E-4EAF-BBBB-9283CDEB2721}" srcOrd="2" destOrd="0" presId="urn:microsoft.com/office/officeart/2018/2/layout/IconVerticalSolidList"/>
    <dgm:cxn modelId="{36DAD286-8170-3B47-8ED6-31AE70C9B475}" type="presParOf" srcId="{7FAFF58E-982E-4EAF-BBBB-9283CDEB2721}" destId="{5F61F469-B0FB-4728-9091-8483A6CF433C}" srcOrd="0" destOrd="0" presId="urn:microsoft.com/office/officeart/2018/2/layout/IconVerticalSolidList"/>
    <dgm:cxn modelId="{388BDD21-F454-7546-98E8-43A1B097BFD8}" type="presParOf" srcId="{7FAFF58E-982E-4EAF-BBBB-9283CDEB2721}" destId="{049EC703-4261-4411-94CF-B891ECDF1997}" srcOrd="1" destOrd="0" presId="urn:microsoft.com/office/officeart/2018/2/layout/IconVerticalSolidList"/>
    <dgm:cxn modelId="{E1603FEF-E367-C846-BFCB-9645E3433D04}" type="presParOf" srcId="{7FAFF58E-982E-4EAF-BBBB-9283CDEB2721}" destId="{9EFF3308-7F3A-4936-881B-D036FFFC9641}" srcOrd="2" destOrd="0" presId="urn:microsoft.com/office/officeart/2018/2/layout/IconVerticalSolidList"/>
    <dgm:cxn modelId="{20B50CC8-2B7A-634F-97A2-CEB63C8FCB15}" type="presParOf" srcId="{7FAFF58E-982E-4EAF-BBBB-9283CDEB2721}" destId="{EA01874F-8C3B-4543-92E1-185E4158E958}" srcOrd="3" destOrd="0" presId="urn:microsoft.com/office/officeart/2018/2/layout/IconVerticalSolidList"/>
    <dgm:cxn modelId="{FC07A314-7E2D-C942-A61A-5960E6AEDC1B}" type="presParOf" srcId="{60E759E4-0CF9-433B-82EF-FDE07A441740}" destId="{3C4D232A-D94C-4D5B-8770-209F717E6E2F}" srcOrd="3" destOrd="0" presId="urn:microsoft.com/office/officeart/2018/2/layout/IconVerticalSolidList"/>
    <dgm:cxn modelId="{0D9F82F4-15C4-0149-8FBF-B33B4B4125FF}" type="presParOf" srcId="{60E759E4-0CF9-433B-82EF-FDE07A441740}" destId="{8C244A0B-B846-468B-9D87-823FF99780E7}" srcOrd="4" destOrd="0" presId="urn:microsoft.com/office/officeart/2018/2/layout/IconVerticalSolidList"/>
    <dgm:cxn modelId="{8AC92944-0039-2B44-8EA7-F4E281AAF28D}" type="presParOf" srcId="{8C244A0B-B846-468B-9D87-823FF99780E7}" destId="{4664CB76-8D81-4271-861D-EE408A888728}" srcOrd="0" destOrd="0" presId="urn:microsoft.com/office/officeart/2018/2/layout/IconVerticalSolidList"/>
    <dgm:cxn modelId="{587C65DC-DE1A-2B47-B95D-3DA8CCD62DA3}" type="presParOf" srcId="{8C244A0B-B846-468B-9D87-823FF99780E7}" destId="{7935A3C2-79FD-4D96-B23B-5AF05D49ABED}" srcOrd="1" destOrd="0" presId="urn:microsoft.com/office/officeart/2018/2/layout/IconVerticalSolidList"/>
    <dgm:cxn modelId="{6FD516A7-69CB-294D-8EE6-037737E3A09C}" type="presParOf" srcId="{8C244A0B-B846-468B-9D87-823FF99780E7}" destId="{B746C97D-89A9-4581-A758-B559E2AE4504}" srcOrd="2" destOrd="0" presId="urn:microsoft.com/office/officeart/2018/2/layout/IconVerticalSolidList"/>
    <dgm:cxn modelId="{484309A7-1FA5-764B-9AEB-10017B249E77}" type="presParOf" srcId="{8C244A0B-B846-468B-9D87-823FF99780E7}" destId="{FDF49942-02A8-4F74-AFFA-8371C253C836}" srcOrd="3" destOrd="0" presId="urn:microsoft.com/office/officeart/2018/2/layout/IconVerticalSolidList"/>
    <dgm:cxn modelId="{221812E5-A8E0-3542-ACAF-833CF69D7F66}" type="presParOf" srcId="{60E759E4-0CF9-433B-82EF-FDE07A441740}" destId="{21E3A3B3-9E9A-4933-BA91-2DBCBF45BEC6}" srcOrd="5" destOrd="0" presId="urn:microsoft.com/office/officeart/2018/2/layout/IconVerticalSolidList"/>
    <dgm:cxn modelId="{E145DBE4-43C8-4346-966D-59946A4B64D4}" type="presParOf" srcId="{60E759E4-0CF9-433B-82EF-FDE07A441740}" destId="{85DFAEAC-41D4-4DEC-8F89-FA28D181B761}" srcOrd="6" destOrd="0" presId="urn:microsoft.com/office/officeart/2018/2/layout/IconVerticalSolidList"/>
    <dgm:cxn modelId="{976BAC3D-EE3E-204B-9191-2DBBD3F13E5C}" type="presParOf" srcId="{85DFAEAC-41D4-4DEC-8F89-FA28D181B761}" destId="{035E471D-4EFB-482F-BF44-5A028BBFCA42}" srcOrd="0" destOrd="0" presId="urn:microsoft.com/office/officeart/2018/2/layout/IconVerticalSolidList"/>
    <dgm:cxn modelId="{1EFE15F8-86B3-D741-8370-43788ED0FF22}" type="presParOf" srcId="{85DFAEAC-41D4-4DEC-8F89-FA28D181B761}" destId="{785B6384-4F93-4C7B-8D40-871212925D4D}" srcOrd="1" destOrd="0" presId="urn:microsoft.com/office/officeart/2018/2/layout/IconVerticalSolidList"/>
    <dgm:cxn modelId="{20FBA38B-4925-5849-958C-11553069DD65}" type="presParOf" srcId="{85DFAEAC-41D4-4DEC-8F89-FA28D181B761}" destId="{35095938-D55B-4217-A5F6-042AD8F603DF}" srcOrd="2" destOrd="0" presId="urn:microsoft.com/office/officeart/2018/2/layout/IconVerticalSolidList"/>
    <dgm:cxn modelId="{F87B96FE-489A-3F49-A974-60BDB0F8632F}" type="presParOf" srcId="{85DFAEAC-41D4-4DEC-8F89-FA28D181B761}" destId="{352DB538-7CC7-4A1C-AE60-1A7FD0ADBF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AA41851-D5F2-49D0-BF70-D7A3EBB7535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9B8E0A-50FF-4C95-930E-D39E5839E597}">
      <dgm:prSet/>
      <dgm:spPr/>
      <dgm:t>
        <a:bodyPr/>
        <a:lstStyle/>
        <a:p>
          <a:r>
            <a:rPr lang="en-US"/>
            <a:t>Critique of the Cause-and-Effect Model</a:t>
          </a:r>
        </a:p>
      </dgm:t>
    </dgm:pt>
    <dgm:pt modelId="{1AC9649E-ED43-4C22-8A15-ACE578BCDC67}" type="parTrans" cxnId="{80047695-2E13-4208-9E04-9E4AAEC45A3F}">
      <dgm:prSet/>
      <dgm:spPr/>
      <dgm:t>
        <a:bodyPr/>
        <a:lstStyle/>
        <a:p>
          <a:endParaRPr lang="en-US"/>
        </a:p>
      </dgm:t>
    </dgm:pt>
    <dgm:pt modelId="{AFEC46B6-00D1-4461-8CFE-93394546FD3A}" type="sibTrans" cxnId="{80047695-2E13-4208-9E04-9E4AAEC45A3F}">
      <dgm:prSet/>
      <dgm:spPr/>
      <dgm:t>
        <a:bodyPr/>
        <a:lstStyle/>
        <a:p>
          <a:endParaRPr lang="en-US"/>
        </a:p>
      </dgm:t>
    </dgm:pt>
    <dgm:pt modelId="{029F2F59-04E8-4F97-82AE-457B9C285DCD}">
      <dgm:prSet/>
      <dgm:spPr/>
      <dgm:t>
        <a:bodyPr/>
        <a:lstStyle/>
        <a:p>
          <a:r>
            <a:rPr lang="en-US"/>
            <a:t>Fishbone diagram. Maps causes of a problem into 6 categories: People, Process, Place, Product, Price, Promotion</a:t>
          </a:r>
        </a:p>
      </dgm:t>
    </dgm:pt>
    <dgm:pt modelId="{FE048541-3486-4168-8AA2-5062E721E661}" type="parTrans" cxnId="{47C5A4BF-06F3-466A-914A-6163F5FCE3CD}">
      <dgm:prSet/>
      <dgm:spPr/>
      <dgm:t>
        <a:bodyPr/>
        <a:lstStyle/>
        <a:p>
          <a:endParaRPr lang="en-US"/>
        </a:p>
      </dgm:t>
    </dgm:pt>
    <dgm:pt modelId="{A606B195-17FE-4096-BB32-FC24B30F3C9D}" type="sibTrans" cxnId="{47C5A4BF-06F3-466A-914A-6163F5FCE3CD}">
      <dgm:prSet/>
      <dgm:spPr/>
      <dgm:t>
        <a:bodyPr/>
        <a:lstStyle/>
        <a:p>
          <a:endParaRPr lang="en-US"/>
        </a:p>
      </dgm:t>
    </dgm:pt>
    <dgm:pt modelId="{C3EDF7C4-7970-4145-9740-13385E69DE37}">
      <dgm:prSet/>
      <dgm:spPr/>
      <dgm:t>
        <a:bodyPr/>
        <a:lstStyle/>
        <a:p>
          <a:r>
            <a:rPr lang="en-US"/>
            <a:t>Benefits</a:t>
          </a:r>
        </a:p>
      </dgm:t>
    </dgm:pt>
    <dgm:pt modelId="{1EEA72F6-9390-4626-AD67-08222150E360}" type="parTrans" cxnId="{890AAEEA-359F-4273-AA9C-3AD03E853F7F}">
      <dgm:prSet/>
      <dgm:spPr/>
      <dgm:t>
        <a:bodyPr/>
        <a:lstStyle/>
        <a:p>
          <a:endParaRPr lang="en-US"/>
        </a:p>
      </dgm:t>
    </dgm:pt>
    <dgm:pt modelId="{CDC64EEF-8FB8-4A75-8195-2369CAE0062B}" type="sibTrans" cxnId="{890AAEEA-359F-4273-AA9C-3AD03E853F7F}">
      <dgm:prSet/>
      <dgm:spPr/>
      <dgm:t>
        <a:bodyPr/>
        <a:lstStyle/>
        <a:p>
          <a:endParaRPr lang="en-US"/>
        </a:p>
      </dgm:t>
    </dgm:pt>
    <dgm:pt modelId="{91AFACE7-1E33-4455-902D-636CE3E60D8E}">
      <dgm:prSet/>
      <dgm:spPr/>
      <dgm:t>
        <a:bodyPr/>
        <a:lstStyle/>
        <a:p>
          <a:r>
            <a:rPr lang="en-US"/>
            <a:t>Visual structure: Shows all possible causes in one diagram so nothing missed</a:t>
          </a:r>
        </a:p>
      </dgm:t>
    </dgm:pt>
    <dgm:pt modelId="{92AC5C53-09B6-4579-BD0B-3C0E0A197E39}" type="parTrans" cxnId="{33C54A5D-F949-4441-8EF2-04AA30BAC285}">
      <dgm:prSet/>
      <dgm:spPr/>
      <dgm:t>
        <a:bodyPr/>
        <a:lstStyle/>
        <a:p>
          <a:endParaRPr lang="en-US"/>
        </a:p>
      </dgm:t>
    </dgm:pt>
    <dgm:pt modelId="{05FF8AE7-9FC3-44E3-9711-361C78F3E6B8}" type="sibTrans" cxnId="{33C54A5D-F949-4441-8EF2-04AA30BAC285}">
      <dgm:prSet/>
      <dgm:spPr/>
      <dgm:t>
        <a:bodyPr/>
        <a:lstStyle/>
        <a:p>
          <a:endParaRPr lang="en-US"/>
        </a:p>
      </dgm:t>
    </dgm:pt>
    <dgm:pt modelId="{2EC2FC2D-4882-4419-BC4A-40558D62E496}">
      <dgm:prSet/>
      <dgm:spPr/>
      <dgm:t>
        <a:bodyPr/>
        <a:lstStyle/>
        <a:p>
          <a:r>
            <a:rPr lang="en-US"/>
            <a:t>Team tool: Easy for groups to brainstorm causes together</a:t>
          </a:r>
        </a:p>
      </dgm:t>
    </dgm:pt>
    <dgm:pt modelId="{69A7B318-4A93-402B-85C8-2AD2891FB375}" type="parTrans" cxnId="{3FDC4F8F-0063-4683-9AD7-10467B9C14BA}">
      <dgm:prSet/>
      <dgm:spPr/>
      <dgm:t>
        <a:bodyPr/>
        <a:lstStyle/>
        <a:p>
          <a:endParaRPr lang="en-US"/>
        </a:p>
      </dgm:t>
    </dgm:pt>
    <dgm:pt modelId="{A27A15DB-1159-45E1-9D16-50C68C56B7D1}" type="sibTrans" cxnId="{3FDC4F8F-0063-4683-9AD7-10467B9C14BA}">
      <dgm:prSet/>
      <dgm:spPr/>
      <dgm:t>
        <a:bodyPr/>
        <a:lstStyle/>
        <a:p>
          <a:endParaRPr lang="en-US"/>
        </a:p>
      </dgm:t>
    </dgm:pt>
    <dgm:pt modelId="{F8AF937F-B424-4819-9E88-CBAFADD8971A}">
      <dgm:prSet/>
      <dgm:spPr/>
      <dgm:t>
        <a:bodyPr/>
        <a:lstStyle/>
        <a:p>
          <a:r>
            <a:rPr lang="en-US"/>
            <a:t>Root cause focus: Moves from symptoms to underlying causes, E.G  "no delivery" vs "low sales"</a:t>
          </a:r>
        </a:p>
      </dgm:t>
    </dgm:pt>
    <dgm:pt modelId="{A3E3AC76-F155-479C-8D1A-D1009D05F0AD}" type="parTrans" cxnId="{49792AC0-722A-4419-8D15-3AE167A3C3C1}">
      <dgm:prSet/>
      <dgm:spPr/>
      <dgm:t>
        <a:bodyPr/>
        <a:lstStyle/>
        <a:p>
          <a:endParaRPr lang="en-US"/>
        </a:p>
      </dgm:t>
    </dgm:pt>
    <dgm:pt modelId="{63FE7A71-97B8-40C2-8374-B8F8EA361105}" type="sibTrans" cxnId="{49792AC0-722A-4419-8D15-3AE167A3C3C1}">
      <dgm:prSet/>
      <dgm:spPr/>
      <dgm:t>
        <a:bodyPr/>
        <a:lstStyle/>
        <a:p>
          <a:endParaRPr lang="en-US"/>
        </a:p>
      </dgm:t>
    </dgm:pt>
    <dgm:pt modelId="{E542F092-66D2-410E-B8E7-973C53107A2D}">
      <dgm:prSet/>
      <dgm:spPr/>
      <dgm:t>
        <a:bodyPr/>
        <a:lstStyle/>
        <a:p>
          <a:r>
            <a:rPr lang="en-US"/>
            <a:t>Limitations</a:t>
          </a:r>
        </a:p>
      </dgm:t>
    </dgm:pt>
    <dgm:pt modelId="{D3B3FCB2-932F-4568-979E-C5D6B321D1C2}" type="parTrans" cxnId="{37F4E15A-1E94-4C99-A0C8-7CD5F89C7E6C}">
      <dgm:prSet/>
      <dgm:spPr/>
      <dgm:t>
        <a:bodyPr/>
        <a:lstStyle/>
        <a:p>
          <a:endParaRPr lang="en-US"/>
        </a:p>
      </dgm:t>
    </dgm:pt>
    <dgm:pt modelId="{E4A73988-64AC-4349-A95D-2B8381F37B06}" type="sibTrans" cxnId="{37F4E15A-1E94-4C99-A0C8-7CD5F89C7E6C}">
      <dgm:prSet/>
      <dgm:spPr/>
      <dgm:t>
        <a:bodyPr/>
        <a:lstStyle/>
        <a:p>
          <a:endParaRPr lang="en-US"/>
        </a:p>
      </dgm:t>
    </dgm:pt>
    <dgm:pt modelId="{BB72AB5B-0A06-4C69-8A05-73DE407E2AD9}">
      <dgm:prSet/>
      <dgm:spPr/>
      <dgm:t>
        <a:bodyPr/>
        <a:lstStyle/>
        <a:p>
          <a:r>
            <a:rPr lang="en-US"/>
            <a:t>No prioritization: Lists many causes but doesn't show which one matters most</a:t>
          </a:r>
        </a:p>
      </dgm:t>
    </dgm:pt>
    <dgm:pt modelId="{C215838C-D79E-4439-BD11-38C742AE4FD4}" type="parTrans" cxnId="{87B208C8-5493-4C66-B686-94D0176A5700}">
      <dgm:prSet/>
      <dgm:spPr/>
      <dgm:t>
        <a:bodyPr/>
        <a:lstStyle/>
        <a:p>
          <a:endParaRPr lang="en-US"/>
        </a:p>
      </dgm:t>
    </dgm:pt>
    <dgm:pt modelId="{218AF1CF-A7A4-40B8-B519-0F8D14E37ED7}" type="sibTrans" cxnId="{87B208C8-5493-4C66-B686-94D0176A5700}">
      <dgm:prSet/>
      <dgm:spPr/>
      <dgm:t>
        <a:bodyPr/>
        <a:lstStyle/>
        <a:p>
          <a:endParaRPr lang="en-US"/>
        </a:p>
      </dgm:t>
    </dgm:pt>
    <dgm:pt modelId="{8A289776-4027-4C51-BF20-7A85AEAA40B0}">
      <dgm:prSet/>
      <dgm:spPr/>
      <dgm:t>
        <a:bodyPr/>
        <a:lstStyle/>
        <a:p>
          <a:r>
            <a:rPr lang="en-US"/>
            <a:t>Subjective: Categories + causes depend on who's brainstorming</a:t>
          </a:r>
        </a:p>
      </dgm:t>
    </dgm:pt>
    <dgm:pt modelId="{2C83877A-32DF-4444-BD18-1C5095DE5D26}" type="parTrans" cxnId="{E1EA2E79-089D-459A-AA60-4414CBFB203D}">
      <dgm:prSet/>
      <dgm:spPr/>
      <dgm:t>
        <a:bodyPr/>
        <a:lstStyle/>
        <a:p>
          <a:endParaRPr lang="en-US"/>
        </a:p>
      </dgm:t>
    </dgm:pt>
    <dgm:pt modelId="{41FAD181-7044-41E4-B875-81D6CAC28308}" type="sibTrans" cxnId="{E1EA2E79-089D-459A-AA60-4414CBFB203D}">
      <dgm:prSet/>
      <dgm:spPr/>
      <dgm:t>
        <a:bodyPr/>
        <a:lstStyle/>
        <a:p>
          <a:endParaRPr lang="en-US"/>
        </a:p>
      </dgm:t>
    </dgm:pt>
    <dgm:pt modelId="{22C542EA-1C50-4CE7-8613-7B26D19AEF2E}">
      <dgm:prSet/>
      <dgm:spPr/>
      <dgm:t>
        <a:bodyPr/>
        <a:lstStyle/>
        <a:p>
          <a:r>
            <a:rPr lang="en-US"/>
            <a:t>Static: Snapshot at one time. Doesn't show how causes interact/change</a:t>
          </a:r>
        </a:p>
      </dgm:t>
    </dgm:pt>
    <dgm:pt modelId="{07FC178B-BEB7-4811-8B2F-846A7FA619B3}" type="parTrans" cxnId="{09D8AAEF-6A07-4218-9F86-979BA48A0575}">
      <dgm:prSet/>
      <dgm:spPr/>
      <dgm:t>
        <a:bodyPr/>
        <a:lstStyle/>
        <a:p>
          <a:endParaRPr lang="en-US"/>
        </a:p>
      </dgm:t>
    </dgm:pt>
    <dgm:pt modelId="{CE5D2B92-80F4-46AB-A386-A999E051DD0D}" type="sibTrans" cxnId="{09D8AAEF-6A07-4218-9F86-979BA48A0575}">
      <dgm:prSet/>
      <dgm:spPr/>
      <dgm:t>
        <a:bodyPr/>
        <a:lstStyle/>
        <a:p>
          <a:endParaRPr lang="en-US"/>
        </a:p>
      </dgm:t>
    </dgm:pt>
    <dgm:pt modelId="{0C2B566B-CDCA-403D-819D-B19CDA64FB74}">
      <dgm:prSet/>
      <dgm:spPr/>
      <dgm:t>
        <a:bodyPr/>
        <a:lstStyle/>
        <a:p>
          <a:r>
            <a:rPr lang="en-US"/>
            <a:t>Time-consuming: Needs good data + team input to be accurate</a:t>
          </a:r>
        </a:p>
      </dgm:t>
    </dgm:pt>
    <dgm:pt modelId="{356B5805-0DA1-47DE-BFB5-F13338F166A9}" type="parTrans" cxnId="{BE4A0C78-B410-4520-BAC6-378D84175FAD}">
      <dgm:prSet/>
      <dgm:spPr/>
      <dgm:t>
        <a:bodyPr/>
        <a:lstStyle/>
        <a:p>
          <a:endParaRPr lang="en-US"/>
        </a:p>
      </dgm:t>
    </dgm:pt>
    <dgm:pt modelId="{F97300A1-3395-4446-8E5E-F3E8AF269B38}" type="sibTrans" cxnId="{BE4A0C78-B410-4520-BAC6-378D84175FAD}">
      <dgm:prSet/>
      <dgm:spPr/>
      <dgm:t>
        <a:bodyPr/>
        <a:lstStyle/>
        <a:p>
          <a:endParaRPr lang="en-US"/>
        </a:p>
      </dgm:t>
    </dgm:pt>
    <dgm:pt modelId="{5FF2AB17-3A31-3B4B-AA6C-858C8DC6BEB9}" type="pres">
      <dgm:prSet presAssocID="{EAA41851-D5F2-49D0-BF70-D7A3EBB75353}" presName="diagram" presStyleCnt="0">
        <dgm:presLayoutVars>
          <dgm:dir/>
          <dgm:resizeHandles val="exact"/>
        </dgm:presLayoutVars>
      </dgm:prSet>
      <dgm:spPr/>
    </dgm:pt>
    <dgm:pt modelId="{1D9D3D57-D215-8545-B9E6-66717CA7A53E}" type="pres">
      <dgm:prSet presAssocID="{019B8E0A-50FF-4C95-930E-D39E5839E597}" presName="node" presStyleLbl="node1" presStyleIdx="0" presStyleCnt="11">
        <dgm:presLayoutVars>
          <dgm:bulletEnabled val="1"/>
        </dgm:presLayoutVars>
      </dgm:prSet>
      <dgm:spPr/>
    </dgm:pt>
    <dgm:pt modelId="{398E5069-90D2-D747-A9F1-2C7DDA4C648E}" type="pres">
      <dgm:prSet presAssocID="{AFEC46B6-00D1-4461-8CFE-93394546FD3A}" presName="sibTrans" presStyleCnt="0"/>
      <dgm:spPr/>
    </dgm:pt>
    <dgm:pt modelId="{13C0CAC7-72D4-E746-A74C-0AC53BB80032}" type="pres">
      <dgm:prSet presAssocID="{029F2F59-04E8-4F97-82AE-457B9C285DCD}" presName="node" presStyleLbl="node1" presStyleIdx="1" presStyleCnt="11">
        <dgm:presLayoutVars>
          <dgm:bulletEnabled val="1"/>
        </dgm:presLayoutVars>
      </dgm:prSet>
      <dgm:spPr/>
    </dgm:pt>
    <dgm:pt modelId="{06587A47-0089-FD46-8E75-0FB1E368A62F}" type="pres">
      <dgm:prSet presAssocID="{A606B195-17FE-4096-BB32-FC24B30F3C9D}" presName="sibTrans" presStyleCnt="0"/>
      <dgm:spPr/>
    </dgm:pt>
    <dgm:pt modelId="{BE9A5F03-73E4-714F-A8ED-7B3FB6BDB50B}" type="pres">
      <dgm:prSet presAssocID="{C3EDF7C4-7970-4145-9740-13385E69DE37}" presName="node" presStyleLbl="node1" presStyleIdx="2" presStyleCnt="11">
        <dgm:presLayoutVars>
          <dgm:bulletEnabled val="1"/>
        </dgm:presLayoutVars>
      </dgm:prSet>
      <dgm:spPr/>
    </dgm:pt>
    <dgm:pt modelId="{6D084327-94B1-5E4E-ADC0-138F31DDF967}" type="pres">
      <dgm:prSet presAssocID="{CDC64EEF-8FB8-4A75-8195-2369CAE0062B}" presName="sibTrans" presStyleCnt="0"/>
      <dgm:spPr/>
    </dgm:pt>
    <dgm:pt modelId="{6CA741C8-CBC2-AA41-8CEB-43F089002D0F}" type="pres">
      <dgm:prSet presAssocID="{91AFACE7-1E33-4455-902D-636CE3E60D8E}" presName="node" presStyleLbl="node1" presStyleIdx="3" presStyleCnt="11">
        <dgm:presLayoutVars>
          <dgm:bulletEnabled val="1"/>
        </dgm:presLayoutVars>
      </dgm:prSet>
      <dgm:spPr/>
    </dgm:pt>
    <dgm:pt modelId="{323313F1-B909-DB44-B438-C72CBC65C1D3}" type="pres">
      <dgm:prSet presAssocID="{05FF8AE7-9FC3-44E3-9711-361C78F3E6B8}" presName="sibTrans" presStyleCnt="0"/>
      <dgm:spPr/>
    </dgm:pt>
    <dgm:pt modelId="{CC1FA995-873E-C54B-8BCF-2B341089E5C1}" type="pres">
      <dgm:prSet presAssocID="{2EC2FC2D-4882-4419-BC4A-40558D62E496}" presName="node" presStyleLbl="node1" presStyleIdx="4" presStyleCnt="11">
        <dgm:presLayoutVars>
          <dgm:bulletEnabled val="1"/>
        </dgm:presLayoutVars>
      </dgm:prSet>
      <dgm:spPr/>
    </dgm:pt>
    <dgm:pt modelId="{5D013ED2-ED0C-0C42-9BD0-1EAF73B3D6E6}" type="pres">
      <dgm:prSet presAssocID="{A27A15DB-1159-45E1-9D16-50C68C56B7D1}" presName="sibTrans" presStyleCnt="0"/>
      <dgm:spPr/>
    </dgm:pt>
    <dgm:pt modelId="{BE3FE110-A332-3644-A1E4-01789712F8E1}" type="pres">
      <dgm:prSet presAssocID="{F8AF937F-B424-4819-9E88-CBAFADD8971A}" presName="node" presStyleLbl="node1" presStyleIdx="5" presStyleCnt="11">
        <dgm:presLayoutVars>
          <dgm:bulletEnabled val="1"/>
        </dgm:presLayoutVars>
      </dgm:prSet>
      <dgm:spPr/>
    </dgm:pt>
    <dgm:pt modelId="{69D8B0A4-CFD8-C549-BBA2-BAC9D28F2FDE}" type="pres">
      <dgm:prSet presAssocID="{63FE7A71-97B8-40C2-8374-B8F8EA361105}" presName="sibTrans" presStyleCnt="0"/>
      <dgm:spPr/>
    </dgm:pt>
    <dgm:pt modelId="{96FBB5D4-5E78-434E-AD01-FBB5FD9A15C0}" type="pres">
      <dgm:prSet presAssocID="{E542F092-66D2-410E-B8E7-973C53107A2D}" presName="node" presStyleLbl="node1" presStyleIdx="6" presStyleCnt="11">
        <dgm:presLayoutVars>
          <dgm:bulletEnabled val="1"/>
        </dgm:presLayoutVars>
      </dgm:prSet>
      <dgm:spPr/>
    </dgm:pt>
    <dgm:pt modelId="{AA267791-5AC0-CC43-A991-0C422724B2E7}" type="pres">
      <dgm:prSet presAssocID="{E4A73988-64AC-4349-A95D-2B8381F37B06}" presName="sibTrans" presStyleCnt="0"/>
      <dgm:spPr/>
    </dgm:pt>
    <dgm:pt modelId="{25E4A519-0F1F-6946-81C0-FC624741C428}" type="pres">
      <dgm:prSet presAssocID="{BB72AB5B-0A06-4C69-8A05-73DE407E2AD9}" presName="node" presStyleLbl="node1" presStyleIdx="7" presStyleCnt="11">
        <dgm:presLayoutVars>
          <dgm:bulletEnabled val="1"/>
        </dgm:presLayoutVars>
      </dgm:prSet>
      <dgm:spPr/>
    </dgm:pt>
    <dgm:pt modelId="{A8670790-EAF9-4D44-AD9D-43DDD9EDE4AB}" type="pres">
      <dgm:prSet presAssocID="{218AF1CF-A7A4-40B8-B519-0F8D14E37ED7}" presName="sibTrans" presStyleCnt="0"/>
      <dgm:spPr/>
    </dgm:pt>
    <dgm:pt modelId="{43A8C8B1-EB13-0644-8F53-E25BC16FFD0B}" type="pres">
      <dgm:prSet presAssocID="{8A289776-4027-4C51-BF20-7A85AEAA40B0}" presName="node" presStyleLbl="node1" presStyleIdx="8" presStyleCnt="11">
        <dgm:presLayoutVars>
          <dgm:bulletEnabled val="1"/>
        </dgm:presLayoutVars>
      </dgm:prSet>
      <dgm:spPr/>
    </dgm:pt>
    <dgm:pt modelId="{E3F76766-66CE-5549-AEEC-9A70302AD951}" type="pres">
      <dgm:prSet presAssocID="{41FAD181-7044-41E4-B875-81D6CAC28308}" presName="sibTrans" presStyleCnt="0"/>
      <dgm:spPr/>
    </dgm:pt>
    <dgm:pt modelId="{197DA80D-C4CE-DA44-9D14-830543EB9FDC}" type="pres">
      <dgm:prSet presAssocID="{22C542EA-1C50-4CE7-8613-7B26D19AEF2E}" presName="node" presStyleLbl="node1" presStyleIdx="9" presStyleCnt="11">
        <dgm:presLayoutVars>
          <dgm:bulletEnabled val="1"/>
        </dgm:presLayoutVars>
      </dgm:prSet>
      <dgm:spPr/>
    </dgm:pt>
    <dgm:pt modelId="{77B957DD-B34A-0549-9828-7ACDD2E3655C}" type="pres">
      <dgm:prSet presAssocID="{CE5D2B92-80F4-46AB-A386-A999E051DD0D}" presName="sibTrans" presStyleCnt="0"/>
      <dgm:spPr/>
    </dgm:pt>
    <dgm:pt modelId="{A81BA478-E9FE-7444-B133-9F61B526743B}" type="pres">
      <dgm:prSet presAssocID="{0C2B566B-CDCA-403D-819D-B19CDA64FB7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5099F12-0CD9-3144-A94E-2CC9F63166FC}" type="presOf" srcId="{22C542EA-1C50-4CE7-8613-7B26D19AEF2E}" destId="{197DA80D-C4CE-DA44-9D14-830543EB9FDC}" srcOrd="0" destOrd="0" presId="urn:microsoft.com/office/officeart/2005/8/layout/default"/>
    <dgm:cxn modelId="{AF26C81A-BAE9-1C40-95F5-2C09B627A959}" type="presOf" srcId="{91AFACE7-1E33-4455-902D-636CE3E60D8E}" destId="{6CA741C8-CBC2-AA41-8CEB-43F089002D0F}" srcOrd="0" destOrd="0" presId="urn:microsoft.com/office/officeart/2005/8/layout/default"/>
    <dgm:cxn modelId="{85A96338-89AE-FC40-9C1D-9B57740EED99}" type="presOf" srcId="{BB72AB5B-0A06-4C69-8A05-73DE407E2AD9}" destId="{25E4A519-0F1F-6946-81C0-FC624741C428}" srcOrd="0" destOrd="0" presId="urn:microsoft.com/office/officeart/2005/8/layout/default"/>
    <dgm:cxn modelId="{37F4E15A-1E94-4C99-A0C8-7CD5F89C7E6C}" srcId="{EAA41851-D5F2-49D0-BF70-D7A3EBB75353}" destId="{E542F092-66D2-410E-B8E7-973C53107A2D}" srcOrd="6" destOrd="0" parTransId="{D3B3FCB2-932F-4568-979E-C5D6B321D1C2}" sibTransId="{E4A73988-64AC-4349-A95D-2B8381F37B06}"/>
    <dgm:cxn modelId="{33C54A5D-F949-4441-8EF2-04AA30BAC285}" srcId="{EAA41851-D5F2-49D0-BF70-D7A3EBB75353}" destId="{91AFACE7-1E33-4455-902D-636CE3E60D8E}" srcOrd="3" destOrd="0" parTransId="{92AC5C53-09B6-4579-BD0B-3C0E0A197E39}" sibTransId="{05FF8AE7-9FC3-44E3-9711-361C78F3E6B8}"/>
    <dgm:cxn modelId="{AAE4F35D-59DC-7C49-A3EC-E405B44AA913}" type="presOf" srcId="{8A289776-4027-4C51-BF20-7A85AEAA40B0}" destId="{43A8C8B1-EB13-0644-8F53-E25BC16FFD0B}" srcOrd="0" destOrd="0" presId="urn:microsoft.com/office/officeart/2005/8/layout/default"/>
    <dgm:cxn modelId="{07D2DE6F-9167-A445-973C-0D58BBC688A0}" type="presOf" srcId="{019B8E0A-50FF-4C95-930E-D39E5839E597}" destId="{1D9D3D57-D215-8545-B9E6-66717CA7A53E}" srcOrd="0" destOrd="0" presId="urn:microsoft.com/office/officeart/2005/8/layout/default"/>
    <dgm:cxn modelId="{BE4A0C78-B410-4520-BAC6-378D84175FAD}" srcId="{EAA41851-D5F2-49D0-BF70-D7A3EBB75353}" destId="{0C2B566B-CDCA-403D-819D-B19CDA64FB74}" srcOrd="10" destOrd="0" parTransId="{356B5805-0DA1-47DE-BFB5-F13338F166A9}" sibTransId="{F97300A1-3395-4446-8E5E-F3E8AF269B38}"/>
    <dgm:cxn modelId="{E1EA2E79-089D-459A-AA60-4414CBFB203D}" srcId="{EAA41851-D5F2-49D0-BF70-D7A3EBB75353}" destId="{8A289776-4027-4C51-BF20-7A85AEAA40B0}" srcOrd="8" destOrd="0" parTransId="{2C83877A-32DF-4444-BD18-1C5095DE5D26}" sibTransId="{41FAD181-7044-41E4-B875-81D6CAC28308}"/>
    <dgm:cxn modelId="{FB6DF48E-605F-884A-9380-D63E92408AF8}" type="presOf" srcId="{0C2B566B-CDCA-403D-819D-B19CDA64FB74}" destId="{A81BA478-E9FE-7444-B133-9F61B526743B}" srcOrd="0" destOrd="0" presId="urn:microsoft.com/office/officeart/2005/8/layout/default"/>
    <dgm:cxn modelId="{3FDC4F8F-0063-4683-9AD7-10467B9C14BA}" srcId="{EAA41851-D5F2-49D0-BF70-D7A3EBB75353}" destId="{2EC2FC2D-4882-4419-BC4A-40558D62E496}" srcOrd="4" destOrd="0" parTransId="{69A7B318-4A93-402B-85C8-2AD2891FB375}" sibTransId="{A27A15DB-1159-45E1-9D16-50C68C56B7D1}"/>
    <dgm:cxn modelId="{80047695-2E13-4208-9E04-9E4AAEC45A3F}" srcId="{EAA41851-D5F2-49D0-BF70-D7A3EBB75353}" destId="{019B8E0A-50FF-4C95-930E-D39E5839E597}" srcOrd="0" destOrd="0" parTransId="{1AC9649E-ED43-4C22-8A15-ACE578BCDC67}" sibTransId="{AFEC46B6-00D1-4461-8CFE-93394546FD3A}"/>
    <dgm:cxn modelId="{AE6F33BC-0778-6F40-9EDA-AD942A2568E2}" type="presOf" srcId="{EAA41851-D5F2-49D0-BF70-D7A3EBB75353}" destId="{5FF2AB17-3A31-3B4B-AA6C-858C8DC6BEB9}" srcOrd="0" destOrd="0" presId="urn:microsoft.com/office/officeart/2005/8/layout/default"/>
    <dgm:cxn modelId="{47C5A4BF-06F3-466A-914A-6163F5FCE3CD}" srcId="{EAA41851-D5F2-49D0-BF70-D7A3EBB75353}" destId="{029F2F59-04E8-4F97-82AE-457B9C285DCD}" srcOrd="1" destOrd="0" parTransId="{FE048541-3486-4168-8AA2-5062E721E661}" sibTransId="{A606B195-17FE-4096-BB32-FC24B30F3C9D}"/>
    <dgm:cxn modelId="{49792AC0-722A-4419-8D15-3AE167A3C3C1}" srcId="{EAA41851-D5F2-49D0-BF70-D7A3EBB75353}" destId="{F8AF937F-B424-4819-9E88-CBAFADD8971A}" srcOrd="5" destOrd="0" parTransId="{A3E3AC76-F155-479C-8D1A-D1009D05F0AD}" sibTransId="{63FE7A71-97B8-40C2-8374-B8F8EA361105}"/>
    <dgm:cxn modelId="{87B208C8-5493-4C66-B686-94D0176A5700}" srcId="{EAA41851-D5F2-49D0-BF70-D7A3EBB75353}" destId="{BB72AB5B-0A06-4C69-8A05-73DE407E2AD9}" srcOrd="7" destOrd="0" parTransId="{C215838C-D79E-4439-BD11-38C742AE4FD4}" sibTransId="{218AF1CF-A7A4-40B8-B519-0F8D14E37ED7}"/>
    <dgm:cxn modelId="{EAD1A8CB-376F-DE4F-ACD2-96B0F35441C5}" type="presOf" srcId="{C3EDF7C4-7970-4145-9740-13385E69DE37}" destId="{BE9A5F03-73E4-714F-A8ED-7B3FB6BDB50B}" srcOrd="0" destOrd="0" presId="urn:microsoft.com/office/officeart/2005/8/layout/default"/>
    <dgm:cxn modelId="{66A916DC-14D6-174F-BBE1-790791FC6C9B}" type="presOf" srcId="{2EC2FC2D-4882-4419-BC4A-40558D62E496}" destId="{CC1FA995-873E-C54B-8BCF-2B341089E5C1}" srcOrd="0" destOrd="0" presId="urn:microsoft.com/office/officeart/2005/8/layout/default"/>
    <dgm:cxn modelId="{5A4092EA-85AA-5543-BF48-E90389A06078}" type="presOf" srcId="{E542F092-66D2-410E-B8E7-973C53107A2D}" destId="{96FBB5D4-5E78-434E-AD01-FBB5FD9A15C0}" srcOrd="0" destOrd="0" presId="urn:microsoft.com/office/officeart/2005/8/layout/default"/>
    <dgm:cxn modelId="{890AAEEA-359F-4273-AA9C-3AD03E853F7F}" srcId="{EAA41851-D5F2-49D0-BF70-D7A3EBB75353}" destId="{C3EDF7C4-7970-4145-9740-13385E69DE37}" srcOrd="2" destOrd="0" parTransId="{1EEA72F6-9390-4626-AD67-08222150E360}" sibTransId="{CDC64EEF-8FB8-4A75-8195-2369CAE0062B}"/>
    <dgm:cxn modelId="{C360E9EB-5523-DB46-81DB-CCF0C2EBD5AB}" type="presOf" srcId="{F8AF937F-B424-4819-9E88-CBAFADD8971A}" destId="{BE3FE110-A332-3644-A1E4-01789712F8E1}" srcOrd="0" destOrd="0" presId="urn:microsoft.com/office/officeart/2005/8/layout/default"/>
    <dgm:cxn modelId="{09D8AAEF-6A07-4218-9F86-979BA48A0575}" srcId="{EAA41851-D5F2-49D0-BF70-D7A3EBB75353}" destId="{22C542EA-1C50-4CE7-8613-7B26D19AEF2E}" srcOrd="9" destOrd="0" parTransId="{07FC178B-BEB7-4811-8B2F-846A7FA619B3}" sibTransId="{CE5D2B92-80F4-46AB-A386-A999E051DD0D}"/>
    <dgm:cxn modelId="{9750B7F0-DDF6-A24F-9C32-C8D4D30D255F}" type="presOf" srcId="{029F2F59-04E8-4F97-82AE-457B9C285DCD}" destId="{13C0CAC7-72D4-E746-A74C-0AC53BB80032}" srcOrd="0" destOrd="0" presId="urn:microsoft.com/office/officeart/2005/8/layout/default"/>
    <dgm:cxn modelId="{E54B51C8-6E0F-2649-B5ED-B50F7C1142B8}" type="presParOf" srcId="{5FF2AB17-3A31-3B4B-AA6C-858C8DC6BEB9}" destId="{1D9D3D57-D215-8545-B9E6-66717CA7A53E}" srcOrd="0" destOrd="0" presId="urn:microsoft.com/office/officeart/2005/8/layout/default"/>
    <dgm:cxn modelId="{DADE09FE-4972-2847-85CD-6C5DCD583FC1}" type="presParOf" srcId="{5FF2AB17-3A31-3B4B-AA6C-858C8DC6BEB9}" destId="{398E5069-90D2-D747-A9F1-2C7DDA4C648E}" srcOrd="1" destOrd="0" presId="urn:microsoft.com/office/officeart/2005/8/layout/default"/>
    <dgm:cxn modelId="{0C05F193-487A-0F44-B553-9EE004C3F517}" type="presParOf" srcId="{5FF2AB17-3A31-3B4B-AA6C-858C8DC6BEB9}" destId="{13C0CAC7-72D4-E746-A74C-0AC53BB80032}" srcOrd="2" destOrd="0" presId="urn:microsoft.com/office/officeart/2005/8/layout/default"/>
    <dgm:cxn modelId="{8AA5B521-25BA-C24F-B58A-30F6E2586178}" type="presParOf" srcId="{5FF2AB17-3A31-3B4B-AA6C-858C8DC6BEB9}" destId="{06587A47-0089-FD46-8E75-0FB1E368A62F}" srcOrd="3" destOrd="0" presId="urn:microsoft.com/office/officeart/2005/8/layout/default"/>
    <dgm:cxn modelId="{58587B83-CE88-D449-9CDF-1370FC83A960}" type="presParOf" srcId="{5FF2AB17-3A31-3B4B-AA6C-858C8DC6BEB9}" destId="{BE9A5F03-73E4-714F-A8ED-7B3FB6BDB50B}" srcOrd="4" destOrd="0" presId="urn:microsoft.com/office/officeart/2005/8/layout/default"/>
    <dgm:cxn modelId="{81FC5E6C-73F7-1B4A-9984-2470721B4CE7}" type="presParOf" srcId="{5FF2AB17-3A31-3B4B-AA6C-858C8DC6BEB9}" destId="{6D084327-94B1-5E4E-ADC0-138F31DDF967}" srcOrd="5" destOrd="0" presId="urn:microsoft.com/office/officeart/2005/8/layout/default"/>
    <dgm:cxn modelId="{653F2513-C498-6049-9B56-A3FD324B8545}" type="presParOf" srcId="{5FF2AB17-3A31-3B4B-AA6C-858C8DC6BEB9}" destId="{6CA741C8-CBC2-AA41-8CEB-43F089002D0F}" srcOrd="6" destOrd="0" presId="urn:microsoft.com/office/officeart/2005/8/layout/default"/>
    <dgm:cxn modelId="{0E37D690-E721-1347-B8DB-4AB448832E94}" type="presParOf" srcId="{5FF2AB17-3A31-3B4B-AA6C-858C8DC6BEB9}" destId="{323313F1-B909-DB44-B438-C72CBC65C1D3}" srcOrd="7" destOrd="0" presId="urn:microsoft.com/office/officeart/2005/8/layout/default"/>
    <dgm:cxn modelId="{30D2B194-0C22-FD4B-BD04-8EB868C16537}" type="presParOf" srcId="{5FF2AB17-3A31-3B4B-AA6C-858C8DC6BEB9}" destId="{CC1FA995-873E-C54B-8BCF-2B341089E5C1}" srcOrd="8" destOrd="0" presId="urn:microsoft.com/office/officeart/2005/8/layout/default"/>
    <dgm:cxn modelId="{8F2BF6E4-DCFF-D346-934B-17B5C7464E0F}" type="presParOf" srcId="{5FF2AB17-3A31-3B4B-AA6C-858C8DC6BEB9}" destId="{5D013ED2-ED0C-0C42-9BD0-1EAF73B3D6E6}" srcOrd="9" destOrd="0" presId="urn:microsoft.com/office/officeart/2005/8/layout/default"/>
    <dgm:cxn modelId="{4650D860-92A8-1045-A55A-9990A0D2E683}" type="presParOf" srcId="{5FF2AB17-3A31-3B4B-AA6C-858C8DC6BEB9}" destId="{BE3FE110-A332-3644-A1E4-01789712F8E1}" srcOrd="10" destOrd="0" presId="urn:microsoft.com/office/officeart/2005/8/layout/default"/>
    <dgm:cxn modelId="{A7F8454F-71FE-324B-AA83-D416807D9189}" type="presParOf" srcId="{5FF2AB17-3A31-3B4B-AA6C-858C8DC6BEB9}" destId="{69D8B0A4-CFD8-C549-BBA2-BAC9D28F2FDE}" srcOrd="11" destOrd="0" presId="urn:microsoft.com/office/officeart/2005/8/layout/default"/>
    <dgm:cxn modelId="{EB185409-0999-C947-83B2-163AB037DD8E}" type="presParOf" srcId="{5FF2AB17-3A31-3B4B-AA6C-858C8DC6BEB9}" destId="{96FBB5D4-5E78-434E-AD01-FBB5FD9A15C0}" srcOrd="12" destOrd="0" presId="urn:microsoft.com/office/officeart/2005/8/layout/default"/>
    <dgm:cxn modelId="{C0167FD2-D40A-BA42-87FC-3628EC8F62E8}" type="presParOf" srcId="{5FF2AB17-3A31-3B4B-AA6C-858C8DC6BEB9}" destId="{AA267791-5AC0-CC43-A991-0C422724B2E7}" srcOrd="13" destOrd="0" presId="urn:microsoft.com/office/officeart/2005/8/layout/default"/>
    <dgm:cxn modelId="{FC5916BA-2DFD-E648-A1A3-AD4D48EA45F5}" type="presParOf" srcId="{5FF2AB17-3A31-3B4B-AA6C-858C8DC6BEB9}" destId="{25E4A519-0F1F-6946-81C0-FC624741C428}" srcOrd="14" destOrd="0" presId="urn:microsoft.com/office/officeart/2005/8/layout/default"/>
    <dgm:cxn modelId="{57D4352E-7937-1646-BEE9-9FA797DEBC74}" type="presParOf" srcId="{5FF2AB17-3A31-3B4B-AA6C-858C8DC6BEB9}" destId="{A8670790-EAF9-4D44-AD9D-43DDD9EDE4AB}" srcOrd="15" destOrd="0" presId="urn:microsoft.com/office/officeart/2005/8/layout/default"/>
    <dgm:cxn modelId="{B26438DE-3FE2-8B47-9BB6-681C74030521}" type="presParOf" srcId="{5FF2AB17-3A31-3B4B-AA6C-858C8DC6BEB9}" destId="{43A8C8B1-EB13-0644-8F53-E25BC16FFD0B}" srcOrd="16" destOrd="0" presId="urn:microsoft.com/office/officeart/2005/8/layout/default"/>
    <dgm:cxn modelId="{EBEF5C35-D3F2-E340-868B-9BF84111E963}" type="presParOf" srcId="{5FF2AB17-3A31-3B4B-AA6C-858C8DC6BEB9}" destId="{E3F76766-66CE-5549-AEEC-9A70302AD951}" srcOrd="17" destOrd="0" presId="urn:microsoft.com/office/officeart/2005/8/layout/default"/>
    <dgm:cxn modelId="{04888E65-9DAD-C640-9BE4-89DD66EC90FF}" type="presParOf" srcId="{5FF2AB17-3A31-3B4B-AA6C-858C8DC6BEB9}" destId="{197DA80D-C4CE-DA44-9D14-830543EB9FDC}" srcOrd="18" destOrd="0" presId="urn:microsoft.com/office/officeart/2005/8/layout/default"/>
    <dgm:cxn modelId="{071612C9-79D9-874C-B189-3869215A4647}" type="presParOf" srcId="{5FF2AB17-3A31-3B4B-AA6C-858C8DC6BEB9}" destId="{77B957DD-B34A-0549-9828-7ACDD2E3655C}" srcOrd="19" destOrd="0" presId="urn:microsoft.com/office/officeart/2005/8/layout/default"/>
    <dgm:cxn modelId="{450DC371-45BA-6240-9ACC-F485E920121B}" type="presParOf" srcId="{5FF2AB17-3A31-3B4B-AA6C-858C8DC6BEB9}" destId="{A81BA478-E9FE-7444-B133-9F61B526743B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B3A5C6-8DEE-48DA-9147-3A06B176254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118E2D0-72E1-4474-B0E7-6EFD342FC068}">
      <dgm:prSet/>
      <dgm:spPr/>
      <dgm:t>
        <a:bodyPr/>
        <a:lstStyle/>
        <a:p>
          <a:r>
            <a:rPr lang="en-US" b="1"/>
            <a:t>Key Findings</a:t>
          </a:r>
          <a:endParaRPr lang="en-US"/>
        </a:p>
      </dgm:t>
    </dgm:pt>
    <dgm:pt modelId="{0E795FFC-F87C-420A-9B24-11C0623048B9}" type="parTrans" cxnId="{A015E529-BC6B-4D67-BB75-32EF7AAF88F2}">
      <dgm:prSet/>
      <dgm:spPr/>
      <dgm:t>
        <a:bodyPr/>
        <a:lstStyle/>
        <a:p>
          <a:endParaRPr lang="en-US"/>
        </a:p>
      </dgm:t>
    </dgm:pt>
    <dgm:pt modelId="{8AC3AA19-38D0-4F31-B2CB-483291D26CFE}" type="sibTrans" cxnId="{A015E529-BC6B-4D67-BB75-32EF7AAF88F2}">
      <dgm:prSet/>
      <dgm:spPr/>
      <dgm:t>
        <a:bodyPr/>
        <a:lstStyle/>
        <a:p>
          <a:endParaRPr lang="en-US"/>
        </a:p>
      </dgm:t>
    </dgm:pt>
    <dgm:pt modelId="{2DA1D992-B5AA-40CF-9BC9-88714A1521E2}">
      <dgm:prSet/>
      <dgm:spPr/>
      <dgm:t>
        <a:bodyPr/>
        <a:lstStyle/>
        <a:p>
          <a:r>
            <a:rPr lang="en-GB" b="1" dirty="0"/>
            <a:t>Key Finding 1</a:t>
          </a:r>
          <a:r>
            <a:rPr lang="en-GB" dirty="0"/>
            <a:t>: Root problem is sales stagnation 25% below 2019, driven by external WFH trend + internal inability to otter delivery</a:t>
          </a:r>
          <a:endParaRPr lang="en-US" dirty="0"/>
        </a:p>
      </dgm:t>
    </dgm:pt>
    <dgm:pt modelId="{5438B731-C9CD-4271-824C-FA9F2E0A673E}" type="parTrans" cxnId="{789DF8C8-74A0-4382-A946-D212B9364A39}">
      <dgm:prSet/>
      <dgm:spPr/>
      <dgm:t>
        <a:bodyPr/>
        <a:lstStyle/>
        <a:p>
          <a:endParaRPr lang="en-US"/>
        </a:p>
      </dgm:t>
    </dgm:pt>
    <dgm:pt modelId="{795F8AC0-C084-47D3-BC34-1F6F16C7E19E}" type="sibTrans" cxnId="{789DF8C8-74A0-4382-A946-D212B9364A39}">
      <dgm:prSet/>
      <dgm:spPr/>
      <dgm:t>
        <a:bodyPr/>
        <a:lstStyle/>
        <a:p>
          <a:endParaRPr lang="en-US"/>
        </a:p>
      </dgm:t>
    </dgm:pt>
    <dgm:pt modelId="{647C868F-4E90-438B-AD6B-D406D78A6B4C}">
      <dgm:prSet/>
      <dgm:spPr/>
      <dgm:t>
        <a:bodyPr/>
        <a:lstStyle/>
        <a:p>
          <a:r>
            <a:rPr lang="en-GB" b="1"/>
            <a:t>Key Finding 2: </a:t>
          </a:r>
          <a:r>
            <a:rPr lang="en-GB"/>
            <a:t>PESTEL shows external pressures: rising overheads, WFH reducing footfall, and customer demand for pre-orders. But PESTEL lacks prioritization</a:t>
          </a:r>
          <a:endParaRPr lang="en-US"/>
        </a:p>
      </dgm:t>
    </dgm:pt>
    <dgm:pt modelId="{68157C77-E141-4D82-A88E-9D87E09F017C}" type="parTrans" cxnId="{EE0CE1D9-6BA4-4984-AF54-0ED3ECAB4BA4}">
      <dgm:prSet/>
      <dgm:spPr/>
      <dgm:t>
        <a:bodyPr/>
        <a:lstStyle/>
        <a:p>
          <a:endParaRPr lang="en-US"/>
        </a:p>
      </dgm:t>
    </dgm:pt>
    <dgm:pt modelId="{72ED0F2D-3052-4167-8D2D-C19CCED0318E}" type="sibTrans" cxnId="{EE0CE1D9-6BA4-4984-AF54-0ED3ECAB4BA4}">
      <dgm:prSet/>
      <dgm:spPr/>
      <dgm:t>
        <a:bodyPr/>
        <a:lstStyle/>
        <a:p>
          <a:endParaRPr lang="en-US"/>
        </a:p>
      </dgm:t>
    </dgm:pt>
    <dgm:pt modelId="{33EF285A-D4D7-4B3B-99CF-FC908FC1DFC3}">
      <dgm:prSet/>
      <dgm:spPr/>
      <dgm:t>
        <a:bodyPr/>
        <a:lstStyle/>
        <a:p>
          <a:r>
            <a:rPr lang="en-GB" b="1"/>
            <a:t>Key Finding 3</a:t>
          </a:r>
          <a:r>
            <a:rPr lang="en-GB"/>
            <a:t>: Fishbone analysis reveals the root cause is operational: Basil as sole baker</a:t>
          </a:r>
          <a:endParaRPr lang="en-US"/>
        </a:p>
      </dgm:t>
    </dgm:pt>
    <dgm:pt modelId="{9035C884-A2EE-4870-9676-5069DD6D3339}" type="parTrans" cxnId="{DFF3821E-B69F-4FE4-98A4-058F78D5C45C}">
      <dgm:prSet/>
      <dgm:spPr/>
      <dgm:t>
        <a:bodyPr/>
        <a:lstStyle/>
        <a:p>
          <a:endParaRPr lang="en-US"/>
        </a:p>
      </dgm:t>
    </dgm:pt>
    <dgm:pt modelId="{596168CE-09D9-46BA-AAD1-980BB258D504}" type="sibTrans" cxnId="{DFF3821E-B69F-4FE4-98A4-058F78D5C45C}">
      <dgm:prSet/>
      <dgm:spPr/>
      <dgm:t>
        <a:bodyPr/>
        <a:lstStyle/>
        <a:p>
          <a:endParaRPr lang="en-US"/>
        </a:p>
      </dgm:t>
    </dgm:pt>
    <dgm:pt modelId="{26192EB1-C8BE-4124-9E80-BFC2C22D7697}">
      <dgm:prSet/>
      <dgm:spPr/>
      <dgm:t>
        <a:bodyPr/>
        <a:lstStyle/>
        <a:p>
          <a:r>
            <a:rPr lang="en-GB"/>
            <a:t>+ no ordering tech = unable to offer delivery/</a:t>
          </a:r>
          <a:endParaRPr lang="en-US"/>
        </a:p>
      </dgm:t>
    </dgm:pt>
    <dgm:pt modelId="{506BCB23-F2C3-4F9A-8EB3-3D3BCE25D6F4}" type="parTrans" cxnId="{EAB9354F-F022-4690-855C-74A878F1D3E5}">
      <dgm:prSet/>
      <dgm:spPr/>
      <dgm:t>
        <a:bodyPr/>
        <a:lstStyle/>
        <a:p>
          <a:endParaRPr lang="en-US"/>
        </a:p>
      </dgm:t>
    </dgm:pt>
    <dgm:pt modelId="{213A7BD8-7BF3-417B-8404-C4AAE034CB02}" type="sibTrans" cxnId="{EAB9354F-F022-4690-855C-74A878F1D3E5}">
      <dgm:prSet/>
      <dgm:spPr/>
      <dgm:t>
        <a:bodyPr/>
        <a:lstStyle/>
        <a:p>
          <a:endParaRPr lang="en-US"/>
        </a:p>
      </dgm:t>
    </dgm:pt>
    <dgm:pt modelId="{EBA3B942-30B0-47C3-9CFC-5490425F4290}">
      <dgm:prSet/>
      <dgm:spPr/>
      <dgm:t>
        <a:bodyPr/>
        <a:lstStyle/>
        <a:p>
          <a:r>
            <a:rPr lang="en-GB"/>
            <a:t>pre-orders</a:t>
          </a:r>
          <a:endParaRPr lang="en-US"/>
        </a:p>
      </dgm:t>
    </dgm:pt>
    <dgm:pt modelId="{3099B684-9303-495D-B32F-1790C72AF580}" type="parTrans" cxnId="{52F8050B-FD16-402C-BD45-3B32EB0D454A}">
      <dgm:prSet/>
      <dgm:spPr/>
      <dgm:t>
        <a:bodyPr/>
        <a:lstStyle/>
        <a:p>
          <a:endParaRPr lang="en-US"/>
        </a:p>
      </dgm:t>
    </dgm:pt>
    <dgm:pt modelId="{41F17F96-57C9-4D7D-BA9E-CB727760E672}" type="sibTrans" cxnId="{52F8050B-FD16-402C-BD45-3B32EB0D454A}">
      <dgm:prSet/>
      <dgm:spPr/>
      <dgm:t>
        <a:bodyPr/>
        <a:lstStyle/>
        <a:p>
          <a:endParaRPr lang="en-US"/>
        </a:p>
      </dgm:t>
    </dgm:pt>
    <dgm:pt modelId="{CB090B69-0A56-4789-8B22-7AFD75497C7A}">
      <dgm:prSet/>
      <dgm:spPr/>
      <dgm:t>
        <a:bodyPr/>
        <a:lstStyle/>
        <a:p>
          <a:r>
            <a:rPr lang="en-GB" b="1"/>
            <a:t>Key Finding 4</a:t>
          </a:r>
          <a:r>
            <a:rPr lang="en-GB"/>
            <a:t>: Problems are mixed control.</a:t>
          </a:r>
          <a:endParaRPr lang="en-US"/>
        </a:p>
      </dgm:t>
    </dgm:pt>
    <dgm:pt modelId="{0A32EE67-F629-4EDC-8915-6B56BFF17335}" type="parTrans" cxnId="{55E5E424-6254-4A64-BBEC-A1B27BDDA8CC}">
      <dgm:prSet/>
      <dgm:spPr/>
      <dgm:t>
        <a:bodyPr/>
        <a:lstStyle/>
        <a:p>
          <a:endParaRPr lang="en-US"/>
        </a:p>
      </dgm:t>
    </dgm:pt>
    <dgm:pt modelId="{77242595-F1D5-40D4-91E6-DA7DF8556721}" type="sibTrans" cxnId="{55E5E424-6254-4A64-BBEC-A1B27BDDA8CC}">
      <dgm:prSet/>
      <dgm:spPr/>
      <dgm:t>
        <a:bodyPr/>
        <a:lstStyle/>
        <a:p>
          <a:endParaRPr lang="en-US"/>
        </a:p>
      </dgm:t>
    </dgm:pt>
    <dgm:pt modelId="{1876EAAB-D4BA-4975-A2AC-55EE7D841991}">
      <dgm:prSet/>
      <dgm:spPr/>
      <dgm:t>
        <a:bodyPr/>
        <a:lstStyle/>
        <a:p>
          <a:r>
            <a:rPr lang="en-GB" dirty="0"/>
            <a:t>Basil has low control over W/ork from home/overheads, but high control over tech and operational bottlenecks</a:t>
          </a:r>
          <a:endParaRPr lang="en-US" dirty="0"/>
        </a:p>
      </dgm:t>
    </dgm:pt>
    <dgm:pt modelId="{9193D651-2471-4AF5-B781-75A4550E8226}" type="parTrans" cxnId="{A2DEC9A8-EF5F-49C9-8D49-4F8E5DA7B8CE}">
      <dgm:prSet/>
      <dgm:spPr/>
      <dgm:t>
        <a:bodyPr/>
        <a:lstStyle/>
        <a:p>
          <a:endParaRPr lang="en-US"/>
        </a:p>
      </dgm:t>
    </dgm:pt>
    <dgm:pt modelId="{630F0616-8C3F-4ADF-9DE1-EB43336B3C1A}" type="sibTrans" cxnId="{A2DEC9A8-EF5F-49C9-8D49-4F8E5DA7B8CE}">
      <dgm:prSet/>
      <dgm:spPr/>
      <dgm:t>
        <a:bodyPr/>
        <a:lstStyle/>
        <a:p>
          <a:endParaRPr lang="en-US"/>
        </a:p>
      </dgm:t>
    </dgm:pt>
    <dgm:pt modelId="{AC4C413B-D736-7A4E-8AC7-16493ED56519}" type="pres">
      <dgm:prSet presAssocID="{82B3A5C6-8DEE-48DA-9147-3A06B176254D}" presName="diagram" presStyleCnt="0">
        <dgm:presLayoutVars>
          <dgm:dir/>
          <dgm:resizeHandles val="exact"/>
        </dgm:presLayoutVars>
      </dgm:prSet>
      <dgm:spPr/>
    </dgm:pt>
    <dgm:pt modelId="{10C31297-39B8-074A-865A-8AEC1F2E8E19}" type="pres">
      <dgm:prSet presAssocID="{6118E2D0-72E1-4474-B0E7-6EFD342FC068}" presName="node" presStyleLbl="node1" presStyleIdx="0" presStyleCnt="8">
        <dgm:presLayoutVars>
          <dgm:bulletEnabled val="1"/>
        </dgm:presLayoutVars>
      </dgm:prSet>
      <dgm:spPr/>
    </dgm:pt>
    <dgm:pt modelId="{51D1F80E-93D2-DC40-A8B6-FFF4EF02C5E4}" type="pres">
      <dgm:prSet presAssocID="{8AC3AA19-38D0-4F31-B2CB-483291D26CFE}" presName="sibTrans" presStyleCnt="0"/>
      <dgm:spPr/>
    </dgm:pt>
    <dgm:pt modelId="{B3C7239D-BEC0-DD4D-A8C2-4AA32E53D812}" type="pres">
      <dgm:prSet presAssocID="{2DA1D992-B5AA-40CF-9BC9-88714A1521E2}" presName="node" presStyleLbl="node1" presStyleIdx="1" presStyleCnt="8">
        <dgm:presLayoutVars>
          <dgm:bulletEnabled val="1"/>
        </dgm:presLayoutVars>
      </dgm:prSet>
      <dgm:spPr/>
    </dgm:pt>
    <dgm:pt modelId="{FEA9755B-7FCE-094D-A431-9D5057926AAC}" type="pres">
      <dgm:prSet presAssocID="{795F8AC0-C084-47D3-BC34-1F6F16C7E19E}" presName="sibTrans" presStyleCnt="0"/>
      <dgm:spPr/>
    </dgm:pt>
    <dgm:pt modelId="{7976D394-30A8-2E44-ADE0-7FEA6DD9AE88}" type="pres">
      <dgm:prSet presAssocID="{647C868F-4E90-438B-AD6B-D406D78A6B4C}" presName="node" presStyleLbl="node1" presStyleIdx="2" presStyleCnt="8">
        <dgm:presLayoutVars>
          <dgm:bulletEnabled val="1"/>
        </dgm:presLayoutVars>
      </dgm:prSet>
      <dgm:spPr/>
    </dgm:pt>
    <dgm:pt modelId="{6FD9EF80-854C-494C-8A8F-DBF01D43F10F}" type="pres">
      <dgm:prSet presAssocID="{72ED0F2D-3052-4167-8D2D-C19CCED0318E}" presName="sibTrans" presStyleCnt="0"/>
      <dgm:spPr/>
    </dgm:pt>
    <dgm:pt modelId="{0D1C6A14-E013-5B44-9468-D0A19C2A7F10}" type="pres">
      <dgm:prSet presAssocID="{33EF285A-D4D7-4B3B-99CF-FC908FC1DFC3}" presName="node" presStyleLbl="node1" presStyleIdx="3" presStyleCnt="8">
        <dgm:presLayoutVars>
          <dgm:bulletEnabled val="1"/>
        </dgm:presLayoutVars>
      </dgm:prSet>
      <dgm:spPr/>
    </dgm:pt>
    <dgm:pt modelId="{A310108D-6306-EB48-8094-F36890E5E23B}" type="pres">
      <dgm:prSet presAssocID="{596168CE-09D9-46BA-AAD1-980BB258D504}" presName="sibTrans" presStyleCnt="0"/>
      <dgm:spPr/>
    </dgm:pt>
    <dgm:pt modelId="{73F70A00-50EF-5F40-842E-8B8A3C086781}" type="pres">
      <dgm:prSet presAssocID="{26192EB1-C8BE-4124-9E80-BFC2C22D7697}" presName="node" presStyleLbl="node1" presStyleIdx="4" presStyleCnt="8">
        <dgm:presLayoutVars>
          <dgm:bulletEnabled val="1"/>
        </dgm:presLayoutVars>
      </dgm:prSet>
      <dgm:spPr/>
    </dgm:pt>
    <dgm:pt modelId="{AEA2609C-5129-9745-B7B6-AC5A63051F45}" type="pres">
      <dgm:prSet presAssocID="{213A7BD8-7BF3-417B-8404-C4AAE034CB02}" presName="sibTrans" presStyleCnt="0"/>
      <dgm:spPr/>
    </dgm:pt>
    <dgm:pt modelId="{54493F97-622A-C246-9FA6-4D2780240A29}" type="pres">
      <dgm:prSet presAssocID="{EBA3B942-30B0-47C3-9CFC-5490425F4290}" presName="node" presStyleLbl="node1" presStyleIdx="5" presStyleCnt="8">
        <dgm:presLayoutVars>
          <dgm:bulletEnabled val="1"/>
        </dgm:presLayoutVars>
      </dgm:prSet>
      <dgm:spPr/>
    </dgm:pt>
    <dgm:pt modelId="{5A3CA788-5F1A-954C-BAA5-689071907ACC}" type="pres">
      <dgm:prSet presAssocID="{41F17F96-57C9-4D7D-BA9E-CB727760E672}" presName="sibTrans" presStyleCnt="0"/>
      <dgm:spPr/>
    </dgm:pt>
    <dgm:pt modelId="{B48FD60A-B1F6-4647-8293-76F18593A24E}" type="pres">
      <dgm:prSet presAssocID="{CB090B69-0A56-4789-8B22-7AFD75497C7A}" presName="node" presStyleLbl="node1" presStyleIdx="6" presStyleCnt="8">
        <dgm:presLayoutVars>
          <dgm:bulletEnabled val="1"/>
        </dgm:presLayoutVars>
      </dgm:prSet>
      <dgm:spPr/>
    </dgm:pt>
    <dgm:pt modelId="{D0F125C4-74EA-834D-BFCA-7E06F0134844}" type="pres">
      <dgm:prSet presAssocID="{77242595-F1D5-40D4-91E6-DA7DF8556721}" presName="sibTrans" presStyleCnt="0"/>
      <dgm:spPr/>
    </dgm:pt>
    <dgm:pt modelId="{4F90EDE1-C149-724F-9E50-5C7B3B2EE446}" type="pres">
      <dgm:prSet presAssocID="{1876EAAB-D4BA-4975-A2AC-55EE7D841991}" presName="node" presStyleLbl="node1" presStyleIdx="7" presStyleCnt="8">
        <dgm:presLayoutVars>
          <dgm:bulletEnabled val="1"/>
        </dgm:presLayoutVars>
      </dgm:prSet>
      <dgm:spPr/>
    </dgm:pt>
  </dgm:ptLst>
  <dgm:cxnLst>
    <dgm:cxn modelId="{52F8050B-FD16-402C-BD45-3B32EB0D454A}" srcId="{82B3A5C6-8DEE-48DA-9147-3A06B176254D}" destId="{EBA3B942-30B0-47C3-9CFC-5490425F4290}" srcOrd="5" destOrd="0" parTransId="{3099B684-9303-495D-B32F-1790C72AF580}" sibTransId="{41F17F96-57C9-4D7D-BA9E-CB727760E672}"/>
    <dgm:cxn modelId="{B2E2F41A-99E5-F049-912F-53CEC7592226}" type="presOf" srcId="{26192EB1-C8BE-4124-9E80-BFC2C22D7697}" destId="{73F70A00-50EF-5F40-842E-8B8A3C086781}" srcOrd="0" destOrd="0" presId="urn:microsoft.com/office/officeart/2005/8/layout/default"/>
    <dgm:cxn modelId="{DFF3821E-B69F-4FE4-98A4-058F78D5C45C}" srcId="{82B3A5C6-8DEE-48DA-9147-3A06B176254D}" destId="{33EF285A-D4D7-4B3B-99CF-FC908FC1DFC3}" srcOrd="3" destOrd="0" parTransId="{9035C884-A2EE-4870-9676-5069DD6D3339}" sibTransId="{596168CE-09D9-46BA-AAD1-980BB258D504}"/>
    <dgm:cxn modelId="{3DA84722-633A-5A40-80C4-1438CDF62DC0}" type="presOf" srcId="{33EF285A-D4D7-4B3B-99CF-FC908FC1DFC3}" destId="{0D1C6A14-E013-5B44-9468-D0A19C2A7F10}" srcOrd="0" destOrd="0" presId="urn:microsoft.com/office/officeart/2005/8/layout/default"/>
    <dgm:cxn modelId="{55E5E424-6254-4A64-BBEC-A1B27BDDA8CC}" srcId="{82B3A5C6-8DEE-48DA-9147-3A06B176254D}" destId="{CB090B69-0A56-4789-8B22-7AFD75497C7A}" srcOrd="6" destOrd="0" parTransId="{0A32EE67-F629-4EDC-8915-6B56BFF17335}" sibTransId="{77242595-F1D5-40D4-91E6-DA7DF8556721}"/>
    <dgm:cxn modelId="{A015E529-BC6B-4D67-BB75-32EF7AAF88F2}" srcId="{82B3A5C6-8DEE-48DA-9147-3A06B176254D}" destId="{6118E2D0-72E1-4474-B0E7-6EFD342FC068}" srcOrd="0" destOrd="0" parTransId="{0E795FFC-F87C-420A-9B24-11C0623048B9}" sibTransId="{8AC3AA19-38D0-4F31-B2CB-483291D26CFE}"/>
    <dgm:cxn modelId="{EAB9354F-F022-4690-855C-74A878F1D3E5}" srcId="{82B3A5C6-8DEE-48DA-9147-3A06B176254D}" destId="{26192EB1-C8BE-4124-9E80-BFC2C22D7697}" srcOrd="4" destOrd="0" parTransId="{506BCB23-F2C3-4F9A-8EB3-3D3BCE25D6F4}" sibTransId="{213A7BD8-7BF3-417B-8404-C4AAE034CB02}"/>
    <dgm:cxn modelId="{85C2165C-284C-C047-96CC-CBBEBB047C86}" type="presOf" srcId="{CB090B69-0A56-4789-8B22-7AFD75497C7A}" destId="{B48FD60A-B1F6-4647-8293-76F18593A24E}" srcOrd="0" destOrd="0" presId="urn:microsoft.com/office/officeart/2005/8/layout/default"/>
    <dgm:cxn modelId="{88A43372-4945-FB4E-94A5-F63F2B4851C1}" type="presOf" srcId="{EBA3B942-30B0-47C3-9CFC-5490425F4290}" destId="{54493F97-622A-C246-9FA6-4D2780240A29}" srcOrd="0" destOrd="0" presId="urn:microsoft.com/office/officeart/2005/8/layout/default"/>
    <dgm:cxn modelId="{838B7C76-D9BD-CF4A-9042-9919DF50AE94}" type="presOf" srcId="{1876EAAB-D4BA-4975-A2AC-55EE7D841991}" destId="{4F90EDE1-C149-724F-9E50-5C7B3B2EE446}" srcOrd="0" destOrd="0" presId="urn:microsoft.com/office/officeart/2005/8/layout/default"/>
    <dgm:cxn modelId="{B7750680-8C3B-4E49-BFC7-85D82C0655E8}" type="presOf" srcId="{647C868F-4E90-438B-AD6B-D406D78A6B4C}" destId="{7976D394-30A8-2E44-ADE0-7FEA6DD9AE88}" srcOrd="0" destOrd="0" presId="urn:microsoft.com/office/officeart/2005/8/layout/default"/>
    <dgm:cxn modelId="{A2DEC9A8-EF5F-49C9-8D49-4F8E5DA7B8CE}" srcId="{82B3A5C6-8DEE-48DA-9147-3A06B176254D}" destId="{1876EAAB-D4BA-4975-A2AC-55EE7D841991}" srcOrd="7" destOrd="0" parTransId="{9193D651-2471-4AF5-B781-75A4550E8226}" sibTransId="{630F0616-8C3F-4ADF-9DE1-EB43336B3C1A}"/>
    <dgm:cxn modelId="{D3146EAC-409A-C940-AB40-397F64CF4FB9}" type="presOf" srcId="{82B3A5C6-8DEE-48DA-9147-3A06B176254D}" destId="{AC4C413B-D736-7A4E-8AC7-16493ED56519}" srcOrd="0" destOrd="0" presId="urn:microsoft.com/office/officeart/2005/8/layout/default"/>
    <dgm:cxn modelId="{BAF583C8-0567-734A-B0AB-6B0D89C05550}" type="presOf" srcId="{6118E2D0-72E1-4474-B0E7-6EFD342FC068}" destId="{10C31297-39B8-074A-865A-8AEC1F2E8E19}" srcOrd="0" destOrd="0" presId="urn:microsoft.com/office/officeart/2005/8/layout/default"/>
    <dgm:cxn modelId="{789DF8C8-74A0-4382-A946-D212B9364A39}" srcId="{82B3A5C6-8DEE-48DA-9147-3A06B176254D}" destId="{2DA1D992-B5AA-40CF-9BC9-88714A1521E2}" srcOrd="1" destOrd="0" parTransId="{5438B731-C9CD-4271-824C-FA9F2E0A673E}" sibTransId="{795F8AC0-C084-47D3-BC34-1F6F16C7E19E}"/>
    <dgm:cxn modelId="{EE0CE1D9-6BA4-4984-AF54-0ED3ECAB4BA4}" srcId="{82B3A5C6-8DEE-48DA-9147-3A06B176254D}" destId="{647C868F-4E90-438B-AD6B-D406D78A6B4C}" srcOrd="2" destOrd="0" parTransId="{68157C77-E141-4D82-A88E-9D87E09F017C}" sibTransId="{72ED0F2D-3052-4167-8D2D-C19CCED0318E}"/>
    <dgm:cxn modelId="{FC9F65E6-8BB4-1740-8ACC-F3928F7CF5CE}" type="presOf" srcId="{2DA1D992-B5AA-40CF-9BC9-88714A1521E2}" destId="{B3C7239D-BEC0-DD4D-A8C2-4AA32E53D812}" srcOrd="0" destOrd="0" presId="urn:microsoft.com/office/officeart/2005/8/layout/default"/>
    <dgm:cxn modelId="{5E021656-BA8B-C64E-A3AB-D6D39022BF8D}" type="presParOf" srcId="{AC4C413B-D736-7A4E-8AC7-16493ED56519}" destId="{10C31297-39B8-074A-865A-8AEC1F2E8E19}" srcOrd="0" destOrd="0" presId="urn:microsoft.com/office/officeart/2005/8/layout/default"/>
    <dgm:cxn modelId="{C8DE7654-474E-DA46-8B84-16C09BB7D986}" type="presParOf" srcId="{AC4C413B-D736-7A4E-8AC7-16493ED56519}" destId="{51D1F80E-93D2-DC40-A8B6-FFF4EF02C5E4}" srcOrd="1" destOrd="0" presId="urn:microsoft.com/office/officeart/2005/8/layout/default"/>
    <dgm:cxn modelId="{9B8860DE-84B8-9A49-BD00-2F0FB7F3D2D3}" type="presParOf" srcId="{AC4C413B-D736-7A4E-8AC7-16493ED56519}" destId="{B3C7239D-BEC0-DD4D-A8C2-4AA32E53D812}" srcOrd="2" destOrd="0" presId="urn:microsoft.com/office/officeart/2005/8/layout/default"/>
    <dgm:cxn modelId="{899F3EAE-2283-6149-819B-BD889EE83146}" type="presParOf" srcId="{AC4C413B-D736-7A4E-8AC7-16493ED56519}" destId="{FEA9755B-7FCE-094D-A431-9D5057926AAC}" srcOrd="3" destOrd="0" presId="urn:microsoft.com/office/officeart/2005/8/layout/default"/>
    <dgm:cxn modelId="{3BE6D73F-D90C-0344-9689-61D06B2DC773}" type="presParOf" srcId="{AC4C413B-D736-7A4E-8AC7-16493ED56519}" destId="{7976D394-30A8-2E44-ADE0-7FEA6DD9AE88}" srcOrd="4" destOrd="0" presId="urn:microsoft.com/office/officeart/2005/8/layout/default"/>
    <dgm:cxn modelId="{992F1315-FABB-4043-B4F6-1218E038E649}" type="presParOf" srcId="{AC4C413B-D736-7A4E-8AC7-16493ED56519}" destId="{6FD9EF80-854C-494C-8A8F-DBF01D43F10F}" srcOrd="5" destOrd="0" presId="urn:microsoft.com/office/officeart/2005/8/layout/default"/>
    <dgm:cxn modelId="{C8745850-804F-CB4B-A850-7679B36083D0}" type="presParOf" srcId="{AC4C413B-D736-7A4E-8AC7-16493ED56519}" destId="{0D1C6A14-E013-5B44-9468-D0A19C2A7F10}" srcOrd="6" destOrd="0" presId="urn:microsoft.com/office/officeart/2005/8/layout/default"/>
    <dgm:cxn modelId="{C15BD8BD-57C5-6344-8581-6B42F0A84F3B}" type="presParOf" srcId="{AC4C413B-D736-7A4E-8AC7-16493ED56519}" destId="{A310108D-6306-EB48-8094-F36890E5E23B}" srcOrd="7" destOrd="0" presId="urn:microsoft.com/office/officeart/2005/8/layout/default"/>
    <dgm:cxn modelId="{6C2C304F-77DB-5F4D-B496-4CC0FA8D53DA}" type="presParOf" srcId="{AC4C413B-D736-7A4E-8AC7-16493ED56519}" destId="{73F70A00-50EF-5F40-842E-8B8A3C086781}" srcOrd="8" destOrd="0" presId="urn:microsoft.com/office/officeart/2005/8/layout/default"/>
    <dgm:cxn modelId="{FDA9B666-FD9D-BD41-8681-208E3B5613C5}" type="presParOf" srcId="{AC4C413B-D736-7A4E-8AC7-16493ED56519}" destId="{AEA2609C-5129-9745-B7B6-AC5A63051F45}" srcOrd="9" destOrd="0" presId="urn:microsoft.com/office/officeart/2005/8/layout/default"/>
    <dgm:cxn modelId="{11434671-8C56-1148-A14C-E268CD6F2ED6}" type="presParOf" srcId="{AC4C413B-D736-7A4E-8AC7-16493ED56519}" destId="{54493F97-622A-C246-9FA6-4D2780240A29}" srcOrd="10" destOrd="0" presId="urn:microsoft.com/office/officeart/2005/8/layout/default"/>
    <dgm:cxn modelId="{E045274D-10F2-FE40-B3FF-6B993A5BB7EE}" type="presParOf" srcId="{AC4C413B-D736-7A4E-8AC7-16493ED56519}" destId="{5A3CA788-5F1A-954C-BAA5-689071907ACC}" srcOrd="11" destOrd="0" presId="urn:microsoft.com/office/officeart/2005/8/layout/default"/>
    <dgm:cxn modelId="{0EFB6E59-CA8C-384E-9C56-E95F785F9613}" type="presParOf" srcId="{AC4C413B-D736-7A4E-8AC7-16493ED56519}" destId="{B48FD60A-B1F6-4647-8293-76F18593A24E}" srcOrd="12" destOrd="0" presId="urn:microsoft.com/office/officeart/2005/8/layout/default"/>
    <dgm:cxn modelId="{91EB3D31-3216-F640-A7C6-18B43A5116E3}" type="presParOf" srcId="{AC4C413B-D736-7A4E-8AC7-16493ED56519}" destId="{D0F125C4-74EA-834D-BFCA-7E06F0134844}" srcOrd="13" destOrd="0" presId="urn:microsoft.com/office/officeart/2005/8/layout/default"/>
    <dgm:cxn modelId="{7094BE25-2882-E548-A5F7-7B831BE664E9}" type="presParOf" srcId="{AC4C413B-D736-7A4E-8AC7-16493ED56519}" destId="{4F90EDE1-C149-724F-9E50-5C7B3B2EE44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D97FC-A10A-4503-A6A0-03A8E2E2CDCE}">
      <dsp:nvSpPr>
        <dsp:cNvPr id="0" name=""/>
        <dsp:cNvSpPr/>
      </dsp:nvSpPr>
      <dsp:spPr>
        <a:xfrm>
          <a:off x="0" y="0"/>
          <a:ext cx="10515600" cy="7024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1DECD-2EB5-41BD-8F98-65F0D9384076}">
      <dsp:nvSpPr>
        <dsp:cNvPr id="0" name=""/>
        <dsp:cNvSpPr/>
      </dsp:nvSpPr>
      <dsp:spPr>
        <a:xfrm>
          <a:off x="212493" y="163582"/>
          <a:ext cx="386730" cy="386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7A28D-884A-4992-BB14-BBC1DAA9180C}">
      <dsp:nvSpPr>
        <dsp:cNvPr id="0" name=""/>
        <dsp:cNvSpPr/>
      </dsp:nvSpPr>
      <dsp:spPr>
        <a:xfrm>
          <a:off x="811718" y="5528"/>
          <a:ext cx="9691381" cy="72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67" tIns="76667" rIns="76667" bIns="7666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Good morning. My name is Jude Davis.</a:t>
          </a:r>
          <a:br>
            <a:rPr lang="en-US" sz="1400" kern="1200" dirty="0"/>
          </a:br>
          <a:r>
            <a:rPr lang="en-GB" sz="1400" b="1" kern="1200" dirty="0"/>
            <a:t>In my presentation I will:</a:t>
          </a:r>
          <a:br>
            <a:rPr lang="en-GB" sz="1400" kern="1200" dirty="0"/>
          </a:br>
          <a:endParaRPr lang="en-US" sz="1400" kern="1200" dirty="0"/>
        </a:p>
      </dsp:txBody>
      <dsp:txXfrm>
        <a:off x="811718" y="5528"/>
        <a:ext cx="9691381" cy="724411"/>
      </dsp:txXfrm>
    </dsp:sp>
    <dsp:sp modelId="{1EE4CEE6-B3F0-4E97-B0DF-E359E8A40189}">
      <dsp:nvSpPr>
        <dsp:cNvPr id="0" name=""/>
        <dsp:cNvSpPr/>
      </dsp:nvSpPr>
      <dsp:spPr>
        <a:xfrm>
          <a:off x="0" y="911042"/>
          <a:ext cx="10515600" cy="7024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4E65D-3601-4DBD-925F-B882478363F3}">
      <dsp:nvSpPr>
        <dsp:cNvPr id="0" name=""/>
        <dsp:cNvSpPr/>
      </dsp:nvSpPr>
      <dsp:spPr>
        <a:xfrm>
          <a:off x="212493" y="1069095"/>
          <a:ext cx="386730" cy="386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431C6-584C-49B0-A2B5-ABF4C12E97AD}">
      <dsp:nvSpPr>
        <dsp:cNvPr id="0" name=""/>
        <dsp:cNvSpPr/>
      </dsp:nvSpPr>
      <dsp:spPr>
        <a:xfrm>
          <a:off x="811718" y="911042"/>
          <a:ext cx="9691381" cy="72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67" tIns="76667" rIns="76667" bIns="7666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Provide an overview of Basil’s Bakery and the key challenges affecting its performance.</a:t>
          </a:r>
          <a:endParaRPr lang="en-US" sz="1400" kern="1200" dirty="0"/>
        </a:p>
      </dsp:txBody>
      <dsp:txXfrm>
        <a:off x="811718" y="911042"/>
        <a:ext cx="9691381" cy="724411"/>
      </dsp:txXfrm>
    </dsp:sp>
    <dsp:sp modelId="{C8E41208-DB14-497D-AA0D-9FC1389BF800}">
      <dsp:nvSpPr>
        <dsp:cNvPr id="0" name=""/>
        <dsp:cNvSpPr/>
      </dsp:nvSpPr>
      <dsp:spPr>
        <a:xfrm>
          <a:off x="0" y="1816556"/>
          <a:ext cx="10515600" cy="7024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80D64-6C3F-4B71-89FF-BD94B93E727C}">
      <dsp:nvSpPr>
        <dsp:cNvPr id="0" name=""/>
        <dsp:cNvSpPr/>
      </dsp:nvSpPr>
      <dsp:spPr>
        <a:xfrm>
          <a:off x="212493" y="1974609"/>
          <a:ext cx="386730" cy="386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F5182-1DB6-4A01-9C01-0B3F54EBC682}">
      <dsp:nvSpPr>
        <dsp:cNvPr id="0" name=""/>
        <dsp:cNvSpPr/>
      </dsp:nvSpPr>
      <dsp:spPr>
        <a:xfrm>
          <a:off x="811718" y="1816556"/>
          <a:ext cx="9691381" cy="72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67" tIns="76667" rIns="76667" bIns="7666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Critically evaluate and apply the PESTEL framework to analyse the external factors impacting the business.</a:t>
          </a:r>
          <a:endParaRPr lang="en-US" sz="1400" kern="1200"/>
        </a:p>
      </dsp:txBody>
      <dsp:txXfrm>
        <a:off x="811718" y="1816556"/>
        <a:ext cx="9691381" cy="724411"/>
      </dsp:txXfrm>
    </dsp:sp>
    <dsp:sp modelId="{07B9BB27-3E3F-4D0C-AA90-21559BD786E0}">
      <dsp:nvSpPr>
        <dsp:cNvPr id="0" name=""/>
        <dsp:cNvSpPr/>
      </dsp:nvSpPr>
      <dsp:spPr>
        <a:xfrm>
          <a:off x="0" y="2722070"/>
          <a:ext cx="10515600" cy="70245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E60CF6-C7DA-4133-B4E4-2DFB493BF0FF}">
      <dsp:nvSpPr>
        <dsp:cNvPr id="0" name=""/>
        <dsp:cNvSpPr/>
      </dsp:nvSpPr>
      <dsp:spPr>
        <a:xfrm>
          <a:off x="212493" y="2880123"/>
          <a:ext cx="386730" cy="386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18E52-3327-4E16-B876-F43D3A488D1E}">
      <dsp:nvSpPr>
        <dsp:cNvPr id="0" name=""/>
        <dsp:cNvSpPr/>
      </dsp:nvSpPr>
      <dsp:spPr>
        <a:xfrm>
          <a:off x="811718" y="2722070"/>
          <a:ext cx="9691381" cy="72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67" tIns="76667" rIns="76667" bIns="7666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Critically evaluate and apply the Cause-and-Effect model to identify the root causes of the bakery’s problems.</a:t>
          </a:r>
          <a:endParaRPr lang="en-US" sz="1400" kern="1200"/>
        </a:p>
      </dsp:txBody>
      <dsp:txXfrm>
        <a:off x="811718" y="2722070"/>
        <a:ext cx="9691381" cy="724411"/>
      </dsp:txXfrm>
    </dsp:sp>
    <dsp:sp modelId="{134709A5-B853-40C6-BDD4-28A3D1B99762}">
      <dsp:nvSpPr>
        <dsp:cNvPr id="0" name=""/>
        <dsp:cNvSpPr/>
      </dsp:nvSpPr>
      <dsp:spPr>
        <a:xfrm>
          <a:off x="0" y="3627584"/>
          <a:ext cx="10515600" cy="70245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1A377-C99A-4F83-98C5-051E86D4068E}">
      <dsp:nvSpPr>
        <dsp:cNvPr id="0" name=""/>
        <dsp:cNvSpPr/>
      </dsp:nvSpPr>
      <dsp:spPr>
        <a:xfrm>
          <a:off x="212493" y="3785637"/>
          <a:ext cx="386730" cy="3863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DE98E-E5C7-48E9-8585-3FDB5C7696BA}">
      <dsp:nvSpPr>
        <dsp:cNvPr id="0" name=""/>
        <dsp:cNvSpPr/>
      </dsp:nvSpPr>
      <dsp:spPr>
        <a:xfrm>
          <a:off x="811718" y="3627584"/>
          <a:ext cx="9691381" cy="72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67" tIns="76667" rIns="76667" bIns="7666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Summarise the key findings and discuss their implications for the future viability of Basil’s Bakery.</a:t>
          </a:r>
          <a:endParaRPr lang="en-US" sz="1400" kern="1200"/>
        </a:p>
      </dsp:txBody>
      <dsp:txXfrm>
        <a:off x="811718" y="3627584"/>
        <a:ext cx="9691381" cy="724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60F0A-DB50-6049-9478-783D753FC75A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A396F510-6A19-2A4E-953B-E84D69B4A06D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Overview of Basil’s Bakery</a:t>
          </a:r>
          <a:endParaRPr lang="en-US" sz="1600" kern="1200"/>
        </a:p>
      </dsp:txBody>
      <dsp:txXfrm>
        <a:off x="396080" y="1893"/>
        <a:ext cx="2929383" cy="1757630"/>
      </dsp:txXfrm>
    </dsp:sp>
    <dsp:sp modelId="{D6E0297B-6DF3-A344-AD35-1161FCA340EC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99792A20-EAC0-6040-8768-A1D375DE5C90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Independent bakery located in Coventry, UK.</a:t>
          </a:r>
          <a:endParaRPr lang="en-US" sz="1600" kern="1200"/>
        </a:p>
      </dsp:txBody>
      <dsp:txXfrm>
        <a:off x="3999222" y="1893"/>
        <a:ext cx="2929383" cy="1757630"/>
      </dsp:txXfrm>
    </dsp:sp>
    <dsp:sp modelId="{0329A3F6-2770-3147-906F-AA846E449036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258996B0-E485-5F48-8F4F-B61749ACB31F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Established in 2015, specialising in organic cakes, pastries and breads.</a:t>
          </a:r>
          <a:endParaRPr lang="en-US" sz="1600" kern="1200"/>
        </a:p>
      </dsp:txBody>
      <dsp:txXfrm>
        <a:off x="7602364" y="1893"/>
        <a:ext cx="2929383" cy="1757630"/>
      </dsp:txXfrm>
    </dsp:sp>
    <dsp:sp modelId="{3ADEC1B7-D2BE-F249-9505-6C987F7607C2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9027FA2B-49DD-B046-B981-80EBE04456B6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Serves shoppers, retail workers, office workers and warehouse employees.</a:t>
          </a:r>
          <a:endParaRPr lang="en-US" sz="1600" kern="1200"/>
        </a:p>
      </dsp:txBody>
      <dsp:txXfrm>
        <a:off x="396080" y="2433281"/>
        <a:ext cx="2929383" cy="1757630"/>
      </dsp:txXfrm>
    </dsp:sp>
    <dsp:sp modelId="{CB66FD65-CFDF-0E4E-93E1-370A89002A44}">
      <dsp:nvSpPr>
        <dsp:cNvPr id="0" name=""/>
        <dsp:cNvSpPr/>
      </dsp:nvSpPr>
      <dsp:spPr>
        <a:xfrm>
          <a:off x="6926806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3308728"/>
        <a:ext cx="33687" cy="6737"/>
      </dsp:txXfrm>
    </dsp:sp>
    <dsp:sp modelId="{9528DB94-FDAC-8345-8ACF-550897AC98D7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Experienced strong growth until 2019, but sales have remained 25% below </a:t>
          </a:r>
          <a:endParaRPr lang="en-US" sz="1600" kern="1200"/>
        </a:p>
      </dsp:txBody>
      <dsp:txXfrm>
        <a:off x="3999222" y="2433281"/>
        <a:ext cx="2929383" cy="1757630"/>
      </dsp:txXfrm>
    </dsp:sp>
    <dsp:sp modelId="{C1EB91FE-98A0-724E-BE88-5C7DF447A779}">
      <dsp:nvSpPr>
        <dsp:cNvPr id="0" name=""/>
        <dsp:cNvSpPr/>
      </dsp:nvSpPr>
      <dsp:spPr>
        <a:xfrm>
          <a:off x="7602364" y="2433281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pre-pandemic levels since 2023.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Facing declining customer footfall, changing consumer behaviour increasing operating, costs, and growing demand for delivery and pre-order services.</a:t>
          </a:r>
          <a:endParaRPr lang="en-US" sz="1200" kern="1200"/>
        </a:p>
      </dsp:txBody>
      <dsp:txXfrm>
        <a:off x="7602364" y="2433281"/>
        <a:ext cx="2929383" cy="17576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6ED20-CF55-0E48-99DF-ACD90DD870D7}">
      <dsp:nvSpPr>
        <dsp:cNvPr id="0" name=""/>
        <dsp:cNvSpPr/>
      </dsp:nvSpPr>
      <dsp:spPr>
        <a:xfrm>
          <a:off x="355544" y="552930"/>
          <a:ext cx="4970636" cy="4394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Insight into Root Problems</a:t>
          </a:r>
          <a:endParaRPr lang="en-US" sz="1200" kern="1200"/>
        </a:p>
      </dsp:txBody>
      <dsp:txXfrm>
        <a:off x="376997" y="574383"/>
        <a:ext cx="4927730" cy="396553"/>
      </dsp:txXfrm>
    </dsp:sp>
    <dsp:sp modelId="{43B88C3D-44BA-5C4B-9C66-C4F55844F930}">
      <dsp:nvSpPr>
        <dsp:cNvPr id="0" name=""/>
        <dsp:cNvSpPr/>
      </dsp:nvSpPr>
      <dsp:spPr>
        <a:xfrm>
          <a:off x="352810" y="1204252"/>
          <a:ext cx="4970636" cy="439459"/>
        </a:xfrm>
        <a:prstGeom prst="roundRect">
          <a:avLst/>
        </a:prstGeom>
        <a:solidFill>
          <a:schemeClr val="accent5">
            <a:hueOff val="-1012679"/>
            <a:satOff val="-69"/>
            <a:lumOff val="1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Root Problem Stagnation in sales: Sales 25% below 2019 levels despite loyal customer base</a:t>
          </a:r>
        </a:p>
      </dsp:txBody>
      <dsp:txXfrm>
        <a:off x="374263" y="1225705"/>
        <a:ext cx="4927730" cy="396553"/>
      </dsp:txXfrm>
    </dsp:sp>
    <dsp:sp modelId="{37941A9A-7291-B144-B758-FF7197651134}">
      <dsp:nvSpPr>
        <dsp:cNvPr id="0" name=""/>
        <dsp:cNvSpPr/>
      </dsp:nvSpPr>
      <dsp:spPr>
        <a:xfrm>
          <a:off x="6556661" y="533233"/>
          <a:ext cx="4970636" cy="439459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Contributing Issues</a:t>
          </a:r>
        </a:p>
      </dsp:txBody>
      <dsp:txXfrm>
        <a:off x="6578114" y="554686"/>
        <a:ext cx="4927730" cy="396553"/>
      </dsp:txXfrm>
    </dsp:sp>
    <dsp:sp modelId="{D550EF84-4FFA-5349-90BC-EFC3CDEB3D3A}">
      <dsp:nvSpPr>
        <dsp:cNvPr id="0" name=""/>
        <dsp:cNvSpPr/>
      </dsp:nvSpPr>
      <dsp:spPr>
        <a:xfrm>
          <a:off x="6560091" y="1085453"/>
          <a:ext cx="4970636" cy="439459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External issues</a:t>
          </a:r>
        </a:p>
      </dsp:txBody>
      <dsp:txXfrm>
        <a:off x="6581544" y="1106906"/>
        <a:ext cx="4927730" cy="396553"/>
      </dsp:txXfrm>
    </dsp:sp>
    <dsp:sp modelId="{9ABB42F7-FFDE-564E-8956-DE18886C5D31}">
      <dsp:nvSpPr>
        <dsp:cNvPr id="0" name=""/>
        <dsp:cNvSpPr/>
      </dsp:nvSpPr>
      <dsp:spPr>
        <a:xfrm>
          <a:off x="6598862" y="1756468"/>
          <a:ext cx="4970636" cy="439459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﻿﻿﻿Work from home trend: Office customers buy lunch</a:t>
          </a:r>
          <a:br>
            <a:rPr lang="en-US" sz="1200" kern="1200" dirty="0"/>
          </a:br>
          <a:r>
            <a:rPr lang="en-US" sz="1200" kern="1200" dirty="0"/>
            <a:t>2+ days/week less</a:t>
          </a:r>
        </a:p>
      </dsp:txBody>
      <dsp:txXfrm>
        <a:off x="6620315" y="1777921"/>
        <a:ext cx="4927730" cy="396553"/>
      </dsp:txXfrm>
    </dsp:sp>
    <dsp:sp modelId="{02A26A71-216F-0E4B-9609-5C7A6AB21534}">
      <dsp:nvSpPr>
        <dsp:cNvPr id="0" name=""/>
        <dsp:cNvSpPr/>
      </dsp:nvSpPr>
      <dsp:spPr>
        <a:xfrm>
          <a:off x="6598862" y="2364169"/>
          <a:ext cx="4970636" cy="439459"/>
        </a:xfrm>
        <a:prstGeom prst="roundRect">
          <a:avLst/>
        </a:prstGeom>
        <a:solidFill>
          <a:schemeClr val="accent5">
            <a:hueOff val="-5063395"/>
            <a:satOff val="-344"/>
            <a:lumOff val="8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﻿﻿﻿Customer demand: Expect pre-order + delivery service</a:t>
          </a:r>
        </a:p>
      </dsp:txBody>
      <dsp:txXfrm>
        <a:off x="6620315" y="2385622"/>
        <a:ext cx="4927730" cy="396553"/>
      </dsp:txXfrm>
    </dsp:sp>
    <dsp:sp modelId="{0218E229-6411-D54D-9B26-EDBBC55E3EF9}">
      <dsp:nvSpPr>
        <dsp:cNvPr id="0" name=""/>
        <dsp:cNvSpPr/>
      </dsp:nvSpPr>
      <dsp:spPr>
        <a:xfrm>
          <a:off x="6584795" y="2981702"/>
          <a:ext cx="4970636" cy="43945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﻿﻿﻿Overheads: Utility bills, rent, insurance all higher than 2019</a:t>
          </a:r>
        </a:p>
      </dsp:txBody>
      <dsp:txXfrm>
        <a:off x="6606248" y="3003155"/>
        <a:ext cx="4927730" cy="396553"/>
      </dsp:txXfrm>
    </dsp:sp>
    <dsp:sp modelId="{C0FB2F0F-D38F-A14F-85C3-BDFBD6D5A842}">
      <dsp:nvSpPr>
        <dsp:cNvPr id="0" name=""/>
        <dsp:cNvSpPr/>
      </dsp:nvSpPr>
      <dsp:spPr>
        <a:xfrm>
          <a:off x="6598862" y="3777123"/>
          <a:ext cx="4970636" cy="439459"/>
        </a:xfrm>
        <a:prstGeom prst="roundRect">
          <a:avLst/>
        </a:prstGeom>
        <a:solidFill>
          <a:schemeClr val="accent5">
            <a:hueOff val="-7088754"/>
            <a:satOff val="-482"/>
            <a:lumOff val="11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Internal issues</a:t>
          </a:r>
        </a:p>
      </dsp:txBody>
      <dsp:txXfrm>
        <a:off x="6620315" y="3798576"/>
        <a:ext cx="4927730" cy="396553"/>
      </dsp:txXfrm>
    </dsp:sp>
    <dsp:sp modelId="{B3FDE126-4611-3F4E-8B22-E5DDC9F347C6}">
      <dsp:nvSpPr>
        <dsp:cNvPr id="0" name=""/>
        <dsp:cNvSpPr/>
      </dsp:nvSpPr>
      <dsp:spPr>
        <a:xfrm>
          <a:off x="6582806" y="4310802"/>
          <a:ext cx="4970636" cy="439459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﻿﻿﻿Operations: Basil must be onsite to bake → can't deliver/leave kitchen</a:t>
          </a:r>
        </a:p>
      </dsp:txBody>
      <dsp:txXfrm>
        <a:off x="6604259" y="4332255"/>
        <a:ext cx="4927730" cy="396553"/>
      </dsp:txXfrm>
    </dsp:sp>
    <dsp:sp modelId="{A2F8D1CC-04D3-2A4D-B11E-13A68E65A150}">
      <dsp:nvSpPr>
        <dsp:cNvPr id="0" name=""/>
        <dsp:cNvSpPr/>
      </dsp:nvSpPr>
      <dsp:spPr>
        <a:xfrm>
          <a:off x="6593294" y="4880398"/>
          <a:ext cx="4970636" cy="439459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﻿﻿﻿Technology: Old phone system fails when busy, calls missed</a:t>
          </a:r>
        </a:p>
      </dsp:txBody>
      <dsp:txXfrm>
        <a:off x="6614747" y="4901851"/>
        <a:ext cx="4927730" cy="396553"/>
      </dsp:txXfrm>
    </dsp:sp>
    <dsp:sp modelId="{F21C816B-14DD-7145-A891-DD1004DE12AB}">
      <dsp:nvSpPr>
        <dsp:cNvPr id="0" name=""/>
        <dsp:cNvSpPr/>
      </dsp:nvSpPr>
      <dsp:spPr>
        <a:xfrm>
          <a:off x="6593294" y="5403495"/>
          <a:ext cx="4970636" cy="439459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﻿﻿﻿Capacity: Small kitchen, limited space for bulk pre-orders</a:t>
          </a:r>
        </a:p>
      </dsp:txBody>
      <dsp:txXfrm>
        <a:off x="6614747" y="5424948"/>
        <a:ext cx="4927730" cy="396553"/>
      </dsp:txXfrm>
    </dsp:sp>
    <dsp:sp modelId="{07531F20-AFD3-E24F-B2B9-7E4262D8A62E}">
      <dsp:nvSpPr>
        <dsp:cNvPr id="0" name=""/>
        <dsp:cNvSpPr/>
      </dsp:nvSpPr>
      <dsp:spPr>
        <a:xfrm>
          <a:off x="338743" y="2260220"/>
          <a:ext cx="4970636" cy="439459"/>
        </a:xfrm>
        <a:prstGeom prst="roundRect">
          <a:avLst/>
        </a:prstGeom>
        <a:solidFill>
          <a:schemeClr val="accent5">
            <a:hueOff val="-11139471"/>
            <a:satOff val="-757"/>
            <a:lumOff val="17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Nature &amp; Scope</a:t>
          </a:r>
        </a:p>
      </dsp:txBody>
      <dsp:txXfrm>
        <a:off x="360196" y="2281673"/>
        <a:ext cx="4927730" cy="396553"/>
      </dsp:txXfrm>
    </dsp:sp>
    <dsp:sp modelId="{9169871F-6A4B-624A-BA20-9815C6D86BEC}">
      <dsp:nvSpPr>
        <dsp:cNvPr id="0" name=""/>
        <dsp:cNvSpPr/>
      </dsp:nvSpPr>
      <dsp:spPr>
        <a:xfrm>
          <a:off x="338743" y="2981702"/>
          <a:ext cx="4970636" cy="43945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Control: Basil has high control over internal issues, low control over WFH + overheads</a:t>
          </a:r>
        </a:p>
      </dsp:txBody>
      <dsp:txXfrm>
        <a:off x="360196" y="3003155"/>
        <a:ext cx="4927730" cy="3965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5F800-A88A-4873-A662-AFF57D400308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63DB-8535-4E06-A655-EAE4D97F08A5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FEA62-5941-4217-A11C-CBE80EBA38D1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PESTEL is a strategic framework for analysing the external environment across six factors: Political, Economic, Social, Technological, Environmental, and Legal.</a:t>
          </a:r>
        </a:p>
      </dsp:txBody>
      <dsp:txXfrm>
        <a:off x="1357965" y="2319"/>
        <a:ext cx="4887299" cy="1175727"/>
      </dsp:txXfrm>
    </dsp:sp>
    <dsp:sp modelId="{5F61F469-B0FB-4728-9091-8483A6CF433C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EC703-4261-4411-94CF-B891ECDF1997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1874F-8C3B-4543-92E1-185E4158E958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benefit:</a:t>
          </a:r>
          <a:r>
            <a:rPr lang="en-GB" sz="1400" kern="1200"/>
            <a:t> Provides a structured way to assess external factors, identify risks, and support proactive decision-making.</a:t>
          </a:r>
          <a:endParaRPr lang="en-US" sz="1400" kern="1200"/>
        </a:p>
      </dsp:txBody>
      <dsp:txXfrm>
        <a:off x="1357965" y="1471979"/>
        <a:ext cx="4887299" cy="1175727"/>
      </dsp:txXfrm>
    </dsp:sp>
    <dsp:sp modelId="{4664CB76-8D81-4271-861D-EE408A888728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5A3C2-79FD-4D96-B23B-5AF05D49ABED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F49942-02A8-4F74-AFFA-8371C253C836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Main benefit:</a:t>
          </a:r>
          <a:r>
            <a:rPr lang="en-GB" sz="1400" kern="1200" dirty="0"/>
            <a:t> A simple, structured tool that ensures all external factors are considered, helping identify risks and enabling proactive decision-making </a:t>
          </a:r>
          <a:r>
            <a:rPr lang="en-US" sz="1400" kern="1200" dirty="0"/>
            <a:t>onsite to bake.</a:t>
          </a:r>
        </a:p>
      </dsp:txBody>
      <dsp:txXfrm>
        <a:off x="1357965" y="2941639"/>
        <a:ext cx="4887299" cy="1175727"/>
      </dsp:txXfrm>
    </dsp:sp>
    <dsp:sp modelId="{035E471D-4EFB-482F-BF44-5A028BBFCA42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B6384-4F93-4C7B-8D40-871212925D4D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DB538-7CC7-4A1C-AE60-1A7FD0ADBFB4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Conclusion: PESTEL is good for scanning the big picture, but for Basil’s Bakery we still need Fishbone and 5 Whys to find root causes we can actually  act on.</a:t>
          </a:r>
        </a:p>
      </dsp:txBody>
      <dsp:txXfrm>
        <a:off x="1357965" y="4411299"/>
        <a:ext cx="4887299" cy="11757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D3D57-D215-8545-B9E6-66717CA7A53E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Critique of the Cause-and-Effect Model</a:t>
          </a:r>
        </a:p>
      </dsp:txBody>
      <dsp:txXfrm>
        <a:off x="582645" y="1178"/>
        <a:ext cx="2174490" cy="1304694"/>
      </dsp:txXfrm>
    </dsp:sp>
    <dsp:sp modelId="{13C0CAC7-72D4-E746-A74C-0AC53BB80032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solidFill>
          <a:schemeClr val="accent2">
            <a:hueOff val="644361"/>
            <a:satOff val="-1849"/>
            <a:lumOff val="-2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Fishbone diagram. Maps causes of a problem into 6 categories: People, Process, Place, Product, Price, Promotion</a:t>
          </a:r>
        </a:p>
      </dsp:txBody>
      <dsp:txXfrm>
        <a:off x="2974584" y="1178"/>
        <a:ext cx="2174490" cy="1304694"/>
      </dsp:txXfrm>
    </dsp:sp>
    <dsp:sp modelId="{BE9A5F03-73E4-714F-A8ED-7B3FB6BDB50B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solidFill>
          <a:schemeClr val="accent2">
            <a:hueOff val="1288722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Benefits</a:t>
          </a:r>
        </a:p>
      </dsp:txBody>
      <dsp:txXfrm>
        <a:off x="5366524" y="1178"/>
        <a:ext cx="2174490" cy="1304694"/>
      </dsp:txXfrm>
    </dsp:sp>
    <dsp:sp modelId="{6CA741C8-CBC2-AA41-8CEB-43F089002D0F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solidFill>
          <a:schemeClr val="accent2">
            <a:hueOff val="1933084"/>
            <a:satOff val="-5548"/>
            <a:lumOff val="-8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Visual structure: Shows all possible causes in one diagram so nothing missed</a:t>
          </a:r>
        </a:p>
      </dsp:txBody>
      <dsp:txXfrm>
        <a:off x="7758464" y="1178"/>
        <a:ext cx="2174490" cy="1304694"/>
      </dsp:txXfrm>
    </dsp:sp>
    <dsp:sp modelId="{CC1FA995-873E-C54B-8BCF-2B341089E5C1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Team tool: Easy for groups to brainstorm causes together</a:t>
          </a:r>
        </a:p>
      </dsp:txBody>
      <dsp:txXfrm>
        <a:off x="582645" y="1523321"/>
        <a:ext cx="2174490" cy="1304694"/>
      </dsp:txXfrm>
    </dsp:sp>
    <dsp:sp modelId="{BE3FE110-A332-3644-A1E4-01789712F8E1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Root cause focus: Moves from symptoms to underlying causes, E.G  "no delivery" vs "low sales"</a:t>
          </a:r>
        </a:p>
      </dsp:txBody>
      <dsp:txXfrm>
        <a:off x="2974584" y="1523321"/>
        <a:ext cx="2174490" cy="1304694"/>
      </dsp:txXfrm>
    </dsp:sp>
    <dsp:sp modelId="{96FBB5D4-5E78-434E-AD01-FBB5FD9A15C0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solidFill>
          <a:schemeClr val="accent2">
            <a:hueOff val="3866168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Limitations</a:t>
          </a:r>
        </a:p>
      </dsp:txBody>
      <dsp:txXfrm>
        <a:off x="5366524" y="1523321"/>
        <a:ext cx="2174490" cy="1304694"/>
      </dsp:txXfrm>
    </dsp:sp>
    <dsp:sp modelId="{25E4A519-0F1F-6946-81C0-FC624741C428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solidFill>
          <a:schemeClr val="accent2">
            <a:hueOff val="4510529"/>
            <a:satOff val="-12945"/>
            <a:lumOff val="-207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 prioritization: Lists many causes but doesn't show which one matters most</a:t>
          </a:r>
        </a:p>
      </dsp:txBody>
      <dsp:txXfrm>
        <a:off x="7758464" y="1523321"/>
        <a:ext cx="2174490" cy="1304694"/>
      </dsp:txXfrm>
    </dsp:sp>
    <dsp:sp modelId="{43A8C8B1-EB13-0644-8F53-E25BC16FFD0B}">
      <dsp:nvSpPr>
        <dsp:cNvPr id="0" name=""/>
        <dsp:cNvSpPr/>
      </dsp:nvSpPr>
      <dsp:spPr>
        <a:xfrm>
          <a:off x="1778615" y="3045465"/>
          <a:ext cx="2174490" cy="1304694"/>
        </a:xfrm>
        <a:prstGeom prst="rect">
          <a:avLst/>
        </a:prstGeom>
        <a:solidFill>
          <a:schemeClr val="accent2">
            <a:hueOff val="5154890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Subjective: Categories + causes depend on who's brainstorming</a:t>
          </a:r>
        </a:p>
      </dsp:txBody>
      <dsp:txXfrm>
        <a:off x="1778615" y="3045465"/>
        <a:ext cx="2174490" cy="1304694"/>
      </dsp:txXfrm>
    </dsp:sp>
    <dsp:sp modelId="{197DA80D-C4CE-DA44-9D14-830543EB9FDC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solidFill>
          <a:schemeClr val="accent2">
            <a:hueOff val="5799251"/>
            <a:satOff val="-16644"/>
            <a:lumOff val="-266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Static: Snapshot at one time. Doesn't show how causes interact/change</a:t>
          </a:r>
        </a:p>
      </dsp:txBody>
      <dsp:txXfrm>
        <a:off x="4170554" y="3045465"/>
        <a:ext cx="2174490" cy="1304694"/>
      </dsp:txXfrm>
    </dsp:sp>
    <dsp:sp modelId="{A81BA478-E9FE-7444-B133-9F61B526743B}">
      <dsp:nvSpPr>
        <dsp:cNvPr id="0" name=""/>
        <dsp:cNvSpPr/>
      </dsp:nvSpPr>
      <dsp:spPr>
        <a:xfrm>
          <a:off x="6562494" y="3045465"/>
          <a:ext cx="2174490" cy="1304694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Time-consuming: Needs good data + team input to be accurate</a:t>
          </a:r>
        </a:p>
      </dsp:txBody>
      <dsp:txXfrm>
        <a:off x="6562494" y="3045465"/>
        <a:ext cx="2174490" cy="13046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C31297-39B8-074A-865A-8AEC1F2E8E19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Key Findings</a:t>
          </a:r>
          <a:endParaRPr lang="en-US" sz="1400" kern="1200"/>
        </a:p>
      </dsp:txBody>
      <dsp:txXfrm>
        <a:off x="3080" y="587032"/>
        <a:ext cx="2444055" cy="1466433"/>
      </dsp:txXfrm>
    </dsp:sp>
    <dsp:sp modelId="{B3C7239D-BEC0-DD4D-A8C2-4AA32E53D812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Key Finding 1</a:t>
          </a:r>
          <a:r>
            <a:rPr lang="en-GB" sz="1400" kern="1200" dirty="0"/>
            <a:t>: Root problem is sales stagnation 25% below 2019, driven by external WFH trend + internal inability to otter delivery</a:t>
          </a:r>
          <a:endParaRPr lang="en-US" sz="1400" kern="1200" dirty="0"/>
        </a:p>
      </dsp:txBody>
      <dsp:txXfrm>
        <a:off x="2691541" y="587032"/>
        <a:ext cx="2444055" cy="1466433"/>
      </dsp:txXfrm>
    </dsp:sp>
    <dsp:sp modelId="{7976D394-30A8-2E44-ADE0-7FEA6DD9AE88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Finding 2: </a:t>
          </a:r>
          <a:r>
            <a:rPr lang="en-GB" sz="1400" kern="1200"/>
            <a:t>PESTEL shows external pressures: rising overheads, WFH reducing footfall, and customer demand for pre-orders. But PESTEL lacks prioritization</a:t>
          </a:r>
          <a:endParaRPr lang="en-US" sz="1400" kern="1200"/>
        </a:p>
      </dsp:txBody>
      <dsp:txXfrm>
        <a:off x="5380002" y="587032"/>
        <a:ext cx="2444055" cy="1466433"/>
      </dsp:txXfrm>
    </dsp:sp>
    <dsp:sp modelId="{0D1C6A14-E013-5B44-9468-D0A19C2A7F10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Finding 3</a:t>
          </a:r>
          <a:r>
            <a:rPr lang="en-GB" sz="1400" kern="1200"/>
            <a:t>: Fishbone analysis reveals the root cause is operational: Basil as sole baker</a:t>
          </a:r>
          <a:endParaRPr lang="en-US" sz="1400" kern="1200"/>
        </a:p>
      </dsp:txBody>
      <dsp:txXfrm>
        <a:off x="8068463" y="587032"/>
        <a:ext cx="2444055" cy="1466433"/>
      </dsp:txXfrm>
    </dsp:sp>
    <dsp:sp modelId="{73F70A00-50EF-5F40-842E-8B8A3C086781}">
      <dsp:nvSpPr>
        <dsp:cNvPr id="0" name=""/>
        <dsp:cNvSpPr/>
      </dsp:nvSpPr>
      <dsp:spPr>
        <a:xfrm>
          <a:off x="3080" y="2297871"/>
          <a:ext cx="2444055" cy="14664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+ no ordering tech = unable to offer delivery/</a:t>
          </a:r>
          <a:endParaRPr lang="en-US" sz="1400" kern="1200"/>
        </a:p>
      </dsp:txBody>
      <dsp:txXfrm>
        <a:off x="3080" y="2297871"/>
        <a:ext cx="2444055" cy="1466433"/>
      </dsp:txXfrm>
    </dsp:sp>
    <dsp:sp modelId="{54493F97-622A-C246-9FA6-4D2780240A29}">
      <dsp:nvSpPr>
        <dsp:cNvPr id="0" name=""/>
        <dsp:cNvSpPr/>
      </dsp:nvSpPr>
      <dsp:spPr>
        <a:xfrm>
          <a:off x="2691541" y="2297871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pre-orders</a:t>
          </a:r>
          <a:endParaRPr lang="en-US" sz="1400" kern="1200"/>
        </a:p>
      </dsp:txBody>
      <dsp:txXfrm>
        <a:off x="2691541" y="2297871"/>
        <a:ext cx="2444055" cy="1466433"/>
      </dsp:txXfrm>
    </dsp:sp>
    <dsp:sp modelId="{B48FD60A-B1F6-4647-8293-76F18593A24E}">
      <dsp:nvSpPr>
        <dsp:cNvPr id="0" name=""/>
        <dsp:cNvSpPr/>
      </dsp:nvSpPr>
      <dsp:spPr>
        <a:xfrm>
          <a:off x="5380002" y="2297871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Finding 4</a:t>
          </a:r>
          <a:r>
            <a:rPr lang="en-GB" sz="1400" kern="1200"/>
            <a:t>: Problems are mixed control.</a:t>
          </a:r>
          <a:endParaRPr lang="en-US" sz="1400" kern="1200"/>
        </a:p>
      </dsp:txBody>
      <dsp:txXfrm>
        <a:off x="5380002" y="2297871"/>
        <a:ext cx="2444055" cy="1466433"/>
      </dsp:txXfrm>
    </dsp:sp>
    <dsp:sp modelId="{4F90EDE1-C149-724F-9E50-5C7B3B2EE446}">
      <dsp:nvSpPr>
        <dsp:cNvPr id="0" name=""/>
        <dsp:cNvSpPr/>
      </dsp:nvSpPr>
      <dsp:spPr>
        <a:xfrm>
          <a:off x="8068463" y="2297871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Basil has low control over W/ork from home/overheads, but high control over tech and operational bottlenecks</a:t>
          </a:r>
          <a:endParaRPr lang="en-US" sz="1400" kern="1200" dirty="0"/>
        </a:p>
      </dsp:txBody>
      <dsp:txXfrm>
        <a:off x="8068463" y="2297871"/>
        <a:ext cx="2444055" cy="1466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1B4AB0-3171-8D47-808C-694FCAE6BC49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DB9774-5FD3-5148-AAFF-2BDF63EC9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288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F7A87-9678-1B14-A4EA-CEB16C7EC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332CE8-0F92-077D-7914-E77005763B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636B5-6C66-2385-3B2F-3294363BF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3B61E-D35A-BEB0-4922-ED917ECC7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FB0D9-90E3-4E6C-4D94-07D3CEF89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019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07B61-6107-7A1E-6121-B19C23B93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65040-7E62-D792-939D-332339238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73DA9-BEF4-0AB4-BB79-BA8E40A81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78982-4F20-B9CE-B73C-2A2ADA48F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B6592-E96B-A046-DB3D-B69B738E4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623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7A8F7-77D0-C37E-852B-33AE1D1F9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B5C614-E5A3-9D68-DF26-7100DC647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73397-FA60-451C-CE4E-D2247BFE9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233E9-D632-B83C-41A7-162562E8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3FED7-6F2B-004A-7F26-BD5E4BF45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385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452DC-5C5D-9C98-729F-6680244D2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D2E26-D90D-C49B-7CBF-CE3DD526D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C39F0-B593-4F1D-7DD1-B16E42452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4FF53-3DA2-CD92-CC6C-B17B131E0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DD73F3-02D0-AE30-6E2F-D84A87F6C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581917-93BE-0F33-57CB-330434FA1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63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5D87C-A129-7AC2-4789-9E75701F6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C9253-261B-1FAE-1194-679CF427C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615E0-7FE8-9EB5-0B37-72281B6FF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BB483C-0997-BC2A-DEC6-4294A49286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F4DF92-A0F3-49FA-8785-78BA5A0B89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2BAD92-0821-FBD6-465C-87575CA47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977A4B-C88E-9DB3-DF39-25D44A149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65F1F9-CA36-9721-1D2C-477B9BB30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808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7304F-E05A-9ECF-E6CC-F18911DC1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216930-3367-B5BC-FAA6-EA87A1DE0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44806C-58BA-238F-4BB5-57061FBE1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E023A9-5C11-1576-CB96-D881309B8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586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28860A-E6FF-2620-1E15-D8E4B181B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3475BE-9373-1ED4-DE1C-041027D4F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6F8025-E01D-6AAD-7803-7404F5DB6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961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0931-1743-6593-03E2-A90E9FD98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3427-8AD6-82FE-10A4-D55BEED8D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8E0BD3-FF48-D0C5-A03D-1E930220D6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7DFCF-9EE3-BABB-6038-AF4AC872B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AA4B71-9E24-CFC6-849E-D3EB89010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8C0F9-3EED-39EB-EF09-C3077DF88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410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51DD3-8A4D-0CB8-A4BA-6BA19B42B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B5D48-FAA1-326B-7CFB-FDEC150D2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98634-1215-6342-E7F8-394F324EE9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4B5F34-AC64-B054-8BFE-4653213EB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04088-5596-1C08-2407-F6C679035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D57AF-E986-F2B1-CE7A-74229A86C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49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098CD-B124-BB8D-1673-93494AE85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DD3CB-BBB5-BA25-07A5-E554D246EB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82828-468C-9BAD-B5A1-B9460691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73310-E128-0C80-71C3-F5F1DDC7F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F6F82-FC77-8EF1-4807-3777332D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9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335854-6A66-F2C4-4F9F-AB8D4A5182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86B01-68FA-36A5-5D23-1B23B98C0C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C6E75-4666-3411-4114-9487973A8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6339B-6E1C-9303-E8A2-5A5A2E08E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9A89A-051A-A32E-6AAD-006B5FE0E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111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07D088-A5B1-7DCC-CEA1-0F8388C79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B68A0-5AE4-DFC1-E8A3-41CCFD094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BE3E-B00A-C60B-AC4F-27B30BD05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F11D83-AC08-CB45-A7DD-31B266049A50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B685E-8B71-93DD-0063-1EC7BD295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EED18D-10D0-10FD-8870-A7B14957C3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152AC8-FB46-A64F-9FCD-869701B3F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367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6E29A-6495-09B2-815F-5ED23BA99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4363"/>
            <a:ext cx="9144000" cy="4310062"/>
          </a:xfrm>
        </p:spPr>
        <p:txBody>
          <a:bodyPr>
            <a:noAutofit/>
          </a:bodyPr>
          <a:lstStyle/>
          <a:p>
            <a:r>
              <a:rPr lang="en-US" sz="2400" dirty="0"/>
              <a:t>Student Name: Jude Davis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Student ID: 2520929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Lecturer’s Name:	Annamarie Dufficy</a:t>
            </a:r>
            <a:br>
              <a:rPr lang="en-US" sz="2400" dirty="0"/>
            </a:br>
            <a:r>
              <a:rPr lang="en-US" sz="2400" dirty="0"/>
              <a:t>Module Code: 	LCLM 4004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Module Name: 	Problem Solving and Decision-Making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Component 1: 	Basil’s Bakery</a:t>
            </a:r>
            <a:br>
              <a:rPr lang="en-US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48003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219575E-CF29-D1AB-363A-2D1E78468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846983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0607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A5FCEE1-DAF2-2E20-6642-DEBFA7E9AF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9827276"/>
              </p:ext>
            </p:extLst>
          </p:nvPr>
        </p:nvGraphicFramePr>
        <p:xfrm>
          <a:off x="632085" y="1711527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FF0E91D-86E3-2CD8-27F9-CF782F8D269A}"/>
              </a:ext>
            </a:extLst>
          </p:cNvPr>
          <p:cNvSpPr txBox="1"/>
          <p:nvPr/>
        </p:nvSpPr>
        <p:spPr>
          <a:xfrm>
            <a:off x="962525" y="375626"/>
            <a:ext cx="47885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Overview of Basils Bakery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E1E474-EC5A-F013-C579-DE6F60A9C70A}"/>
              </a:ext>
            </a:extLst>
          </p:cNvPr>
          <p:cNvSpPr txBox="1"/>
          <p:nvPr/>
        </p:nvSpPr>
        <p:spPr>
          <a:xfrm>
            <a:off x="644056" y="6176211"/>
            <a:ext cx="111468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Consumer behaviour has shifted since the pandemic, with customers becoming more price-conscious and increasingly willing to switch brands and retailers in search of better value </a:t>
            </a:r>
            <a:r>
              <a:rPr lang="en-GB" b="1" dirty="0"/>
              <a:t>(McKinsey &amp; Company, 2025).</a:t>
            </a:r>
            <a:r>
              <a:rPr lang="en-GB" dirty="0"/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235682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C06463D-8CE5-5801-1195-3F43C85A94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4045598"/>
              </p:ext>
            </p:extLst>
          </p:nvPr>
        </p:nvGraphicFramePr>
        <p:xfrm>
          <a:off x="0" y="814473"/>
          <a:ext cx="13807323" cy="5980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536BA5F-40D6-5D01-9F7D-1A9C20FC3980}"/>
              </a:ext>
            </a:extLst>
          </p:cNvPr>
          <p:cNvSpPr txBox="1"/>
          <p:nvPr/>
        </p:nvSpPr>
        <p:spPr>
          <a:xfrm>
            <a:off x="838199" y="229698"/>
            <a:ext cx="99095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Insight into the issues Basils Bakery faces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297EF5-0024-A956-5750-9A1F679B0773}"/>
              </a:ext>
            </a:extLst>
          </p:cNvPr>
          <p:cNvSpPr txBox="1"/>
          <p:nvPr/>
        </p:nvSpPr>
        <p:spPr>
          <a:xfrm>
            <a:off x="288758" y="5914600"/>
            <a:ext cx="53099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Work from home trend: Office customers buy lunch less frequently </a:t>
            </a:r>
            <a:r>
              <a:rPr lang="en-US" sz="1600" b="1" dirty="0"/>
              <a:t>(Deloitte, 2022). 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556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1E40F7-8A69-5039-B9AD-63A9E301B9AC}"/>
              </a:ext>
            </a:extLst>
          </p:cNvPr>
          <p:cNvSpPr txBox="1"/>
          <p:nvPr/>
        </p:nvSpPr>
        <p:spPr>
          <a:xfrm>
            <a:off x="479393" y="197854"/>
            <a:ext cx="10774755" cy="11245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Critique of PESTEL Analysis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692D9A4B-DE42-4DC9-C58B-6C81D37026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6003489"/>
              </p:ext>
            </p:extLst>
          </p:nvPr>
        </p:nvGraphicFramePr>
        <p:xfrm>
          <a:off x="2973367" y="1132114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716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F292A-A13A-6DD5-3F16-CA6DED520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18" y="168813"/>
            <a:ext cx="10515600" cy="182879"/>
          </a:xfrm>
        </p:spPr>
        <p:txBody>
          <a:bodyPr>
            <a:normAutofit fontScale="90000"/>
          </a:bodyPr>
          <a:lstStyle/>
          <a:p>
            <a:r>
              <a:rPr lang="en-US" dirty="0"/>
              <a:t>PESTEL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411E1AF-CA9B-8C19-80E0-FF0B3A31A1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682253"/>
              </p:ext>
            </p:extLst>
          </p:nvPr>
        </p:nvGraphicFramePr>
        <p:xfrm>
          <a:off x="405618" y="565561"/>
          <a:ext cx="11380763" cy="4877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6794">
                  <a:extLst>
                    <a:ext uri="{9D8B030D-6E8A-4147-A177-3AD203B41FA5}">
                      <a16:colId xmlns:a16="http://schemas.microsoft.com/office/drawing/2014/main" val="1725525520"/>
                    </a:ext>
                  </a:extLst>
                </a:gridCol>
                <a:gridCol w="1896794">
                  <a:extLst>
                    <a:ext uri="{9D8B030D-6E8A-4147-A177-3AD203B41FA5}">
                      <a16:colId xmlns:a16="http://schemas.microsoft.com/office/drawing/2014/main" val="2207302660"/>
                    </a:ext>
                  </a:extLst>
                </a:gridCol>
                <a:gridCol w="1896794">
                  <a:extLst>
                    <a:ext uri="{9D8B030D-6E8A-4147-A177-3AD203B41FA5}">
                      <a16:colId xmlns:a16="http://schemas.microsoft.com/office/drawing/2014/main" val="1324638284"/>
                    </a:ext>
                  </a:extLst>
                </a:gridCol>
                <a:gridCol w="1950720">
                  <a:extLst>
                    <a:ext uri="{9D8B030D-6E8A-4147-A177-3AD203B41FA5}">
                      <a16:colId xmlns:a16="http://schemas.microsoft.com/office/drawing/2014/main" val="1254637527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405376219"/>
                    </a:ext>
                  </a:extLst>
                </a:gridCol>
                <a:gridCol w="1910861">
                  <a:extLst>
                    <a:ext uri="{9D8B030D-6E8A-4147-A177-3AD203B41FA5}">
                      <a16:colId xmlns:a16="http://schemas.microsoft.com/office/drawing/2014/main" val="1453008000"/>
                    </a:ext>
                  </a:extLst>
                </a:gridCol>
              </a:tblGrid>
              <a:tr h="640631">
                <a:tc>
                  <a:txBody>
                    <a:bodyPr/>
                    <a:lstStyle/>
                    <a:p>
                      <a:r>
                        <a:rPr lang="en-US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111236"/>
                  </a:ext>
                </a:extLst>
              </a:tr>
              <a:tr h="4071661">
                <a:tc>
                  <a:txBody>
                    <a:bodyPr/>
                    <a:lstStyle/>
                    <a:p>
                      <a:r>
                        <a:rPr lang="en-US" sz="1600" dirty="0"/>
                        <a:t>1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Government COVID-19 lockdown restrictions in 2020 reduced customer footfall and sales.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Business rates imposed by local government have increased operating costs.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Rising overhead costs including rent, utilities, and insurance are reducing profitability.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Shop closures and redundancies in the retail park have reduced customer spending and demand.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employees are working from home, reducing the number of customers buying lunch near the bakery.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Customers increasingly expect convenient services such as delivery and pre-ordering.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1Lack of an online ordering/pre-order system makes it difficult for customers to place orders conveniently.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2 Absence of a delivery platform limits Basil’s ability to reach customers who no longer visit the retail park.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1 Organic ingredients are more vulnerable to crop failure, causing supply uncertainty.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2Weather and environmental conditions can affect the availability and cost of organic produce.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COVID-19 regulations and lockdown laws restricted business operations and customer movement.</a:t>
                      </a:r>
                    </a:p>
                    <a:p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Employment laws relating to redundancies have affected workers in nearby businesses, reducing Basil’s customer base indirectly.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365248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8A5CF18-E9AF-B0BB-344A-AC99B109B4A2}"/>
              </a:ext>
            </a:extLst>
          </p:cNvPr>
          <p:cNvSpPr txBox="1"/>
          <p:nvPr/>
        </p:nvSpPr>
        <p:spPr>
          <a:xfrm>
            <a:off x="405618" y="5367340"/>
            <a:ext cx="11006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Business rates and rising operating costs continue to place financial pressure on small businesses, reducing profitability and limiting growth opportunities </a:t>
            </a:r>
            <a:r>
              <a:rPr lang="en-GB" sz="1300" b="1" dirty="0"/>
              <a:t>(Ingham, 2025).</a:t>
            </a:r>
          </a:p>
          <a:p>
            <a:endParaRPr lang="en-GB" sz="1300" dirty="0"/>
          </a:p>
          <a:p>
            <a:r>
              <a:rPr lang="en-GB" sz="1300" dirty="0"/>
              <a:t>Improving website accessibility and digital services can enhance customer experience and ensure equal access for all users </a:t>
            </a:r>
            <a:r>
              <a:rPr lang="en-GB" sz="1300" b="1" dirty="0"/>
              <a:t>(Taylor &amp; Francis, 2026).</a:t>
            </a:r>
            <a:r>
              <a:rPr lang="en-GB" sz="1300" dirty="0"/>
              <a:t> </a:t>
            </a:r>
          </a:p>
          <a:p>
            <a:endParaRPr lang="en-GB" sz="1300" dirty="0"/>
          </a:p>
          <a:p>
            <a:r>
              <a:rPr lang="en-GB" sz="1300" dirty="0"/>
              <a:t>Consumers increasingly prioritise convenience, digital engagement and value for money when making purchasing decisions, influencing how food businesses attract and retain customers </a:t>
            </a:r>
            <a:r>
              <a:rPr lang="en-GB" sz="1300" b="1" dirty="0"/>
              <a:t>(McKinsey &amp; Company, 2025).</a:t>
            </a:r>
            <a:endParaRPr lang="en-GB" sz="1300" dirty="0"/>
          </a:p>
          <a:p>
            <a:endParaRPr lang="en-GB" sz="1600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825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4A2910F-364C-A0B9-BF12-55CF80B44B7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010" b="6781"/>
          <a:stretch>
            <a:fillRect/>
          </a:stretch>
        </p:blipFill>
        <p:spPr>
          <a:xfrm>
            <a:off x="112562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5FC2FC72-C8F5-4186-65E7-5C27A8F552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18048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EB2EE3E-7EFB-A6FA-2631-4BE071584982}"/>
              </a:ext>
            </a:extLst>
          </p:cNvPr>
          <p:cNvSpPr txBox="1"/>
          <p:nvPr/>
        </p:nvSpPr>
        <p:spPr>
          <a:xfrm>
            <a:off x="2785404" y="388649"/>
            <a:ext cx="8932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Critique of the </a:t>
            </a:r>
            <a:r>
              <a:rPr lang="en-US" sz="3200" dirty="0"/>
              <a:t>Cause</a:t>
            </a:r>
            <a:r>
              <a:rPr lang="en-US" sz="2800" dirty="0"/>
              <a:t> and Effect Model</a:t>
            </a:r>
          </a:p>
        </p:txBody>
      </p:sp>
    </p:spTree>
    <p:extLst>
      <p:ext uri="{BB962C8B-B14F-4D97-AF65-F5344CB8AC3E}">
        <p14:creationId xmlns:p14="http://schemas.microsoft.com/office/powerpoint/2010/main" val="4243662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9222408C-589F-6CD9-0E4B-E40080EC87B8}"/>
              </a:ext>
            </a:extLst>
          </p:cNvPr>
          <p:cNvCxnSpPr/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27F17F3-CB02-1CB0-6C49-F21698ADA19D}"/>
              </a:ext>
            </a:extLst>
          </p:cNvPr>
          <p:cNvCxnSpPr/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60A1176D-0264-8939-5CBD-71F68349F3E0}"/>
              </a:ext>
            </a:extLst>
          </p:cNvPr>
          <p:cNvCxnSpPr/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F048CFC2-27E5-4D57-AA00-9D5C91D5ED12}"/>
              </a:ext>
            </a:extLst>
          </p:cNvPr>
          <p:cNvCxnSpPr/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03A35DFA-D7AF-0124-98E4-DA08984A5B99}"/>
              </a:ext>
            </a:extLst>
          </p:cNvPr>
          <p:cNvCxnSpPr/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9F5FA5D8-F79D-C432-C013-32464A3670F0}"/>
              </a:ext>
            </a:extLst>
          </p:cNvPr>
          <p:cNvCxnSpPr>
            <a:endCxn id="70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462F3A80-2331-401C-3981-A467FB00DBE1}"/>
              </a:ext>
            </a:extLst>
          </p:cNvPr>
          <p:cNvCxnSpPr/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4B533577-49C7-BD04-D444-4E5892A2A242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D81E2C5-E2B2-240A-9680-5369DB999D3F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A717EF0-0451-A16B-DF9E-FD0CAF6A1719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102890C5-DC3C-CC26-356F-BEA02A042EDF}"/>
              </a:ext>
            </a:extLst>
          </p:cNvPr>
          <p:cNvSpPr txBox="1"/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Local area has high WFH rates → lower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D55674B-BBF0-D275-6B8D-14CC37C3BC3E}"/>
              </a:ext>
            </a:extLst>
          </p:cNvPr>
          <p:cNvSpPr txBox="1"/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kitchen space, no room for packing station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A0C8E5B-03F3-C4A8-5E1A-4F063FAC8EE2}"/>
              </a:ext>
            </a:extLst>
          </p:cNvPr>
          <p:cNvSpPr txBox="1"/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is sole baker → can't leave kitchen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C1D112EE-ABF5-0D2B-B81A-6764710FDBE5}"/>
              </a:ext>
            </a:extLst>
          </p:cNvPr>
          <p:cNvSpPr txBox="1"/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staff hired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28FDEA5-3221-B9BB-6C53-791D49A00E37}"/>
              </a:ext>
            </a:extLst>
          </p:cNvPr>
          <p:cNvSpPr txBox="1"/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Can't track peak demand times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9C24B62F-6A88-695E-6F0D-13AB5C8D3489}"/>
              </a:ext>
            </a:extLst>
          </p:cNvPr>
          <p:cNvSpPr txBox="1"/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data on missed calls/lost orders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8929E2E3-743D-318A-8113-6C269EE0FF65}"/>
              </a:ext>
            </a:extLst>
          </p:cNvPr>
          <p:cNvSpPr txBox="1"/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stock space for bulk orders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D30C666E-D3ED-3799-831F-A11F12CFAD29}"/>
              </a:ext>
            </a:extLst>
          </p:cNvPr>
          <p:cNvSpPr txBox="1"/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ingredients need d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18910FFE-59E8-7E58-E8F2-FDAAD5F7B211}"/>
              </a:ext>
            </a:extLst>
          </p:cNvPr>
          <p:cNvSpPr txBox="1"/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Old phone system fails during busy periods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E8EB407-E31A-A487-63A7-C71B4B6674B1}"/>
              </a:ext>
            </a:extLst>
          </p:cNvPr>
          <p:cNvSpPr txBox="1"/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No online ordering platform/website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1B72A115-C43C-3799-9417-EF6973D3A5DF}"/>
              </a:ext>
            </a:extLst>
          </p:cNvPr>
          <p:cNvSpPr txBox="1"/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All baking done onsite by Basil only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8F43908C-4172-451F-E945-81580E680A45}"/>
              </a:ext>
            </a:extLst>
          </p:cNvPr>
          <p:cNvSpPr txBox="1"/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﻿No system for taking pre-orders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BB986E5-5040-8ED0-DA9A-EF0E102D7B17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A5EFF21A-79A4-EF6A-8AFC-29640A66A6FF}"/>
              </a:ext>
            </a:extLst>
          </p:cNvPr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4577AACC-F6FE-CB42-44AF-C3CC42411E2E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E182A817-A04F-9333-F066-D245E1752B42}"/>
              </a:ext>
            </a:extLst>
          </p:cNvPr>
          <p:cNvSpPr txBox="1"/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Fall of sales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1FEA4E-3DB8-1675-E802-D18737CF47F6}"/>
              </a:ext>
            </a:extLst>
          </p:cNvPr>
          <p:cNvSpPr txBox="1"/>
          <p:nvPr/>
        </p:nvSpPr>
        <p:spPr>
          <a:xfrm>
            <a:off x="701977" y="301220"/>
            <a:ext cx="51579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2975314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5289122-07EA-F2C2-A423-8B41043748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97151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0441DA7-A31C-714D-472B-BAEF78B70A70}"/>
              </a:ext>
            </a:extLst>
          </p:cNvPr>
          <p:cNvSpPr txBox="1"/>
          <p:nvPr/>
        </p:nvSpPr>
        <p:spPr>
          <a:xfrm>
            <a:off x="1406769" y="267286"/>
            <a:ext cx="4403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1310960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872FC-0F29-0C50-8070-764BB80DCA58}"/>
              </a:ext>
            </a:extLst>
          </p:cNvPr>
          <p:cNvSpPr txBox="1"/>
          <p:nvPr/>
        </p:nvSpPr>
        <p:spPr>
          <a:xfrm>
            <a:off x="206477" y="0"/>
            <a:ext cx="11444749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Reference List </a:t>
            </a:r>
          </a:p>
          <a:p>
            <a:endParaRPr lang="en-US" sz="2000" dirty="0"/>
          </a:p>
          <a:p>
            <a:r>
              <a:rPr lang="en-US" sz="2000" dirty="0"/>
              <a:t>Deloitte (2022) </a:t>
            </a:r>
            <a:r>
              <a:rPr lang="en-US" sz="2000" i="1" dirty="0"/>
              <a:t>How remote work is influencing our spending. Deloitte Insights. </a:t>
            </a:r>
            <a:r>
              <a:rPr lang="en-US" sz="2000" dirty="0"/>
              <a:t>Available at: https://</a:t>
            </a:r>
            <a:r>
              <a:rPr lang="en-US" sz="2000" dirty="0" err="1"/>
              <a:t>www.deloitte.com</a:t>
            </a:r>
            <a:r>
              <a:rPr lang="en-US" sz="2000" dirty="0"/>
              <a:t>/us/</a:t>
            </a:r>
            <a:r>
              <a:rPr lang="en-US" sz="2000" dirty="0" err="1"/>
              <a:t>en</a:t>
            </a:r>
            <a:r>
              <a:rPr lang="en-US" sz="2000" dirty="0"/>
              <a:t>/insights/industry/retail-distribution/consumer-behavior-trends-state-of-the-consumer-tracker/how-remote-work-influences-</a:t>
            </a:r>
            <a:r>
              <a:rPr lang="en-US" sz="2000" dirty="0" err="1"/>
              <a:t>spending.html</a:t>
            </a:r>
            <a:r>
              <a:rPr lang="en-US" sz="2000" dirty="0"/>
              <a:t> (Accessed: 14 June 2026).</a:t>
            </a:r>
          </a:p>
          <a:p>
            <a:endParaRPr lang="en-US" sz="2000" dirty="0"/>
          </a:p>
          <a:p>
            <a:r>
              <a:rPr lang="en-US" sz="2000" dirty="0"/>
              <a:t>Ingham, A. (2025) </a:t>
            </a:r>
            <a:r>
              <a:rPr lang="en-US" sz="2000" i="1" dirty="0"/>
              <a:t>5,500 small firms urge Reeves to halt ‘apocalyptic’ business rates shock. Business Matters Magazine</a:t>
            </a:r>
            <a:r>
              <a:rPr lang="en-US" sz="2000" dirty="0"/>
              <a:t>. Available at:  Business Matters Magazine article⁠ (Accessed: 8 March 2025).</a:t>
            </a:r>
          </a:p>
          <a:p>
            <a:endParaRPr lang="en-US" sz="2000" dirty="0"/>
          </a:p>
          <a:p>
            <a:r>
              <a:rPr lang="en-US" sz="2000" dirty="0"/>
              <a:t>Taylor &amp; Francis (2026) Acces</a:t>
            </a:r>
            <a:r>
              <a:rPr lang="en-US" sz="2000" i="1" dirty="0"/>
              <a:t>sibility at Taylor &amp; Francis. </a:t>
            </a:r>
            <a:r>
              <a:rPr lang="en-US" sz="2000" dirty="0"/>
              <a:t>Available at:  Taylor &amp; Francis Accessibility⁠ (Accessed: 8 March 2025).</a:t>
            </a:r>
          </a:p>
          <a:p>
            <a:endParaRPr lang="en-US" sz="2000" dirty="0"/>
          </a:p>
          <a:p>
            <a:r>
              <a:rPr lang="en-US" sz="2000" dirty="0"/>
              <a:t>McKinsey &amp; Company (2025) State of the Consumer 2025: </a:t>
            </a:r>
            <a:r>
              <a:rPr lang="en-US" sz="2000" i="1" dirty="0"/>
              <a:t>When disruption becomes permanent. </a:t>
            </a:r>
            <a:r>
              <a:rPr lang="en-US" sz="2000" dirty="0"/>
              <a:t>Available at:  https://</a:t>
            </a:r>
            <a:r>
              <a:rPr lang="en-US" sz="2000" dirty="0" err="1"/>
              <a:t>www.mckinsey.com</a:t>
            </a:r>
            <a:r>
              <a:rPr lang="en-US" sz="2000" dirty="0"/>
              <a:t>/industries/consumer-packaged-goods/our-insights/state-of-consumer (Accessed: 8 March 2025).</a:t>
            </a:r>
          </a:p>
          <a:p>
            <a:endParaRPr lang="en-US" sz="2000" dirty="0"/>
          </a:p>
          <a:p>
            <a:r>
              <a:rPr lang="en-US" sz="2000" dirty="0"/>
              <a:t>McKinsey &amp; Company (2025) </a:t>
            </a:r>
            <a:r>
              <a:rPr lang="en-US" sz="2000" i="1" dirty="0"/>
              <a:t>State of the Consumer 2025: When disruption becomes permanent. </a:t>
            </a:r>
            <a:r>
              <a:rPr lang="en-US" sz="2000" dirty="0"/>
              <a:t>Available at: https://</a:t>
            </a:r>
            <a:r>
              <a:rPr lang="en-US" sz="2000" dirty="0" err="1"/>
              <a:t>www.mckinsey.com</a:t>
            </a:r>
            <a:r>
              <a:rPr lang="en-US" sz="2000" dirty="0"/>
              <a:t>/industries/consumer-packaged-goods/our-insights/state-of-consumer (Accessed: 8 March 2025).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66620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2662</TotalTime>
  <Words>1302</Words>
  <Application>Microsoft Macintosh PowerPoint</Application>
  <PresentationFormat>Widescreen</PresentationFormat>
  <Paragraphs>123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Student Name: Jude Davis  Student ID: 2520929  Lecturer’s Name: Annamarie Dufficy Module Code:  LCLM 4004  Module Name:  Problem Solving and Decision-Making  Component 1:  Basil’s Bakery </vt:lpstr>
      <vt:lpstr>PowerPoint Presentation</vt:lpstr>
      <vt:lpstr>PowerPoint Presentation</vt:lpstr>
      <vt:lpstr>PowerPoint Presentation</vt:lpstr>
      <vt:lpstr>PowerPoint Presentation</vt:lpstr>
      <vt:lpstr>PESTEL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Jude Davis (2520929)</dc:creator>
  <cp:lastModifiedBy>Tialanthia Lynch (2525166)</cp:lastModifiedBy>
  <cp:revision>5</cp:revision>
  <dcterms:created xsi:type="dcterms:W3CDTF">2026-06-01T20:09:37Z</dcterms:created>
  <dcterms:modified xsi:type="dcterms:W3CDTF">2026-06-15T07:20:02Z</dcterms:modified>
</cp:coreProperties>
</file>