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02" r:id="rId1"/>
  </p:sldMasterIdLst>
  <p:notesMasterIdLst>
    <p:notesMasterId r:id="rId12"/>
  </p:notesMasterIdLst>
  <p:sldIdLst>
    <p:sldId id="256" r:id="rId2"/>
    <p:sldId id="257" r:id="rId3"/>
    <p:sldId id="271" r:id="rId4"/>
    <p:sldId id="275" r:id="rId5"/>
    <p:sldId id="278" r:id="rId6"/>
    <p:sldId id="279" r:id="rId7"/>
    <p:sldId id="276" r:id="rId8"/>
    <p:sldId id="277" r:id="rId9"/>
    <p:sldId id="274" r:id="rId10"/>
    <p:sldId id="27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55B615-22DD-486C-BC49-697E53052D4E}" v="10" dt="2023-01-16T19:57:09.1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5847" autoAdjust="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493416-37A7-4F87-8B4A-5409F3170751}" type="datetimeFigureOut">
              <a:rPr lang="en-US" smtClean="0"/>
              <a:t>1/17/2023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0BAEBB-0E7F-49D3-A4BC-68268E9DA6ED}" type="slidenum">
              <a:rPr lang="en-US" smtClean="0"/>
              <a:t>‹#›</a:t>
            </a:fld>
            <a:endParaRPr lang="en-US"/>
          </a:p>
        </p:txBody>
      </p:sp>
    </p:spTree>
    <p:extLst>
      <p:ext uri="{BB962C8B-B14F-4D97-AF65-F5344CB8AC3E}">
        <p14:creationId xmlns:p14="http://schemas.microsoft.com/office/powerpoint/2010/main" val="29166904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2</a:t>
            </a:fld>
            <a:endParaRPr lang="en-US"/>
          </a:p>
        </p:txBody>
      </p:sp>
    </p:spTree>
    <p:extLst>
      <p:ext uri="{BB962C8B-B14F-4D97-AF65-F5344CB8AC3E}">
        <p14:creationId xmlns:p14="http://schemas.microsoft.com/office/powerpoint/2010/main" val="26150367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3</a:t>
            </a:fld>
            <a:endParaRPr lang="en-US"/>
          </a:p>
        </p:txBody>
      </p:sp>
    </p:spTree>
    <p:extLst>
      <p:ext uri="{BB962C8B-B14F-4D97-AF65-F5344CB8AC3E}">
        <p14:creationId xmlns:p14="http://schemas.microsoft.com/office/powerpoint/2010/main" val="11754977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4</a:t>
            </a:fld>
            <a:endParaRPr lang="en-US"/>
          </a:p>
        </p:txBody>
      </p:sp>
    </p:spTree>
    <p:extLst>
      <p:ext uri="{BB962C8B-B14F-4D97-AF65-F5344CB8AC3E}">
        <p14:creationId xmlns:p14="http://schemas.microsoft.com/office/powerpoint/2010/main" val="39840599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0BAEBB-0E7F-49D3-A4BC-68268E9DA6ED}" type="slidenum">
              <a:rPr lang="en-US" smtClean="0"/>
              <a:t>5</a:t>
            </a:fld>
            <a:endParaRPr lang="en-US"/>
          </a:p>
        </p:txBody>
      </p:sp>
    </p:spTree>
    <p:extLst>
      <p:ext uri="{BB962C8B-B14F-4D97-AF65-F5344CB8AC3E}">
        <p14:creationId xmlns:p14="http://schemas.microsoft.com/office/powerpoint/2010/main" val="1724972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0BAEBB-0E7F-49D3-A4BC-68268E9DA6ED}" type="slidenum">
              <a:rPr lang="en-US" smtClean="0"/>
              <a:t>6</a:t>
            </a:fld>
            <a:endParaRPr lang="en-US"/>
          </a:p>
        </p:txBody>
      </p:sp>
    </p:spTree>
    <p:extLst>
      <p:ext uri="{BB962C8B-B14F-4D97-AF65-F5344CB8AC3E}">
        <p14:creationId xmlns:p14="http://schemas.microsoft.com/office/powerpoint/2010/main" val="2862963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7</a:t>
            </a:fld>
            <a:endParaRPr lang="en-US"/>
          </a:p>
        </p:txBody>
      </p:sp>
    </p:spTree>
    <p:extLst>
      <p:ext uri="{BB962C8B-B14F-4D97-AF65-F5344CB8AC3E}">
        <p14:creationId xmlns:p14="http://schemas.microsoft.com/office/powerpoint/2010/main" val="420917703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8</a:t>
            </a:fld>
            <a:endParaRPr lang="en-US"/>
          </a:p>
        </p:txBody>
      </p:sp>
    </p:spTree>
    <p:extLst>
      <p:ext uri="{BB962C8B-B14F-4D97-AF65-F5344CB8AC3E}">
        <p14:creationId xmlns:p14="http://schemas.microsoft.com/office/powerpoint/2010/main" val="17874175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9</a:t>
            </a:fld>
            <a:endParaRPr lang="en-US"/>
          </a:p>
        </p:txBody>
      </p:sp>
    </p:spTree>
    <p:extLst>
      <p:ext uri="{BB962C8B-B14F-4D97-AF65-F5344CB8AC3E}">
        <p14:creationId xmlns:p14="http://schemas.microsoft.com/office/powerpoint/2010/main" val="774465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457200" algn="just">
              <a:lnSpc>
                <a:spcPct val="200000"/>
              </a:lnSpc>
              <a:spcBef>
                <a:spcPts val="600"/>
              </a:spcBef>
              <a:spcAft>
                <a:spcPts val="600"/>
              </a:spcAft>
            </a:pP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80BAEBB-0E7F-49D3-A4BC-68268E9DA6ED}" type="slidenum">
              <a:rPr lang="en-US" smtClean="0"/>
              <a:t>10</a:t>
            </a:fld>
            <a:endParaRPr lang="en-US"/>
          </a:p>
        </p:txBody>
      </p:sp>
    </p:spTree>
    <p:extLst>
      <p:ext uri="{BB962C8B-B14F-4D97-AF65-F5344CB8AC3E}">
        <p14:creationId xmlns:p14="http://schemas.microsoft.com/office/powerpoint/2010/main" val="10901328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372448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4224395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3849098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7500BB-BFE0-4451-9653-26FE095CA1C0}" type="datetimeFigureOut">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47000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7500BB-BFE0-4451-9653-26FE095CA1C0}" type="datetimeFigureOut">
              <a:rPr lang="en-US" smtClean="0"/>
              <a:t>1/17/2023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8352808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5770760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67284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2349050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7500BB-BFE0-4451-9653-26FE095CA1C0}" type="datetimeFigureOut">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0533687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C7500BB-BFE0-4451-9653-26FE095CA1C0}" type="datetimeFigureOut">
              <a:rPr lang="en-US" smtClean="0"/>
              <a:t>1/17/2023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340033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838665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74734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41067632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30411733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9684801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15564280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7500BB-BFE0-4451-9653-26FE095CA1C0}" type="datetimeFigureOut">
              <a:rPr lang="en-US" smtClean="0"/>
              <a:t>1/17/2023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47BBFC3-5DEE-4327-B7BE-F0F4BBAB0C0A}" type="slidenum">
              <a:rPr lang="en-US" smtClean="0"/>
              <a:t>‹#›</a:t>
            </a:fld>
            <a:endParaRPr lang="en-US"/>
          </a:p>
        </p:txBody>
      </p:sp>
    </p:spTree>
    <p:extLst>
      <p:ext uri="{BB962C8B-B14F-4D97-AF65-F5344CB8AC3E}">
        <p14:creationId xmlns:p14="http://schemas.microsoft.com/office/powerpoint/2010/main" val="2430368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C7500BB-BFE0-4451-9653-26FE095CA1C0}" type="datetimeFigureOut">
              <a:rPr lang="en-US" smtClean="0"/>
              <a:t>1/17/2023</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47BBFC3-5DEE-4327-B7BE-F0F4BBAB0C0A}" type="slidenum">
              <a:rPr lang="en-US" smtClean="0"/>
              <a:t>‹#›</a:t>
            </a:fld>
            <a:endParaRPr lang="en-US"/>
          </a:p>
        </p:txBody>
      </p:sp>
    </p:spTree>
    <p:extLst>
      <p:ext uri="{BB962C8B-B14F-4D97-AF65-F5344CB8AC3E}">
        <p14:creationId xmlns:p14="http://schemas.microsoft.com/office/powerpoint/2010/main" val="3176855126"/>
      </p:ext>
    </p:extLst>
  </p:cSld>
  <p:clrMap bg1="dk1" tx1="lt1" bg2="dk2" tx2="lt2" accent1="accent1" accent2="accent2" accent3="accent3" accent4="accent4" accent5="accent5" accent6="accent6" hlink="hlink" folHlink="folHlink"/>
  <p:sldLayoutIdLst>
    <p:sldLayoutId id="2147483803" r:id="rId1"/>
    <p:sldLayoutId id="2147483804" r:id="rId2"/>
    <p:sldLayoutId id="2147483805" r:id="rId3"/>
    <p:sldLayoutId id="2147483806" r:id="rId4"/>
    <p:sldLayoutId id="2147483807" r:id="rId5"/>
    <p:sldLayoutId id="2147483808" r:id="rId6"/>
    <p:sldLayoutId id="2147483809" r:id="rId7"/>
    <p:sldLayoutId id="2147483810" r:id="rId8"/>
    <p:sldLayoutId id="2147483811" r:id="rId9"/>
    <p:sldLayoutId id="2147483812" r:id="rId10"/>
    <p:sldLayoutId id="2147483813" r:id="rId11"/>
    <p:sldLayoutId id="2147483814" r:id="rId12"/>
    <p:sldLayoutId id="2147483815" r:id="rId13"/>
    <p:sldLayoutId id="2147483816" r:id="rId14"/>
    <p:sldLayoutId id="2147483817" r:id="rId15"/>
    <p:sldLayoutId id="2147483818" r:id="rId16"/>
    <p:sldLayoutId id="214748381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Book a Psychological Assessment | Samvedna Care">
            <a:extLst>
              <a:ext uri="{FF2B5EF4-FFF2-40B4-BE49-F238E27FC236}">
                <a16:creationId xmlns:a16="http://schemas.microsoft.com/office/drawing/2014/main" id="{C40FAEE6-B2D0-4110-952A-0D64CFF9C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545"/>
            <a:ext cx="12192000" cy="687754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D2729F9-C019-8BD5-07DE-77A6BFBA728C}"/>
              </a:ext>
            </a:extLst>
          </p:cNvPr>
          <p:cNvSpPr>
            <a:spLocks noGrp="1"/>
          </p:cNvSpPr>
          <p:nvPr>
            <p:ph type="ctrTitle"/>
          </p:nvPr>
        </p:nvSpPr>
        <p:spPr>
          <a:xfrm>
            <a:off x="132667" y="119271"/>
            <a:ext cx="11953316" cy="1524000"/>
          </a:xfrm>
          <a:ln>
            <a:solidFill>
              <a:schemeClr val="bg1"/>
            </a:solidFill>
          </a:ln>
        </p:spPr>
        <p:txBody>
          <a:bodyPr>
            <a:normAutofit/>
          </a:bodyPr>
          <a:lstStyle/>
          <a:p>
            <a:pPr algn="ctr"/>
            <a:r>
              <a:rPr lang="en-US" sz="4400" b="1" dirty="0">
                <a:solidFill>
                  <a:schemeClr val="accent1">
                    <a:lumMod val="60000"/>
                    <a:lumOff val="40000"/>
                  </a:schemeClr>
                </a:solidFill>
              </a:rPr>
              <a:t>Psychological interventions that were developed throughout the 20th century</a:t>
            </a:r>
          </a:p>
        </p:txBody>
      </p:sp>
      <p:sp>
        <p:nvSpPr>
          <p:cNvPr id="3" name="Subtitle 2">
            <a:extLst>
              <a:ext uri="{FF2B5EF4-FFF2-40B4-BE49-F238E27FC236}">
                <a16:creationId xmlns:a16="http://schemas.microsoft.com/office/drawing/2014/main" id="{3146D8DE-4672-E580-317B-A20D2ED1CCCC}"/>
              </a:ext>
            </a:extLst>
          </p:cNvPr>
          <p:cNvSpPr>
            <a:spLocks noGrp="1"/>
          </p:cNvSpPr>
          <p:nvPr>
            <p:ph type="subTitle" idx="1"/>
          </p:nvPr>
        </p:nvSpPr>
        <p:spPr>
          <a:xfrm>
            <a:off x="132667" y="5877310"/>
            <a:ext cx="11953316" cy="861420"/>
          </a:xfrm>
          <a:ln>
            <a:solidFill>
              <a:schemeClr val="accent3"/>
            </a:solidFill>
          </a:ln>
        </p:spPr>
        <p:txBody>
          <a:bodyPr/>
          <a:lstStyle/>
          <a:p>
            <a:pPr algn="ctr"/>
            <a:r>
              <a:rPr lang="en-US" b="1" dirty="0">
                <a:solidFill>
                  <a:srgbClr val="FFC000"/>
                </a:solidFill>
              </a:rPr>
              <a:t>Fanica Mazilu, </a:t>
            </a:r>
            <a:r>
              <a:rPr lang="en-US" b="1" dirty="0" err="1">
                <a:solidFill>
                  <a:srgbClr val="FFC000"/>
                </a:solidFill>
              </a:rPr>
              <a:t>leah</a:t>
            </a:r>
            <a:r>
              <a:rPr lang="en-US" b="1" dirty="0">
                <a:solidFill>
                  <a:srgbClr val="FFC000"/>
                </a:solidFill>
              </a:rPr>
              <a:t> </a:t>
            </a:r>
            <a:r>
              <a:rPr lang="en-US" b="1" dirty="0" err="1">
                <a:solidFill>
                  <a:srgbClr val="FFC000"/>
                </a:solidFill>
              </a:rPr>
              <a:t>gamage</a:t>
            </a:r>
            <a:r>
              <a:rPr lang="en-US" b="1" dirty="0">
                <a:solidFill>
                  <a:srgbClr val="FFC000"/>
                </a:solidFill>
              </a:rPr>
              <a:t> and  phoenix </a:t>
            </a:r>
            <a:r>
              <a:rPr lang="en-US" b="1" dirty="0" err="1">
                <a:solidFill>
                  <a:srgbClr val="FFC000"/>
                </a:solidFill>
              </a:rPr>
              <a:t>gamage</a:t>
            </a:r>
            <a:endParaRPr lang="en-US" b="1" dirty="0">
              <a:solidFill>
                <a:srgbClr val="FFC000"/>
              </a:solidFill>
            </a:endParaRPr>
          </a:p>
          <a:p>
            <a:pPr algn="ctr"/>
            <a:r>
              <a:rPr lang="en-US" b="1" dirty="0" err="1">
                <a:solidFill>
                  <a:srgbClr val="FFC000"/>
                </a:solidFill>
              </a:rPr>
              <a:t>uwtsd</a:t>
            </a:r>
            <a:endParaRPr lang="en-US" b="1" dirty="0">
              <a:solidFill>
                <a:srgbClr val="FFC000"/>
              </a:solidFill>
            </a:endParaRPr>
          </a:p>
          <a:p>
            <a:pPr algn="ctr"/>
            <a:endParaRPr lang="en-US" b="1" dirty="0">
              <a:solidFill>
                <a:srgbClr val="FFC000"/>
              </a:solidFill>
            </a:endParaRPr>
          </a:p>
        </p:txBody>
      </p:sp>
    </p:spTree>
    <p:extLst>
      <p:ext uri="{BB962C8B-B14F-4D97-AF65-F5344CB8AC3E}">
        <p14:creationId xmlns:p14="http://schemas.microsoft.com/office/powerpoint/2010/main" val="38235746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814075" y="190356"/>
            <a:ext cx="3456183" cy="806105"/>
          </a:xfrm>
        </p:spPr>
        <p:txBody>
          <a:bodyPr/>
          <a:lstStyle/>
          <a:p>
            <a:r>
              <a:rPr lang="en-US" b="1" dirty="0"/>
              <a:t>Introduction</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410308" y="1087459"/>
            <a:ext cx="11183198" cy="5580185"/>
          </a:xfrm>
        </p:spPr>
        <p:txBody>
          <a:bodyPr>
            <a:normAutofit fontScale="85000" lnSpcReduction="20000"/>
          </a:bodyPr>
          <a:lstStyle/>
          <a:p>
            <a:r>
              <a:rPr lang="en-US" dirty="0"/>
              <a:t>The field of psychology has undergone significant development over the years, particularly in terms of psychological interventions. </a:t>
            </a:r>
          </a:p>
          <a:p>
            <a:r>
              <a:rPr lang="en-US" dirty="0"/>
              <a:t>over the years, a wider range of interventions has been developed, including various forms of therapy, counselling, and other techniques (</a:t>
            </a:r>
            <a:r>
              <a:rPr lang="en-US" dirty="0" err="1"/>
              <a:t>Bolier</a:t>
            </a:r>
            <a:r>
              <a:rPr lang="en-US" dirty="0"/>
              <a:t> et al., 2013).</a:t>
            </a:r>
          </a:p>
          <a:p>
            <a:r>
              <a:rPr lang="en-US" dirty="0"/>
              <a:t>early intervention refers to the idea that it is better to address mental health issues early on before they have a chance to become more severe. </a:t>
            </a:r>
          </a:p>
          <a:p>
            <a:r>
              <a:rPr lang="en-US" dirty="0"/>
              <a:t>As a result, many mental health professionals now focus on providing early intervention services to individuals who are at risk of developing mental health issues  (Stein et al., 2022).</a:t>
            </a:r>
          </a:p>
          <a:p>
            <a:r>
              <a:rPr lang="en-US" dirty="0"/>
              <a:t>Another important development in psychological interventions has been the recognition of the importance of treating the whole person rather than just focusing on a specific problem or symptom, which is known as holistic treatment, </a:t>
            </a:r>
          </a:p>
          <a:p>
            <a:r>
              <a:rPr lang="en-US" dirty="0"/>
              <a:t>In recent years, there has also been an increased emphasis on the use of evidence-based interventions. This refers to interventions that have been rigorously tested and shown to be effective in treating specific mental health issues. </a:t>
            </a:r>
          </a:p>
          <a:p>
            <a:r>
              <a:rPr lang="en-US" dirty="0"/>
              <a:t>The presentation aims to provide in-depth and detailed information about </a:t>
            </a:r>
            <a:r>
              <a:rPr lang="en-US" b="1" dirty="0"/>
              <a:t>psychological interventions throughout the 20</a:t>
            </a:r>
            <a:r>
              <a:rPr lang="en-US" b="1" baseline="30000" dirty="0"/>
              <a:t>th</a:t>
            </a:r>
            <a:r>
              <a:rPr lang="en-US" b="1" dirty="0"/>
              <a:t> century</a:t>
            </a:r>
            <a:r>
              <a:rPr lang="en-US" dirty="0"/>
              <a:t>. </a:t>
            </a:r>
          </a:p>
          <a:p>
            <a:r>
              <a:rPr lang="en-US" dirty="0"/>
              <a:t>The presentation will be based on interventions such as </a:t>
            </a:r>
          </a:p>
          <a:p>
            <a:pPr lvl="1"/>
            <a:r>
              <a:rPr lang="en-US" dirty="0"/>
              <a:t>Therapeutic Listening</a:t>
            </a:r>
          </a:p>
          <a:p>
            <a:pPr lvl="1"/>
            <a:r>
              <a:rPr lang="en-US" dirty="0"/>
              <a:t>Cognitive Behavior Therapy</a:t>
            </a:r>
          </a:p>
          <a:p>
            <a:pPr lvl="1"/>
            <a:r>
              <a:rPr lang="en-US" dirty="0"/>
              <a:t>Motor Control and Learning</a:t>
            </a:r>
          </a:p>
        </p:txBody>
      </p:sp>
    </p:spTree>
    <p:extLst>
      <p:ext uri="{BB962C8B-B14F-4D97-AF65-F5344CB8AC3E}">
        <p14:creationId xmlns:p14="http://schemas.microsoft.com/office/powerpoint/2010/main" val="3737876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306142" y="136195"/>
            <a:ext cx="11285333" cy="1329190"/>
          </a:xfrm>
        </p:spPr>
        <p:txBody>
          <a:bodyPr>
            <a:normAutofit/>
          </a:bodyPr>
          <a:lstStyle/>
          <a:p>
            <a:pPr algn="ctr"/>
            <a:r>
              <a:rPr lang="en-US" sz="3200" b="1" dirty="0"/>
              <a:t>Psychological interventions that were developed throughout the 20th century </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60556" y="1899137"/>
            <a:ext cx="7136706" cy="4622091"/>
          </a:xfrm>
        </p:spPr>
        <p:txBody>
          <a:bodyPr>
            <a:normAutofit fontScale="85000" lnSpcReduction="10000"/>
          </a:bodyPr>
          <a:lstStyle/>
          <a:p>
            <a:r>
              <a:rPr lang="en-US" sz="1600" dirty="0"/>
              <a:t>The term “psychological intervention” refers to a connection built to facilitate a person’s improved capacity to adjust to a certain environment (van </a:t>
            </a:r>
            <a:r>
              <a:rPr lang="en-US" sz="1600" dirty="0" err="1"/>
              <a:t>Agteren</a:t>
            </a:r>
            <a:r>
              <a:rPr lang="en-US" sz="1600" dirty="0"/>
              <a:t> et al., 2021). </a:t>
            </a:r>
          </a:p>
          <a:p>
            <a:r>
              <a:rPr lang="en-US" sz="1600" dirty="0"/>
              <a:t>Psychological interventions have started to take off a significant amount of burden from health-related institutes. </a:t>
            </a:r>
          </a:p>
          <a:p>
            <a:r>
              <a:rPr lang="en-US" sz="1600" dirty="0"/>
              <a:t>There are certain mental health issues like depression that can only be treated with the effective implementation of psychological interventions.</a:t>
            </a:r>
          </a:p>
          <a:p>
            <a:r>
              <a:rPr lang="en-US" sz="1600" dirty="0"/>
              <a:t> Healthcare professionals can only prescribe the medicine that can create dizziness.</a:t>
            </a:r>
          </a:p>
          <a:p>
            <a:r>
              <a:rPr lang="en-US" sz="1600" dirty="0"/>
              <a:t>However, to understand the reasons behind the occurrence of depression, its deep-rooted causes, and then the mitigation, psychological interventions like listening and understanding are applied by psychologists.  </a:t>
            </a:r>
          </a:p>
          <a:p>
            <a:r>
              <a:rPr lang="en-US" sz="1600" dirty="0"/>
              <a:t>Behavioural, intellectual, psychosocial, humanistic, holistic, motivational, medical, environmental and social interventions are the broad categories that may be used to classify psychological treatment (</a:t>
            </a:r>
            <a:r>
              <a:rPr lang="en-US" sz="1600" dirty="0" err="1"/>
              <a:t>Karyotaki</a:t>
            </a:r>
            <a:r>
              <a:rPr lang="en-US" sz="1600" dirty="0"/>
              <a:t> et al., 2021). </a:t>
            </a:r>
          </a:p>
          <a:p>
            <a:r>
              <a:rPr lang="en-US" sz="1600" dirty="0"/>
              <a:t>However, it is found by </a:t>
            </a:r>
            <a:r>
              <a:rPr lang="en-US" sz="1600" dirty="0" err="1"/>
              <a:t>Bighelli</a:t>
            </a:r>
            <a:r>
              <a:rPr lang="en-US" sz="1600" dirty="0"/>
              <a:t> et al. (2021) that two main psychological interventions which were developed throughout the 20</a:t>
            </a:r>
            <a:r>
              <a:rPr lang="en-US" sz="1600" baseline="30000" dirty="0"/>
              <a:t>th</a:t>
            </a:r>
            <a:r>
              <a:rPr lang="en-US" sz="1600" dirty="0"/>
              <a:t> century are “Therapeutic Listening”, “Cognitive Behavior Therapy”, and “Motor Control and Learning”.</a:t>
            </a:r>
          </a:p>
        </p:txBody>
      </p:sp>
      <p:pic>
        <p:nvPicPr>
          <p:cNvPr id="4" name="Picture 3">
            <a:extLst>
              <a:ext uri="{FF2B5EF4-FFF2-40B4-BE49-F238E27FC236}">
                <a16:creationId xmlns:a16="http://schemas.microsoft.com/office/drawing/2014/main" id="{A890FCE0-CE17-1991-0153-DD9B8F73EA4E}"/>
              </a:ext>
            </a:extLst>
          </p:cNvPr>
          <p:cNvPicPr>
            <a:picLocks noChangeAspect="1"/>
          </p:cNvPicPr>
          <p:nvPr/>
        </p:nvPicPr>
        <p:blipFill>
          <a:blip r:embed="rId3"/>
          <a:stretch>
            <a:fillRect/>
          </a:stretch>
        </p:blipFill>
        <p:spPr>
          <a:xfrm>
            <a:off x="7703505" y="2002557"/>
            <a:ext cx="4227939" cy="4019869"/>
          </a:xfrm>
          <a:prstGeom prst="rect">
            <a:avLst/>
          </a:prstGeom>
        </p:spPr>
      </p:pic>
    </p:spTree>
    <p:extLst>
      <p:ext uri="{BB962C8B-B14F-4D97-AF65-F5344CB8AC3E}">
        <p14:creationId xmlns:p14="http://schemas.microsoft.com/office/powerpoint/2010/main" val="27113015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750135" y="142787"/>
            <a:ext cx="8254673" cy="807978"/>
          </a:xfrm>
        </p:spPr>
        <p:txBody>
          <a:bodyPr/>
          <a:lstStyle/>
          <a:p>
            <a:pPr algn="ctr"/>
            <a:r>
              <a:rPr lang="en-US" b="1" i="1" dirty="0"/>
              <a:t>Cognitive Behaviour Therapy</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46564" y="1081636"/>
            <a:ext cx="8381622" cy="5611327"/>
          </a:xfrm>
        </p:spPr>
        <p:txBody>
          <a:bodyPr>
            <a:noAutofit/>
          </a:bodyPr>
          <a:lstStyle/>
          <a:p>
            <a:pPr algn="just"/>
            <a:r>
              <a:rPr lang="en-US" sz="1200" dirty="0"/>
              <a:t>Aaron Beck is </a:t>
            </a:r>
            <a:r>
              <a:rPr lang="en-US" sz="1200" dirty="0" err="1"/>
              <a:t>recognised</a:t>
            </a:r>
            <a:r>
              <a:rPr lang="en-US" sz="1200" dirty="0"/>
              <a:t> for developing cognitive behaviour therapy in the 1960s (</a:t>
            </a:r>
            <a:r>
              <a:rPr lang="en-US" sz="1200" dirty="0" err="1"/>
              <a:t>Karyotaki</a:t>
            </a:r>
            <a:r>
              <a:rPr lang="en-US" sz="1200" dirty="0"/>
              <a:t> et al., 2021). </a:t>
            </a:r>
          </a:p>
          <a:p>
            <a:pPr algn="just"/>
            <a:r>
              <a:rPr lang="en-US" sz="1200" dirty="0"/>
              <a:t>The mid-20th century was the development period for cognitive treatment. </a:t>
            </a:r>
          </a:p>
          <a:p>
            <a:pPr algn="just"/>
            <a:r>
              <a:rPr lang="en-US" sz="1200" dirty="0"/>
              <a:t>One of the key components of CBT is the identification and modification of negative thought patterns. </a:t>
            </a:r>
          </a:p>
          <a:p>
            <a:pPr algn="just"/>
            <a:r>
              <a:rPr lang="en-US" sz="1200" dirty="0"/>
              <a:t>This is achieved through techniques such as cognitive restructuring, which involves examining and challenging the accuracy and usefulness of negative thoughts and replacing them with more balanced and realistic thoughts(Stein et al., 2022).</a:t>
            </a:r>
          </a:p>
          <a:p>
            <a:pPr algn="just"/>
            <a:r>
              <a:rPr lang="en-US" sz="1200" dirty="0"/>
              <a:t>Cognitive behaviour therapy (CBT) has been proved useful as a therapy used in combination with medicine for major mental diseases such as schizophrenia and bipolar disorder (</a:t>
            </a:r>
            <a:r>
              <a:rPr lang="en-US" sz="1200" dirty="0" err="1"/>
              <a:t>Martinengo</a:t>
            </a:r>
            <a:r>
              <a:rPr lang="en-US" sz="1200" dirty="0"/>
              <a:t> et al., 2021). </a:t>
            </a:r>
          </a:p>
          <a:p>
            <a:pPr algn="just"/>
            <a:r>
              <a:rPr lang="en-US" sz="1200" dirty="0"/>
              <a:t>CBT has been developed for children, teenagers, young adults, couples, and families, and research has been done on all of these populations throughout the 20th century.</a:t>
            </a:r>
          </a:p>
          <a:p>
            <a:pPr algn="just"/>
            <a:r>
              <a:rPr lang="en-US" sz="1200" dirty="0"/>
              <a:t>CBT, a type of psychosocial intervention, aims to reduce the distress associated with a number of mental health problems, most notably depression and anxiety (</a:t>
            </a:r>
            <a:r>
              <a:rPr lang="en-US" sz="1200" dirty="0" err="1"/>
              <a:t>Dalle</a:t>
            </a:r>
            <a:r>
              <a:rPr lang="en-US" sz="1200" dirty="0"/>
              <a:t> et al., 2019). </a:t>
            </a:r>
          </a:p>
          <a:p>
            <a:pPr algn="just"/>
            <a:r>
              <a:rPr lang="en-US" sz="1200" dirty="0"/>
              <a:t>CBT focuses on confronting and correcting cognitive distortions such as thoughts, beliefs, and attitudes) and their associated </a:t>
            </a:r>
            <a:r>
              <a:rPr lang="en-US" sz="1200" dirty="0" err="1"/>
              <a:t>behaviours</a:t>
            </a:r>
            <a:r>
              <a:rPr lang="en-US" sz="1200" dirty="0"/>
              <a:t> to promote emotional regulation and develop </a:t>
            </a:r>
            <a:r>
              <a:rPr lang="en-US" sz="1200" dirty="0" err="1"/>
              <a:t>customised</a:t>
            </a:r>
            <a:r>
              <a:rPr lang="en-US" sz="1200" dirty="0"/>
              <a:t> coping mechanisms to overcome existing challenges (Van der </a:t>
            </a:r>
            <a:r>
              <a:rPr lang="en-US" sz="1200" dirty="0" err="1"/>
              <a:t>Zweerde</a:t>
            </a:r>
            <a:r>
              <a:rPr lang="en-US" sz="1200" dirty="0"/>
              <a:t> et al., 2019). </a:t>
            </a:r>
          </a:p>
          <a:p>
            <a:pPr algn="just"/>
            <a:r>
              <a:rPr lang="en-US" sz="1200" dirty="0" err="1"/>
              <a:t>Ciharova</a:t>
            </a:r>
            <a:r>
              <a:rPr lang="en-US" sz="1200" dirty="0"/>
              <a:t> et al. (2021) developed in the 20th century that increased physiological reactions to feared stimuli may unintentionally raise the idea that the feared stimulus poses a greater threat. </a:t>
            </a:r>
          </a:p>
          <a:p>
            <a:pPr algn="just"/>
            <a:r>
              <a:rPr lang="en-US" sz="1200" dirty="0"/>
              <a:t>Jager et al. (2021) found that the treatment of a variety of conditions, such as phobias and anxiety, was found to be effective when </a:t>
            </a:r>
            <a:r>
              <a:rPr lang="en-US" sz="1200" dirty="0" err="1"/>
              <a:t>utilising</a:t>
            </a:r>
            <a:r>
              <a:rPr lang="en-US" sz="1200" dirty="0"/>
              <a:t> behavioural therapy. </a:t>
            </a:r>
          </a:p>
          <a:p>
            <a:pPr algn="just"/>
            <a:r>
              <a:rPr lang="en-US" sz="1200" dirty="0"/>
              <a:t>Considering the rapid rise in the popularity of cognitive treatments, therapists started employing behavioural methods in the 20th century and incorporating them into their treatment plans to treat various diseases effectively.</a:t>
            </a:r>
          </a:p>
        </p:txBody>
      </p:sp>
      <p:pic>
        <p:nvPicPr>
          <p:cNvPr id="1026" name="Picture 2" descr="6 Psychological Interventions for Treating Chronic Pain | H-Wave">
            <a:extLst>
              <a:ext uri="{FF2B5EF4-FFF2-40B4-BE49-F238E27FC236}">
                <a16:creationId xmlns:a16="http://schemas.microsoft.com/office/drawing/2014/main" id="{F7C35F07-A1CA-1D28-2F97-424AADA20D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7380" y="2422377"/>
            <a:ext cx="3128055" cy="279354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956453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DED74-93E3-423F-8F9C-41B874C653BB}"/>
              </a:ext>
            </a:extLst>
          </p:cNvPr>
          <p:cNvSpPr>
            <a:spLocks noGrp="1"/>
          </p:cNvSpPr>
          <p:nvPr>
            <p:ph type="title"/>
          </p:nvPr>
        </p:nvSpPr>
        <p:spPr>
          <a:xfrm>
            <a:off x="634388" y="0"/>
            <a:ext cx="9404723" cy="762000"/>
          </a:xfrm>
        </p:spPr>
        <p:txBody>
          <a:bodyPr/>
          <a:lstStyle/>
          <a:p>
            <a:r>
              <a:rPr lang="en-US" b="1" i="1" dirty="0"/>
              <a:t>Therapeutic Listening </a:t>
            </a:r>
            <a:endParaRPr lang="en-US" dirty="0"/>
          </a:p>
        </p:txBody>
      </p:sp>
      <p:sp>
        <p:nvSpPr>
          <p:cNvPr id="3" name="Content Placeholder 2">
            <a:extLst>
              <a:ext uri="{FF2B5EF4-FFF2-40B4-BE49-F238E27FC236}">
                <a16:creationId xmlns:a16="http://schemas.microsoft.com/office/drawing/2014/main" id="{2EB629A2-E2A8-4F45-A869-293FEBBA5B3E}"/>
              </a:ext>
            </a:extLst>
          </p:cNvPr>
          <p:cNvSpPr>
            <a:spLocks noGrp="1"/>
          </p:cNvSpPr>
          <p:nvPr>
            <p:ph idx="1"/>
          </p:nvPr>
        </p:nvSpPr>
        <p:spPr>
          <a:xfrm>
            <a:off x="222738" y="844062"/>
            <a:ext cx="8100647" cy="5826370"/>
          </a:xfrm>
        </p:spPr>
        <p:txBody>
          <a:bodyPr>
            <a:normAutofit fontScale="92500" lnSpcReduction="10000"/>
          </a:bodyPr>
          <a:lstStyle/>
          <a:p>
            <a:r>
              <a:rPr lang="en-US" sz="1300" dirty="0"/>
              <a:t>In the 20</a:t>
            </a:r>
            <a:r>
              <a:rPr lang="en-US" sz="1300" baseline="30000" dirty="0"/>
              <a:t>th</a:t>
            </a:r>
            <a:r>
              <a:rPr lang="en-US" sz="1300" dirty="0"/>
              <a:t> century, it was the first time that listening as a psychological intervention was introduced as a necessary way to understand subjectivity. </a:t>
            </a:r>
          </a:p>
          <a:p>
            <a:r>
              <a:rPr lang="en-US" sz="1300" dirty="0"/>
              <a:t>Listening may be defined as paying attention to what is being said and, more significantly, what is not being said, and responding properly. </a:t>
            </a:r>
          </a:p>
          <a:p>
            <a:r>
              <a:rPr lang="en-US" sz="1300" dirty="0"/>
              <a:t>Therapeutic listening is a method of communicating in which one actively seeks to comprehend not just the words but also the speaker's meaning and motivation(</a:t>
            </a:r>
            <a:r>
              <a:rPr lang="en-US" sz="1300" dirty="0" err="1"/>
              <a:t>Gullestad</a:t>
            </a:r>
            <a:r>
              <a:rPr lang="en-US" sz="1300" dirty="0"/>
              <a:t> &amp; </a:t>
            </a:r>
            <a:r>
              <a:rPr lang="en-US" sz="1300" dirty="0" err="1"/>
              <a:t>Killingmo</a:t>
            </a:r>
            <a:r>
              <a:rPr lang="en-US" sz="1300" dirty="0"/>
              <a:t>, 2019). </a:t>
            </a:r>
          </a:p>
          <a:p>
            <a:r>
              <a:rPr lang="en-US" sz="1300" dirty="0"/>
              <a:t>Effective Therapeutic listening relies on three main characteristics. </a:t>
            </a:r>
          </a:p>
          <a:p>
            <a:pPr lvl="1"/>
            <a:r>
              <a:rPr lang="en-US" sz="1300" dirty="0"/>
              <a:t>Comprehension </a:t>
            </a:r>
          </a:p>
          <a:p>
            <a:pPr lvl="1"/>
            <a:r>
              <a:rPr lang="en-US" sz="1300" dirty="0"/>
              <a:t>Retaining</a:t>
            </a:r>
          </a:p>
          <a:p>
            <a:pPr lvl="1"/>
            <a:r>
              <a:rPr lang="en-US" sz="1300" dirty="0"/>
              <a:t>Responding(Guenther, 2022).</a:t>
            </a:r>
          </a:p>
          <a:p>
            <a:r>
              <a:rPr lang="en-US" sz="1300" dirty="0"/>
              <a:t>Therapeutic listening can also help the person being listened to come up with healthier ways of coping with emotional or mental anguish.</a:t>
            </a:r>
          </a:p>
          <a:p>
            <a:r>
              <a:rPr lang="en-US" sz="1300" dirty="0"/>
              <a:t>Examples include the use of open inquiries, summaries, and elaborations, all of which have shown useful as therapeutic listening aids in understanding clients' or patients' needs (Stewart &amp; Arnold, 2018).</a:t>
            </a:r>
          </a:p>
          <a:p>
            <a:r>
              <a:rPr lang="en-US" sz="1300" dirty="0"/>
              <a:t>Thus, therapeutic listening may be employed for virtually any sensory-based clinical condition. </a:t>
            </a:r>
          </a:p>
          <a:p>
            <a:r>
              <a:rPr lang="en-US" sz="1300" dirty="0"/>
              <a:t>Problems with attending to others' needs, transitioning to new routines, sleeping, talking verbally and nonverbally, controlling one's bowels and bladder, eating, and traversing space can all benefit from therapeutic listening (</a:t>
            </a:r>
            <a:r>
              <a:rPr lang="en-US" sz="1300" dirty="0" err="1"/>
              <a:t>Kornhaber</a:t>
            </a:r>
            <a:r>
              <a:rPr lang="en-US" sz="1300" dirty="0"/>
              <a:t> et al., 2016).</a:t>
            </a:r>
          </a:p>
          <a:p>
            <a:r>
              <a:rPr lang="en-US" sz="1300" dirty="0"/>
              <a:t>One of the main benefits of therapeutic listening is that it can help individuals to relax and feel calmer. </a:t>
            </a:r>
          </a:p>
          <a:p>
            <a:r>
              <a:rPr lang="en-US" sz="1300" dirty="0"/>
              <a:t>This can be particularly useful for individuals who are experiencing high levels of stress, anxiety, or other negative emotions.</a:t>
            </a:r>
          </a:p>
          <a:p>
            <a:r>
              <a:rPr lang="en-US" sz="1300" dirty="0"/>
              <a:t>For example, by listening to calming music, individuals can experience a sense of relaxation and release, which can help to reduce their levels of stress and anxiety (Guenther, 2022).</a:t>
            </a:r>
          </a:p>
          <a:p>
            <a:endParaRPr lang="en-US" sz="1200" dirty="0"/>
          </a:p>
        </p:txBody>
      </p:sp>
      <p:pic>
        <p:nvPicPr>
          <p:cNvPr id="1026" name="Picture 2" descr="How to Practice Active Listening: 16 Examples &amp; Techniques">
            <a:extLst>
              <a:ext uri="{FF2B5EF4-FFF2-40B4-BE49-F238E27FC236}">
                <a16:creationId xmlns:a16="http://schemas.microsoft.com/office/drawing/2014/main" id="{1E95EB93-DB0F-44CF-8D81-C6F7D942BE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35108" y="2731476"/>
            <a:ext cx="3634154" cy="181707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4121126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CE149-1344-479C-B974-8C3DE50A2DBF}"/>
              </a:ext>
            </a:extLst>
          </p:cNvPr>
          <p:cNvSpPr>
            <a:spLocks noGrp="1"/>
          </p:cNvSpPr>
          <p:nvPr>
            <p:ph type="title"/>
          </p:nvPr>
        </p:nvSpPr>
        <p:spPr>
          <a:xfrm>
            <a:off x="645130" y="238083"/>
            <a:ext cx="9404723" cy="743036"/>
          </a:xfrm>
        </p:spPr>
        <p:txBody>
          <a:bodyPr/>
          <a:lstStyle/>
          <a:p>
            <a:r>
              <a:rPr lang="en-US" dirty="0"/>
              <a:t>Cont. </a:t>
            </a:r>
          </a:p>
        </p:txBody>
      </p:sp>
      <p:sp>
        <p:nvSpPr>
          <p:cNvPr id="3" name="Content Placeholder 2">
            <a:extLst>
              <a:ext uri="{FF2B5EF4-FFF2-40B4-BE49-F238E27FC236}">
                <a16:creationId xmlns:a16="http://schemas.microsoft.com/office/drawing/2014/main" id="{5B392602-BBC5-4DB2-965D-0C878BE05E92}"/>
              </a:ext>
            </a:extLst>
          </p:cNvPr>
          <p:cNvSpPr>
            <a:spLocks noGrp="1"/>
          </p:cNvSpPr>
          <p:nvPr>
            <p:ph idx="1"/>
          </p:nvPr>
        </p:nvSpPr>
        <p:spPr>
          <a:xfrm>
            <a:off x="269630" y="981119"/>
            <a:ext cx="8077200" cy="5736204"/>
          </a:xfrm>
        </p:spPr>
        <p:txBody>
          <a:bodyPr>
            <a:normAutofit fontScale="92500" lnSpcReduction="20000"/>
          </a:bodyPr>
          <a:lstStyle/>
          <a:p>
            <a:r>
              <a:rPr lang="en-US" sz="1400" dirty="0"/>
              <a:t>It can help individuals to improve their mood. </a:t>
            </a:r>
          </a:p>
          <a:p>
            <a:r>
              <a:rPr lang="en-US" sz="1400" dirty="0" err="1"/>
              <a:t>Musci</a:t>
            </a:r>
            <a:r>
              <a:rPr lang="en-US" sz="1400" dirty="0"/>
              <a:t> has the ability to influence our emotional state and can be used to help individuals who are experiencing depression, sadness, or other negative emotions. </a:t>
            </a:r>
          </a:p>
          <a:p>
            <a:r>
              <a:rPr lang="en-US" sz="1400" dirty="0"/>
              <a:t>y listening to music that is uplifting and positive, individuals can experience an improvement in their mood, which can help to reduce feelings of depression and sadness. </a:t>
            </a:r>
          </a:p>
          <a:p>
            <a:r>
              <a:rPr lang="en-US" sz="1400" dirty="0"/>
              <a:t>Therapeutic listening can also be used to help individuals who are struggling with sleep problems(Kelly &amp; Doherty, 2017).</a:t>
            </a:r>
          </a:p>
          <a:p>
            <a:r>
              <a:rPr lang="en-US" sz="1400" dirty="0"/>
              <a:t>Therapeutic listening can also be used to help individuals who are struggling with other psychological and emotional issues. </a:t>
            </a:r>
          </a:p>
          <a:p>
            <a:r>
              <a:rPr lang="en-US" sz="1400" dirty="0"/>
              <a:t>For example, it can be used to help individuals who are dealing with trauma or who are experiencing symptoms of post-traumatic stress disorder (PTSD)(</a:t>
            </a:r>
            <a:r>
              <a:rPr lang="en-US" sz="1400" dirty="0" err="1"/>
              <a:t>Gullestad</a:t>
            </a:r>
            <a:r>
              <a:rPr lang="en-US" sz="1400" dirty="0"/>
              <a:t> &amp; </a:t>
            </a:r>
            <a:r>
              <a:rPr lang="en-US" sz="1400" dirty="0" err="1"/>
              <a:t>Killingmo</a:t>
            </a:r>
            <a:r>
              <a:rPr lang="en-US" sz="1400" dirty="0"/>
              <a:t>, 2019).</a:t>
            </a:r>
          </a:p>
          <a:p>
            <a:r>
              <a:rPr lang="en-US" sz="1400" dirty="0"/>
              <a:t>Learning to listen intentionally involves becoming self-aware of the differences between passively taking in data and actively seeking ways to improve a situation. </a:t>
            </a:r>
          </a:p>
          <a:p>
            <a:r>
              <a:rPr lang="en-US" sz="1400" dirty="0"/>
              <a:t>This intervention also allowed the psychologists to form a relationship with patients to understand the course of the disease and determine the efficacy of the treatment (Hendriks et al. 2019). </a:t>
            </a:r>
          </a:p>
          <a:p>
            <a:r>
              <a:rPr lang="en-US" sz="1400" dirty="0"/>
              <a:t>Therapeutic Listening helps in establishing trust (Guenther, 2022).</a:t>
            </a:r>
          </a:p>
          <a:p>
            <a:r>
              <a:rPr lang="en-US" sz="1400" dirty="0"/>
              <a:t>Moreover, Therapeutic Listening also helps in keeping people talking. </a:t>
            </a:r>
          </a:p>
          <a:p>
            <a:r>
              <a:rPr lang="en-US" sz="1400" dirty="0"/>
              <a:t>Therapeutic Listening also helps psychologists to understand patients’ issues more effectively(Stewart &amp; Arnold, 2018).</a:t>
            </a:r>
          </a:p>
          <a:p>
            <a:r>
              <a:rPr lang="en-US" sz="1400" dirty="0"/>
              <a:t>Overall, therapeutic listening can be a very effective psychological intervention for a wide range of individuals. </a:t>
            </a:r>
          </a:p>
          <a:p>
            <a:r>
              <a:rPr lang="en-US" sz="1400" dirty="0"/>
              <a:t>Whether it is used to help individuals relax, improve their mood, sleep better, or work through difficult emotions, therapeutic listening can provide a variety of benefits that can help individuals to feel better and function more effectively in their daily lives.</a:t>
            </a:r>
          </a:p>
        </p:txBody>
      </p:sp>
      <p:pic>
        <p:nvPicPr>
          <p:cNvPr id="2050" name="Picture 2" descr="Therapeutic Listening Can Serve as Intervention to Health Challenges |  Psychreg">
            <a:extLst>
              <a:ext uri="{FF2B5EF4-FFF2-40B4-BE49-F238E27FC236}">
                <a16:creationId xmlns:a16="http://schemas.microsoft.com/office/drawing/2014/main" id="{793065AD-2B99-4332-92C3-C87908189B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8329" y="2590799"/>
            <a:ext cx="3444041" cy="229419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31572552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962857" y="178865"/>
            <a:ext cx="7749193" cy="812495"/>
          </a:xfrm>
        </p:spPr>
        <p:txBody>
          <a:bodyPr/>
          <a:lstStyle/>
          <a:p>
            <a:pPr algn="ctr"/>
            <a:r>
              <a:rPr lang="en-US" b="1" i="1" dirty="0"/>
              <a:t>Motor Control and Learning</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93456" y="991360"/>
            <a:ext cx="8604359" cy="5597010"/>
          </a:xfrm>
        </p:spPr>
        <p:txBody>
          <a:bodyPr>
            <a:noAutofit/>
          </a:bodyPr>
          <a:lstStyle/>
          <a:p>
            <a:r>
              <a:rPr lang="en-US" sz="1050" dirty="0"/>
              <a:t>Initiating, guiding, and regulating intentional, voluntary movement are all components of motor control, described as the act of starting a movement. </a:t>
            </a:r>
          </a:p>
          <a:p>
            <a:r>
              <a:rPr lang="en-US" sz="1050" dirty="0"/>
              <a:t>According to the definition provided by </a:t>
            </a:r>
            <a:r>
              <a:rPr lang="en-US" sz="1050" dirty="0" err="1"/>
              <a:t>Tassignon</a:t>
            </a:r>
            <a:r>
              <a:rPr lang="en-US" sz="1050" dirty="0"/>
              <a:t> et al. (2021), motor control is the capacity to govern the systems necessary for movement. </a:t>
            </a:r>
          </a:p>
          <a:p>
            <a:r>
              <a:rPr lang="en-US" sz="1050" dirty="0"/>
              <a:t>Motor control and learning are two interrelated psychological processes that are essential for our ability to move and interact with the world around us.</a:t>
            </a:r>
          </a:p>
          <a:p>
            <a:r>
              <a:rPr lang="en-US" sz="1050" dirty="0"/>
              <a:t>Motor control involves the coordination and execution of movements, while learning involves the acquisition of new skills and the improvement of existing ones(Spampinato and </a:t>
            </a:r>
            <a:r>
              <a:rPr lang="en-US" sz="1050" dirty="0" err="1"/>
              <a:t>Celnik</a:t>
            </a:r>
            <a:r>
              <a:rPr lang="en-US" sz="1050" dirty="0"/>
              <a:t>, 2021).</a:t>
            </a:r>
          </a:p>
          <a:p>
            <a:r>
              <a:rPr lang="en-US" sz="1050" dirty="0"/>
              <a:t>There remains a significant gap in information regarding the specifics of what is learned throughout the process of skills training and which types of training are most effective for fostering the development of these talents (Li and </a:t>
            </a:r>
            <a:r>
              <a:rPr lang="en-US" sz="1050" dirty="0" err="1"/>
              <a:t>Öǧmen</a:t>
            </a:r>
            <a:r>
              <a:rPr lang="en-US" sz="1050" dirty="0"/>
              <a:t>, 2021).</a:t>
            </a:r>
          </a:p>
          <a:p>
            <a:r>
              <a:rPr lang="en-US" sz="1050" dirty="0"/>
              <a:t> The formation of reflexive, instinctive, adaptable, and voluntary movements, in addition to the improved execution of tasks, are all a part of the motor control theories developed in the 20th century. </a:t>
            </a:r>
          </a:p>
          <a:p>
            <a:r>
              <a:rPr lang="en-US" sz="1050" dirty="0"/>
              <a:t>Moreover, it consists of integrated, goal-directed motion patterns that engage multiple body functions and a variety of levels of the neurological system.</a:t>
            </a:r>
          </a:p>
          <a:p>
            <a:r>
              <a:rPr lang="en-US" sz="1050" dirty="0"/>
              <a:t>At the start of the 20</a:t>
            </a:r>
            <a:r>
              <a:rPr lang="en-US" sz="1050" baseline="30000" dirty="0"/>
              <a:t>th</a:t>
            </a:r>
            <a:r>
              <a:rPr lang="en-US" sz="1050" dirty="0"/>
              <a:t> century, Sherrington presented a reflex theory which stated that motions of the human body could be controlled by stimulus-response (Levin and Demers 2021). </a:t>
            </a:r>
          </a:p>
          <a:p>
            <a:r>
              <a:rPr lang="en-US" sz="1050" dirty="0"/>
              <a:t>Moreover, it demonstrated that the combination of reflexes into actions leads to behaviour formation. On the other hand, dynamical systems theory was developed by Bernstein, Turvey and </a:t>
            </a:r>
            <a:r>
              <a:rPr lang="en-US" sz="1050" dirty="0" err="1"/>
              <a:t>Thelen</a:t>
            </a:r>
            <a:r>
              <a:rPr lang="en-US" sz="1050" dirty="0"/>
              <a:t> in 1967, 1977 and 1987, respectively. </a:t>
            </a:r>
          </a:p>
          <a:p>
            <a:r>
              <a:rPr lang="en-US" sz="1050" dirty="0"/>
              <a:t>It is important to comprehend that Bernstein developed </a:t>
            </a:r>
            <a:r>
              <a:rPr lang="en-US" sz="1050" i="1" dirty="0"/>
              <a:t>Motor Control and Learning</a:t>
            </a:r>
            <a:r>
              <a:rPr lang="en-US" sz="1050" dirty="0"/>
              <a:t> that movement first arises to govern various flexibility. </a:t>
            </a:r>
          </a:p>
          <a:p>
            <a:r>
              <a:rPr lang="en-US" sz="1050" dirty="0"/>
              <a:t>Furthermore, Turvey developed that movement patterns will naturally self-</a:t>
            </a:r>
            <a:r>
              <a:rPr lang="en-US" sz="1050" dirty="0" err="1"/>
              <a:t>organise</a:t>
            </a:r>
            <a:r>
              <a:rPr lang="en-US" sz="1050" dirty="0"/>
              <a:t> within the parameters of the environmental conditions and the bodily systems currently present in the individual. Yang et al. (2021) found in the 20</a:t>
            </a:r>
            <a:r>
              <a:rPr lang="en-US" sz="1050" baseline="30000" dirty="0"/>
              <a:t>th</a:t>
            </a:r>
            <a:r>
              <a:rPr lang="en-US" sz="1050" dirty="0"/>
              <a:t> century that alteration in the nervous system results from motor learning. T</a:t>
            </a:r>
          </a:p>
          <a:p>
            <a:r>
              <a:rPr lang="en-US" sz="1050" dirty="0"/>
              <a:t>his complicated process occurs in the brain as a reaction to repeated practice or experience with a particular ability. It opens the way for the development of brand-new motor skills. </a:t>
            </a:r>
          </a:p>
        </p:txBody>
      </p:sp>
      <p:pic>
        <p:nvPicPr>
          <p:cNvPr id="2050" name="Picture 2" descr="Motor Control &amp; Motor Learning -">
            <a:extLst>
              <a:ext uri="{FF2B5EF4-FFF2-40B4-BE49-F238E27FC236}">
                <a16:creationId xmlns:a16="http://schemas.microsoft.com/office/drawing/2014/main" id="{218B1110-D495-36DF-81C6-E2B3BE2688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26878" y="1324708"/>
            <a:ext cx="2883558" cy="220507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4">
            <a:extLst>
              <a:ext uri="{FF2B5EF4-FFF2-40B4-BE49-F238E27FC236}">
                <a16:creationId xmlns:a16="http://schemas.microsoft.com/office/drawing/2014/main" id="{CBEC8425-E99E-51D8-F80A-856B62E3352F}"/>
              </a:ext>
            </a:extLst>
          </p:cNvPr>
          <p:cNvPicPr>
            <a:picLocks noChangeAspect="1"/>
          </p:cNvPicPr>
          <p:nvPr/>
        </p:nvPicPr>
        <p:blipFill>
          <a:blip r:embed="rId4"/>
          <a:stretch>
            <a:fillRect/>
          </a:stretch>
        </p:blipFill>
        <p:spPr>
          <a:xfrm>
            <a:off x="9126878" y="3763108"/>
            <a:ext cx="2883558" cy="192283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420920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1277815" y="134956"/>
            <a:ext cx="8371147" cy="671160"/>
          </a:xfrm>
        </p:spPr>
        <p:txBody>
          <a:bodyPr/>
          <a:lstStyle/>
          <a:p>
            <a:r>
              <a:rPr lang="en-US" dirty="0"/>
              <a:t>Cont.</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231629" y="806116"/>
            <a:ext cx="8226571" cy="5907505"/>
          </a:xfrm>
        </p:spPr>
        <p:txBody>
          <a:bodyPr>
            <a:noAutofit/>
          </a:bodyPr>
          <a:lstStyle/>
          <a:p>
            <a:pPr algn="just"/>
            <a:r>
              <a:rPr lang="en-US" sz="1200" dirty="0"/>
              <a:t>Another potential benefit of motor control and learning interventions is their ability to improve cognitive function.</a:t>
            </a:r>
          </a:p>
          <a:p>
            <a:pPr algn="just"/>
            <a:r>
              <a:rPr lang="en-US" sz="1200" dirty="0"/>
              <a:t> Motor control and learning are closely linked to cognitive processes such as attention, memory, and problem-solving. By training and improving these processes, individuals can experience improvements in cognitive function and overall brain health. </a:t>
            </a:r>
          </a:p>
          <a:p>
            <a:pPr algn="just"/>
            <a:r>
              <a:rPr lang="en-US" sz="1200" dirty="0"/>
              <a:t> In addition to their physical and cognitive benefits, motor control and learning interventions can also have positive psychological effects. </a:t>
            </a:r>
          </a:p>
          <a:p>
            <a:pPr algn="just"/>
            <a:r>
              <a:rPr lang="en-US" sz="1200" dirty="0"/>
              <a:t>Many individuals with mental health conditions such as anxiety, depression, or post-traumatic stress disorder (PTSD) experience difficulty with motor control and learning(Anderson et al., 2021).</a:t>
            </a:r>
          </a:p>
          <a:p>
            <a:pPr algn="just"/>
            <a:r>
              <a:rPr lang="en-US" sz="1200" dirty="0"/>
              <a:t>One effective method for implementing motor control and learning interventions is through the use of neurofeedback training. </a:t>
            </a:r>
          </a:p>
          <a:p>
            <a:pPr algn="just"/>
            <a:r>
              <a:rPr lang="en-US" sz="1200" dirty="0"/>
              <a:t>Neurofeedback is a type of therapy that uses real-time feedback to help individuals improve their brain function and activity. </a:t>
            </a:r>
          </a:p>
          <a:p>
            <a:pPr algn="just"/>
            <a:r>
              <a:rPr lang="en-US" sz="1200" dirty="0"/>
              <a:t>This can be particularly useful for individuals with neurological or cognitive impairments, as it can help them improve their ability to perform daily activities and engage in meaningful interactions with others (Yang et al., 2021).</a:t>
            </a:r>
          </a:p>
          <a:p>
            <a:pPr algn="just"/>
            <a:r>
              <a:rPr lang="en-US" sz="1200" dirty="0"/>
              <a:t>By improving physical function, cognitive function, and mental health, these interventions can have significant positive effects on individuals' quality of life(</a:t>
            </a:r>
            <a:r>
              <a:rPr lang="en-US" sz="1200" dirty="0" err="1"/>
              <a:t>Tassignon</a:t>
            </a:r>
            <a:r>
              <a:rPr lang="en-US" sz="1200" dirty="0"/>
              <a:t> et al., 2021).</a:t>
            </a:r>
          </a:p>
          <a:p>
            <a:pPr algn="just"/>
            <a:r>
              <a:rPr lang="en-US" sz="1200" dirty="0"/>
              <a:t>One of the key ways in which motor control and learning can be effective as a psychological intervention is by improving physical function and mobility.</a:t>
            </a:r>
          </a:p>
          <a:p>
            <a:pPr algn="just"/>
            <a:r>
              <a:rPr lang="en-US" sz="1200" dirty="0"/>
              <a:t> Many individuals with physical disabilities or mobility impairments struggle with daily activities such as dressing, bathing, and moving around their environment.</a:t>
            </a:r>
          </a:p>
          <a:p>
            <a:pPr algn="just"/>
            <a:r>
              <a:rPr lang="en-US" sz="1200" dirty="0"/>
              <a:t> Through targeted motor control and learning interventions, these individuals can learn new skills and improve their ability to perform these activities, leading to increased independence and improved quality of life (Li and </a:t>
            </a:r>
            <a:r>
              <a:rPr lang="en-US" sz="1200" dirty="0" err="1"/>
              <a:t>Öǧmen</a:t>
            </a:r>
            <a:r>
              <a:rPr lang="en-US" sz="1200" dirty="0"/>
              <a:t>, 2021).</a:t>
            </a:r>
          </a:p>
        </p:txBody>
      </p:sp>
      <p:pic>
        <p:nvPicPr>
          <p:cNvPr id="3074" name="Picture 2" descr="Motor Control, Motor Learning, and Neural Plasticity in Orthotic and  Prosthetic Rehabilitation | Musculoskeletal Key">
            <a:extLst>
              <a:ext uri="{FF2B5EF4-FFF2-40B4-BE49-F238E27FC236}">
                <a16:creationId xmlns:a16="http://schemas.microsoft.com/office/drawing/2014/main" id="{77EE7966-7E41-8EFF-5CA7-979D2B4EC1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52356" y="2201778"/>
            <a:ext cx="3308015" cy="3009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0648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2FF6BB8-0DB5-3021-8A7D-F74AC9B2C8E6}"/>
              </a:ext>
            </a:extLst>
          </p:cNvPr>
          <p:cNvSpPr>
            <a:spLocks noGrp="1"/>
          </p:cNvSpPr>
          <p:nvPr>
            <p:ph sz="half" idx="1"/>
          </p:nvPr>
        </p:nvSpPr>
        <p:spPr>
          <a:xfrm>
            <a:off x="272548" y="1060653"/>
            <a:ext cx="11646904" cy="5446164"/>
          </a:xfrm>
        </p:spPr>
        <p:txBody>
          <a:bodyPr>
            <a:noAutofit/>
          </a:bodyPr>
          <a:lstStyle/>
          <a:p>
            <a:r>
              <a:rPr lang="en-US" sz="1200" dirty="0"/>
              <a:t>The presentation </a:t>
            </a:r>
            <a:r>
              <a:rPr lang="en-US" sz="1200" dirty="0" err="1"/>
              <a:t>summarises</a:t>
            </a:r>
            <a:r>
              <a:rPr lang="en-US" sz="1200" dirty="0"/>
              <a:t> that psychological interventions have been proven to be significant in ensuring the patients' quality of care.</a:t>
            </a:r>
          </a:p>
          <a:p>
            <a:r>
              <a:rPr lang="en-US" sz="1200" dirty="0"/>
              <a:t> Since the 20th century, psychological interventions have been phenomenal in playing their part in the overall development of people, especially those facing different emotional or psychological related issues.  </a:t>
            </a:r>
          </a:p>
          <a:p>
            <a:r>
              <a:rPr lang="en-US" sz="1200" dirty="0"/>
              <a:t>A relationship created to assist a person’s improved capacity to adapt to a certain environment is referred to as a “psychological intervention.”</a:t>
            </a:r>
          </a:p>
          <a:p>
            <a:r>
              <a:rPr lang="en-US" sz="1200" dirty="0"/>
              <a:t> This presentation discussed three main psychological interventions developed throughout the 20th century: Therapeutic listening "Cognitive Behavior Therapy” and “Motor Control and Learning”. </a:t>
            </a:r>
          </a:p>
          <a:p>
            <a:r>
              <a:rPr lang="en-US" sz="1200" dirty="0"/>
              <a:t>Research has consistently demonstrated the effectiveness of CBT in treating a range of mental health conditions, including depression, anxiety disorders etc.</a:t>
            </a:r>
          </a:p>
          <a:p>
            <a:r>
              <a:rPr lang="en-US" sz="1200" dirty="0"/>
              <a:t> On the effectiveness of CBT for depression, the presentation concludes that CBT was superior to other treatments, such as medication and interpersonal therapy, in reducing symptoms of depression. </a:t>
            </a:r>
          </a:p>
          <a:p>
            <a:r>
              <a:rPr lang="en-US" sz="1200" dirty="0"/>
              <a:t>In addition, CBT was effective in reducing the severity of anxiety disorders. CBT has also been found to be effective in treating substance abuse disorders. The presentation also found that it was associated with significant reductions in substance use and improved treatment outcomes.</a:t>
            </a:r>
          </a:p>
          <a:p>
            <a:r>
              <a:rPr lang="en-US" sz="1200" dirty="0"/>
              <a:t>However, to understand the reasons behind the occurrence of depression, its deep-rooted causes, and then the mitigation of it to the fullest can only be signified if psychological interventions like listening and understanding are applied to the fullest by psychologists. </a:t>
            </a:r>
          </a:p>
          <a:p>
            <a:r>
              <a:rPr lang="en-US" sz="1200" dirty="0"/>
              <a:t>Therapeutic listening is a type of psychological intervention that helps individuals achieve specific therapeutic goals. </a:t>
            </a:r>
          </a:p>
          <a:p>
            <a:r>
              <a:rPr lang="en-US" sz="1200" dirty="0"/>
              <a:t>Lastly, Motor control and learning are two interrelated psychological processes that are essential for our ability to move and interact with the world. </a:t>
            </a:r>
          </a:p>
          <a:p>
            <a:r>
              <a:rPr lang="en-US" sz="1200" dirty="0"/>
              <a:t>Learning and motor control are two sides of the same psychological coin that contribute immensely to our mobility and responsiveness to our environment. Neurofeedback training is a useful tool for conducting therapies that improve motor control and learning. </a:t>
            </a:r>
          </a:p>
          <a:p>
            <a:r>
              <a:rPr lang="en-US" sz="1200" dirty="0"/>
              <a:t>Neurofeedback is a form of treatment that employs the use of immediate feedback to enhance cognitive performance. Neurofeedback helps people take charge of their own minds and bodies by giving them information about their own brain activity.</a:t>
            </a:r>
          </a:p>
        </p:txBody>
      </p:sp>
      <p:sp>
        <p:nvSpPr>
          <p:cNvPr id="7" name="Title 1">
            <a:extLst>
              <a:ext uri="{FF2B5EF4-FFF2-40B4-BE49-F238E27FC236}">
                <a16:creationId xmlns:a16="http://schemas.microsoft.com/office/drawing/2014/main" id="{22B4CABA-3657-1017-F0ED-7772A5677C4F}"/>
              </a:ext>
            </a:extLst>
          </p:cNvPr>
          <p:cNvSpPr txBox="1">
            <a:spLocks/>
          </p:cNvSpPr>
          <p:nvPr/>
        </p:nvSpPr>
        <p:spPr>
          <a:xfrm>
            <a:off x="917273" y="297823"/>
            <a:ext cx="8129761" cy="76283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a:lstStyle>
          <a:p>
            <a:r>
              <a:rPr lang="en-US" sz="3600" b="1" dirty="0"/>
              <a:t>Conclusion</a:t>
            </a:r>
            <a:endParaRPr lang="en-US" b="1" dirty="0"/>
          </a:p>
        </p:txBody>
      </p:sp>
    </p:spTree>
    <p:extLst>
      <p:ext uri="{BB962C8B-B14F-4D97-AF65-F5344CB8AC3E}">
        <p14:creationId xmlns:p14="http://schemas.microsoft.com/office/powerpoint/2010/main" val="860493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ADB23-D283-1BBF-2773-C7B45E928E7B}"/>
              </a:ext>
            </a:extLst>
          </p:cNvPr>
          <p:cNvSpPr>
            <a:spLocks noGrp="1"/>
          </p:cNvSpPr>
          <p:nvPr>
            <p:ph type="title"/>
          </p:nvPr>
        </p:nvSpPr>
        <p:spPr>
          <a:xfrm>
            <a:off x="777766" y="0"/>
            <a:ext cx="9404723" cy="835572"/>
          </a:xfrm>
        </p:spPr>
        <p:txBody>
          <a:bodyPr/>
          <a:lstStyle/>
          <a:p>
            <a:r>
              <a:rPr lang="en-US" b="1" dirty="0"/>
              <a:t>References</a:t>
            </a:r>
          </a:p>
        </p:txBody>
      </p:sp>
      <p:sp>
        <p:nvSpPr>
          <p:cNvPr id="3" name="Content Placeholder 2">
            <a:extLst>
              <a:ext uri="{FF2B5EF4-FFF2-40B4-BE49-F238E27FC236}">
                <a16:creationId xmlns:a16="http://schemas.microsoft.com/office/drawing/2014/main" id="{317EEDCA-A242-0EE4-6A5F-457D27C91C36}"/>
              </a:ext>
            </a:extLst>
          </p:cNvPr>
          <p:cNvSpPr>
            <a:spLocks noGrp="1"/>
          </p:cNvSpPr>
          <p:nvPr>
            <p:ph idx="1"/>
          </p:nvPr>
        </p:nvSpPr>
        <p:spPr>
          <a:xfrm>
            <a:off x="192157" y="704944"/>
            <a:ext cx="11595652" cy="5883280"/>
          </a:xfrm>
        </p:spPr>
        <p:txBody>
          <a:bodyPr>
            <a:normAutofit lnSpcReduction="10000"/>
          </a:bodyPr>
          <a:lstStyle/>
          <a:p>
            <a:pPr indent="0">
              <a:spcBef>
                <a:spcPts val="0"/>
              </a:spcBef>
            </a:pPr>
            <a:r>
              <a:rPr lang="en-US" sz="900" dirty="0"/>
              <a:t>Anderson, D.I., Lohse, K.R., Lopes, T.C.V. and Williams, A.M., 2021. Individual differences in motor skill learning: Past, present and future. </a:t>
            </a:r>
            <a:r>
              <a:rPr lang="en-US" sz="900" i="1" dirty="0"/>
              <a:t>Human Movement Science</a:t>
            </a:r>
            <a:r>
              <a:rPr lang="en-US" sz="900" dirty="0"/>
              <a:t>, </a:t>
            </a:r>
            <a:r>
              <a:rPr lang="en-US" sz="900" i="1" dirty="0"/>
              <a:t>78</a:t>
            </a:r>
            <a:r>
              <a:rPr lang="en-US" sz="900" dirty="0"/>
              <a:t>, p.102818.</a:t>
            </a:r>
          </a:p>
          <a:p>
            <a:pPr indent="0">
              <a:spcBef>
                <a:spcPts val="0"/>
              </a:spcBef>
            </a:pPr>
            <a:r>
              <a:rPr lang="en-US" sz="900" dirty="0"/>
              <a:t>Atwood, M.E. and Friedman, A., 2020. A systematic review of enhanced cognitive behavioral therapy (CBT‐E) for eating disorders. </a:t>
            </a:r>
            <a:r>
              <a:rPr lang="en-US" sz="900" i="1" dirty="0"/>
              <a:t>International Journal of Eating Disorders</a:t>
            </a:r>
            <a:r>
              <a:rPr lang="en-US" sz="900" dirty="0"/>
              <a:t>, </a:t>
            </a:r>
            <a:r>
              <a:rPr lang="en-US" sz="900" i="1" dirty="0"/>
              <a:t>53</a:t>
            </a:r>
            <a:r>
              <a:rPr lang="en-US" sz="900" dirty="0"/>
              <a:t>(3), pp.311-330.</a:t>
            </a:r>
          </a:p>
          <a:p>
            <a:pPr indent="0">
              <a:spcBef>
                <a:spcPts val="0"/>
              </a:spcBef>
            </a:pPr>
            <a:r>
              <a:rPr lang="en-US" sz="900" dirty="0" err="1"/>
              <a:t>Bighelli</a:t>
            </a:r>
            <a:r>
              <a:rPr lang="en-US" sz="900" dirty="0"/>
              <a:t>, I., </a:t>
            </a:r>
            <a:r>
              <a:rPr lang="en-US" sz="900" dirty="0" err="1"/>
              <a:t>Rodolico</a:t>
            </a:r>
            <a:r>
              <a:rPr lang="en-US" sz="900" dirty="0"/>
              <a:t>, A., García-</a:t>
            </a:r>
            <a:r>
              <a:rPr lang="en-US" sz="900" dirty="0" err="1"/>
              <a:t>Mieres</a:t>
            </a:r>
            <a:r>
              <a:rPr lang="en-US" sz="900" dirty="0"/>
              <a:t>, H., </a:t>
            </a:r>
            <a:r>
              <a:rPr lang="en-US" sz="900" dirty="0" err="1"/>
              <a:t>Pitschel</a:t>
            </a:r>
            <a:r>
              <a:rPr lang="en-US" sz="900" dirty="0"/>
              <a:t>-Walz, G., Hansen, W.P., Schneider-</a:t>
            </a:r>
            <a:r>
              <a:rPr lang="en-US" sz="900" dirty="0" err="1"/>
              <a:t>Thoma</a:t>
            </a:r>
            <a:r>
              <a:rPr lang="en-US" sz="900" dirty="0"/>
              <a:t>, J., </a:t>
            </a:r>
            <a:r>
              <a:rPr lang="en-US" sz="900" dirty="0" err="1"/>
              <a:t>Siafis</a:t>
            </a:r>
            <a:r>
              <a:rPr lang="en-US" sz="900" dirty="0"/>
              <a:t>, S., Wu, H., Wang, D., </a:t>
            </a:r>
            <a:r>
              <a:rPr lang="en-US" sz="900" dirty="0" err="1"/>
              <a:t>Salanti</a:t>
            </a:r>
            <a:r>
              <a:rPr lang="en-US" sz="900" dirty="0"/>
              <a:t>, G. and Furukawa, T.A., 2021. Psychosocial and psychological interventions for relapse prevention in schizophrenia: a systematic review and network meta-analysis. </a:t>
            </a:r>
            <a:r>
              <a:rPr lang="en-US" sz="900" i="1" dirty="0"/>
              <a:t>The Lancet Psychiatry</a:t>
            </a:r>
            <a:r>
              <a:rPr lang="en-US" sz="900" dirty="0"/>
              <a:t>, </a:t>
            </a:r>
            <a:r>
              <a:rPr lang="en-US" sz="900" i="1" dirty="0"/>
              <a:t>8</a:t>
            </a:r>
            <a:r>
              <a:rPr lang="en-US" sz="900" dirty="0"/>
              <a:t>(11), pp.969-980.</a:t>
            </a:r>
          </a:p>
          <a:p>
            <a:pPr indent="0">
              <a:spcBef>
                <a:spcPts val="0"/>
              </a:spcBef>
            </a:pPr>
            <a:r>
              <a:rPr lang="en-US" sz="900" dirty="0" err="1"/>
              <a:t>Bolier</a:t>
            </a:r>
            <a:r>
              <a:rPr lang="en-US" sz="900" dirty="0"/>
              <a:t>, L., </a:t>
            </a:r>
            <a:r>
              <a:rPr lang="en-US" sz="900" dirty="0" err="1"/>
              <a:t>Haverman</a:t>
            </a:r>
            <a:r>
              <a:rPr lang="en-US" sz="900" dirty="0"/>
              <a:t>, M., </a:t>
            </a:r>
            <a:r>
              <a:rPr lang="en-US" sz="900" dirty="0" err="1"/>
              <a:t>Westerhof</a:t>
            </a:r>
            <a:r>
              <a:rPr lang="en-US" sz="900" dirty="0"/>
              <a:t>, G.J., Riper, H., Smit, F. and </a:t>
            </a:r>
            <a:r>
              <a:rPr lang="en-US" sz="900" dirty="0" err="1"/>
              <a:t>Bohlmeijer</a:t>
            </a:r>
            <a:r>
              <a:rPr lang="en-US" sz="900" dirty="0"/>
              <a:t>, E., 2013. Positive psychology interventions: a meta-analysis of </a:t>
            </a:r>
            <a:r>
              <a:rPr lang="en-US" sz="900" dirty="0" err="1"/>
              <a:t>randomised</a:t>
            </a:r>
            <a:r>
              <a:rPr lang="en-US" sz="900" dirty="0"/>
              <a:t> controlled studies. BMC public health, 13(1), pp.1-20.</a:t>
            </a:r>
          </a:p>
          <a:p>
            <a:pPr indent="0">
              <a:spcBef>
                <a:spcPts val="0"/>
              </a:spcBef>
            </a:pPr>
            <a:r>
              <a:rPr lang="en-US" sz="900" dirty="0"/>
              <a:t>Brown, V.M., Zhu, L., </a:t>
            </a:r>
            <a:r>
              <a:rPr lang="en-US" sz="900" dirty="0" err="1"/>
              <a:t>Solway</a:t>
            </a:r>
            <a:r>
              <a:rPr lang="en-US" sz="900" dirty="0"/>
              <a:t>, A., Wang, J.M., McCurry, K.L., King-Casas, B. and Chiu, P.H., 2021. Reinforcement learning disruptions in individuals with depression and sensitivity to symptom change following cognitive behavioural therapy. </a:t>
            </a:r>
            <a:r>
              <a:rPr lang="en-US" sz="900" i="1" dirty="0"/>
              <a:t>JAMA psychiatry</a:t>
            </a:r>
            <a:r>
              <a:rPr lang="en-US" sz="900" dirty="0"/>
              <a:t>, </a:t>
            </a:r>
            <a:r>
              <a:rPr lang="en-US" sz="900" i="1" dirty="0"/>
              <a:t>78</a:t>
            </a:r>
            <a:r>
              <a:rPr lang="en-US" sz="900" dirty="0"/>
              <a:t>(10), pp.1113-1122.</a:t>
            </a:r>
          </a:p>
          <a:p>
            <a:pPr indent="0">
              <a:spcBef>
                <a:spcPts val="0"/>
              </a:spcBef>
            </a:pPr>
            <a:r>
              <a:rPr lang="en-US" sz="900" dirty="0" err="1"/>
              <a:t>Casellas</a:t>
            </a:r>
            <a:r>
              <a:rPr lang="en-US" sz="900" dirty="0"/>
              <a:t>‐Grau, A., Font, A. and </a:t>
            </a:r>
            <a:r>
              <a:rPr lang="en-US" sz="900" dirty="0" err="1"/>
              <a:t>Vives</a:t>
            </a:r>
            <a:r>
              <a:rPr lang="en-US" sz="900" dirty="0"/>
              <a:t>, J., 2014. Positive psychology interventions in breast cancer. A systematic review. Psycho‐Oncology, 23(1), pp.9-19.</a:t>
            </a:r>
          </a:p>
          <a:p>
            <a:pPr indent="0">
              <a:spcBef>
                <a:spcPts val="0"/>
              </a:spcBef>
            </a:pPr>
            <a:r>
              <a:rPr lang="en-US" sz="900" dirty="0" err="1"/>
              <a:t>Ciharova</a:t>
            </a:r>
            <a:r>
              <a:rPr lang="en-US" sz="900" dirty="0"/>
              <a:t>, M., Furukawa, T.A., </a:t>
            </a:r>
            <a:r>
              <a:rPr lang="en-US" sz="900" dirty="0" err="1"/>
              <a:t>Efthimiou</a:t>
            </a:r>
            <a:r>
              <a:rPr lang="en-US" sz="900" dirty="0"/>
              <a:t>, O., </a:t>
            </a:r>
            <a:r>
              <a:rPr lang="en-US" sz="900" dirty="0" err="1"/>
              <a:t>Karyotaki</a:t>
            </a:r>
            <a:r>
              <a:rPr lang="en-US" sz="900" dirty="0"/>
              <a:t>, E., Miguel, C., Noma, H., Cipriani, A., Riper, H. and </a:t>
            </a:r>
            <a:r>
              <a:rPr lang="en-US" sz="900" dirty="0" err="1"/>
              <a:t>Cuijpers</a:t>
            </a:r>
            <a:r>
              <a:rPr lang="en-US" sz="900" dirty="0"/>
              <a:t>, P., 2021. Cognitive restructuring, behavioral activation and cognitive-behavioral therapy in the treatment of adult depression: A network meta-analysis. </a:t>
            </a:r>
            <a:r>
              <a:rPr lang="en-US" sz="900" i="1" dirty="0"/>
              <a:t>Journal of Consulting and Clinical Psychology</a:t>
            </a:r>
            <a:r>
              <a:rPr lang="en-US" sz="900" dirty="0"/>
              <a:t>, </a:t>
            </a:r>
            <a:r>
              <a:rPr lang="en-US" sz="900" i="1" dirty="0"/>
              <a:t>89</a:t>
            </a:r>
            <a:r>
              <a:rPr lang="en-US" sz="900" dirty="0"/>
              <a:t>(6), p.563.</a:t>
            </a:r>
          </a:p>
          <a:p>
            <a:pPr indent="0">
              <a:spcBef>
                <a:spcPts val="0"/>
              </a:spcBef>
            </a:pPr>
            <a:r>
              <a:rPr lang="en-US" sz="900" dirty="0" err="1"/>
              <a:t>Dalle</a:t>
            </a:r>
            <a:r>
              <a:rPr lang="en-US" sz="900" dirty="0"/>
              <a:t> Grave, R., Conti, M. and </a:t>
            </a:r>
            <a:r>
              <a:rPr lang="en-US" sz="900" dirty="0" err="1"/>
              <a:t>Calugi</a:t>
            </a:r>
            <a:r>
              <a:rPr lang="en-US" sz="900" dirty="0"/>
              <a:t>, S., 2020. Effectiveness of intensive cognitive behavioral therapy in adolescents and adults with anorexia nervosa. </a:t>
            </a:r>
            <a:r>
              <a:rPr lang="en-US" sz="900" i="1" dirty="0"/>
              <a:t>International Journal of Eating Disorders</a:t>
            </a:r>
            <a:r>
              <a:rPr lang="en-US" sz="900" dirty="0"/>
              <a:t>, </a:t>
            </a:r>
            <a:r>
              <a:rPr lang="en-US" sz="900" i="1" dirty="0"/>
              <a:t>53</a:t>
            </a:r>
            <a:r>
              <a:rPr lang="en-US" sz="900" dirty="0"/>
              <a:t>(9), pp.1428-1438.</a:t>
            </a:r>
          </a:p>
          <a:p>
            <a:pPr indent="0">
              <a:spcBef>
                <a:spcPts val="0"/>
              </a:spcBef>
            </a:pPr>
            <a:r>
              <a:rPr lang="en-US" sz="900" dirty="0"/>
              <a:t>Guenther, K., 2022. “Um, mm-h, yeah”: Carl Rogers, phonographic recordings, and the making of therapeutic listening. </a:t>
            </a:r>
            <a:r>
              <a:rPr lang="en-US" sz="900" i="1" dirty="0"/>
              <a:t>History of Psychology</a:t>
            </a:r>
            <a:r>
              <a:rPr lang="en-US" sz="900" dirty="0"/>
              <a:t>.</a:t>
            </a:r>
          </a:p>
          <a:p>
            <a:pPr indent="0">
              <a:spcBef>
                <a:spcPts val="0"/>
              </a:spcBef>
            </a:pPr>
            <a:r>
              <a:rPr lang="en-US" sz="900" dirty="0" err="1"/>
              <a:t>Gullestad</a:t>
            </a:r>
            <a:r>
              <a:rPr lang="en-US" sz="900" dirty="0"/>
              <a:t>, S.E. and </a:t>
            </a:r>
            <a:r>
              <a:rPr lang="en-US" sz="900" dirty="0" err="1"/>
              <a:t>Killingmo</a:t>
            </a:r>
            <a:r>
              <a:rPr lang="en-US" sz="900" dirty="0"/>
              <a:t>, B., 2019. </a:t>
            </a:r>
            <a:r>
              <a:rPr lang="en-US" sz="900" i="1" dirty="0"/>
              <a:t>The theory and practice of psychoanalytic therapy: Listening for the subtext</a:t>
            </a:r>
            <a:r>
              <a:rPr lang="en-US" sz="900" dirty="0"/>
              <a:t>. Routledge.</a:t>
            </a:r>
          </a:p>
          <a:p>
            <a:pPr indent="0">
              <a:spcBef>
                <a:spcPts val="0"/>
              </a:spcBef>
            </a:pPr>
            <a:r>
              <a:rPr lang="en-US" sz="900" dirty="0"/>
              <a:t>Hendriks, T., Warren, M.A., </a:t>
            </a:r>
            <a:r>
              <a:rPr lang="en-US" sz="900" dirty="0" err="1"/>
              <a:t>Schotanus</a:t>
            </a:r>
            <a:r>
              <a:rPr lang="en-US" sz="900" dirty="0"/>
              <a:t>-Dijkstra, M., </a:t>
            </a:r>
            <a:r>
              <a:rPr lang="en-US" sz="900" dirty="0" err="1"/>
              <a:t>Hassankhan</a:t>
            </a:r>
            <a:r>
              <a:rPr lang="en-US" sz="900" dirty="0"/>
              <a:t>, A., </a:t>
            </a:r>
            <a:r>
              <a:rPr lang="en-US" sz="900" dirty="0" err="1"/>
              <a:t>Graafsma</a:t>
            </a:r>
            <a:r>
              <a:rPr lang="en-US" sz="900" dirty="0"/>
              <a:t>, T., </a:t>
            </a:r>
            <a:r>
              <a:rPr lang="en-US" sz="900" dirty="0" err="1"/>
              <a:t>Bohlmeijer</a:t>
            </a:r>
            <a:r>
              <a:rPr lang="en-US" sz="900" dirty="0"/>
              <a:t>, E. and de Jong, J., 2019. How WEIRD are positive psychology interventions? A bibliometric analysis of </a:t>
            </a:r>
            <a:r>
              <a:rPr lang="en-US" sz="900" dirty="0" err="1"/>
              <a:t>randomised</a:t>
            </a:r>
            <a:r>
              <a:rPr lang="en-US" sz="900" dirty="0"/>
              <a:t> controlled trials on the science of well-being. The Journal of Positive Psychology, 14(4), pp.489-501.</a:t>
            </a:r>
          </a:p>
          <a:p>
            <a:pPr indent="0">
              <a:spcBef>
                <a:spcPts val="0"/>
              </a:spcBef>
            </a:pPr>
            <a:r>
              <a:rPr lang="en-US" sz="900" dirty="0" err="1"/>
              <a:t>Inchausti</a:t>
            </a:r>
            <a:r>
              <a:rPr lang="en-US" sz="900" dirty="0"/>
              <a:t>, F., </a:t>
            </a:r>
            <a:r>
              <a:rPr lang="en-US" sz="900" dirty="0" err="1"/>
              <a:t>MacBeth</a:t>
            </a:r>
            <a:r>
              <a:rPr lang="en-US" sz="900" dirty="0"/>
              <a:t>, A., Hasson-</a:t>
            </a:r>
            <a:r>
              <a:rPr lang="en-US" sz="900" dirty="0" err="1"/>
              <a:t>Ohayon</a:t>
            </a:r>
            <a:r>
              <a:rPr lang="en-US" sz="900" dirty="0"/>
              <a:t>, I. and </a:t>
            </a:r>
            <a:r>
              <a:rPr lang="en-US" sz="900" dirty="0" err="1"/>
              <a:t>Dimaggio</a:t>
            </a:r>
            <a:r>
              <a:rPr lang="en-US" sz="900" dirty="0"/>
              <a:t>, G., 2020. Psychological intervention and COVID-19: what we know so far and what we can do. Journal of contemporary psychotherapy, 50(4), pp.243-250.</a:t>
            </a:r>
          </a:p>
          <a:p>
            <a:pPr indent="0">
              <a:spcBef>
                <a:spcPts val="0"/>
              </a:spcBef>
            </a:pPr>
            <a:r>
              <a:rPr lang="en-US" sz="900" dirty="0"/>
              <a:t>Jager, I.J., </a:t>
            </a:r>
            <a:r>
              <a:rPr lang="en-US" sz="900" dirty="0" err="1"/>
              <a:t>Vulink</a:t>
            </a:r>
            <a:r>
              <a:rPr lang="en-US" sz="900" dirty="0"/>
              <a:t>, N.C., </a:t>
            </a:r>
            <a:r>
              <a:rPr lang="en-US" sz="900" dirty="0" err="1"/>
              <a:t>Bergfeld</a:t>
            </a:r>
            <a:r>
              <a:rPr lang="en-US" sz="900" dirty="0"/>
              <a:t>, I.O., van Loon, A.J. and Denys, D.A., 2021. Cognitive behavioral therapy for </a:t>
            </a:r>
            <a:r>
              <a:rPr lang="en-US" sz="900" dirty="0" err="1"/>
              <a:t>misophonia</a:t>
            </a:r>
            <a:r>
              <a:rPr lang="en-US" sz="900" dirty="0"/>
              <a:t>: A </a:t>
            </a:r>
            <a:r>
              <a:rPr lang="en-US" sz="900" dirty="0" err="1"/>
              <a:t>randomised</a:t>
            </a:r>
            <a:r>
              <a:rPr lang="en-US" sz="900" dirty="0"/>
              <a:t> clinical trial. </a:t>
            </a:r>
            <a:r>
              <a:rPr lang="en-US" sz="900" i="1" dirty="0"/>
              <a:t>Depression and anxiety</a:t>
            </a:r>
            <a:r>
              <a:rPr lang="en-US" sz="900" dirty="0"/>
              <a:t>, </a:t>
            </a:r>
            <a:r>
              <a:rPr lang="en-US" sz="900" i="1" dirty="0"/>
              <a:t>38</a:t>
            </a:r>
            <a:r>
              <a:rPr lang="en-US" sz="900" dirty="0"/>
              <a:t>(7), pp.708-718.</a:t>
            </a:r>
          </a:p>
          <a:p>
            <a:pPr indent="0">
              <a:spcBef>
                <a:spcPts val="0"/>
              </a:spcBef>
            </a:pPr>
            <a:r>
              <a:rPr lang="en-US" sz="900" dirty="0" err="1"/>
              <a:t>Karyotaki</a:t>
            </a:r>
            <a:r>
              <a:rPr lang="en-US" sz="900" dirty="0"/>
              <a:t>, E., </a:t>
            </a:r>
            <a:r>
              <a:rPr lang="en-US" sz="900" dirty="0" err="1"/>
              <a:t>Efthimiou</a:t>
            </a:r>
            <a:r>
              <a:rPr lang="en-US" sz="900" dirty="0"/>
              <a:t>, O., Miguel, C., </a:t>
            </a:r>
            <a:r>
              <a:rPr lang="en-US" sz="900" dirty="0" err="1"/>
              <a:t>genannt</a:t>
            </a:r>
            <a:r>
              <a:rPr lang="en-US" sz="900" dirty="0"/>
              <a:t> </a:t>
            </a:r>
            <a:r>
              <a:rPr lang="en-US" sz="900" dirty="0" err="1"/>
              <a:t>Bermpohl</a:t>
            </a:r>
            <a:r>
              <a:rPr lang="en-US" sz="900" dirty="0"/>
              <a:t>, F.M., Furukawa, T.A., </a:t>
            </a:r>
            <a:r>
              <a:rPr lang="en-US" sz="900" dirty="0" err="1"/>
              <a:t>Cuijpers</a:t>
            </a:r>
            <a:r>
              <a:rPr lang="en-US" sz="900" dirty="0"/>
              <a:t>, P., Riper, H., Patel, V., Mira, A., </a:t>
            </a:r>
            <a:r>
              <a:rPr lang="en-US" sz="900" dirty="0" err="1"/>
              <a:t>Gemmil</a:t>
            </a:r>
            <a:r>
              <a:rPr lang="en-US" sz="900" dirty="0"/>
              <a:t>, A.W. and Yeung, A.S., 2021. Internet-based cognitive behavioral therapy for depression: a systematic review and individual patient data network meta-analysis. </a:t>
            </a:r>
            <a:r>
              <a:rPr lang="en-US" sz="900" i="1" dirty="0"/>
              <a:t>JAMA psychiatry</a:t>
            </a:r>
            <a:r>
              <a:rPr lang="en-US" sz="900" dirty="0"/>
              <a:t>, </a:t>
            </a:r>
            <a:r>
              <a:rPr lang="en-US" sz="900" i="1" dirty="0"/>
              <a:t>78</a:t>
            </a:r>
            <a:r>
              <a:rPr lang="en-US" sz="900" dirty="0"/>
              <a:t>(4), pp.361-371.</a:t>
            </a:r>
          </a:p>
          <a:p>
            <a:pPr indent="0">
              <a:spcBef>
                <a:spcPts val="0"/>
              </a:spcBef>
            </a:pPr>
            <a:r>
              <a:rPr lang="en-US" sz="900" dirty="0"/>
              <a:t>Kelly, B.L. and Doherty, L., 2017. A historical overview of art and music-based activities in social work with groups: Nondeliberative practice and engaging young people’s strengths. </a:t>
            </a:r>
            <a:r>
              <a:rPr lang="en-US" sz="900" i="1" dirty="0"/>
              <a:t>Social Work with Groups</a:t>
            </a:r>
            <a:r>
              <a:rPr lang="en-US" sz="900" dirty="0"/>
              <a:t>, </a:t>
            </a:r>
            <a:r>
              <a:rPr lang="en-US" sz="900" i="1" dirty="0"/>
              <a:t>40</a:t>
            </a:r>
            <a:r>
              <a:rPr lang="en-US" sz="900" dirty="0"/>
              <a:t>(3), pp.187-201.</a:t>
            </a:r>
          </a:p>
          <a:p>
            <a:pPr indent="0">
              <a:spcBef>
                <a:spcPts val="0"/>
              </a:spcBef>
            </a:pPr>
            <a:r>
              <a:rPr lang="en-US" sz="900" dirty="0" err="1"/>
              <a:t>Kornhaber</a:t>
            </a:r>
            <a:r>
              <a:rPr lang="en-US" sz="900" dirty="0"/>
              <a:t>, R., Walsh, K., Duff, J. and Walker, K., 2016. Enhancing adult therapeutic interpersonal relationships in the acute health care setting: an integrative review. </a:t>
            </a:r>
            <a:r>
              <a:rPr lang="en-US" sz="900" i="1" dirty="0"/>
              <a:t>Journal of multidisciplinary healthcare</a:t>
            </a:r>
            <a:r>
              <a:rPr lang="en-US" sz="900" dirty="0"/>
              <a:t>, </a:t>
            </a:r>
            <a:r>
              <a:rPr lang="en-US" sz="900" i="1" dirty="0"/>
              <a:t>9</a:t>
            </a:r>
            <a:r>
              <a:rPr lang="en-US" sz="900" dirty="0"/>
              <a:t>, p.537.</a:t>
            </a:r>
          </a:p>
          <a:p>
            <a:pPr indent="0">
              <a:spcBef>
                <a:spcPts val="0"/>
              </a:spcBef>
            </a:pPr>
            <a:r>
              <a:rPr lang="en-US" sz="900" dirty="0"/>
              <a:t>Levin, M.F. and Demers, M., 2021. Motor learning in neurological rehabilitation. </a:t>
            </a:r>
            <a:r>
              <a:rPr lang="en-US" sz="900" i="1" dirty="0"/>
              <a:t>Disability and rehabilitation</a:t>
            </a:r>
            <a:r>
              <a:rPr lang="en-US" sz="900" dirty="0"/>
              <a:t>, </a:t>
            </a:r>
            <a:r>
              <a:rPr lang="en-US" sz="900" i="1" dirty="0"/>
              <a:t>43</a:t>
            </a:r>
            <a:r>
              <a:rPr lang="en-US" sz="900" dirty="0"/>
              <a:t>(24), pp.3445-3453.</a:t>
            </a:r>
          </a:p>
          <a:p>
            <a:pPr indent="0">
              <a:spcBef>
                <a:spcPts val="0"/>
              </a:spcBef>
            </a:pPr>
            <a:r>
              <a:rPr lang="en-US" sz="900" dirty="0"/>
              <a:t>Li, L. and </a:t>
            </a:r>
            <a:r>
              <a:rPr lang="en-US" sz="900" dirty="0" err="1"/>
              <a:t>Öǧmen</a:t>
            </a:r>
            <a:r>
              <a:rPr lang="en-US" sz="900" dirty="0"/>
              <a:t>, H., 2021, September. Visually guided motor control: Adaptive sensorimotor mapping with on-line visual-error correction. In </a:t>
            </a:r>
            <a:r>
              <a:rPr lang="en-US" sz="900" i="1" dirty="0"/>
              <a:t>World Congress On Neural Networks-San Diego</a:t>
            </a:r>
            <a:r>
              <a:rPr lang="en-US" sz="900" dirty="0"/>
              <a:t> (pp. II-127). Routledge.</a:t>
            </a:r>
          </a:p>
          <a:p>
            <a:pPr indent="0">
              <a:spcBef>
                <a:spcPts val="0"/>
              </a:spcBef>
            </a:pPr>
            <a:r>
              <a:rPr lang="en-US" sz="900" dirty="0" err="1"/>
              <a:t>Martinengo</a:t>
            </a:r>
            <a:r>
              <a:rPr lang="en-US" sz="900" dirty="0"/>
              <a:t>, L., </a:t>
            </a:r>
            <a:r>
              <a:rPr lang="en-US" sz="900" dirty="0" err="1"/>
              <a:t>Stona</a:t>
            </a:r>
            <a:r>
              <a:rPr lang="en-US" sz="900" dirty="0"/>
              <a:t>, A.C., </a:t>
            </a:r>
            <a:r>
              <a:rPr lang="en-US" sz="900" dirty="0" err="1"/>
              <a:t>Griva</a:t>
            </a:r>
            <a:r>
              <a:rPr lang="en-US" sz="900" dirty="0"/>
              <a:t>, K., </a:t>
            </a:r>
            <a:r>
              <a:rPr lang="en-US" sz="900" dirty="0" err="1"/>
              <a:t>Dazzan</a:t>
            </a:r>
            <a:r>
              <a:rPr lang="en-US" sz="900" dirty="0"/>
              <a:t>, P., </a:t>
            </a:r>
            <a:r>
              <a:rPr lang="en-US" sz="900" dirty="0" err="1"/>
              <a:t>Pariante</a:t>
            </a:r>
            <a:r>
              <a:rPr lang="en-US" sz="900" dirty="0"/>
              <a:t>, C.M., von </a:t>
            </a:r>
            <a:r>
              <a:rPr lang="en-US" sz="900" dirty="0" err="1"/>
              <a:t>Wangenheim</a:t>
            </a:r>
            <a:r>
              <a:rPr lang="en-US" sz="900" dirty="0"/>
              <a:t>, F. and Car, J., 2021. Self-guided cognitive behavioral therapy apps for depression: systematic assessment of features, functionality, and congruence with evidence. </a:t>
            </a:r>
            <a:r>
              <a:rPr lang="en-US" sz="900" i="1" dirty="0"/>
              <a:t>Journal of medical internet research</a:t>
            </a:r>
            <a:r>
              <a:rPr lang="en-US" sz="900" dirty="0"/>
              <a:t>, </a:t>
            </a:r>
            <a:r>
              <a:rPr lang="en-US" sz="900" i="1" dirty="0"/>
              <a:t>23</a:t>
            </a:r>
            <a:r>
              <a:rPr lang="en-US" sz="900" dirty="0"/>
              <a:t>(7), p.e27619.</a:t>
            </a:r>
          </a:p>
          <a:p>
            <a:pPr indent="0">
              <a:spcBef>
                <a:spcPts val="0"/>
              </a:spcBef>
            </a:pPr>
            <a:r>
              <a:rPr lang="en-US" sz="900" dirty="0" err="1"/>
              <a:t>Otte</a:t>
            </a:r>
            <a:r>
              <a:rPr lang="en-US" sz="900" dirty="0"/>
              <a:t>, C., 2022. Cognitive behavioral therapy in anxiety disorders: current state of the evidence. </a:t>
            </a:r>
            <a:r>
              <a:rPr lang="en-US" sz="900" i="1" dirty="0"/>
              <a:t>Dialogues in clinical neuroscience</a:t>
            </a:r>
            <a:r>
              <a:rPr lang="en-US" sz="900" dirty="0"/>
              <a:t>.</a:t>
            </a:r>
          </a:p>
          <a:p>
            <a:pPr indent="0">
              <a:spcBef>
                <a:spcPts val="0"/>
              </a:spcBef>
            </a:pPr>
            <a:r>
              <a:rPr lang="en-US" sz="900" dirty="0"/>
              <a:t>Robertson, D., 2018. </a:t>
            </a:r>
            <a:r>
              <a:rPr lang="en-US" sz="900" i="1" dirty="0"/>
              <a:t>The philosophy of cognitive—behavioural therapy (CBT): Stoic philosophy as rational and cognitive psychotherapy</a:t>
            </a:r>
            <a:r>
              <a:rPr lang="en-US" sz="900" dirty="0"/>
              <a:t>. Routledge.</a:t>
            </a:r>
          </a:p>
          <a:p>
            <a:pPr indent="0">
              <a:spcBef>
                <a:spcPts val="0"/>
              </a:spcBef>
            </a:pPr>
            <a:r>
              <a:rPr lang="en-US" sz="900" dirty="0"/>
              <a:t>Spampinato, D. and </a:t>
            </a:r>
            <a:r>
              <a:rPr lang="en-US" sz="900" dirty="0" err="1"/>
              <a:t>Celnik</a:t>
            </a:r>
            <a:r>
              <a:rPr lang="en-US" sz="900" dirty="0"/>
              <a:t>, P., 2021. Multiple motor learning processes in humans: defining their neurophysiological bases. </a:t>
            </a:r>
            <a:r>
              <a:rPr lang="en-US" sz="900" i="1" dirty="0"/>
              <a:t>The Neuroscientist</a:t>
            </a:r>
            <a:r>
              <a:rPr lang="en-US" sz="900" dirty="0"/>
              <a:t>, </a:t>
            </a:r>
            <a:r>
              <a:rPr lang="en-US" sz="900" i="1" dirty="0"/>
              <a:t>27</a:t>
            </a:r>
            <a:r>
              <a:rPr lang="en-US" sz="900" dirty="0"/>
              <a:t>(3), pp.246-267.</a:t>
            </a:r>
          </a:p>
          <a:p>
            <a:pPr indent="0">
              <a:spcBef>
                <a:spcPts val="0"/>
              </a:spcBef>
            </a:pPr>
            <a:r>
              <a:rPr lang="en-US" sz="900" dirty="0"/>
              <a:t>Stein, D.J., </a:t>
            </a:r>
            <a:r>
              <a:rPr lang="en-US" sz="900" dirty="0" err="1"/>
              <a:t>Shoptaw</a:t>
            </a:r>
            <a:r>
              <a:rPr lang="en-US" sz="900" dirty="0"/>
              <a:t>, S.J., Vigo, D.V., Lund, C., </a:t>
            </a:r>
            <a:r>
              <a:rPr lang="en-US" sz="900" dirty="0" err="1"/>
              <a:t>Cuijpers</a:t>
            </a:r>
            <a:r>
              <a:rPr lang="en-US" sz="900" dirty="0"/>
              <a:t>, P., </a:t>
            </a:r>
            <a:r>
              <a:rPr lang="en-US" sz="900" dirty="0" err="1"/>
              <a:t>Bantjes</a:t>
            </a:r>
            <a:r>
              <a:rPr lang="en-US" sz="900" dirty="0"/>
              <a:t>, J., Sartorius, N. and Maj, M., 2022. Psychiatric diagnosis and treatment in the 21st century: paradigm shifts versus incremental integration. </a:t>
            </a:r>
            <a:r>
              <a:rPr lang="en-US" sz="900" i="1" dirty="0"/>
              <a:t>World Psychiatry</a:t>
            </a:r>
            <a:r>
              <a:rPr lang="en-US" sz="900" dirty="0"/>
              <a:t>, </a:t>
            </a:r>
            <a:r>
              <a:rPr lang="en-US" sz="900" i="1" dirty="0"/>
              <a:t>21</a:t>
            </a:r>
            <a:r>
              <a:rPr lang="en-US" sz="900" dirty="0"/>
              <a:t>(3), pp.393-414.</a:t>
            </a:r>
          </a:p>
          <a:p>
            <a:pPr indent="0">
              <a:spcBef>
                <a:spcPts val="0"/>
              </a:spcBef>
            </a:pPr>
            <a:r>
              <a:rPr lang="en-US" sz="900" dirty="0"/>
              <a:t>Stewart, M.C. and Arnold, C.L., 2018. Defining social listening: </a:t>
            </a:r>
            <a:r>
              <a:rPr lang="en-US" sz="900" dirty="0" err="1"/>
              <a:t>Recognising</a:t>
            </a:r>
            <a:r>
              <a:rPr lang="en-US" sz="900" dirty="0"/>
              <a:t> an emerging dimension of listening. </a:t>
            </a:r>
            <a:r>
              <a:rPr lang="en-US" sz="900" i="1" dirty="0"/>
              <a:t>International Journal of Listening</a:t>
            </a:r>
            <a:r>
              <a:rPr lang="en-US" sz="900" dirty="0"/>
              <a:t>, </a:t>
            </a:r>
            <a:r>
              <a:rPr lang="en-US" sz="900" i="1" dirty="0"/>
              <a:t>32</a:t>
            </a:r>
            <a:r>
              <a:rPr lang="en-US" sz="900" dirty="0"/>
              <a:t>(2), pp.85-100.</a:t>
            </a:r>
          </a:p>
          <a:p>
            <a:pPr indent="0">
              <a:spcBef>
                <a:spcPts val="0"/>
              </a:spcBef>
            </a:pPr>
            <a:r>
              <a:rPr lang="en-US" sz="900" dirty="0" err="1"/>
              <a:t>Tassignon</a:t>
            </a:r>
            <a:r>
              <a:rPr lang="en-US" sz="900" dirty="0"/>
              <a:t>, B., </a:t>
            </a:r>
            <a:r>
              <a:rPr lang="en-US" sz="900" dirty="0" err="1"/>
              <a:t>Verschueren</a:t>
            </a:r>
            <a:r>
              <a:rPr lang="en-US" sz="900" dirty="0"/>
              <a:t>, J., </a:t>
            </a:r>
            <a:r>
              <a:rPr lang="en-US" sz="900" dirty="0" err="1"/>
              <a:t>Baeyens</a:t>
            </a:r>
            <a:r>
              <a:rPr lang="en-US" sz="900" dirty="0"/>
              <a:t>, J.P., </a:t>
            </a:r>
            <a:r>
              <a:rPr lang="en-US" sz="900" dirty="0" err="1"/>
              <a:t>Benjaminse</a:t>
            </a:r>
            <a:r>
              <a:rPr lang="en-US" sz="900" dirty="0"/>
              <a:t>, A., </a:t>
            </a:r>
            <a:r>
              <a:rPr lang="en-US" sz="900" dirty="0" err="1"/>
              <a:t>Gokeler</a:t>
            </a:r>
            <a:r>
              <a:rPr lang="en-US" sz="900" dirty="0"/>
              <a:t>, A., </a:t>
            </a:r>
            <a:r>
              <a:rPr lang="en-US" sz="900" dirty="0" err="1"/>
              <a:t>Serrien</a:t>
            </a:r>
            <a:r>
              <a:rPr lang="en-US" sz="900" dirty="0"/>
              <a:t>, B. and </a:t>
            </a:r>
            <a:r>
              <a:rPr lang="en-US" sz="900" dirty="0" err="1"/>
              <a:t>Clijsen</a:t>
            </a:r>
            <a:r>
              <a:rPr lang="en-US" sz="900" dirty="0"/>
              <a:t>, R., 2021. An exploratory meta-analytic review on the empirical evidence of differential learning as an enhanced motor learning method. </a:t>
            </a:r>
            <a:r>
              <a:rPr lang="en-US" sz="900" i="1" dirty="0"/>
              <a:t>Frontiers in psychology</a:t>
            </a:r>
            <a:r>
              <a:rPr lang="en-US" sz="900" dirty="0"/>
              <a:t>, </a:t>
            </a:r>
            <a:r>
              <a:rPr lang="en-US" sz="900" i="1" dirty="0"/>
              <a:t>12</a:t>
            </a:r>
            <a:r>
              <a:rPr lang="en-US" sz="900" dirty="0"/>
              <a:t>, p.533033.</a:t>
            </a:r>
          </a:p>
          <a:p>
            <a:pPr indent="0">
              <a:spcBef>
                <a:spcPts val="0"/>
              </a:spcBef>
            </a:pPr>
            <a:r>
              <a:rPr lang="en-US" sz="900" dirty="0"/>
              <a:t>van </a:t>
            </a:r>
            <a:r>
              <a:rPr lang="en-US" sz="900" dirty="0" err="1"/>
              <a:t>Agteren</a:t>
            </a:r>
            <a:r>
              <a:rPr lang="en-US" sz="900" dirty="0"/>
              <a:t>, J., </a:t>
            </a:r>
            <a:r>
              <a:rPr lang="en-US" sz="900" dirty="0" err="1"/>
              <a:t>Iasiello</a:t>
            </a:r>
            <a:r>
              <a:rPr lang="en-US" sz="900" dirty="0"/>
              <a:t>, M., Lo, L., </a:t>
            </a:r>
            <a:r>
              <a:rPr lang="en-US" sz="900" dirty="0" err="1"/>
              <a:t>Bartholomaeus</a:t>
            </a:r>
            <a:r>
              <a:rPr lang="en-US" sz="900" dirty="0"/>
              <a:t>, J., </a:t>
            </a:r>
            <a:r>
              <a:rPr lang="en-US" sz="900" dirty="0" err="1"/>
              <a:t>Kopsaftis</a:t>
            </a:r>
            <a:r>
              <a:rPr lang="en-US" sz="900" dirty="0"/>
              <a:t>, Z., Carey, M. and Kyrios, M., 2021. A systematic review and meta-analysis of psychological interventions to improve mental wellbeing. </a:t>
            </a:r>
            <a:r>
              <a:rPr lang="en-US" sz="900" i="1" dirty="0"/>
              <a:t>Nature Human Behaviour</a:t>
            </a:r>
            <a:r>
              <a:rPr lang="en-US" sz="900" dirty="0"/>
              <a:t>, </a:t>
            </a:r>
            <a:r>
              <a:rPr lang="en-US" sz="900" i="1" dirty="0"/>
              <a:t>5</a:t>
            </a:r>
            <a:r>
              <a:rPr lang="en-US" sz="900" dirty="0"/>
              <a:t>(5), pp.631-652.</a:t>
            </a:r>
          </a:p>
          <a:p>
            <a:pPr indent="0">
              <a:spcBef>
                <a:spcPts val="0"/>
              </a:spcBef>
            </a:pPr>
            <a:r>
              <a:rPr lang="en-US" sz="900" dirty="0"/>
              <a:t>van der </a:t>
            </a:r>
            <a:r>
              <a:rPr lang="en-US" sz="900" dirty="0" err="1"/>
              <a:t>Zweerde</a:t>
            </a:r>
            <a:r>
              <a:rPr lang="en-US" sz="900" dirty="0"/>
              <a:t>, T., </a:t>
            </a:r>
            <a:r>
              <a:rPr lang="en-US" sz="900" dirty="0" err="1"/>
              <a:t>Bisdounis</a:t>
            </a:r>
            <a:r>
              <a:rPr lang="en-US" sz="900" dirty="0"/>
              <a:t>, L., Kyle, S.D., </a:t>
            </a:r>
            <a:r>
              <a:rPr lang="en-US" sz="900" dirty="0" err="1"/>
              <a:t>Lancee</a:t>
            </a:r>
            <a:r>
              <a:rPr lang="en-US" sz="900" dirty="0"/>
              <a:t>, J. and van </a:t>
            </a:r>
            <a:r>
              <a:rPr lang="en-US" sz="900" dirty="0" err="1"/>
              <a:t>Straten</a:t>
            </a:r>
            <a:r>
              <a:rPr lang="en-US" sz="900" dirty="0"/>
              <a:t>, A., 2019. Cognitive behavioral therapy for insomnia: a meta-analysis of long-term effects in controlled studies. </a:t>
            </a:r>
            <a:r>
              <a:rPr lang="en-US" sz="900" i="1" dirty="0"/>
              <a:t>Sleep medicine reviews</a:t>
            </a:r>
            <a:r>
              <a:rPr lang="en-US" sz="900" dirty="0"/>
              <a:t>, </a:t>
            </a:r>
            <a:r>
              <a:rPr lang="en-US" sz="900" i="1" dirty="0"/>
              <a:t>48</a:t>
            </a:r>
            <a:r>
              <a:rPr lang="en-US" sz="900" dirty="0"/>
              <a:t>, p.101208.</a:t>
            </a:r>
          </a:p>
          <a:p>
            <a:pPr indent="0">
              <a:spcBef>
                <a:spcPts val="0"/>
              </a:spcBef>
            </a:pPr>
            <a:r>
              <a:rPr lang="en-US" sz="900" dirty="0"/>
              <a:t>Yang, S., Wang, J., Zhang, N., Deng, B., Pang, Y. and </a:t>
            </a:r>
            <a:r>
              <a:rPr lang="en-US" sz="900" dirty="0" err="1"/>
              <a:t>Azghadi</a:t>
            </a:r>
            <a:r>
              <a:rPr lang="en-US" sz="900" dirty="0"/>
              <a:t>, M.R., 2021. </a:t>
            </a:r>
            <a:r>
              <a:rPr lang="en-US" sz="900" dirty="0" err="1"/>
              <a:t>CerebelluMorphic</a:t>
            </a:r>
            <a:r>
              <a:rPr lang="en-US" sz="900" dirty="0"/>
              <a:t>: large-scale neuromorphic model and architecture for supervised motor learning. </a:t>
            </a:r>
            <a:r>
              <a:rPr lang="en-US" sz="900" i="1" dirty="0"/>
              <a:t>IEEE Transactions on Neural Networks and Learning Systems</a:t>
            </a:r>
            <a:r>
              <a:rPr lang="en-US" sz="900" dirty="0"/>
              <a:t>.</a:t>
            </a:r>
          </a:p>
        </p:txBody>
      </p:sp>
    </p:spTree>
    <p:extLst>
      <p:ext uri="{BB962C8B-B14F-4D97-AF65-F5344CB8AC3E}">
        <p14:creationId xmlns:p14="http://schemas.microsoft.com/office/powerpoint/2010/main" val="8742924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3846</Words>
  <Application>Microsoft Office PowerPoint</Application>
  <PresentationFormat>Widescreen</PresentationFormat>
  <Paragraphs>140</Paragraphs>
  <Slides>10</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Ion</vt:lpstr>
      <vt:lpstr>Psychological interventions that were developed throughout the 20th century</vt:lpstr>
      <vt:lpstr>Introduction</vt:lpstr>
      <vt:lpstr>Psychological interventions that were developed throughout the 20th century </vt:lpstr>
      <vt:lpstr>Cognitive Behaviour Therapy</vt:lpstr>
      <vt:lpstr>Therapeutic Listening </vt:lpstr>
      <vt:lpstr>Cont. </vt:lpstr>
      <vt:lpstr>Motor Control and Learning</vt:lpstr>
      <vt:lpstr>Cont.</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2022-12-07T20:13:09Z</dcterms:created>
  <dcterms:modified xsi:type="dcterms:W3CDTF">2023-01-17T20:00:20Z</dcterms:modified>
</cp:coreProperties>
</file>