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0"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A52F98-582D-477E-867F-19517D8E596E}" v="10" dt="2026-03-08T12:57:37.0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varScale="1">
        <p:scale>
          <a:sx n="59" d="100"/>
          <a:sy n="59" d="100"/>
        </p:scale>
        <p:origin x="477" y="3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08/03/2026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6</a:t>
            </a:fld>
            <a:endParaRPr lang="en-GB"/>
          </a:p>
        </p:txBody>
      </p:sp>
    </p:spTree>
    <p:extLst>
      <p:ext uri="{BB962C8B-B14F-4D97-AF65-F5344CB8AC3E}">
        <p14:creationId xmlns:p14="http://schemas.microsoft.com/office/powerpoint/2010/main" val="25302474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8199676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1685384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0868826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4298435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08/03/2026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7654463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08/03/2026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8414345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08/03/2026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5548045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5129859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005112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4472524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616438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509325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1915324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7196276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596212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50589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08/03/2026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706765888"/>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 id="2147483742" r:id="rId12"/>
    <p:sldLayoutId id="2147483743" r:id="rId13"/>
    <p:sldLayoutId id="2147483744" r:id="rId14"/>
    <p:sldLayoutId id="2147483745" r:id="rId15"/>
    <p:sldLayoutId id="2147483746"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3373062" y="1864865"/>
            <a:ext cx="8131550" cy="2262781"/>
          </a:xfrm>
        </p:spPr>
        <p:txBody>
          <a:bodyPr>
            <a:normAutofit/>
          </a:bodyPr>
          <a:lstStyle/>
          <a:p>
            <a:pPr>
              <a:lnSpc>
                <a:spcPct val="90000"/>
              </a:lnSpc>
            </a:pPr>
            <a:r>
              <a:rPr lang="en-GB" sz="2600" dirty="0">
                <a:latin typeface="A"/>
              </a:rPr>
              <a:t>MODULE NAME: Problem Solving and Decision Making</a:t>
            </a:r>
            <a:br>
              <a:rPr lang="en-GB" sz="2600" dirty="0">
                <a:latin typeface="A"/>
              </a:rPr>
            </a:br>
            <a:r>
              <a:rPr lang="en-GB" sz="2600" dirty="0">
                <a:latin typeface="A"/>
              </a:rPr>
              <a:t>MODULE CODE: LCLM4004-LON</a:t>
            </a:r>
            <a:br>
              <a:rPr lang="en-GB" sz="2600" dirty="0">
                <a:latin typeface="A"/>
              </a:rPr>
            </a:br>
            <a:r>
              <a:rPr lang="en-GB" sz="2600" dirty="0">
                <a:latin typeface="A"/>
              </a:rPr>
              <a:t>STUDENT NAME : Mitsa Carla Lima Goncalves</a:t>
            </a:r>
            <a:br>
              <a:rPr lang="en-GB" sz="2600" dirty="0">
                <a:latin typeface="A"/>
              </a:rPr>
            </a:br>
            <a:r>
              <a:rPr lang="en-GB" sz="2600" dirty="0">
                <a:latin typeface="A"/>
              </a:rPr>
              <a:t>STUDENT ID : 2515320</a:t>
            </a:r>
            <a:br>
              <a:rPr lang="en-GB" sz="2600" dirty="0">
                <a:latin typeface="A"/>
              </a:rPr>
            </a:br>
            <a:r>
              <a:rPr lang="en-GB" sz="2600" dirty="0">
                <a:latin typeface="A"/>
              </a:rPr>
              <a:t>LECTURER : Dr. </a:t>
            </a:r>
            <a:r>
              <a:rPr lang="en-GB" sz="2600" dirty="0" err="1">
                <a:latin typeface="A"/>
              </a:rPr>
              <a:t>Mustakkima</a:t>
            </a:r>
            <a:r>
              <a:rPr lang="en-GB" sz="2600" dirty="0">
                <a:latin typeface="A"/>
              </a:rPr>
              <a:t> Afrin</a:t>
            </a:r>
            <a:br>
              <a:rPr lang="en-GB" sz="2600" dirty="0">
                <a:latin typeface="A"/>
              </a:rPr>
            </a:br>
            <a:r>
              <a:rPr lang="en-GB" sz="26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Green Haven Florists</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1589314"/>
            <a:ext cx="10232571" cy="4491446"/>
          </a:xfrm>
        </p:spPr>
        <p:txBody>
          <a:bodyPr/>
          <a:lstStyle/>
          <a:p>
            <a:r>
              <a:rPr lang="en-GB" sz="1500" b="1" dirty="0">
                <a:solidFill>
                  <a:srgbClr val="111111"/>
                </a:solidFill>
                <a:latin typeface="Roboto"/>
                <a:ea typeface="Roboto"/>
                <a:cs typeface="Roboto"/>
              </a:rPr>
              <a:t>Green Haven Florists is an independent company , founded in 2016 by Liam and </a:t>
            </a:r>
            <a:r>
              <a:rPr lang="en-GB" sz="1500" b="1" dirty="0" err="1">
                <a:solidFill>
                  <a:srgbClr val="111111"/>
                </a:solidFill>
                <a:latin typeface="Roboto"/>
                <a:ea typeface="Roboto"/>
                <a:cs typeface="Roboto"/>
              </a:rPr>
              <a:t>Prya</a:t>
            </a:r>
            <a:r>
              <a:rPr lang="en-GB" sz="1500" b="1" dirty="0">
                <a:solidFill>
                  <a:srgbClr val="111111"/>
                </a:solidFill>
                <a:latin typeface="Roboto"/>
                <a:ea typeface="Roboto"/>
                <a:cs typeface="Roboto"/>
              </a:rPr>
              <a:t> Patel , with god reputation in the market of floral design. However, the company is having some significant drop of costumer traffic in the physical shop in the last 12 month, because of some increased of competition from others local retailers , and costumers prefer to do shopping online and the company website is outdated. ,and the digital marketing is limited  .</a:t>
            </a:r>
            <a:endParaRPr lang="en-GB" sz="1500" dirty="0">
              <a:solidFill>
                <a:srgbClr val="111111"/>
              </a:solidFill>
              <a:latin typeface="Roboto"/>
              <a:ea typeface="Roboto"/>
              <a:cs typeface="Roboto"/>
            </a:endParaRP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normAutofit/>
          </a:bodyPr>
          <a:lstStyle/>
          <a:p>
            <a:r>
              <a:rPr lang="en-GB" sz="1600" b="1" dirty="0">
                <a:solidFill>
                  <a:schemeClr val="tx1"/>
                </a:solidFill>
              </a:rPr>
              <a:t>Green Haven Florists</a:t>
            </a:r>
            <a:endParaRPr lang="en-GB" sz="1600" dirty="0">
              <a:solidFill>
                <a:schemeClr val="tx1"/>
              </a:solidFill>
            </a:endParaRPr>
          </a:p>
          <a:p>
            <a:pPr marL="342900" indent="-342900">
              <a:buFont typeface="Arial" charset="2"/>
              <a:buChar char="•"/>
            </a:pPr>
            <a:r>
              <a:rPr lang="en-GB" sz="1600" b="1" dirty="0">
                <a:solidFill>
                  <a:schemeClr val="tx1"/>
                </a:solidFill>
              </a:rPr>
              <a:t>Founded in 2016</a:t>
            </a:r>
          </a:p>
          <a:p>
            <a:pPr marL="342900" indent="-342900">
              <a:buFont typeface="Arial" charset="2"/>
              <a:buChar char="•"/>
            </a:pPr>
            <a:r>
              <a:rPr lang="en-GB" sz="1600" b="1" dirty="0">
                <a:solidFill>
                  <a:schemeClr val="tx1"/>
                </a:solidFill>
              </a:rPr>
              <a:t>Owners: Liam , Priya Patel </a:t>
            </a:r>
          </a:p>
          <a:p>
            <a:pPr marL="342900" indent="-342900">
              <a:buFont typeface="Arial" charset="2"/>
              <a:buChar char="•"/>
            </a:pPr>
            <a:r>
              <a:rPr lang="en-GB" sz="1600" b="1" dirty="0">
                <a:solidFill>
                  <a:schemeClr val="tx1"/>
                </a:solidFill>
              </a:rPr>
              <a:t>Sells  Flowers { weddings, floral packages, and event-based arrangement}</a:t>
            </a:r>
          </a:p>
          <a:p>
            <a:pPr marL="342900" indent="-342900">
              <a:buFont typeface="Arial" charset="2"/>
              <a:buChar char="•"/>
            </a:pPr>
            <a:r>
              <a:rPr lang="en-GB" sz="1600" b="1" dirty="0">
                <a:solidFill>
                  <a:schemeClr val="tx1"/>
                </a:solidFill>
                <a:ea typeface="+mn-lt"/>
                <a:cs typeface="+mn-lt"/>
              </a:rPr>
              <a:t>strong community ties in artistic flower design</a:t>
            </a:r>
          </a:p>
          <a:p>
            <a:pPr marL="342900" indent="-342900">
              <a:buFont typeface="Arial" charset="2"/>
              <a:buChar char="•"/>
            </a:pPr>
            <a:r>
              <a:rPr lang="en-GB" sz="1600" b="1" dirty="0">
                <a:solidFill>
                  <a:schemeClr val="tx1"/>
                </a:solidFill>
                <a:ea typeface="+mn-lt"/>
                <a:cs typeface="+mn-lt"/>
              </a:rPr>
              <a:t>Location  High street store in Norwich</a:t>
            </a:r>
          </a:p>
          <a:p>
            <a:pPr marL="342900" indent="-342900">
              <a:buFont typeface="Arial" charset="2"/>
              <a:buChar char="•"/>
            </a:pPr>
            <a:r>
              <a:rPr lang="en-GB" sz="1600" b="1" dirty="0">
                <a:solidFill>
                  <a:schemeClr val="tx1"/>
                </a:solidFill>
                <a:ea typeface="+mn-lt"/>
                <a:cs typeface="+mn-lt"/>
              </a:rPr>
              <a:t>The business company has seen a 30% of decline in store sales in the last  12 month </a:t>
            </a:r>
            <a:endParaRPr lang="en-GB" sz="1600" b="1" dirty="0">
              <a:solidFill>
                <a:schemeClr val="tx1"/>
              </a:solidFill>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4509247"/>
          </a:xfrm>
        </p:spPr>
        <p:txBody>
          <a:bodyPr>
            <a:normAutofit fontScale="92500" lnSpcReduction="20000"/>
          </a:bodyPr>
          <a:lstStyle/>
          <a:p>
            <a:r>
              <a:rPr lang="en-GB" sz="2800" b="1" dirty="0">
                <a:solidFill>
                  <a:srgbClr val="FF0000"/>
                </a:solidFill>
              </a:rPr>
              <a:t>5W2H</a:t>
            </a:r>
          </a:p>
          <a:p>
            <a:r>
              <a:rPr lang="en-GB" sz="2800" dirty="0">
                <a:solidFill>
                  <a:schemeClr val="tx1"/>
                </a:solidFill>
              </a:rPr>
              <a:t>Who: </a:t>
            </a:r>
            <a:r>
              <a:rPr lang="en-GB" sz="2800" dirty="0">
                <a:solidFill>
                  <a:schemeClr val="tx1"/>
                </a:solidFill>
                <a:ea typeface="+mn-lt"/>
                <a:cs typeface="+mn-lt"/>
              </a:rPr>
              <a:t>Liam and Priya Patel</a:t>
            </a:r>
          </a:p>
          <a:p>
            <a:r>
              <a:rPr lang="en-GB" sz="2800" dirty="0">
                <a:solidFill>
                  <a:schemeClr val="tx1"/>
                </a:solidFill>
              </a:rPr>
              <a:t>What: Is  the 30% of costumers decline </a:t>
            </a:r>
          </a:p>
          <a:p>
            <a:r>
              <a:rPr lang="en-GB" sz="2800" dirty="0">
                <a:solidFill>
                  <a:schemeClr val="tx1"/>
                </a:solidFill>
              </a:rPr>
              <a:t>Were : Physical store and online shop </a:t>
            </a:r>
          </a:p>
          <a:p>
            <a:r>
              <a:rPr lang="en-GB" sz="2800" dirty="0">
                <a:solidFill>
                  <a:schemeClr val="tx1"/>
                </a:solidFill>
              </a:rPr>
              <a:t>When: In the last 12 month</a:t>
            </a:r>
          </a:p>
          <a:p>
            <a:r>
              <a:rPr lang="en-GB" sz="2800" dirty="0">
                <a:solidFill>
                  <a:schemeClr val="tx1"/>
                </a:solidFill>
              </a:rPr>
              <a:t>Why: Reduced foot traffic  in shopping streets and a limited presence in a digital marketing</a:t>
            </a:r>
          </a:p>
          <a:p>
            <a:r>
              <a:rPr lang="en-GB" sz="2800" dirty="0">
                <a:solidFill>
                  <a:schemeClr val="tx1"/>
                </a:solidFill>
              </a:rPr>
              <a:t>How: Reduce the revenue , and increase pressure from competitors </a:t>
            </a:r>
          </a:p>
          <a:p>
            <a:r>
              <a:rPr lang="en-GB" sz="2800" dirty="0">
                <a:solidFill>
                  <a:schemeClr val="tx1"/>
                </a:solidFill>
              </a:rPr>
              <a:t>How Much: Higher cost and revenue loss </a:t>
            </a: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a:t>PESTLE ANALYSIS: Green Haven Florists</a:t>
            </a:r>
            <a:br>
              <a:rPr lang="en-GB">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219200"/>
            <a:ext cx="9409329" cy="4623816"/>
          </a:xfrm>
        </p:spPr>
        <p:txBody>
          <a:bodyPr/>
          <a:lstStyle/>
          <a:p>
            <a:r>
              <a:rPr lang="en-GB" sz="1600" b="1" dirty="0">
                <a:solidFill>
                  <a:schemeClr val="tx1"/>
                </a:solidFill>
              </a:rPr>
              <a:t>POLITICAL : Government polices can affect business operations, for the company the import rules can  influence flower prices, local council plans to improve high streets can affect the costumer traffic </a:t>
            </a:r>
          </a:p>
          <a:p>
            <a:endParaRPr lang="en-GB" sz="1600" b="1" dirty="0">
              <a:solidFill>
                <a:schemeClr val="tx1"/>
              </a:solidFill>
            </a:endParaRPr>
          </a:p>
          <a:p>
            <a:r>
              <a:rPr lang="en-GB" sz="1600" b="1" dirty="0">
                <a:solidFill>
                  <a:schemeClr val="tx1"/>
                </a:solidFill>
              </a:rPr>
              <a:t>ECONOMIC : The inflation can increase the cost of flowers, and the rising of living cost because costumers can start to spend less money on luxury products and flowers can be one of that </a:t>
            </a:r>
          </a:p>
          <a:p>
            <a:endParaRPr lang="en-GB" sz="1600" b="1" dirty="0">
              <a:solidFill>
                <a:schemeClr val="tx1"/>
              </a:solidFill>
            </a:endParaRPr>
          </a:p>
          <a:p>
            <a:endParaRPr lang="en-GB" sz="1600" b="1" dirty="0">
              <a:solidFill>
                <a:schemeClr val="tx1"/>
              </a:solidFill>
            </a:endParaRPr>
          </a:p>
          <a:p>
            <a:r>
              <a:rPr lang="en-GB" sz="1600" b="1" dirty="0">
                <a:solidFill>
                  <a:schemeClr val="tx1"/>
                </a:solidFill>
              </a:rPr>
              <a:t>SOCIAL: The costumer's preference to  online shopping  , and the sustainability on eco friendly  products and this is something that the company have in them polices</a:t>
            </a:r>
            <a:r>
              <a:rPr lang="en-GB" b="1" dirty="0"/>
              <a:t>  .</a:t>
            </a: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643306" y="651819"/>
            <a:ext cx="9921394" cy="1280890"/>
          </a:xfrm>
        </p:spPr>
        <p:txBody>
          <a:bodyPr/>
          <a:lstStyle/>
          <a:p>
            <a:r>
              <a:rPr lang="en-GB" b="1"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86998" y="1705138"/>
            <a:ext cx="9634011" cy="3777622"/>
          </a:xfrm>
        </p:spPr>
        <p:txBody>
          <a:bodyPr>
            <a:normAutofit/>
          </a:bodyPr>
          <a:lstStyle/>
          <a:p>
            <a:pPr marL="0" indent="0">
              <a:buNone/>
            </a:pPr>
            <a:r>
              <a:rPr lang="en-GB" sz="1600" b="1" dirty="0">
                <a:solidFill>
                  <a:schemeClr val="tx1"/>
                </a:solidFill>
              </a:rPr>
              <a:t>TECHNOLOGICAL : Social media like Instagram and fakebook can help the company to have more visibility , and modern's website can help costumer to do online shopping  </a:t>
            </a:r>
          </a:p>
          <a:p>
            <a:endParaRPr lang="en-GB" sz="1600" b="1" dirty="0">
              <a:solidFill>
                <a:schemeClr val="tx1"/>
              </a:solidFill>
            </a:endParaRPr>
          </a:p>
          <a:p>
            <a:pPr marL="0" indent="0">
              <a:buNone/>
            </a:pPr>
            <a:r>
              <a:rPr lang="en-GB" sz="1600" b="1" dirty="0">
                <a:solidFill>
                  <a:schemeClr val="tx1"/>
                </a:solidFill>
              </a:rPr>
              <a:t>LEGAL : Consumer  protection laws  can affect online sales and  refund , employers law like minimum wage  , can make the costs increase but it will ensure that the company work legally and ethically  </a:t>
            </a:r>
          </a:p>
          <a:p>
            <a:endParaRPr lang="en-GB" sz="1600" b="1" dirty="0">
              <a:solidFill>
                <a:schemeClr val="tx1"/>
              </a:solidFill>
            </a:endParaRPr>
          </a:p>
          <a:p>
            <a:endParaRPr lang="en-GB" sz="1600" b="1" dirty="0">
              <a:solidFill>
                <a:schemeClr val="tx1"/>
              </a:solidFill>
            </a:endParaRPr>
          </a:p>
          <a:p>
            <a:pPr marL="0" indent="0">
              <a:buNone/>
            </a:pPr>
            <a:r>
              <a:rPr lang="en-GB" sz="1600" b="1" dirty="0">
                <a:solidFill>
                  <a:schemeClr val="tx1"/>
                </a:solidFill>
              </a:rPr>
              <a:t>ENVIRONMENTAL : Climate change can affect flower supply and the prices </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dirty="0"/>
              <a:t>Cause and effect analysis: Fishbone diagram</a:t>
            </a:r>
            <a:endParaRPr lang="en-US" sz="3200" dirty="0">
              <a:solidFill>
                <a:srgbClr val="000000"/>
              </a:solidFill>
            </a:endParaRPr>
          </a:p>
          <a:p>
            <a:endParaRPr lang="en-US" dirty="0"/>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1" y="803564"/>
            <a:ext cx="11504612" cy="6054436"/>
          </a:xfrm>
        </p:spPr>
        <p:txBody>
          <a:bodyPr>
            <a:normAutofit fontScale="85000" lnSpcReduction="20000"/>
          </a:bodyPr>
          <a:lstStyle/>
          <a:p>
            <a:r>
              <a:rPr lang="en-US" dirty="0"/>
              <a:t>Methods :                                              Environment</a:t>
            </a:r>
          </a:p>
          <a:p>
            <a:endParaRPr lang="en-US" sz="1400" dirty="0"/>
          </a:p>
          <a:p>
            <a:r>
              <a:rPr lang="en-US" sz="1600" dirty="0"/>
              <a:t>Limited delivery option                               Decline in high street foot </a:t>
            </a:r>
          </a:p>
          <a:p>
            <a:r>
              <a:rPr lang="en-US" sz="1600" dirty="0"/>
              <a:t>No flowers subscription services                       traffic </a:t>
            </a:r>
          </a:p>
          <a:p>
            <a:r>
              <a:rPr lang="en-US" sz="1600" dirty="0"/>
              <a:t>Lack of marketing strategic                     Entry of new competitors  in </a:t>
            </a:r>
          </a:p>
          <a:p>
            <a:r>
              <a:rPr lang="en-US" sz="1600" dirty="0"/>
              <a:t>                                                               the local market </a:t>
            </a:r>
          </a:p>
          <a:p>
            <a:endParaRPr lang="en-US" sz="1600" dirty="0"/>
          </a:p>
          <a:p>
            <a:endParaRPr lang="en-US" sz="1400" dirty="0"/>
          </a:p>
          <a:p>
            <a:endParaRPr lang="en-US" sz="1400" dirty="0"/>
          </a:p>
          <a:p>
            <a:endParaRPr lang="en-US" sz="1400" dirty="0"/>
          </a:p>
          <a:p>
            <a:endParaRPr lang="en-US" sz="1400" dirty="0"/>
          </a:p>
          <a:p>
            <a:r>
              <a:rPr lang="en-US" sz="1400" dirty="0"/>
              <a:t>Lack of staff                                                                               Increase the cost of imported flowers </a:t>
            </a:r>
          </a:p>
          <a:p>
            <a:r>
              <a:rPr lang="en-US" sz="1400" dirty="0"/>
              <a:t>                                                                                                  like tulips and orchids </a:t>
            </a:r>
          </a:p>
          <a:p>
            <a:r>
              <a:rPr lang="en-US" sz="1400" dirty="0"/>
              <a:t>Limited knowledge of digital  marketing </a:t>
            </a:r>
          </a:p>
          <a:p>
            <a:r>
              <a:rPr lang="en-US" sz="1600" dirty="0"/>
              <a:t>                                                                         Higher cost of eco- friendly </a:t>
            </a:r>
          </a:p>
          <a:p>
            <a:r>
              <a:rPr lang="en-US" sz="1600" dirty="0"/>
              <a:t>                                                                                      packages </a:t>
            </a:r>
          </a:p>
          <a:p>
            <a:endParaRPr lang="en-US" dirty="0"/>
          </a:p>
          <a:p>
            <a:endParaRPr lang="en-US" dirty="0"/>
          </a:p>
          <a:p>
            <a:r>
              <a:rPr lang="en-US" dirty="0"/>
              <a:t>     People                                                  </a:t>
            </a:r>
          </a:p>
          <a:p>
            <a:r>
              <a:rPr lang="en-US" dirty="0"/>
              <a:t>                                                                   Equipment         </a:t>
            </a:r>
          </a:p>
          <a:p>
            <a:endParaRPr lang="en-US" dirty="0"/>
          </a:p>
        </p:txBody>
      </p:sp>
      <p:cxnSp>
        <p:nvCxnSpPr>
          <p:cNvPr id="6" name="Straight Connector 5">
            <a:extLst>
              <a:ext uri="{FF2B5EF4-FFF2-40B4-BE49-F238E27FC236}">
                <a16:creationId xmlns:a16="http://schemas.microsoft.com/office/drawing/2014/main" id="{0031A9A0-E422-0591-EADA-7981464B1F07}"/>
              </a:ext>
            </a:extLst>
          </p:cNvPr>
          <p:cNvCxnSpPr>
            <a:cxnSpLocks/>
          </p:cNvCxnSpPr>
          <p:nvPr/>
        </p:nvCxnSpPr>
        <p:spPr>
          <a:xfrm>
            <a:off x="1006764" y="3819238"/>
            <a:ext cx="7352145" cy="32733"/>
          </a:xfrm>
          <a:prstGeom prst="line">
            <a:avLst/>
          </a:prstGeom>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32722749-22CE-4B3F-846A-2F7268463A50}"/>
              </a:ext>
            </a:extLst>
          </p:cNvPr>
          <p:cNvSpPr/>
          <p:nvPr/>
        </p:nvSpPr>
        <p:spPr>
          <a:xfrm>
            <a:off x="8358909" y="3530600"/>
            <a:ext cx="2401455" cy="60036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30% costumers decline </a:t>
            </a:r>
          </a:p>
        </p:txBody>
      </p:sp>
      <p:cxnSp>
        <p:nvCxnSpPr>
          <p:cNvPr id="15" name="Straight Arrow Connector 14">
            <a:extLst>
              <a:ext uri="{FF2B5EF4-FFF2-40B4-BE49-F238E27FC236}">
                <a16:creationId xmlns:a16="http://schemas.microsoft.com/office/drawing/2014/main" id="{AF623C33-3295-FC7E-62ED-240957C6BA34}"/>
              </a:ext>
            </a:extLst>
          </p:cNvPr>
          <p:cNvCxnSpPr/>
          <p:nvPr/>
        </p:nvCxnSpPr>
        <p:spPr>
          <a:xfrm>
            <a:off x="2533512" y="1364674"/>
            <a:ext cx="1616363" cy="24545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57E5DD71-6CC1-4A52-DA0B-C1CC13EE879D}"/>
              </a:ext>
            </a:extLst>
          </p:cNvPr>
          <p:cNvCxnSpPr/>
          <p:nvPr/>
        </p:nvCxnSpPr>
        <p:spPr>
          <a:xfrm flipV="1">
            <a:off x="2075434" y="3920837"/>
            <a:ext cx="2074441" cy="18957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9EEB58AC-38C3-D9A1-693E-C82B1FC55685}"/>
              </a:ext>
            </a:extLst>
          </p:cNvPr>
          <p:cNvCxnSpPr>
            <a:cxnSpLocks/>
          </p:cNvCxnSpPr>
          <p:nvPr/>
        </p:nvCxnSpPr>
        <p:spPr>
          <a:xfrm>
            <a:off x="5560291" y="1122257"/>
            <a:ext cx="1833419" cy="26969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4C9144C2-672F-9726-0E24-BB9CC190F5D5}"/>
              </a:ext>
            </a:extLst>
          </p:cNvPr>
          <p:cNvCxnSpPr>
            <a:cxnSpLocks/>
          </p:cNvCxnSpPr>
          <p:nvPr/>
        </p:nvCxnSpPr>
        <p:spPr>
          <a:xfrm flipV="1">
            <a:off x="5821578" y="3830781"/>
            <a:ext cx="1585986" cy="21890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5E7317EC-CD57-A92E-003B-6B54576A40FB}"/>
              </a:ext>
            </a:extLst>
          </p:cNvPr>
          <p:cNvCxnSpPr/>
          <p:nvPr/>
        </p:nvCxnSpPr>
        <p:spPr>
          <a:xfrm flipV="1">
            <a:off x="1006764" y="3990109"/>
            <a:ext cx="2955636" cy="14085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95564" y="1570182"/>
            <a:ext cx="11209047" cy="4682836"/>
          </a:xfrm>
        </p:spPr>
        <p:txBody>
          <a:bodyPr/>
          <a:lstStyle/>
          <a:p>
            <a:r>
              <a:rPr lang="en-GB" dirty="0">
                <a:solidFill>
                  <a:schemeClr val="tx1"/>
                </a:solidFill>
              </a:rPr>
              <a:t> In my conclusion Green Haven Florists is having many challenges that caused de decline of   costumers: </a:t>
            </a:r>
          </a:p>
          <a:p>
            <a:endParaRPr lang="en-GB" dirty="0">
              <a:solidFill>
                <a:schemeClr val="tx1"/>
              </a:solidFill>
            </a:endParaRPr>
          </a:p>
          <a:p>
            <a:pPr marL="342900" indent="-342900">
              <a:buFont typeface="Wingdings" panose="05000000000000000000" pitchFamily="2" charset="2"/>
              <a:buChar char="§"/>
            </a:pPr>
            <a:r>
              <a:rPr lang="en-GB" dirty="0">
                <a:solidFill>
                  <a:schemeClr val="tx1"/>
                </a:solidFill>
              </a:rPr>
              <a:t> </a:t>
            </a:r>
            <a:r>
              <a:rPr lang="en-GB" sz="1600" dirty="0">
                <a:solidFill>
                  <a:schemeClr val="tx1"/>
                </a:solidFill>
              </a:rPr>
              <a:t>The company has been affected by the reduce high street foot traffic </a:t>
            </a:r>
          </a:p>
          <a:p>
            <a:pPr marL="342900" indent="-342900">
              <a:buFont typeface="Wingdings" panose="05000000000000000000" pitchFamily="2" charset="2"/>
              <a:buChar char="§"/>
            </a:pPr>
            <a:r>
              <a:rPr lang="en-GB" sz="1600" dirty="0">
                <a:solidFill>
                  <a:schemeClr val="tx1"/>
                </a:solidFill>
              </a:rPr>
              <a:t>  From the increase of competition on online sales and local florists </a:t>
            </a:r>
          </a:p>
          <a:p>
            <a:pPr marL="342900" indent="-342900">
              <a:buFont typeface="Wingdings" panose="05000000000000000000" pitchFamily="2" charset="2"/>
              <a:buChar char="§"/>
            </a:pPr>
            <a:r>
              <a:rPr lang="en-GB" sz="1600" dirty="0">
                <a:solidFill>
                  <a:schemeClr val="tx1"/>
                </a:solidFill>
              </a:rPr>
              <a:t>  The  rising cost of flowers is another reason because of the inflation; costumers can’t afford to  buy luxury items and flowers can be one of them  </a:t>
            </a:r>
          </a:p>
          <a:p>
            <a:pPr marL="342900" indent="-342900">
              <a:buFont typeface="Wingdings" panose="05000000000000000000" pitchFamily="2" charset="2"/>
              <a:buChar char="§"/>
            </a:pPr>
            <a:r>
              <a:rPr lang="en-GB" sz="1600" dirty="0">
                <a:solidFill>
                  <a:schemeClr val="tx1"/>
                </a:solidFill>
              </a:rPr>
              <a:t>Finally, the outdated website and poor digital market made it more difficult to attract new costumers</a:t>
            </a:r>
            <a:r>
              <a:rPr lang="en-GB" sz="1600" dirty="0"/>
              <a:t>. </a:t>
            </a:r>
          </a:p>
          <a:p>
            <a:pPr marL="342900" indent="-342900">
              <a:buFont typeface="Wingdings" panose="05000000000000000000" pitchFamily="2" charset="2"/>
              <a:buChar char="§"/>
            </a:pPr>
            <a:endParaRPr lang="en-GB" sz="1600" dirty="0"/>
          </a:p>
          <a:p>
            <a:pPr marL="342900" indent="-342900">
              <a:buFont typeface="Wingdings" panose="05000000000000000000" pitchFamily="2" charset="2"/>
              <a:buChar char="§"/>
            </a:pPr>
            <a:r>
              <a:rPr lang="en-GB" sz="1600" dirty="0"/>
              <a:t>In my opinion the owners should improve the website and make it more modern ; to allow costumers to orders flowers fast and easily , they should use more digital marketing to do more advertise , offer same day or next day delivery  to compete with others Salers , do some partnership with local business , do some promotion on specials days and create some subscriptions services for business regular costumers .    </a:t>
            </a:r>
          </a:p>
          <a:p>
            <a:pPr marL="342900" indent="-342900">
              <a:buFont typeface="Wingdings" panose="05000000000000000000" pitchFamily="2" charset="2"/>
              <a:buChar char="§"/>
            </a:pPr>
            <a:endParaRPr lang="en-GB" sz="1600" dirty="0"/>
          </a:p>
          <a:p>
            <a:pPr marL="342900" indent="-342900">
              <a:buFont typeface="Wingdings" panose="05000000000000000000" pitchFamily="2" charset="2"/>
              <a:buChar char="§"/>
            </a:pPr>
            <a:endParaRPr lang="en-GB" sz="1600" dirty="0"/>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lstStyle/>
          <a:p>
            <a:br>
              <a:rPr lang="en-GB" b="1" dirty="0">
                <a:latin typeface="Arial"/>
                <a:ea typeface="Roboto"/>
                <a:cs typeface="Roboto"/>
              </a:rPr>
            </a:br>
            <a:r>
              <a:rPr lang="en-GB" sz="1800" dirty="0">
                <a:solidFill>
                  <a:schemeClr val="tx1"/>
                </a:solidFill>
              </a:rPr>
              <a:t>Mind Tools. (2023). </a:t>
            </a:r>
            <a:r>
              <a:rPr lang="en-GB" sz="1800" i="1" dirty="0">
                <a:solidFill>
                  <a:schemeClr val="tx1"/>
                </a:solidFill>
              </a:rPr>
              <a:t>PESTLE Analysis: Understanding the External Environment</a:t>
            </a:r>
            <a:r>
              <a:rPr lang="en-GB" sz="1800" dirty="0">
                <a:solidFill>
                  <a:schemeClr val="tx1"/>
                </a:solidFill>
              </a:rPr>
              <a:t>.</a:t>
            </a:r>
          </a:p>
          <a:p>
            <a:endParaRPr lang="en-GB" sz="1800" dirty="0"/>
          </a:p>
          <a:p>
            <a:r>
              <a:rPr lang="en-GB" sz="1800" dirty="0">
                <a:solidFill>
                  <a:schemeClr val="tx1"/>
                </a:solidFill>
              </a:rPr>
              <a:t>Ishikawa, K. (1986). </a:t>
            </a:r>
            <a:r>
              <a:rPr lang="en-GB" sz="1800" i="1" dirty="0">
                <a:solidFill>
                  <a:schemeClr val="tx1"/>
                </a:solidFill>
              </a:rPr>
              <a:t>Guide to Quality Control</a:t>
            </a:r>
            <a:r>
              <a:rPr lang="en-GB" sz="1800" dirty="0">
                <a:solidFill>
                  <a:schemeClr val="tx1"/>
                </a:solidFill>
              </a:rPr>
              <a:t>. Tokyo: Asian Productivity Organization</a:t>
            </a:r>
          </a:p>
          <a:p>
            <a:endParaRPr lang="en-GB" sz="1800" dirty="0">
              <a:solidFill>
                <a:schemeClr val="tx1"/>
              </a:solidFill>
            </a:endParaRPr>
          </a:p>
          <a:p>
            <a:r>
              <a:rPr lang="en-GB" sz="1800" dirty="0">
                <a:solidFill>
                  <a:schemeClr val="tx1"/>
                </a:solidFill>
              </a:rPr>
              <a:t>Kotler, P., &amp; Keller, K. L. (2016). </a:t>
            </a:r>
            <a:r>
              <a:rPr lang="en-GB" sz="1800" i="1" dirty="0">
                <a:solidFill>
                  <a:schemeClr val="tx1"/>
                </a:solidFill>
              </a:rPr>
              <a:t>Marketing Management</a:t>
            </a:r>
            <a:r>
              <a:rPr lang="en-GB" sz="1800" dirty="0">
                <a:solidFill>
                  <a:schemeClr val="tx1"/>
                </a:solidFill>
              </a:rPr>
              <a:t> (15th ed.). Harlow: Pearson Education Limited</a:t>
            </a:r>
          </a:p>
          <a:p>
            <a:endParaRPr lang="en-GB" sz="1800" dirty="0">
              <a:solidFill>
                <a:schemeClr val="tx1"/>
              </a:solidFill>
            </a:endParaRPr>
          </a:p>
          <a:p>
            <a:r>
              <a:rPr lang="en-GB" sz="1800" dirty="0">
                <a:solidFill>
                  <a:schemeClr val="tx1"/>
                </a:solidFill>
              </a:rPr>
              <a:t>Johnson, G., Whittington, R. and Scholes, K. (2017) </a:t>
            </a:r>
            <a:r>
              <a:rPr lang="en-GB" sz="1800" i="1" dirty="0">
                <a:solidFill>
                  <a:schemeClr val="tx1"/>
                </a:solidFill>
              </a:rPr>
              <a:t>Exploring Strategy</a:t>
            </a:r>
            <a:r>
              <a:rPr lang="en-GB" sz="1800" dirty="0">
                <a:solidFill>
                  <a:schemeClr val="tx1"/>
                </a:solidFill>
              </a:rPr>
              <a:t>. 11th </a:t>
            </a:r>
            <a:r>
              <a:rPr lang="en-GB" sz="1800" dirty="0" err="1">
                <a:solidFill>
                  <a:schemeClr val="tx1"/>
                </a:solidFill>
              </a:rPr>
              <a:t>edn</a:t>
            </a:r>
            <a:r>
              <a:rPr lang="en-GB" sz="1800" dirty="0">
                <a:solidFill>
                  <a:schemeClr val="tx1"/>
                </a:solidFill>
              </a:rPr>
              <a:t>. Harlow: Pearson Education.</a:t>
            </a:r>
            <a:endParaRPr lang="en-GB" sz="1800" b="1" dirty="0">
              <a:solidFill>
                <a:schemeClr val="tx1"/>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936</TotalTime>
  <Words>778</Words>
  <Application>Microsoft Office PowerPoint</Application>
  <PresentationFormat>Widescreen</PresentationFormat>
  <Paragraphs>84</Paragraphs>
  <Slides>11</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vt:lpstr>
      <vt:lpstr>Aptos</vt:lpstr>
      <vt:lpstr>Arial</vt:lpstr>
      <vt:lpstr>Roboto</vt:lpstr>
      <vt:lpstr>Trebuchet MS</vt:lpstr>
      <vt:lpstr>Wingdings</vt:lpstr>
      <vt:lpstr>Wingdings 3</vt:lpstr>
      <vt:lpstr>Facet</vt:lpstr>
      <vt:lpstr>MODULE NAME: Problem Solving and Decision Making MODULE CODE: LCLM4004-LON STUDENT NAME : Mitsa Carla Lima Goncalves STUDENT ID : 2515320 LECTURER : Dr. Mustakkima Afrin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Mitsa Goncalves</cp:lastModifiedBy>
  <cp:revision>91</cp:revision>
  <dcterms:created xsi:type="dcterms:W3CDTF">2024-10-08T15:58:04Z</dcterms:created>
  <dcterms:modified xsi:type="dcterms:W3CDTF">2026-03-08T20:13:05Z</dcterms:modified>
</cp:coreProperties>
</file>