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2"/>
  </p:notesMasterIdLst>
  <p:sldIdLst>
    <p:sldId id="259" r:id="rId5"/>
    <p:sldId id="260" r:id="rId6"/>
    <p:sldId id="508" r:id="rId7"/>
    <p:sldId id="394" r:id="rId8"/>
    <p:sldId id="407" r:id="rId9"/>
    <p:sldId id="392" r:id="rId10"/>
    <p:sldId id="474" r:id="rId11"/>
    <p:sldId id="393" r:id="rId12"/>
    <p:sldId id="483" r:id="rId13"/>
    <p:sldId id="486" r:id="rId14"/>
    <p:sldId id="476" r:id="rId15"/>
    <p:sldId id="425" r:id="rId16"/>
    <p:sldId id="482" r:id="rId17"/>
    <p:sldId id="475" r:id="rId18"/>
    <p:sldId id="477" r:id="rId19"/>
    <p:sldId id="481" r:id="rId20"/>
    <p:sldId id="480" r:id="rId21"/>
    <p:sldId id="479" r:id="rId22"/>
    <p:sldId id="478" r:id="rId23"/>
    <p:sldId id="454" r:id="rId24"/>
    <p:sldId id="457" r:id="rId25"/>
    <p:sldId id="485" r:id="rId26"/>
    <p:sldId id="487" r:id="rId27"/>
    <p:sldId id="489" r:id="rId28"/>
    <p:sldId id="488" r:id="rId29"/>
    <p:sldId id="420" r:id="rId30"/>
    <p:sldId id="421" r:id="rId31"/>
    <p:sldId id="417" r:id="rId32"/>
    <p:sldId id="423" r:id="rId33"/>
    <p:sldId id="492" r:id="rId34"/>
    <p:sldId id="493" r:id="rId35"/>
    <p:sldId id="494" r:id="rId36"/>
    <p:sldId id="495" r:id="rId37"/>
    <p:sldId id="502" r:id="rId38"/>
    <p:sldId id="496" r:id="rId39"/>
    <p:sldId id="501" r:id="rId40"/>
    <p:sldId id="498" r:id="rId41"/>
    <p:sldId id="500" r:id="rId42"/>
    <p:sldId id="497" r:id="rId43"/>
    <p:sldId id="499" r:id="rId44"/>
    <p:sldId id="503" r:id="rId45"/>
    <p:sldId id="484" r:id="rId46"/>
    <p:sldId id="504" r:id="rId47"/>
    <p:sldId id="490" r:id="rId48"/>
    <p:sldId id="505" r:id="rId49"/>
    <p:sldId id="506" r:id="rId50"/>
    <p:sldId id="507"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Ross Jenkins (P149066)" initials="JRJ(" lastIdx="3" clrIdx="0">
    <p:extLst>
      <p:ext uri="{19B8F6BF-5375-455C-9EA6-DF929625EA0E}">
        <p15:presenceInfo xmlns:p15="http://schemas.microsoft.com/office/powerpoint/2012/main" userId="Jordan Ross Jenkins (P14906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A58"/>
    <a:srgbClr val="346D8B"/>
    <a:srgbClr val="24B9D9"/>
    <a:srgbClr val="00B050"/>
    <a:srgbClr val="FF0000"/>
    <a:srgbClr val="4BACC6"/>
    <a:srgbClr val="242122"/>
    <a:srgbClr val="2A99B7"/>
    <a:srgbClr val="FFFFFF"/>
    <a:srgbClr val="C9F1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273" autoAdjust="0"/>
  </p:normalViewPr>
  <p:slideViewPr>
    <p:cSldViewPr snapToGrid="0">
      <p:cViewPr varScale="1">
        <p:scale>
          <a:sx n="49" d="100"/>
          <a:sy n="49" d="100"/>
        </p:scale>
        <p:origin x="12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Line Balance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spPr>
            <a:solidFill>
              <a:srgbClr val="346D8B"/>
            </a:solidFill>
            <a:ln>
              <a:noFill/>
            </a:ln>
            <a:effectLst/>
          </c:spPr>
          <c:invertIfNegative val="0"/>
          <c:cat>
            <c:strRef>
              <c:f>Sheet1!$B$2:$E$2</c:f>
              <c:strCache>
                <c:ptCount val="4"/>
                <c:pt idx="0">
                  <c:v>A</c:v>
                </c:pt>
                <c:pt idx="1">
                  <c:v>B</c:v>
                </c:pt>
                <c:pt idx="2">
                  <c:v>C</c:v>
                </c:pt>
                <c:pt idx="3">
                  <c:v>D</c:v>
                </c:pt>
              </c:strCache>
            </c:strRef>
          </c:cat>
          <c:val>
            <c:numRef>
              <c:f>Sheet1!$B$3:$E$3</c:f>
              <c:numCache>
                <c:formatCode>General</c:formatCode>
                <c:ptCount val="4"/>
                <c:pt idx="0">
                  <c:v>5</c:v>
                </c:pt>
                <c:pt idx="1">
                  <c:v>25</c:v>
                </c:pt>
                <c:pt idx="2">
                  <c:v>15</c:v>
                </c:pt>
                <c:pt idx="3">
                  <c:v>10</c:v>
                </c:pt>
              </c:numCache>
            </c:numRef>
          </c:val>
          <c:extLst>
            <c:ext xmlns:c16="http://schemas.microsoft.com/office/drawing/2014/chart" uri="{C3380CC4-5D6E-409C-BE32-E72D297353CC}">
              <c16:uniqueId val="{00000000-1BFD-4641-88B2-CA4A20E98BDA}"/>
            </c:ext>
          </c:extLst>
        </c:ser>
        <c:dLbls>
          <c:showLegendKey val="0"/>
          <c:showVal val="0"/>
          <c:showCatName val="0"/>
          <c:showSerName val="0"/>
          <c:showPercent val="0"/>
          <c:showBubbleSize val="0"/>
        </c:dLbls>
        <c:gapWidth val="150"/>
        <c:overlap val="100"/>
        <c:axId val="596319824"/>
        <c:axId val="596320784"/>
      </c:barChart>
      <c:catAx>
        <c:axId val="59631982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Operator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6320784"/>
        <c:crosses val="autoZero"/>
        <c:auto val="1"/>
        <c:lblAlgn val="ctr"/>
        <c:lblOffset val="100"/>
        <c:noMultiLvlLbl val="0"/>
      </c:catAx>
      <c:valAx>
        <c:axId val="5963207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Cycle</a:t>
                </a:r>
                <a:r>
                  <a:rPr lang="en-GB" baseline="0"/>
                  <a:t> Time (mins)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631982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image" Target="../media/image21.png"/></Relationships>
</file>

<file path=ppt/diagrams/_rels/data2.xml.rels><?xml version="1.0" encoding="UTF-8" standalone="yes"?>
<Relationships xmlns="http://schemas.openxmlformats.org/package/2006/relationships"><Relationship Id="rId8" Type="http://schemas.openxmlformats.org/officeDocument/2006/relationships/image" Target="../media/image48.svg"/><Relationship Id="rId13" Type="http://schemas.openxmlformats.org/officeDocument/2006/relationships/image" Target="../media/image53.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 Id="rId1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48.svg"/><Relationship Id="rId13" Type="http://schemas.openxmlformats.org/officeDocument/2006/relationships/image" Target="../media/image53.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 Id="rId1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70CDD4-F292-4AFB-8B85-AF7BDD1D2EA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A402DF5-AD8F-430F-BE4A-6580E0E1C135}">
      <dgm:prSet custT="1"/>
      <dgm:spPr/>
      <dgm:t>
        <a:bodyPr/>
        <a:lstStyle/>
        <a:p>
          <a:pPr>
            <a:lnSpc>
              <a:spcPct val="100000"/>
            </a:lnSpc>
          </a:pPr>
          <a:r>
            <a:rPr lang="en-GB" sz="2000" dirty="0"/>
            <a:t>Which process completed all components first</a:t>
          </a:r>
          <a:r>
            <a:rPr lang="en-GB" sz="1800" dirty="0"/>
            <a:t>?</a:t>
          </a:r>
          <a:endParaRPr lang="en-US" sz="1800" dirty="0"/>
        </a:p>
      </dgm:t>
    </dgm:pt>
    <dgm:pt modelId="{54E80AF0-596F-4DBB-AD9F-CBC0355685E6}" type="parTrans" cxnId="{F7448A27-C048-449F-8005-A7AADC1F712A}">
      <dgm:prSet/>
      <dgm:spPr/>
      <dgm:t>
        <a:bodyPr/>
        <a:lstStyle/>
        <a:p>
          <a:endParaRPr lang="en-US"/>
        </a:p>
      </dgm:t>
    </dgm:pt>
    <dgm:pt modelId="{745275F8-F496-4EE9-BE1D-19A2D21C24C1}" type="sibTrans" cxnId="{F7448A27-C048-449F-8005-A7AADC1F712A}">
      <dgm:prSet/>
      <dgm:spPr/>
      <dgm:t>
        <a:bodyPr/>
        <a:lstStyle/>
        <a:p>
          <a:endParaRPr lang="en-US"/>
        </a:p>
      </dgm:t>
    </dgm:pt>
    <dgm:pt modelId="{9CF6B46B-33B8-479F-9999-235380871C09}">
      <dgm:prSet custT="1"/>
      <dgm:spPr/>
      <dgm:t>
        <a:bodyPr/>
        <a:lstStyle/>
        <a:p>
          <a:pPr>
            <a:lnSpc>
              <a:spcPct val="100000"/>
            </a:lnSpc>
          </a:pPr>
          <a:r>
            <a:rPr lang="en-GB" sz="2000" dirty="0"/>
            <a:t>What sources of Muda are there?</a:t>
          </a:r>
          <a:endParaRPr lang="en-US" sz="2000" dirty="0"/>
        </a:p>
      </dgm:t>
    </dgm:pt>
    <dgm:pt modelId="{84BA3F24-0E63-45B5-982D-2F7AFFC6FF85}" type="parTrans" cxnId="{D6100010-3412-4766-AC8F-E65BCA511E92}">
      <dgm:prSet/>
      <dgm:spPr/>
      <dgm:t>
        <a:bodyPr/>
        <a:lstStyle/>
        <a:p>
          <a:endParaRPr lang="en-US"/>
        </a:p>
      </dgm:t>
    </dgm:pt>
    <dgm:pt modelId="{25FCF19C-3DA1-4EB0-B608-35A2E70C2707}" type="sibTrans" cxnId="{D6100010-3412-4766-AC8F-E65BCA511E92}">
      <dgm:prSet/>
      <dgm:spPr/>
      <dgm:t>
        <a:bodyPr/>
        <a:lstStyle/>
        <a:p>
          <a:endParaRPr lang="en-US"/>
        </a:p>
      </dgm:t>
    </dgm:pt>
    <dgm:pt modelId="{86A11446-FBA3-4E6A-83E7-F359C1EA9E27}">
      <dgm:prSet custT="1"/>
      <dgm:spPr/>
      <dgm:t>
        <a:bodyPr/>
        <a:lstStyle/>
        <a:p>
          <a:pPr>
            <a:lnSpc>
              <a:spcPct val="100000"/>
            </a:lnSpc>
          </a:pPr>
          <a:r>
            <a:rPr lang="en-GB" sz="2000" dirty="0"/>
            <a:t>Which process outputs one component first?</a:t>
          </a:r>
          <a:endParaRPr lang="en-US" sz="2000" dirty="0"/>
        </a:p>
      </dgm:t>
    </dgm:pt>
    <dgm:pt modelId="{A3984EF8-0EEC-4DE7-950B-2D0923A7C3CF}" type="parTrans" cxnId="{C9F50818-5471-41F1-925F-5EDA28C2D314}">
      <dgm:prSet/>
      <dgm:spPr/>
      <dgm:t>
        <a:bodyPr/>
        <a:lstStyle/>
        <a:p>
          <a:endParaRPr lang="en-US"/>
        </a:p>
      </dgm:t>
    </dgm:pt>
    <dgm:pt modelId="{EEBF4050-5523-427B-B8CA-CFDC1BF49290}" type="sibTrans" cxnId="{C9F50818-5471-41F1-925F-5EDA28C2D314}">
      <dgm:prSet/>
      <dgm:spPr/>
      <dgm:t>
        <a:bodyPr/>
        <a:lstStyle/>
        <a:p>
          <a:endParaRPr lang="en-US"/>
        </a:p>
      </dgm:t>
    </dgm:pt>
    <dgm:pt modelId="{E855D662-8885-4545-923B-CB5056877EFA}">
      <dgm:prSet custT="1"/>
      <dgm:spPr/>
      <dgm:t>
        <a:bodyPr/>
        <a:lstStyle/>
        <a:p>
          <a:pPr>
            <a:lnSpc>
              <a:spcPct val="100000"/>
            </a:lnSpc>
          </a:pPr>
          <a:r>
            <a:rPr lang="en-GB" sz="2000" dirty="0"/>
            <a:t>Which process has the most work in progress?</a:t>
          </a:r>
          <a:endParaRPr lang="en-US" sz="2000" dirty="0"/>
        </a:p>
      </dgm:t>
    </dgm:pt>
    <dgm:pt modelId="{6C25EE93-27E0-4C9B-B1BE-A8E5C8C12587}" type="parTrans" cxnId="{75EA3512-3ECC-4BCF-B511-EED3E6FEC2CC}">
      <dgm:prSet/>
      <dgm:spPr/>
      <dgm:t>
        <a:bodyPr/>
        <a:lstStyle/>
        <a:p>
          <a:endParaRPr lang="en-US"/>
        </a:p>
      </dgm:t>
    </dgm:pt>
    <dgm:pt modelId="{3B0C2A9D-E717-4747-8489-3D445D1E4F04}" type="sibTrans" cxnId="{75EA3512-3ECC-4BCF-B511-EED3E6FEC2CC}">
      <dgm:prSet/>
      <dgm:spPr/>
      <dgm:t>
        <a:bodyPr/>
        <a:lstStyle/>
        <a:p>
          <a:endParaRPr lang="en-US"/>
        </a:p>
      </dgm:t>
    </dgm:pt>
    <dgm:pt modelId="{1290182E-71FE-4573-82E4-E54C895BC371}">
      <dgm:prSet/>
      <dgm:spPr/>
      <dgm:t>
        <a:bodyPr/>
        <a:lstStyle/>
        <a:p>
          <a:pPr>
            <a:lnSpc>
              <a:spcPct val="100000"/>
            </a:lnSpc>
          </a:pPr>
          <a:endParaRPr lang="en-GB"/>
        </a:p>
      </dgm:t>
    </dgm:pt>
    <dgm:pt modelId="{6787E1FD-29F6-49C4-B25F-4516234B3239}" type="parTrans" cxnId="{B351AF25-288F-4672-AA7C-0945D620A7A9}">
      <dgm:prSet/>
      <dgm:spPr/>
      <dgm:t>
        <a:bodyPr/>
        <a:lstStyle/>
        <a:p>
          <a:endParaRPr lang="en-GB"/>
        </a:p>
      </dgm:t>
    </dgm:pt>
    <dgm:pt modelId="{EE9BD205-CF36-404D-9A80-DECC71EFF837}" type="sibTrans" cxnId="{B351AF25-288F-4672-AA7C-0945D620A7A9}">
      <dgm:prSet/>
      <dgm:spPr/>
      <dgm:t>
        <a:bodyPr/>
        <a:lstStyle/>
        <a:p>
          <a:endParaRPr lang="en-GB"/>
        </a:p>
      </dgm:t>
    </dgm:pt>
    <dgm:pt modelId="{EEFF2764-AE4B-4181-9DDB-9F676BBBD4C9}" type="pres">
      <dgm:prSet presAssocID="{6270CDD4-F292-4AFB-8B85-AF7BDD1D2EA2}" presName="root" presStyleCnt="0">
        <dgm:presLayoutVars>
          <dgm:dir/>
          <dgm:resizeHandles val="exact"/>
        </dgm:presLayoutVars>
      </dgm:prSet>
      <dgm:spPr/>
    </dgm:pt>
    <dgm:pt modelId="{055B2CB7-9F07-491F-B598-375C0E9EA147}" type="pres">
      <dgm:prSet presAssocID="{AA402DF5-AD8F-430F-BE4A-6580E0E1C135}" presName="compNode" presStyleCnt="0"/>
      <dgm:spPr/>
    </dgm:pt>
    <dgm:pt modelId="{2139DC47-2B32-4205-8FB9-594FB7D0DE2D}" type="pres">
      <dgm:prSet presAssocID="{AA402DF5-AD8F-430F-BE4A-6580E0E1C135}" presName="bgRect" presStyleLbl="bgShp" presStyleIdx="0" presStyleCnt="5" custLinFactNeighborY="8426"/>
      <dgm:spPr>
        <a:ln w="19050">
          <a:solidFill>
            <a:srgbClr val="24B9D9"/>
          </a:solidFill>
        </a:ln>
      </dgm:spPr>
    </dgm:pt>
    <dgm:pt modelId="{A23E503C-A071-4C87-85C7-64623C3BFEE0}" type="pres">
      <dgm:prSet presAssocID="{AA402DF5-AD8F-430F-BE4A-6580E0E1C135}" presName="iconRect" presStyleLbl="node1" presStyleIdx="0" presStyleCnt="5" custLinFactNeighborY="744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dge Question Mark with solid fill"/>
        </a:ext>
      </dgm:extLst>
    </dgm:pt>
    <dgm:pt modelId="{5D190417-337D-4DC7-8CD3-F496CAFAB1D9}" type="pres">
      <dgm:prSet presAssocID="{AA402DF5-AD8F-430F-BE4A-6580E0E1C135}" presName="spaceRect" presStyleCnt="0"/>
      <dgm:spPr/>
    </dgm:pt>
    <dgm:pt modelId="{1B4F71EC-924E-43D3-8177-287F9F1C2BF4}" type="pres">
      <dgm:prSet presAssocID="{AA402DF5-AD8F-430F-BE4A-6580E0E1C135}" presName="parTx" presStyleLbl="revTx" presStyleIdx="0" presStyleCnt="5" custLinFactNeighborX="0" custLinFactNeighborY="8426">
        <dgm:presLayoutVars>
          <dgm:chMax val="0"/>
          <dgm:chPref val="0"/>
        </dgm:presLayoutVars>
      </dgm:prSet>
      <dgm:spPr/>
    </dgm:pt>
    <dgm:pt modelId="{47736ED4-C8B0-4D8C-92D9-A2231F6C26C5}" type="pres">
      <dgm:prSet presAssocID="{745275F8-F496-4EE9-BE1D-19A2D21C24C1}" presName="sibTrans" presStyleCnt="0"/>
      <dgm:spPr/>
    </dgm:pt>
    <dgm:pt modelId="{95C1160D-253C-413F-BC7A-154C788BAFBE}" type="pres">
      <dgm:prSet presAssocID="{9CF6B46B-33B8-479F-9999-235380871C09}" presName="compNode" presStyleCnt="0"/>
      <dgm:spPr/>
    </dgm:pt>
    <dgm:pt modelId="{E51195A8-2E70-40A5-884E-CC5CFF57C43C}" type="pres">
      <dgm:prSet presAssocID="{9CF6B46B-33B8-479F-9999-235380871C09}" presName="bgRect" presStyleLbl="bgShp" presStyleIdx="1" presStyleCnt="5" custLinFactNeighborX="-67244" custLinFactNeighborY="9303"/>
      <dgm:spPr>
        <a:ln w="19050">
          <a:solidFill>
            <a:srgbClr val="2A99B7"/>
          </a:solidFill>
        </a:ln>
      </dgm:spPr>
    </dgm:pt>
    <dgm:pt modelId="{9ACD9576-0BE9-4169-874A-8112F4949C6B}" type="pres">
      <dgm:prSet presAssocID="{9CF6B46B-33B8-479F-9999-235380871C09}" presName="iconRect" presStyleLbl="node1" presStyleIdx="1" presStyleCnt="5" custLinFactNeighborY="2979"/>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pt>
    <dgm:pt modelId="{FAC82A81-A522-442B-8045-BD1A5E810608}" type="pres">
      <dgm:prSet presAssocID="{9CF6B46B-33B8-479F-9999-235380871C09}" presName="spaceRect" presStyleCnt="0"/>
      <dgm:spPr/>
    </dgm:pt>
    <dgm:pt modelId="{6BEC435A-6DEE-4F5C-B4AB-4269D4FE9A91}" type="pres">
      <dgm:prSet presAssocID="{9CF6B46B-33B8-479F-9999-235380871C09}" presName="parTx" presStyleLbl="revTx" presStyleIdx="1" presStyleCnt="5">
        <dgm:presLayoutVars>
          <dgm:chMax val="0"/>
          <dgm:chPref val="0"/>
        </dgm:presLayoutVars>
      </dgm:prSet>
      <dgm:spPr/>
    </dgm:pt>
    <dgm:pt modelId="{EF57637C-0713-4D25-A890-69D85FB0ACAF}" type="pres">
      <dgm:prSet presAssocID="{25FCF19C-3DA1-4EB0-B608-35A2E70C2707}" presName="sibTrans" presStyleCnt="0"/>
      <dgm:spPr/>
    </dgm:pt>
    <dgm:pt modelId="{56AF7AE7-231F-46A7-8841-9E5340011DB9}" type="pres">
      <dgm:prSet presAssocID="{86A11446-FBA3-4E6A-83E7-F359C1EA9E27}" presName="compNode" presStyleCnt="0"/>
      <dgm:spPr/>
    </dgm:pt>
    <dgm:pt modelId="{6854512A-A4DA-457D-840E-C12907B7FFA6}" type="pres">
      <dgm:prSet presAssocID="{86A11446-FBA3-4E6A-83E7-F359C1EA9E27}" presName="bgRect" presStyleLbl="bgShp" presStyleIdx="2" presStyleCnt="5"/>
      <dgm:spPr>
        <a:ln w="19050">
          <a:solidFill>
            <a:srgbClr val="346D8B"/>
          </a:solidFill>
        </a:ln>
      </dgm:spPr>
    </dgm:pt>
    <dgm:pt modelId="{5F9DBB5D-C34C-40D3-82D0-4385C6BCBE11}" type="pres">
      <dgm:prSet presAssocID="{86A11446-FBA3-4E6A-83E7-F359C1EA9E27}" presName="iconRect" presStyleLbl="node1" presStyleIdx="2" presStyleCnt="5"/>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Gears"/>
        </a:ext>
      </dgm:extLst>
    </dgm:pt>
    <dgm:pt modelId="{04952B94-5C99-4A0C-87D1-0D3D8D6C49CA}" type="pres">
      <dgm:prSet presAssocID="{86A11446-FBA3-4E6A-83E7-F359C1EA9E27}" presName="spaceRect" presStyleCnt="0"/>
      <dgm:spPr/>
    </dgm:pt>
    <dgm:pt modelId="{AA5C5903-1AD9-4240-ABF2-A12774B523F1}" type="pres">
      <dgm:prSet presAssocID="{86A11446-FBA3-4E6A-83E7-F359C1EA9E27}" presName="parTx" presStyleLbl="revTx" presStyleIdx="2" presStyleCnt="5">
        <dgm:presLayoutVars>
          <dgm:chMax val="0"/>
          <dgm:chPref val="0"/>
        </dgm:presLayoutVars>
      </dgm:prSet>
      <dgm:spPr/>
    </dgm:pt>
    <dgm:pt modelId="{B986E87A-3C8D-4B03-897B-B0529545CBF9}" type="pres">
      <dgm:prSet presAssocID="{EEBF4050-5523-427B-B8CA-CFDC1BF49290}" presName="sibTrans" presStyleCnt="0"/>
      <dgm:spPr/>
    </dgm:pt>
    <dgm:pt modelId="{C518CAC9-3355-40C1-AC22-FB7AC35DCCFB}" type="pres">
      <dgm:prSet presAssocID="{E855D662-8885-4545-923B-CB5056877EFA}" presName="compNode" presStyleCnt="0"/>
      <dgm:spPr/>
    </dgm:pt>
    <dgm:pt modelId="{9E4AC596-1599-471B-ABEA-A34F71DE0613}" type="pres">
      <dgm:prSet presAssocID="{E855D662-8885-4545-923B-CB5056877EFA}" presName="bgRect" presStyleLbl="bgShp" presStyleIdx="3" presStyleCnt="5" custLinFactNeighborY="197"/>
      <dgm:spPr>
        <a:ln w="19050">
          <a:solidFill>
            <a:srgbClr val="003A58"/>
          </a:solidFill>
        </a:ln>
      </dgm:spPr>
    </dgm:pt>
    <dgm:pt modelId="{A2AADF23-9CCE-4E0F-8BB1-F8A8574AE596}" type="pres">
      <dgm:prSet presAssocID="{E855D662-8885-4545-923B-CB5056877EFA}" presName="iconRect" presStyleLbl="node1" presStyleIdx="3" presStyleCnt="5"/>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heck List"/>
        </a:ext>
      </dgm:extLst>
    </dgm:pt>
    <dgm:pt modelId="{5A3B61FA-45D2-4FA9-9734-F726C4260D5B}" type="pres">
      <dgm:prSet presAssocID="{E855D662-8885-4545-923B-CB5056877EFA}" presName="spaceRect" presStyleCnt="0"/>
      <dgm:spPr/>
    </dgm:pt>
    <dgm:pt modelId="{8A68A6D8-8A2B-4127-9F3F-6669666CB8F8}" type="pres">
      <dgm:prSet presAssocID="{E855D662-8885-4545-923B-CB5056877EFA}" presName="parTx" presStyleLbl="revTx" presStyleIdx="3" presStyleCnt="5" custLinFactNeighborX="613" custLinFactNeighborY="-5254">
        <dgm:presLayoutVars>
          <dgm:chMax val="0"/>
          <dgm:chPref val="0"/>
        </dgm:presLayoutVars>
      </dgm:prSet>
      <dgm:spPr/>
    </dgm:pt>
    <dgm:pt modelId="{2FC6D2A7-DD9F-4E41-A496-8AF362678AE1}" type="pres">
      <dgm:prSet presAssocID="{3B0C2A9D-E717-4747-8489-3D445D1E4F04}" presName="sibTrans" presStyleCnt="0"/>
      <dgm:spPr/>
    </dgm:pt>
    <dgm:pt modelId="{4A699465-2220-4D6D-907B-85B8623CE30E}" type="pres">
      <dgm:prSet presAssocID="{1290182E-71FE-4573-82E4-E54C895BC371}" presName="compNode" presStyleCnt="0"/>
      <dgm:spPr/>
    </dgm:pt>
    <dgm:pt modelId="{CD786071-A73F-4E5D-94A8-58CB6C08CD47}" type="pres">
      <dgm:prSet presAssocID="{1290182E-71FE-4573-82E4-E54C895BC371}" presName="bgRect" presStyleLbl="bgShp" presStyleIdx="4" presStyleCnt="5"/>
      <dgm:spPr>
        <a:ln w="6350">
          <a:solidFill>
            <a:srgbClr val="003A58"/>
          </a:solidFill>
        </a:ln>
      </dgm:spPr>
    </dgm:pt>
    <dgm:pt modelId="{04D8ED5D-F877-44C7-9D31-B90F63A877E3}" type="pres">
      <dgm:prSet presAssocID="{1290182E-71FE-4573-82E4-E54C895BC371}" presName="iconRect" presStyleLbl="node1" presStyleIdx="4" presStyleCnt="5"/>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583B3316-946D-425B-B947-EC8D50464D69}" type="pres">
      <dgm:prSet presAssocID="{1290182E-71FE-4573-82E4-E54C895BC371}" presName="spaceRect" presStyleCnt="0"/>
      <dgm:spPr/>
    </dgm:pt>
    <dgm:pt modelId="{2D19BC09-C259-4E46-BAA9-FA049F75338F}" type="pres">
      <dgm:prSet presAssocID="{1290182E-71FE-4573-82E4-E54C895BC371}" presName="parTx" presStyleLbl="revTx" presStyleIdx="4" presStyleCnt="5">
        <dgm:presLayoutVars>
          <dgm:chMax val="0"/>
          <dgm:chPref val="0"/>
        </dgm:presLayoutVars>
      </dgm:prSet>
      <dgm:spPr/>
    </dgm:pt>
  </dgm:ptLst>
  <dgm:cxnLst>
    <dgm:cxn modelId="{D6100010-3412-4766-AC8F-E65BCA511E92}" srcId="{6270CDD4-F292-4AFB-8B85-AF7BDD1D2EA2}" destId="{9CF6B46B-33B8-479F-9999-235380871C09}" srcOrd="1" destOrd="0" parTransId="{84BA3F24-0E63-45B5-982D-2F7AFFC6FF85}" sibTransId="{25FCF19C-3DA1-4EB0-B608-35A2E70C2707}"/>
    <dgm:cxn modelId="{75EA3512-3ECC-4BCF-B511-EED3E6FEC2CC}" srcId="{6270CDD4-F292-4AFB-8B85-AF7BDD1D2EA2}" destId="{E855D662-8885-4545-923B-CB5056877EFA}" srcOrd="3" destOrd="0" parTransId="{6C25EE93-27E0-4C9B-B1BE-A8E5C8C12587}" sibTransId="{3B0C2A9D-E717-4747-8489-3D445D1E4F04}"/>
    <dgm:cxn modelId="{C9F50818-5471-41F1-925F-5EDA28C2D314}" srcId="{6270CDD4-F292-4AFB-8B85-AF7BDD1D2EA2}" destId="{86A11446-FBA3-4E6A-83E7-F359C1EA9E27}" srcOrd="2" destOrd="0" parTransId="{A3984EF8-0EEC-4DE7-950B-2D0923A7C3CF}" sibTransId="{EEBF4050-5523-427B-B8CA-CFDC1BF49290}"/>
    <dgm:cxn modelId="{B351AF25-288F-4672-AA7C-0945D620A7A9}" srcId="{6270CDD4-F292-4AFB-8B85-AF7BDD1D2EA2}" destId="{1290182E-71FE-4573-82E4-E54C895BC371}" srcOrd="4" destOrd="0" parTransId="{6787E1FD-29F6-49C4-B25F-4516234B3239}" sibTransId="{EE9BD205-CF36-404D-9A80-DECC71EFF837}"/>
    <dgm:cxn modelId="{F7448A27-C048-449F-8005-A7AADC1F712A}" srcId="{6270CDD4-F292-4AFB-8B85-AF7BDD1D2EA2}" destId="{AA402DF5-AD8F-430F-BE4A-6580E0E1C135}" srcOrd="0" destOrd="0" parTransId="{54E80AF0-596F-4DBB-AD9F-CBC0355685E6}" sibTransId="{745275F8-F496-4EE9-BE1D-19A2D21C24C1}"/>
    <dgm:cxn modelId="{0B6D446A-CE7F-45C3-A843-8498F5A6310E}" type="presOf" srcId="{AA402DF5-AD8F-430F-BE4A-6580E0E1C135}" destId="{1B4F71EC-924E-43D3-8177-287F9F1C2BF4}" srcOrd="0" destOrd="0" presId="urn:microsoft.com/office/officeart/2018/2/layout/IconVerticalSolidList"/>
    <dgm:cxn modelId="{4A1E116D-E065-476D-B092-85DA975D46C8}" type="presOf" srcId="{6270CDD4-F292-4AFB-8B85-AF7BDD1D2EA2}" destId="{EEFF2764-AE4B-4181-9DDB-9F676BBBD4C9}" srcOrd="0" destOrd="0" presId="urn:microsoft.com/office/officeart/2018/2/layout/IconVerticalSolidList"/>
    <dgm:cxn modelId="{3F0E59B1-98A4-4ACF-843F-5CC12AA98635}" type="presOf" srcId="{86A11446-FBA3-4E6A-83E7-F359C1EA9E27}" destId="{AA5C5903-1AD9-4240-ABF2-A12774B523F1}" srcOrd="0" destOrd="0" presId="urn:microsoft.com/office/officeart/2018/2/layout/IconVerticalSolidList"/>
    <dgm:cxn modelId="{3FD811B7-8ABD-49FA-96BC-6E4AD223C976}" type="presOf" srcId="{1290182E-71FE-4573-82E4-E54C895BC371}" destId="{2D19BC09-C259-4E46-BAA9-FA049F75338F}" srcOrd="0" destOrd="0" presId="urn:microsoft.com/office/officeart/2018/2/layout/IconVerticalSolidList"/>
    <dgm:cxn modelId="{B4CEBAD5-0734-429C-B926-F9A4ADF4A120}" type="presOf" srcId="{9CF6B46B-33B8-479F-9999-235380871C09}" destId="{6BEC435A-6DEE-4F5C-B4AB-4269D4FE9A91}" srcOrd="0" destOrd="0" presId="urn:microsoft.com/office/officeart/2018/2/layout/IconVerticalSolidList"/>
    <dgm:cxn modelId="{EF5E2FDD-A558-4D93-A8EE-E847B9945015}" type="presOf" srcId="{E855D662-8885-4545-923B-CB5056877EFA}" destId="{8A68A6D8-8A2B-4127-9F3F-6669666CB8F8}" srcOrd="0" destOrd="0" presId="urn:microsoft.com/office/officeart/2018/2/layout/IconVerticalSolidList"/>
    <dgm:cxn modelId="{0AE000ED-E093-4F30-A44A-1D1008AE2300}" type="presParOf" srcId="{EEFF2764-AE4B-4181-9DDB-9F676BBBD4C9}" destId="{055B2CB7-9F07-491F-B598-375C0E9EA147}" srcOrd="0" destOrd="0" presId="urn:microsoft.com/office/officeart/2018/2/layout/IconVerticalSolidList"/>
    <dgm:cxn modelId="{C8D23B90-AC9B-459C-819D-FA603D2E11AD}" type="presParOf" srcId="{055B2CB7-9F07-491F-B598-375C0E9EA147}" destId="{2139DC47-2B32-4205-8FB9-594FB7D0DE2D}" srcOrd="0" destOrd="0" presId="urn:microsoft.com/office/officeart/2018/2/layout/IconVerticalSolidList"/>
    <dgm:cxn modelId="{9ECEA8A3-67FA-4BDC-9622-6AA386431920}" type="presParOf" srcId="{055B2CB7-9F07-491F-B598-375C0E9EA147}" destId="{A23E503C-A071-4C87-85C7-64623C3BFEE0}" srcOrd="1" destOrd="0" presId="urn:microsoft.com/office/officeart/2018/2/layout/IconVerticalSolidList"/>
    <dgm:cxn modelId="{45288C31-4F9D-4A94-9B9D-DD1DC4BF16B4}" type="presParOf" srcId="{055B2CB7-9F07-491F-B598-375C0E9EA147}" destId="{5D190417-337D-4DC7-8CD3-F496CAFAB1D9}" srcOrd="2" destOrd="0" presId="urn:microsoft.com/office/officeart/2018/2/layout/IconVerticalSolidList"/>
    <dgm:cxn modelId="{30171426-F849-45AC-9E32-925503BE4A10}" type="presParOf" srcId="{055B2CB7-9F07-491F-B598-375C0E9EA147}" destId="{1B4F71EC-924E-43D3-8177-287F9F1C2BF4}" srcOrd="3" destOrd="0" presId="urn:microsoft.com/office/officeart/2018/2/layout/IconVerticalSolidList"/>
    <dgm:cxn modelId="{95317396-C1BC-4D10-8D7B-7CA2218D2567}" type="presParOf" srcId="{EEFF2764-AE4B-4181-9DDB-9F676BBBD4C9}" destId="{47736ED4-C8B0-4D8C-92D9-A2231F6C26C5}" srcOrd="1" destOrd="0" presId="urn:microsoft.com/office/officeart/2018/2/layout/IconVerticalSolidList"/>
    <dgm:cxn modelId="{E12C4538-18EF-49D6-87FF-0B6025A823CE}" type="presParOf" srcId="{EEFF2764-AE4B-4181-9DDB-9F676BBBD4C9}" destId="{95C1160D-253C-413F-BC7A-154C788BAFBE}" srcOrd="2" destOrd="0" presId="urn:microsoft.com/office/officeart/2018/2/layout/IconVerticalSolidList"/>
    <dgm:cxn modelId="{E98CFB47-A1B7-424A-AAEF-A8E59EBC478B}" type="presParOf" srcId="{95C1160D-253C-413F-BC7A-154C788BAFBE}" destId="{E51195A8-2E70-40A5-884E-CC5CFF57C43C}" srcOrd="0" destOrd="0" presId="urn:microsoft.com/office/officeart/2018/2/layout/IconVerticalSolidList"/>
    <dgm:cxn modelId="{00698681-B140-4434-A0AD-F6FFD0506FB6}" type="presParOf" srcId="{95C1160D-253C-413F-BC7A-154C788BAFBE}" destId="{9ACD9576-0BE9-4169-874A-8112F4949C6B}" srcOrd="1" destOrd="0" presId="urn:microsoft.com/office/officeart/2018/2/layout/IconVerticalSolidList"/>
    <dgm:cxn modelId="{3C53D87A-820A-478B-8EA2-A2E5E133079C}" type="presParOf" srcId="{95C1160D-253C-413F-BC7A-154C788BAFBE}" destId="{FAC82A81-A522-442B-8045-BD1A5E810608}" srcOrd="2" destOrd="0" presId="urn:microsoft.com/office/officeart/2018/2/layout/IconVerticalSolidList"/>
    <dgm:cxn modelId="{46D5DECA-B9D4-4916-9613-5697749747D9}" type="presParOf" srcId="{95C1160D-253C-413F-BC7A-154C788BAFBE}" destId="{6BEC435A-6DEE-4F5C-B4AB-4269D4FE9A91}" srcOrd="3" destOrd="0" presId="urn:microsoft.com/office/officeart/2018/2/layout/IconVerticalSolidList"/>
    <dgm:cxn modelId="{5C141642-2D73-4110-ABAC-6F7FA3C10413}" type="presParOf" srcId="{EEFF2764-AE4B-4181-9DDB-9F676BBBD4C9}" destId="{EF57637C-0713-4D25-A890-69D85FB0ACAF}" srcOrd="3" destOrd="0" presId="urn:microsoft.com/office/officeart/2018/2/layout/IconVerticalSolidList"/>
    <dgm:cxn modelId="{AFB75A26-A128-410C-9FD4-FD9AF5474DA0}" type="presParOf" srcId="{EEFF2764-AE4B-4181-9DDB-9F676BBBD4C9}" destId="{56AF7AE7-231F-46A7-8841-9E5340011DB9}" srcOrd="4" destOrd="0" presId="urn:microsoft.com/office/officeart/2018/2/layout/IconVerticalSolidList"/>
    <dgm:cxn modelId="{6660EBFF-CD2E-44CB-912F-51125AA21A87}" type="presParOf" srcId="{56AF7AE7-231F-46A7-8841-9E5340011DB9}" destId="{6854512A-A4DA-457D-840E-C12907B7FFA6}" srcOrd="0" destOrd="0" presId="urn:microsoft.com/office/officeart/2018/2/layout/IconVerticalSolidList"/>
    <dgm:cxn modelId="{16B66B00-CA83-44DA-8323-92C29E6303F1}" type="presParOf" srcId="{56AF7AE7-231F-46A7-8841-9E5340011DB9}" destId="{5F9DBB5D-C34C-40D3-82D0-4385C6BCBE11}" srcOrd="1" destOrd="0" presId="urn:microsoft.com/office/officeart/2018/2/layout/IconVerticalSolidList"/>
    <dgm:cxn modelId="{CD82D451-6C8E-44F5-B21E-3734D720CDFC}" type="presParOf" srcId="{56AF7AE7-231F-46A7-8841-9E5340011DB9}" destId="{04952B94-5C99-4A0C-87D1-0D3D8D6C49CA}" srcOrd="2" destOrd="0" presId="urn:microsoft.com/office/officeart/2018/2/layout/IconVerticalSolidList"/>
    <dgm:cxn modelId="{3AA3E536-515E-4C0E-BE06-8DBED69B356A}" type="presParOf" srcId="{56AF7AE7-231F-46A7-8841-9E5340011DB9}" destId="{AA5C5903-1AD9-4240-ABF2-A12774B523F1}" srcOrd="3" destOrd="0" presId="urn:microsoft.com/office/officeart/2018/2/layout/IconVerticalSolidList"/>
    <dgm:cxn modelId="{3879BFCE-0DE0-457F-8DBC-5D47B4A96C7F}" type="presParOf" srcId="{EEFF2764-AE4B-4181-9DDB-9F676BBBD4C9}" destId="{B986E87A-3C8D-4B03-897B-B0529545CBF9}" srcOrd="5" destOrd="0" presId="urn:microsoft.com/office/officeart/2018/2/layout/IconVerticalSolidList"/>
    <dgm:cxn modelId="{4384EBB0-2F5C-4BE5-9CFF-86373C7D5472}" type="presParOf" srcId="{EEFF2764-AE4B-4181-9DDB-9F676BBBD4C9}" destId="{C518CAC9-3355-40C1-AC22-FB7AC35DCCFB}" srcOrd="6" destOrd="0" presId="urn:microsoft.com/office/officeart/2018/2/layout/IconVerticalSolidList"/>
    <dgm:cxn modelId="{FF8F812F-D189-4AAC-BF5F-C103C1B6412F}" type="presParOf" srcId="{C518CAC9-3355-40C1-AC22-FB7AC35DCCFB}" destId="{9E4AC596-1599-471B-ABEA-A34F71DE0613}" srcOrd="0" destOrd="0" presId="urn:microsoft.com/office/officeart/2018/2/layout/IconVerticalSolidList"/>
    <dgm:cxn modelId="{B8BB6FB4-F0C2-4E23-B6A9-0F70BF8C326B}" type="presParOf" srcId="{C518CAC9-3355-40C1-AC22-FB7AC35DCCFB}" destId="{A2AADF23-9CCE-4E0F-8BB1-F8A8574AE596}" srcOrd="1" destOrd="0" presId="urn:microsoft.com/office/officeart/2018/2/layout/IconVerticalSolidList"/>
    <dgm:cxn modelId="{8CCA2C06-428B-453F-9B36-47A0D9EC2A59}" type="presParOf" srcId="{C518CAC9-3355-40C1-AC22-FB7AC35DCCFB}" destId="{5A3B61FA-45D2-4FA9-9734-F726C4260D5B}" srcOrd="2" destOrd="0" presId="urn:microsoft.com/office/officeart/2018/2/layout/IconVerticalSolidList"/>
    <dgm:cxn modelId="{01F4371D-E780-487F-BB01-8439A07B32D7}" type="presParOf" srcId="{C518CAC9-3355-40C1-AC22-FB7AC35DCCFB}" destId="{8A68A6D8-8A2B-4127-9F3F-6669666CB8F8}" srcOrd="3" destOrd="0" presId="urn:microsoft.com/office/officeart/2018/2/layout/IconVerticalSolidList"/>
    <dgm:cxn modelId="{34A53ADC-29F4-4ACC-A39F-BABC00013F90}" type="presParOf" srcId="{EEFF2764-AE4B-4181-9DDB-9F676BBBD4C9}" destId="{2FC6D2A7-DD9F-4E41-A496-8AF362678AE1}" srcOrd="7" destOrd="0" presId="urn:microsoft.com/office/officeart/2018/2/layout/IconVerticalSolidList"/>
    <dgm:cxn modelId="{8457F597-BC0F-4D9F-96D3-B0DE6D2CD710}" type="presParOf" srcId="{EEFF2764-AE4B-4181-9DDB-9F676BBBD4C9}" destId="{4A699465-2220-4D6D-907B-85B8623CE30E}" srcOrd="8" destOrd="0" presId="urn:microsoft.com/office/officeart/2018/2/layout/IconVerticalSolidList"/>
    <dgm:cxn modelId="{D8A16E82-611E-4088-A2F3-8C1855AC31D6}" type="presParOf" srcId="{4A699465-2220-4D6D-907B-85B8623CE30E}" destId="{CD786071-A73F-4E5D-94A8-58CB6C08CD47}" srcOrd="0" destOrd="0" presId="urn:microsoft.com/office/officeart/2018/2/layout/IconVerticalSolidList"/>
    <dgm:cxn modelId="{B0BED82A-E79F-4ED1-82D1-7106B0F34D1C}" type="presParOf" srcId="{4A699465-2220-4D6D-907B-85B8623CE30E}" destId="{04D8ED5D-F877-44C7-9D31-B90F63A877E3}" srcOrd="1" destOrd="0" presId="urn:microsoft.com/office/officeart/2018/2/layout/IconVerticalSolidList"/>
    <dgm:cxn modelId="{A92622FD-5BBC-4844-9525-4493801F28A8}" type="presParOf" srcId="{4A699465-2220-4D6D-907B-85B8623CE30E}" destId="{583B3316-946D-425B-B947-EC8D50464D69}" srcOrd="2" destOrd="0" presId="urn:microsoft.com/office/officeart/2018/2/layout/IconVerticalSolidList"/>
    <dgm:cxn modelId="{61BD516A-1ED7-49A1-B29C-D3CF1C67302D}" type="presParOf" srcId="{4A699465-2220-4D6D-907B-85B8623CE30E}" destId="{2D19BC09-C259-4E46-BAA9-FA049F75338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FB6044-ABA1-4E4A-9D7E-0D16CE941B2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44B1A33-2219-4A9C-BDB6-015D5A3C24D4}">
      <dgm:prSet custT="1"/>
      <dgm:spPr/>
      <dgm:t>
        <a:bodyPr/>
        <a:lstStyle/>
        <a:p>
          <a:r>
            <a:rPr lang="en-GB" sz="3000" dirty="0"/>
            <a:t>Increased customer satisfaction</a:t>
          </a:r>
          <a:endParaRPr lang="en-US" sz="3000" dirty="0"/>
        </a:p>
      </dgm:t>
    </dgm:pt>
    <dgm:pt modelId="{466120F1-AFDA-4876-83A8-9143181F0362}" type="parTrans" cxnId="{0C72A09F-02B0-4158-BE62-45971FA0D4CC}">
      <dgm:prSet/>
      <dgm:spPr/>
      <dgm:t>
        <a:bodyPr/>
        <a:lstStyle/>
        <a:p>
          <a:endParaRPr lang="en-US"/>
        </a:p>
      </dgm:t>
    </dgm:pt>
    <dgm:pt modelId="{5FFB0A8B-5EED-405E-8AAE-C519622B0450}" type="sibTrans" cxnId="{0C72A09F-02B0-4158-BE62-45971FA0D4CC}">
      <dgm:prSet/>
      <dgm:spPr/>
      <dgm:t>
        <a:bodyPr/>
        <a:lstStyle/>
        <a:p>
          <a:endParaRPr lang="en-US"/>
        </a:p>
      </dgm:t>
    </dgm:pt>
    <dgm:pt modelId="{CA0801BB-4F58-4B1D-9545-8D3B4CB77DD9}">
      <dgm:prSet custT="1"/>
      <dgm:spPr/>
      <dgm:t>
        <a:bodyPr/>
        <a:lstStyle/>
        <a:p>
          <a:r>
            <a:rPr lang="en-GB" sz="3000" dirty="0"/>
            <a:t>Waste / cost / defect reduction</a:t>
          </a:r>
          <a:endParaRPr lang="en-US" sz="3000" dirty="0"/>
        </a:p>
      </dgm:t>
    </dgm:pt>
    <dgm:pt modelId="{FB5E1A5A-5A43-40CC-85BF-330985552B97}" type="parTrans" cxnId="{E9208BCF-F547-45DD-959A-029691B3B46F}">
      <dgm:prSet/>
      <dgm:spPr/>
      <dgm:t>
        <a:bodyPr/>
        <a:lstStyle/>
        <a:p>
          <a:endParaRPr lang="en-US"/>
        </a:p>
      </dgm:t>
    </dgm:pt>
    <dgm:pt modelId="{467856A8-22E2-4096-B82E-B4649FA05ECF}" type="sibTrans" cxnId="{E9208BCF-F547-45DD-959A-029691B3B46F}">
      <dgm:prSet/>
      <dgm:spPr/>
      <dgm:t>
        <a:bodyPr/>
        <a:lstStyle/>
        <a:p>
          <a:endParaRPr lang="en-US"/>
        </a:p>
      </dgm:t>
    </dgm:pt>
    <dgm:pt modelId="{E9DBA6BF-63B7-42C4-8AD4-3C81459F94F0}">
      <dgm:prSet custT="1"/>
      <dgm:spPr/>
      <dgm:t>
        <a:bodyPr/>
        <a:lstStyle/>
        <a:p>
          <a:r>
            <a:rPr lang="en-GB" sz="3000" dirty="0"/>
            <a:t>Increased productivity</a:t>
          </a:r>
          <a:endParaRPr lang="en-US" sz="3000" dirty="0"/>
        </a:p>
      </dgm:t>
    </dgm:pt>
    <dgm:pt modelId="{A0215E1A-2E70-473B-B1D5-18B99FA0373D}" type="parTrans" cxnId="{EDF87370-65B6-451C-8509-0E7A477FB70E}">
      <dgm:prSet/>
      <dgm:spPr/>
      <dgm:t>
        <a:bodyPr/>
        <a:lstStyle/>
        <a:p>
          <a:endParaRPr lang="en-US"/>
        </a:p>
      </dgm:t>
    </dgm:pt>
    <dgm:pt modelId="{00F987EE-03CE-4E63-843A-9F233C2F2268}" type="sibTrans" cxnId="{EDF87370-65B6-451C-8509-0E7A477FB70E}">
      <dgm:prSet/>
      <dgm:spPr/>
      <dgm:t>
        <a:bodyPr/>
        <a:lstStyle/>
        <a:p>
          <a:endParaRPr lang="en-US"/>
        </a:p>
      </dgm:t>
    </dgm:pt>
    <dgm:pt modelId="{1C4663D3-327E-4592-950D-45C4816E287B}">
      <dgm:prSet custT="1"/>
      <dgm:spPr/>
      <dgm:t>
        <a:bodyPr/>
        <a:lstStyle/>
        <a:p>
          <a:r>
            <a:rPr lang="en-GB" sz="3000" dirty="0"/>
            <a:t>Increased profitability</a:t>
          </a:r>
          <a:endParaRPr lang="en-US" sz="3000" dirty="0"/>
        </a:p>
      </dgm:t>
    </dgm:pt>
    <dgm:pt modelId="{F8ED7C8A-BE92-462D-BC23-5670304788B7}" type="parTrans" cxnId="{4027C97B-BDEC-446A-B2BD-0C05648344F0}">
      <dgm:prSet/>
      <dgm:spPr/>
      <dgm:t>
        <a:bodyPr/>
        <a:lstStyle/>
        <a:p>
          <a:endParaRPr lang="en-US"/>
        </a:p>
      </dgm:t>
    </dgm:pt>
    <dgm:pt modelId="{50F34A11-8153-4C1D-A8BC-CF71947DEF25}" type="sibTrans" cxnId="{4027C97B-BDEC-446A-B2BD-0C05648344F0}">
      <dgm:prSet/>
      <dgm:spPr/>
      <dgm:t>
        <a:bodyPr/>
        <a:lstStyle/>
        <a:p>
          <a:endParaRPr lang="en-US"/>
        </a:p>
      </dgm:t>
    </dgm:pt>
    <dgm:pt modelId="{1916A2BA-5282-48D4-8F3B-1DB6844EC861}">
      <dgm:prSet custT="1"/>
      <dgm:spPr/>
      <dgm:t>
        <a:bodyPr/>
        <a:lstStyle/>
        <a:p>
          <a:r>
            <a:rPr lang="en-GB" sz="3000" dirty="0"/>
            <a:t>Increased worker satisfaction</a:t>
          </a:r>
          <a:endParaRPr lang="en-US" sz="3000" dirty="0"/>
        </a:p>
      </dgm:t>
    </dgm:pt>
    <dgm:pt modelId="{6614E284-562C-468E-B937-D7B6025DA235}" type="parTrans" cxnId="{B6A907A0-3EFC-48A1-98AB-3DDB794326EB}">
      <dgm:prSet/>
      <dgm:spPr/>
      <dgm:t>
        <a:bodyPr/>
        <a:lstStyle/>
        <a:p>
          <a:endParaRPr lang="en-US"/>
        </a:p>
      </dgm:t>
    </dgm:pt>
    <dgm:pt modelId="{2D0C58F2-05E2-4614-97CE-B64DEE6D0762}" type="sibTrans" cxnId="{B6A907A0-3EFC-48A1-98AB-3DDB794326EB}">
      <dgm:prSet/>
      <dgm:spPr/>
      <dgm:t>
        <a:bodyPr/>
        <a:lstStyle/>
        <a:p>
          <a:endParaRPr lang="en-US"/>
        </a:p>
      </dgm:t>
    </dgm:pt>
    <dgm:pt modelId="{24E891FD-E957-458B-A15E-EEEEE6150050}">
      <dgm:prSet custT="1"/>
      <dgm:spPr/>
      <dgm:t>
        <a:bodyPr/>
        <a:lstStyle/>
        <a:p>
          <a:r>
            <a:rPr lang="en-GB" sz="3000" dirty="0"/>
            <a:t>Increased market share</a:t>
          </a:r>
          <a:endParaRPr lang="en-US" sz="3000" dirty="0"/>
        </a:p>
      </dgm:t>
    </dgm:pt>
    <dgm:pt modelId="{972358EF-BECA-435E-A3D4-D65087045ABC}" type="parTrans" cxnId="{BF4E5A25-FE99-4E37-A0A8-E4A25458853C}">
      <dgm:prSet/>
      <dgm:spPr/>
      <dgm:t>
        <a:bodyPr/>
        <a:lstStyle/>
        <a:p>
          <a:endParaRPr lang="en-US"/>
        </a:p>
      </dgm:t>
    </dgm:pt>
    <dgm:pt modelId="{31D78A68-EF7E-40AA-BA9D-E3EBBB6D7E84}" type="sibTrans" cxnId="{BF4E5A25-FE99-4E37-A0A8-E4A25458853C}">
      <dgm:prSet/>
      <dgm:spPr/>
      <dgm:t>
        <a:bodyPr/>
        <a:lstStyle/>
        <a:p>
          <a:endParaRPr lang="en-US"/>
        </a:p>
      </dgm:t>
    </dgm:pt>
    <dgm:pt modelId="{5FD084F0-C1AE-4133-BBBD-7423D8D12373}">
      <dgm:prSet custT="1"/>
      <dgm:spPr/>
      <dgm:t>
        <a:bodyPr/>
        <a:lstStyle/>
        <a:p>
          <a:r>
            <a:rPr lang="en-GB" sz="3000" dirty="0"/>
            <a:t>Improved competitive advantage</a:t>
          </a:r>
          <a:endParaRPr lang="en-US" sz="3000" dirty="0"/>
        </a:p>
      </dgm:t>
    </dgm:pt>
    <dgm:pt modelId="{33DEBC53-7D1D-420A-8B19-81C065FE5B1B}" type="parTrans" cxnId="{D68DB4DD-BAC9-462E-A305-5C0C3D436089}">
      <dgm:prSet/>
      <dgm:spPr/>
      <dgm:t>
        <a:bodyPr/>
        <a:lstStyle/>
        <a:p>
          <a:endParaRPr lang="en-US"/>
        </a:p>
      </dgm:t>
    </dgm:pt>
    <dgm:pt modelId="{26FB354D-350E-446F-BFBD-AAE3F4D087AB}" type="sibTrans" cxnId="{D68DB4DD-BAC9-462E-A305-5C0C3D436089}">
      <dgm:prSet/>
      <dgm:spPr/>
      <dgm:t>
        <a:bodyPr/>
        <a:lstStyle/>
        <a:p>
          <a:endParaRPr lang="en-US"/>
        </a:p>
      </dgm:t>
    </dgm:pt>
    <dgm:pt modelId="{0DA432CD-325F-4A8C-A260-9CD3EC16AAFB}" type="pres">
      <dgm:prSet presAssocID="{D5FB6044-ABA1-4E4A-9D7E-0D16CE941B25}" presName="root" presStyleCnt="0">
        <dgm:presLayoutVars>
          <dgm:dir/>
          <dgm:resizeHandles val="exact"/>
        </dgm:presLayoutVars>
      </dgm:prSet>
      <dgm:spPr/>
    </dgm:pt>
    <dgm:pt modelId="{A7EA8893-1C70-4FFB-9CA5-11321B6A743B}" type="pres">
      <dgm:prSet presAssocID="{244B1A33-2219-4A9C-BDB6-015D5A3C24D4}" presName="compNode" presStyleCnt="0"/>
      <dgm:spPr/>
    </dgm:pt>
    <dgm:pt modelId="{922622A3-5568-4B3C-8D0C-79D627EA3C2D}" type="pres">
      <dgm:prSet presAssocID="{244B1A33-2219-4A9C-BDB6-015D5A3C24D4}" presName="bgRect" presStyleLbl="bgShp" presStyleIdx="0" presStyleCnt="7"/>
      <dgm:spPr/>
    </dgm:pt>
    <dgm:pt modelId="{EEAFA1F3-F0A9-4CEE-B6D2-75D6D6386857}" type="pres">
      <dgm:prSet presAssocID="{244B1A33-2219-4A9C-BDB6-015D5A3C24D4}" presName="iconRect" presStyleLbl="node1" presStyleIdx="0" presStyleCnt="7" custLinFactNeighborY="-1669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374CB9DF-3CAA-4E65-A41B-82A88C408728}" type="pres">
      <dgm:prSet presAssocID="{244B1A33-2219-4A9C-BDB6-015D5A3C24D4}" presName="spaceRect" presStyleCnt="0"/>
      <dgm:spPr/>
    </dgm:pt>
    <dgm:pt modelId="{7460C85F-B82F-4A8C-9C2A-9302275B62B7}" type="pres">
      <dgm:prSet presAssocID="{244B1A33-2219-4A9C-BDB6-015D5A3C24D4}" presName="parTx" presStyleLbl="revTx" presStyleIdx="0" presStyleCnt="7">
        <dgm:presLayoutVars>
          <dgm:chMax val="0"/>
          <dgm:chPref val="0"/>
        </dgm:presLayoutVars>
      </dgm:prSet>
      <dgm:spPr/>
    </dgm:pt>
    <dgm:pt modelId="{A92264EE-727B-4715-BC14-FE47EF25E58E}" type="pres">
      <dgm:prSet presAssocID="{5FFB0A8B-5EED-405E-8AAE-C519622B0450}" presName="sibTrans" presStyleCnt="0"/>
      <dgm:spPr/>
    </dgm:pt>
    <dgm:pt modelId="{287B97F4-F9E5-491D-BF31-96B03EB80DE2}" type="pres">
      <dgm:prSet presAssocID="{CA0801BB-4F58-4B1D-9545-8D3B4CB77DD9}" presName="compNode" presStyleCnt="0"/>
      <dgm:spPr/>
    </dgm:pt>
    <dgm:pt modelId="{1A740999-8BB2-449D-8243-830FB82D5CB4}" type="pres">
      <dgm:prSet presAssocID="{CA0801BB-4F58-4B1D-9545-8D3B4CB77DD9}" presName="bgRect" presStyleLbl="bgShp" presStyleIdx="1" presStyleCnt="7"/>
      <dgm:spPr/>
    </dgm:pt>
    <dgm:pt modelId="{40CBB7B6-23BE-4452-8CB0-7EB34926372D}" type="pres">
      <dgm:prSet presAssocID="{CA0801BB-4F58-4B1D-9545-8D3B4CB77DD9}" presName="iconRect" presStyleLbl="node1" presStyleIdx="1" presStyleCnt="7" custLinFactNeighborY="-1669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80C58ECF-FE6F-4EB3-BF68-218AED042ACD}" type="pres">
      <dgm:prSet presAssocID="{CA0801BB-4F58-4B1D-9545-8D3B4CB77DD9}" presName="spaceRect" presStyleCnt="0"/>
      <dgm:spPr/>
    </dgm:pt>
    <dgm:pt modelId="{40DA74A2-77E9-4CB3-AD1F-FD4BA1166032}" type="pres">
      <dgm:prSet presAssocID="{CA0801BB-4F58-4B1D-9545-8D3B4CB77DD9}" presName="parTx" presStyleLbl="revTx" presStyleIdx="1" presStyleCnt="7">
        <dgm:presLayoutVars>
          <dgm:chMax val="0"/>
          <dgm:chPref val="0"/>
        </dgm:presLayoutVars>
      </dgm:prSet>
      <dgm:spPr/>
    </dgm:pt>
    <dgm:pt modelId="{7EA0EDB5-D870-4FAC-80B2-42897DD6E366}" type="pres">
      <dgm:prSet presAssocID="{467856A8-22E2-4096-B82E-B4649FA05ECF}" presName="sibTrans" presStyleCnt="0"/>
      <dgm:spPr/>
    </dgm:pt>
    <dgm:pt modelId="{EB1A5D7C-A396-4DD3-A47C-5643A4225891}" type="pres">
      <dgm:prSet presAssocID="{E9DBA6BF-63B7-42C4-8AD4-3C81459F94F0}" presName="compNode" presStyleCnt="0"/>
      <dgm:spPr/>
    </dgm:pt>
    <dgm:pt modelId="{EC120CA2-2160-4770-A6B6-4B4DFCBE5039}" type="pres">
      <dgm:prSet presAssocID="{E9DBA6BF-63B7-42C4-8AD4-3C81459F94F0}" presName="bgRect" presStyleLbl="bgShp" presStyleIdx="2" presStyleCnt="7"/>
      <dgm:spPr/>
    </dgm:pt>
    <dgm:pt modelId="{F1D5109F-F544-4434-A0D9-04021926A442}" type="pres">
      <dgm:prSet presAssocID="{E9DBA6BF-63B7-42C4-8AD4-3C81459F94F0}" presName="iconRect" presStyleLbl="node1" presStyleIdx="2" presStyleCnt="7" custLinFactNeighborY="-1669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uge"/>
        </a:ext>
      </dgm:extLst>
    </dgm:pt>
    <dgm:pt modelId="{6B25EA9F-C35D-47A1-975E-5CCCA468A9D6}" type="pres">
      <dgm:prSet presAssocID="{E9DBA6BF-63B7-42C4-8AD4-3C81459F94F0}" presName="spaceRect" presStyleCnt="0"/>
      <dgm:spPr/>
    </dgm:pt>
    <dgm:pt modelId="{91C8F621-0C96-403F-8762-83EC3C2A46B9}" type="pres">
      <dgm:prSet presAssocID="{E9DBA6BF-63B7-42C4-8AD4-3C81459F94F0}" presName="parTx" presStyleLbl="revTx" presStyleIdx="2" presStyleCnt="7">
        <dgm:presLayoutVars>
          <dgm:chMax val="0"/>
          <dgm:chPref val="0"/>
        </dgm:presLayoutVars>
      </dgm:prSet>
      <dgm:spPr/>
    </dgm:pt>
    <dgm:pt modelId="{466528F1-ACBC-4121-BC69-E4BBE5A6E87E}" type="pres">
      <dgm:prSet presAssocID="{00F987EE-03CE-4E63-843A-9F233C2F2268}" presName="sibTrans" presStyleCnt="0"/>
      <dgm:spPr/>
    </dgm:pt>
    <dgm:pt modelId="{D039299A-935F-4BB3-BA84-9BB662589A71}" type="pres">
      <dgm:prSet presAssocID="{1C4663D3-327E-4592-950D-45C4816E287B}" presName="compNode" presStyleCnt="0"/>
      <dgm:spPr/>
    </dgm:pt>
    <dgm:pt modelId="{CD57BC3E-CFD7-4235-A893-80487EA0FCA3}" type="pres">
      <dgm:prSet presAssocID="{1C4663D3-327E-4592-950D-45C4816E287B}" presName="bgRect" presStyleLbl="bgShp" presStyleIdx="3" presStyleCnt="7"/>
      <dgm:spPr/>
    </dgm:pt>
    <dgm:pt modelId="{A626B59C-82DB-46D5-8FF4-080668537F4D}" type="pres">
      <dgm:prSet presAssocID="{1C4663D3-327E-4592-950D-45C4816E287B}" presName="iconRect" presStyleLbl="node1" presStyleIdx="3" presStyleCnt="7" custLinFactNeighborY="-1669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AAAF18F0-E7EB-4471-851D-A20F00A0D12B}" type="pres">
      <dgm:prSet presAssocID="{1C4663D3-327E-4592-950D-45C4816E287B}" presName="spaceRect" presStyleCnt="0"/>
      <dgm:spPr/>
    </dgm:pt>
    <dgm:pt modelId="{008A7452-675A-4351-97A3-E81AA975790A}" type="pres">
      <dgm:prSet presAssocID="{1C4663D3-327E-4592-950D-45C4816E287B}" presName="parTx" presStyleLbl="revTx" presStyleIdx="3" presStyleCnt="7">
        <dgm:presLayoutVars>
          <dgm:chMax val="0"/>
          <dgm:chPref val="0"/>
        </dgm:presLayoutVars>
      </dgm:prSet>
      <dgm:spPr/>
    </dgm:pt>
    <dgm:pt modelId="{3CE27BA3-61E4-41D4-AA56-169ED36F7E2D}" type="pres">
      <dgm:prSet presAssocID="{50F34A11-8153-4C1D-A8BC-CF71947DEF25}" presName="sibTrans" presStyleCnt="0"/>
      <dgm:spPr/>
    </dgm:pt>
    <dgm:pt modelId="{BE64F0B0-34AC-4603-8C92-3E4C49C02092}" type="pres">
      <dgm:prSet presAssocID="{1916A2BA-5282-48D4-8F3B-1DB6844EC861}" presName="compNode" presStyleCnt="0"/>
      <dgm:spPr/>
    </dgm:pt>
    <dgm:pt modelId="{695B5100-3B02-4CB2-ABD7-FE4F4A8B8432}" type="pres">
      <dgm:prSet presAssocID="{1916A2BA-5282-48D4-8F3B-1DB6844EC861}" presName="bgRect" presStyleLbl="bgShp" presStyleIdx="4" presStyleCnt="7"/>
      <dgm:spPr/>
    </dgm:pt>
    <dgm:pt modelId="{94ADE0C4-C344-482A-9F4B-3B288C1435A7}" type="pres">
      <dgm:prSet presAssocID="{1916A2BA-5282-48D4-8F3B-1DB6844EC861}" presName="iconRect" presStyleLbl="node1" presStyleIdx="4" presStyleCnt="7" custLinFactNeighborY="-1669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D16CA957-427A-4048-8487-8E98007C445E}" type="pres">
      <dgm:prSet presAssocID="{1916A2BA-5282-48D4-8F3B-1DB6844EC861}" presName="spaceRect" presStyleCnt="0"/>
      <dgm:spPr/>
    </dgm:pt>
    <dgm:pt modelId="{5F2974D4-138C-4694-B233-3D6470B2241F}" type="pres">
      <dgm:prSet presAssocID="{1916A2BA-5282-48D4-8F3B-1DB6844EC861}" presName="parTx" presStyleLbl="revTx" presStyleIdx="4" presStyleCnt="7">
        <dgm:presLayoutVars>
          <dgm:chMax val="0"/>
          <dgm:chPref val="0"/>
        </dgm:presLayoutVars>
      </dgm:prSet>
      <dgm:spPr/>
    </dgm:pt>
    <dgm:pt modelId="{47779186-5690-4CA4-B5B4-5CB983AA35D1}" type="pres">
      <dgm:prSet presAssocID="{2D0C58F2-05E2-4614-97CE-B64DEE6D0762}" presName="sibTrans" presStyleCnt="0"/>
      <dgm:spPr/>
    </dgm:pt>
    <dgm:pt modelId="{7CACCD3F-2D3C-41C5-AD98-B12688F70F1A}" type="pres">
      <dgm:prSet presAssocID="{24E891FD-E957-458B-A15E-EEEEE6150050}" presName="compNode" presStyleCnt="0"/>
      <dgm:spPr/>
    </dgm:pt>
    <dgm:pt modelId="{0428D956-707F-4F57-AB9A-0E720CB073A5}" type="pres">
      <dgm:prSet presAssocID="{24E891FD-E957-458B-A15E-EEEEE6150050}" presName="bgRect" presStyleLbl="bgShp" presStyleIdx="5" presStyleCnt="7"/>
      <dgm:spPr/>
    </dgm:pt>
    <dgm:pt modelId="{C536A71C-4B61-45DE-B18F-F427CAF3FBDC}" type="pres">
      <dgm:prSet presAssocID="{24E891FD-E957-458B-A15E-EEEEE6150050}" presName="iconRect" presStyleLbl="node1" presStyleIdx="5" presStyleCnt="7" custLinFactNeighborY="-16690"/>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Mortgage with solid fill"/>
        </a:ext>
      </dgm:extLst>
    </dgm:pt>
    <dgm:pt modelId="{E9892556-439C-4789-B234-475E7DB87445}" type="pres">
      <dgm:prSet presAssocID="{24E891FD-E957-458B-A15E-EEEEE6150050}" presName="spaceRect" presStyleCnt="0"/>
      <dgm:spPr/>
    </dgm:pt>
    <dgm:pt modelId="{FE0B70B8-29E4-4568-AA70-98E7DB425654}" type="pres">
      <dgm:prSet presAssocID="{24E891FD-E957-458B-A15E-EEEEE6150050}" presName="parTx" presStyleLbl="revTx" presStyleIdx="5" presStyleCnt="7">
        <dgm:presLayoutVars>
          <dgm:chMax val="0"/>
          <dgm:chPref val="0"/>
        </dgm:presLayoutVars>
      </dgm:prSet>
      <dgm:spPr/>
    </dgm:pt>
    <dgm:pt modelId="{B3B934D7-FE27-4BA3-B1FA-610623B64CDD}" type="pres">
      <dgm:prSet presAssocID="{31D78A68-EF7E-40AA-BA9D-E3EBBB6D7E84}" presName="sibTrans" presStyleCnt="0"/>
      <dgm:spPr/>
    </dgm:pt>
    <dgm:pt modelId="{99E1CDDF-6028-4FA1-A0BF-9E43BABBBBC5}" type="pres">
      <dgm:prSet presAssocID="{5FD084F0-C1AE-4133-BBBD-7423D8D12373}" presName="compNode" presStyleCnt="0"/>
      <dgm:spPr/>
    </dgm:pt>
    <dgm:pt modelId="{FB6E45C6-E953-4825-A9EF-EA93B6D57A72}" type="pres">
      <dgm:prSet presAssocID="{5FD084F0-C1AE-4133-BBBD-7423D8D12373}" presName="bgRect" presStyleLbl="bgShp" presStyleIdx="6" presStyleCnt="7" custLinFactNeighborX="1029" custLinFactNeighborY="11273"/>
      <dgm:spPr/>
    </dgm:pt>
    <dgm:pt modelId="{357AC2F2-D5FE-4B8A-8DB0-7244D1959DAD}" type="pres">
      <dgm:prSet presAssocID="{5FD084F0-C1AE-4133-BBBD-7423D8D12373}" presName="iconRect" presStyleLbl="node1" presStyleIdx="6" presStyleCnt="7" custLinFactNeighborY="-16690"/>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6E38CF3B-C1ED-4807-8E39-9F05F4F753F7}" type="pres">
      <dgm:prSet presAssocID="{5FD084F0-C1AE-4133-BBBD-7423D8D12373}" presName="spaceRect" presStyleCnt="0"/>
      <dgm:spPr/>
    </dgm:pt>
    <dgm:pt modelId="{3A39ABCE-395F-4DA8-9E1D-4D723A587AD7}" type="pres">
      <dgm:prSet presAssocID="{5FD084F0-C1AE-4133-BBBD-7423D8D12373}" presName="parTx" presStyleLbl="revTx" presStyleIdx="6" presStyleCnt="7">
        <dgm:presLayoutVars>
          <dgm:chMax val="0"/>
          <dgm:chPref val="0"/>
        </dgm:presLayoutVars>
      </dgm:prSet>
      <dgm:spPr/>
    </dgm:pt>
  </dgm:ptLst>
  <dgm:cxnLst>
    <dgm:cxn modelId="{BF4E5A25-FE99-4E37-A0A8-E4A25458853C}" srcId="{D5FB6044-ABA1-4E4A-9D7E-0D16CE941B25}" destId="{24E891FD-E957-458B-A15E-EEEEE6150050}" srcOrd="5" destOrd="0" parTransId="{972358EF-BECA-435E-A3D4-D65087045ABC}" sibTransId="{31D78A68-EF7E-40AA-BA9D-E3EBBB6D7E84}"/>
    <dgm:cxn modelId="{1DC0D84A-1ADC-40BE-94CE-EA63A4C4D064}" type="presOf" srcId="{E9DBA6BF-63B7-42C4-8AD4-3C81459F94F0}" destId="{91C8F621-0C96-403F-8762-83EC3C2A46B9}" srcOrd="0" destOrd="0" presId="urn:microsoft.com/office/officeart/2018/2/layout/IconVerticalSolidList"/>
    <dgm:cxn modelId="{EDF87370-65B6-451C-8509-0E7A477FB70E}" srcId="{D5FB6044-ABA1-4E4A-9D7E-0D16CE941B25}" destId="{E9DBA6BF-63B7-42C4-8AD4-3C81459F94F0}" srcOrd="2" destOrd="0" parTransId="{A0215E1A-2E70-473B-B1D5-18B99FA0373D}" sibTransId="{00F987EE-03CE-4E63-843A-9F233C2F2268}"/>
    <dgm:cxn modelId="{EC89EB70-04B6-4C37-B790-DC601F59D5F4}" type="presOf" srcId="{244B1A33-2219-4A9C-BDB6-015D5A3C24D4}" destId="{7460C85F-B82F-4A8C-9C2A-9302275B62B7}" srcOrd="0" destOrd="0" presId="urn:microsoft.com/office/officeart/2018/2/layout/IconVerticalSolidList"/>
    <dgm:cxn modelId="{3EB2D873-F28F-481B-8EC3-B3807F6A9A74}" type="presOf" srcId="{1C4663D3-327E-4592-950D-45C4816E287B}" destId="{008A7452-675A-4351-97A3-E81AA975790A}" srcOrd="0" destOrd="0" presId="urn:microsoft.com/office/officeart/2018/2/layout/IconVerticalSolidList"/>
    <dgm:cxn modelId="{65BA4976-D0DE-4AFA-8666-C58FE4DBF1DE}" type="presOf" srcId="{CA0801BB-4F58-4B1D-9545-8D3B4CB77DD9}" destId="{40DA74A2-77E9-4CB3-AD1F-FD4BA1166032}" srcOrd="0" destOrd="0" presId="urn:microsoft.com/office/officeart/2018/2/layout/IconVerticalSolidList"/>
    <dgm:cxn modelId="{4027C97B-BDEC-446A-B2BD-0C05648344F0}" srcId="{D5FB6044-ABA1-4E4A-9D7E-0D16CE941B25}" destId="{1C4663D3-327E-4592-950D-45C4816E287B}" srcOrd="3" destOrd="0" parTransId="{F8ED7C8A-BE92-462D-BC23-5670304788B7}" sibTransId="{50F34A11-8153-4C1D-A8BC-CF71947DEF25}"/>
    <dgm:cxn modelId="{86355A91-8317-40AA-95D3-B2005A870B68}" type="presOf" srcId="{D5FB6044-ABA1-4E4A-9D7E-0D16CE941B25}" destId="{0DA432CD-325F-4A8C-A260-9CD3EC16AAFB}" srcOrd="0" destOrd="0" presId="urn:microsoft.com/office/officeart/2018/2/layout/IconVerticalSolidList"/>
    <dgm:cxn modelId="{0C72A09F-02B0-4158-BE62-45971FA0D4CC}" srcId="{D5FB6044-ABA1-4E4A-9D7E-0D16CE941B25}" destId="{244B1A33-2219-4A9C-BDB6-015D5A3C24D4}" srcOrd="0" destOrd="0" parTransId="{466120F1-AFDA-4876-83A8-9143181F0362}" sibTransId="{5FFB0A8B-5EED-405E-8AAE-C519622B0450}"/>
    <dgm:cxn modelId="{B6A907A0-3EFC-48A1-98AB-3DDB794326EB}" srcId="{D5FB6044-ABA1-4E4A-9D7E-0D16CE941B25}" destId="{1916A2BA-5282-48D4-8F3B-1DB6844EC861}" srcOrd="4" destOrd="0" parTransId="{6614E284-562C-468E-B937-D7B6025DA235}" sibTransId="{2D0C58F2-05E2-4614-97CE-B64DEE6D0762}"/>
    <dgm:cxn modelId="{E9208BCF-F547-45DD-959A-029691B3B46F}" srcId="{D5FB6044-ABA1-4E4A-9D7E-0D16CE941B25}" destId="{CA0801BB-4F58-4B1D-9545-8D3B4CB77DD9}" srcOrd="1" destOrd="0" parTransId="{FB5E1A5A-5A43-40CC-85BF-330985552B97}" sibTransId="{467856A8-22E2-4096-B82E-B4649FA05ECF}"/>
    <dgm:cxn modelId="{A4DA54DD-E90F-45DF-8C41-BD32374DC1EC}" type="presOf" srcId="{24E891FD-E957-458B-A15E-EEEEE6150050}" destId="{FE0B70B8-29E4-4568-AA70-98E7DB425654}" srcOrd="0" destOrd="0" presId="urn:microsoft.com/office/officeart/2018/2/layout/IconVerticalSolidList"/>
    <dgm:cxn modelId="{D68DB4DD-BAC9-462E-A305-5C0C3D436089}" srcId="{D5FB6044-ABA1-4E4A-9D7E-0D16CE941B25}" destId="{5FD084F0-C1AE-4133-BBBD-7423D8D12373}" srcOrd="6" destOrd="0" parTransId="{33DEBC53-7D1D-420A-8B19-81C065FE5B1B}" sibTransId="{26FB354D-350E-446F-BFBD-AAE3F4D087AB}"/>
    <dgm:cxn modelId="{7C15B9EE-2750-4B28-96F8-A1021C1416AB}" type="presOf" srcId="{5FD084F0-C1AE-4133-BBBD-7423D8D12373}" destId="{3A39ABCE-395F-4DA8-9E1D-4D723A587AD7}" srcOrd="0" destOrd="0" presId="urn:microsoft.com/office/officeart/2018/2/layout/IconVerticalSolidList"/>
    <dgm:cxn modelId="{C6EE63F1-C492-49C8-ABA4-F141CF562523}" type="presOf" srcId="{1916A2BA-5282-48D4-8F3B-1DB6844EC861}" destId="{5F2974D4-138C-4694-B233-3D6470B2241F}" srcOrd="0" destOrd="0" presId="urn:microsoft.com/office/officeart/2018/2/layout/IconVerticalSolidList"/>
    <dgm:cxn modelId="{AAC0AE1D-FA7D-47BD-A177-56704D531D48}" type="presParOf" srcId="{0DA432CD-325F-4A8C-A260-9CD3EC16AAFB}" destId="{A7EA8893-1C70-4FFB-9CA5-11321B6A743B}" srcOrd="0" destOrd="0" presId="urn:microsoft.com/office/officeart/2018/2/layout/IconVerticalSolidList"/>
    <dgm:cxn modelId="{8F0762BA-BA53-4E44-BBF6-8152D7572306}" type="presParOf" srcId="{A7EA8893-1C70-4FFB-9CA5-11321B6A743B}" destId="{922622A3-5568-4B3C-8D0C-79D627EA3C2D}" srcOrd="0" destOrd="0" presId="urn:microsoft.com/office/officeart/2018/2/layout/IconVerticalSolidList"/>
    <dgm:cxn modelId="{7B245CFB-D81B-43A3-89EC-32895B8ABFFF}" type="presParOf" srcId="{A7EA8893-1C70-4FFB-9CA5-11321B6A743B}" destId="{EEAFA1F3-F0A9-4CEE-B6D2-75D6D6386857}" srcOrd="1" destOrd="0" presId="urn:microsoft.com/office/officeart/2018/2/layout/IconVerticalSolidList"/>
    <dgm:cxn modelId="{9443541E-F96A-48AC-A2DB-1754A3AC429D}" type="presParOf" srcId="{A7EA8893-1C70-4FFB-9CA5-11321B6A743B}" destId="{374CB9DF-3CAA-4E65-A41B-82A88C408728}" srcOrd="2" destOrd="0" presId="urn:microsoft.com/office/officeart/2018/2/layout/IconVerticalSolidList"/>
    <dgm:cxn modelId="{F2B62E88-A513-48EB-AD93-8D12229AC70E}" type="presParOf" srcId="{A7EA8893-1C70-4FFB-9CA5-11321B6A743B}" destId="{7460C85F-B82F-4A8C-9C2A-9302275B62B7}" srcOrd="3" destOrd="0" presId="urn:microsoft.com/office/officeart/2018/2/layout/IconVerticalSolidList"/>
    <dgm:cxn modelId="{80ADC7B2-E9AB-4879-8364-3228C9DC8E6A}" type="presParOf" srcId="{0DA432CD-325F-4A8C-A260-9CD3EC16AAFB}" destId="{A92264EE-727B-4715-BC14-FE47EF25E58E}" srcOrd="1" destOrd="0" presId="urn:microsoft.com/office/officeart/2018/2/layout/IconVerticalSolidList"/>
    <dgm:cxn modelId="{568FABEB-7BC2-4505-AC09-1FF260521A7E}" type="presParOf" srcId="{0DA432CD-325F-4A8C-A260-9CD3EC16AAFB}" destId="{287B97F4-F9E5-491D-BF31-96B03EB80DE2}" srcOrd="2" destOrd="0" presId="urn:microsoft.com/office/officeart/2018/2/layout/IconVerticalSolidList"/>
    <dgm:cxn modelId="{E59B9567-89B9-4AE6-B655-5D3995DAA2DE}" type="presParOf" srcId="{287B97F4-F9E5-491D-BF31-96B03EB80DE2}" destId="{1A740999-8BB2-449D-8243-830FB82D5CB4}" srcOrd="0" destOrd="0" presId="urn:microsoft.com/office/officeart/2018/2/layout/IconVerticalSolidList"/>
    <dgm:cxn modelId="{8977FC20-370A-47BC-9B07-5DB5067DC3D6}" type="presParOf" srcId="{287B97F4-F9E5-491D-BF31-96B03EB80DE2}" destId="{40CBB7B6-23BE-4452-8CB0-7EB34926372D}" srcOrd="1" destOrd="0" presId="urn:microsoft.com/office/officeart/2018/2/layout/IconVerticalSolidList"/>
    <dgm:cxn modelId="{500B029B-569F-446D-B165-A19F5A9925FA}" type="presParOf" srcId="{287B97F4-F9E5-491D-BF31-96B03EB80DE2}" destId="{80C58ECF-FE6F-4EB3-BF68-218AED042ACD}" srcOrd="2" destOrd="0" presId="urn:microsoft.com/office/officeart/2018/2/layout/IconVerticalSolidList"/>
    <dgm:cxn modelId="{9C361CA0-7FBE-4CBE-B8C1-F0A74D5FF294}" type="presParOf" srcId="{287B97F4-F9E5-491D-BF31-96B03EB80DE2}" destId="{40DA74A2-77E9-4CB3-AD1F-FD4BA1166032}" srcOrd="3" destOrd="0" presId="urn:microsoft.com/office/officeart/2018/2/layout/IconVerticalSolidList"/>
    <dgm:cxn modelId="{CE3AD2A3-2A29-4214-81B8-52D9690D71A0}" type="presParOf" srcId="{0DA432CD-325F-4A8C-A260-9CD3EC16AAFB}" destId="{7EA0EDB5-D870-4FAC-80B2-42897DD6E366}" srcOrd="3" destOrd="0" presId="urn:microsoft.com/office/officeart/2018/2/layout/IconVerticalSolidList"/>
    <dgm:cxn modelId="{7700BB81-D963-4015-8FC2-58F017C4DE15}" type="presParOf" srcId="{0DA432CD-325F-4A8C-A260-9CD3EC16AAFB}" destId="{EB1A5D7C-A396-4DD3-A47C-5643A4225891}" srcOrd="4" destOrd="0" presId="urn:microsoft.com/office/officeart/2018/2/layout/IconVerticalSolidList"/>
    <dgm:cxn modelId="{91C14A44-B33E-4965-B716-25B2C9168768}" type="presParOf" srcId="{EB1A5D7C-A396-4DD3-A47C-5643A4225891}" destId="{EC120CA2-2160-4770-A6B6-4B4DFCBE5039}" srcOrd="0" destOrd="0" presId="urn:microsoft.com/office/officeart/2018/2/layout/IconVerticalSolidList"/>
    <dgm:cxn modelId="{213CF867-5154-4857-9BF0-F7020F85C68A}" type="presParOf" srcId="{EB1A5D7C-A396-4DD3-A47C-5643A4225891}" destId="{F1D5109F-F544-4434-A0D9-04021926A442}" srcOrd="1" destOrd="0" presId="urn:microsoft.com/office/officeart/2018/2/layout/IconVerticalSolidList"/>
    <dgm:cxn modelId="{9A54D5AC-3FB8-4FFA-AF7B-3DE1B53416CC}" type="presParOf" srcId="{EB1A5D7C-A396-4DD3-A47C-5643A4225891}" destId="{6B25EA9F-C35D-47A1-975E-5CCCA468A9D6}" srcOrd="2" destOrd="0" presId="urn:microsoft.com/office/officeart/2018/2/layout/IconVerticalSolidList"/>
    <dgm:cxn modelId="{FDA04E7E-748C-4974-80A9-7C7A1EAB54D4}" type="presParOf" srcId="{EB1A5D7C-A396-4DD3-A47C-5643A4225891}" destId="{91C8F621-0C96-403F-8762-83EC3C2A46B9}" srcOrd="3" destOrd="0" presId="urn:microsoft.com/office/officeart/2018/2/layout/IconVerticalSolidList"/>
    <dgm:cxn modelId="{007C4B47-AF7B-4F07-B8F3-651C01EEC4CE}" type="presParOf" srcId="{0DA432CD-325F-4A8C-A260-9CD3EC16AAFB}" destId="{466528F1-ACBC-4121-BC69-E4BBE5A6E87E}" srcOrd="5" destOrd="0" presId="urn:microsoft.com/office/officeart/2018/2/layout/IconVerticalSolidList"/>
    <dgm:cxn modelId="{AC073FE1-72D3-4B8C-80EE-E3F1F308898A}" type="presParOf" srcId="{0DA432CD-325F-4A8C-A260-9CD3EC16AAFB}" destId="{D039299A-935F-4BB3-BA84-9BB662589A71}" srcOrd="6" destOrd="0" presId="urn:microsoft.com/office/officeart/2018/2/layout/IconVerticalSolidList"/>
    <dgm:cxn modelId="{8787383B-A63D-4F48-B32E-E03DA2608483}" type="presParOf" srcId="{D039299A-935F-4BB3-BA84-9BB662589A71}" destId="{CD57BC3E-CFD7-4235-A893-80487EA0FCA3}" srcOrd="0" destOrd="0" presId="urn:microsoft.com/office/officeart/2018/2/layout/IconVerticalSolidList"/>
    <dgm:cxn modelId="{18B2139E-8602-404C-A026-B46A559179C3}" type="presParOf" srcId="{D039299A-935F-4BB3-BA84-9BB662589A71}" destId="{A626B59C-82DB-46D5-8FF4-080668537F4D}" srcOrd="1" destOrd="0" presId="urn:microsoft.com/office/officeart/2018/2/layout/IconVerticalSolidList"/>
    <dgm:cxn modelId="{D61BF7DE-E5E3-468F-B0D4-F5F3D605364D}" type="presParOf" srcId="{D039299A-935F-4BB3-BA84-9BB662589A71}" destId="{AAAF18F0-E7EB-4471-851D-A20F00A0D12B}" srcOrd="2" destOrd="0" presId="urn:microsoft.com/office/officeart/2018/2/layout/IconVerticalSolidList"/>
    <dgm:cxn modelId="{B37C6D49-C5A7-4912-9707-D757DC91E8DA}" type="presParOf" srcId="{D039299A-935F-4BB3-BA84-9BB662589A71}" destId="{008A7452-675A-4351-97A3-E81AA975790A}" srcOrd="3" destOrd="0" presId="urn:microsoft.com/office/officeart/2018/2/layout/IconVerticalSolidList"/>
    <dgm:cxn modelId="{D95F10B9-A272-4487-9AA0-75707C7AFD46}" type="presParOf" srcId="{0DA432CD-325F-4A8C-A260-9CD3EC16AAFB}" destId="{3CE27BA3-61E4-41D4-AA56-169ED36F7E2D}" srcOrd="7" destOrd="0" presId="urn:microsoft.com/office/officeart/2018/2/layout/IconVerticalSolidList"/>
    <dgm:cxn modelId="{EA236B1C-BD49-48E0-959D-C3E7FFC187B0}" type="presParOf" srcId="{0DA432CD-325F-4A8C-A260-9CD3EC16AAFB}" destId="{BE64F0B0-34AC-4603-8C92-3E4C49C02092}" srcOrd="8" destOrd="0" presId="urn:microsoft.com/office/officeart/2018/2/layout/IconVerticalSolidList"/>
    <dgm:cxn modelId="{A71AB2A4-41AF-402F-AF7E-E4C8400B3BE0}" type="presParOf" srcId="{BE64F0B0-34AC-4603-8C92-3E4C49C02092}" destId="{695B5100-3B02-4CB2-ABD7-FE4F4A8B8432}" srcOrd="0" destOrd="0" presId="urn:microsoft.com/office/officeart/2018/2/layout/IconVerticalSolidList"/>
    <dgm:cxn modelId="{8D89F8CD-21E3-4F9C-A90A-529B79E8831C}" type="presParOf" srcId="{BE64F0B0-34AC-4603-8C92-3E4C49C02092}" destId="{94ADE0C4-C344-482A-9F4B-3B288C1435A7}" srcOrd="1" destOrd="0" presId="urn:microsoft.com/office/officeart/2018/2/layout/IconVerticalSolidList"/>
    <dgm:cxn modelId="{A0BD8176-35C2-481D-8DCE-64392ED66728}" type="presParOf" srcId="{BE64F0B0-34AC-4603-8C92-3E4C49C02092}" destId="{D16CA957-427A-4048-8487-8E98007C445E}" srcOrd="2" destOrd="0" presId="urn:microsoft.com/office/officeart/2018/2/layout/IconVerticalSolidList"/>
    <dgm:cxn modelId="{E730E224-1625-4872-943B-409349855A3A}" type="presParOf" srcId="{BE64F0B0-34AC-4603-8C92-3E4C49C02092}" destId="{5F2974D4-138C-4694-B233-3D6470B2241F}" srcOrd="3" destOrd="0" presId="urn:microsoft.com/office/officeart/2018/2/layout/IconVerticalSolidList"/>
    <dgm:cxn modelId="{4759B5E5-16DF-47ED-B227-A11485A2B6B3}" type="presParOf" srcId="{0DA432CD-325F-4A8C-A260-9CD3EC16AAFB}" destId="{47779186-5690-4CA4-B5B4-5CB983AA35D1}" srcOrd="9" destOrd="0" presId="urn:microsoft.com/office/officeart/2018/2/layout/IconVerticalSolidList"/>
    <dgm:cxn modelId="{92398BD8-3B27-42A7-94DE-E969462CE8BD}" type="presParOf" srcId="{0DA432CD-325F-4A8C-A260-9CD3EC16AAFB}" destId="{7CACCD3F-2D3C-41C5-AD98-B12688F70F1A}" srcOrd="10" destOrd="0" presId="urn:microsoft.com/office/officeart/2018/2/layout/IconVerticalSolidList"/>
    <dgm:cxn modelId="{185D9E54-B5DF-4154-819B-B8BFF776446B}" type="presParOf" srcId="{7CACCD3F-2D3C-41C5-AD98-B12688F70F1A}" destId="{0428D956-707F-4F57-AB9A-0E720CB073A5}" srcOrd="0" destOrd="0" presId="urn:microsoft.com/office/officeart/2018/2/layout/IconVerticalSolidList"/>
    <dgm:cxn modelId="{36196449-312F-4D93-A871-861DB7418E60}" type="presParOf" srcId="{7CACCD3F-2D3C-41C5-AD98-B12688F70F1A}" destId="{C536A71C-4B61-45DE-B18F-F427CAF3FBDC}" srcOrd="1" destOrd="0" presId="urn:microsoft.com/office/officeart/2018/2/layout/IconVerticalSolidList"/>
    <dgm:cxn modelId="{37DAFCBE-C6AF-4186-B81E-BB3EDE885492}" type="presParOf" srcId="{7CACCD3F-2D3C-41C5-AD98-B12688F70F1A}" destId="{E9892556-439C-4789-B234-475E7DB87445}" srcOrd="2" destOrd="0" presId="urn:microsoft.com/office/officeart/2018/2/layout/IconVerticalSolidList"/>
    <dgm:cxn modelId="{4C346D81-FE0C-4620-B7E9-796BCDB92490}" type="presParOf" srcId="{7CACCD3F-2D3C-41C5-AD98-B12688F70F1A}" destId="{FE0B70B8-29E4-4568-AA70-98E7DB425654}" srcOrd="3" destOrd="0" presId="urn:microsoft.com/office/officeart/2018/2/layout/IconVerticalSolidList"/>
    <dgm:cxn modelId="{A497E406-9778-4699-89FA-D11B87A10618}" type="presParOf" srcId="{0DA432CD-325F-4A8C-A260-9CD3EC16AAFB}" destId="{B3B934D7-FE27-4BA3-B1FA-610623B64CDD}" srcOrd="11" destOrd="0" presId="urn:microsoft.com/office/officeart/2018/2/layout/IconVerticalSolidList"/>
    <dgm:cxn modelId="{85CE0686-9CDA-480D-9E1C-0582986812F4}" type="presParOf" srcId="{0DA432CD-325F-4A8C-A260-9CD3EC16AAFB}" destId="{99E1CDDF-6028-4FA1-A0BF-9E43BABBBBC5}" srcOrd="12" destOrd="0" presId="urn:microsoft.com/office/officeart/2018/2/layout/IconVerticalSolidList"/>
    <dgm:cxn modelId="{46771C99-D192-4460-826A-F5F6BD1E3A20}" type="presParOf" srcId="{99E1CDDF-6028-4FA1-A0BF-9E43BABBBBC5}" destId="{FB6E45C6-E953-4825-A9EF-EA93B6D57A72}" srcOrd="0" destOrd="0" presId="urn:microsoft.com/office/officeart/2018/2/layout/IconVerticalSolidList"/>
    <dgm:cxn modelId="{F9E2E617-4910-4A0A-BA54-85E31A6D0A65}" type="presParOf" srcId="{99E1CDDF-6028-4FA1-A0BF-9E43BABBBBC5}" destId="{357AC2F2-D5FE-4B8A-8DB0-7244D1959DAD}" srcOrd="1" destOrd="0" presId="urn:microsoft.com/office/officeart/2018/2/layout/IconVerticalSolidList"/>
    <dgm:cxn modelId="{67308140-3BD0-4B33-814A-A1540022EC01}" type="presParOf" srcId="{99E1CDDF-6028-4FA1-A0BF-9E43BABBBBC5}" destId="{6E38CF3B-C1ED-4807-8E39-9F05F4F753F7}" srcOrd="2" destOrd="0" presId="urn:microsoft.com/office/officeart/2018/2/layout/IconVerticalSolidList"/>
    <dgm:cxn modelId="{4CC4706B-274E-489D-ADCD-BD6E7E14EEC2}" type="presParOf" srcId="{99E1CDDF-6028-4FA1-A0BF-9E43BABBBBC5}" destId="{3A39ABCE-395F-4DA8-9E1D-4D723A587AD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9DC47-2B32-4205-8FB9-594FB7D0DE2D}">
      <dsp:nvSpPr>
        <dsp:cNvPr id="0" name=""/>
        <dsp:cNvSpPr/>
      </dsp:nvSpPr>
      <dsp:spPr>
        <a:xfrm>
          <a:off x="0" y="64849"/>
          <a:ext cx="4845909" cy="702071"/>
        </a:xfrm>
        <a:prstGeom prst="roundRect">
          <a:avLst>
            <a:gd name="adj" fmla="val 10000"/>
          </a:avLst>
        </a:prstGeom>
        <a:solidFill>
          <a:schemeClr val="bg1">
            <a:lumMod val="95000"/>
            <a:hueOff val="0"/>
            <a:satOff val="0"/>
            <a:lumOff val="0"/>
            <a:alphaOff val="0"/>
          </a:schemeClr>
        </a:solidFill>
        <a:ln w="19050">
          <a:solidFill>
            <a:srgbClr val="24B9D9"/>
          </a:solidFill>
        </a:ln>
        <a:effectLst/>
      </dsp:spPr>
      <dsp:style>
        <a:lnRef idx="0">
          <a:scrgbClr r="0" g="0" b="0"/>
        </a:lnRef>
        <a:fillRef idx="1">
          <a:scrgbClr r="0" g="0" b="0"/>
        </a:fillRef>
        <a:effectRef idx="0">
          <a:scrgbClr r="0" g="0" b="0"/>
        </a:effectRef>
        <a:fontRef idx="minor"/>
      </dsp:style>
    </dsp:sp>
    <dsp:sp modelId="{A23E503C-A071-4C87-85C7-64623C3BFEE0}">
      <dsp:nvSpPr>
        <dsp:cNvPr id="0" name=""/>
        <dsp:cNvSpPr/>
      </dsp:nvSpPr>
      <dsp:spPr>
        <a:xfrm>
          <a:off x="212376" y="192411"/>
          <a:ext cx="386516" cy="386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4F71EC-924E-43D3-8177-287F9F1C2BF4}">
      <dsp:nvSpPr>
        <dsp:cNvPr id="0" name=""/>
        <dsp:cNvSpPr/>
      </dsp:nvSpPr>
      <dsp:spPr>
        <a:xfrm>
          <a:off x="811269" y="68546"/>
          <a:ext cx="4010066" cy="7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46" tIns="78946" rIns="78946" bIns="78946" numCol="1" spcCol="1270" anchor="ctr" anchorCtr="0">
          <a:noAutofit/>
        </a:bodyPr>
        <a:lstStyle/>
        <a:p>
          <a:pPr marL="0" lvl="0" indent="0" algn="l" defTabSz="889000">
            <a:lnSpc>
              <a:spcPct val="100000"/>
            </a:lnSpc>
            <a:spcBef>
              <a:spcPct val="0"/>
            </a:spcBef>
            <a:spcAft>
              <a:spcPct val="35000"/>
            </a:spcAft>
            <a:buNone/>
          </a:pPr>
          <a:r>
            <a:rPr lang="en-GB" sz="2000" kern="1200" dirty="0"/>
            <a:t>Which process completed all components first</a:t>
          </a:r>
          <a:r>
            <a:rPr lang="en-GB" sz="1800" kern="1200" dirty="0"/>
            <a:t>?</a:t>
          </a:r>
          <a:endParaRPr lang="en-US" sz="1800" kern="1200" dirty="0"/>
        </a:p>
      </dsp:txBody>
      <dsp:txXfrm>
        <a:off x="811269" y="68546"/>
        <a:ext cx="4010066" cy="745950"/>
      </dsp:txXfrm>
    </dsp:sp>
    <dsp:sp modelId="{E51195A8-2E70-40A5-884E-CC5CFF57C43C}">
      <dsp:nvSpPr>
        <dsp:cNvPr id="0" name=""/>
        <dsp:cNvSpPr/>
      </dsp:nvSpPr>
      <dsp:spPr>
        <a:xfrm>
          <a:off x="0" y="1003445"/>
          <a:ext cx="4845909" cy="702071"/>
        </a:xfrm>
        <a:prstGeom prst="roundRect">
          <a:avLst>
            <a:gd name="adj" fmla="val 10000"/>
          </a:avLst>
        </a:prstGeom>
        <a:solidFill>
          <a:schemeClr val="bg1">
            <a:lumMod val="95000"/>
            <a:hueOff val="0"/>
            <a:satOff val="0"/>
            <a:lumOff val="0"/>
            <a:alphaOff val="0"/>
          </a:schemeClr>
        </a:solidFill>
        <a:ln w="19050">
          <a:solidFill>
            <a:srgbClr val="2A99B7"/>
          </a:solidFill>
        </a:ln>
        <a:effectLst/>
      </dsp:spPr>
      <dsp:style>
        <a:lnRef idx="0">
          <a:scrgbClr r="0" g="0" b="0"/>
        </a:lnRef>
        <a:fillRef idx="1">
          <a:scrgbClr r="0" g="0" b="0"/>
        </a:fillRef>
        <a:effectRef idx="0">
          <a:scrgbClr r="0" g="0" b="0"/>
        </a:effectRef>
        <a:fontRef idx="minor"/>
      </dsp:style>
    </dsp:sp>
    <dsp:sp modelId="{9ACD9576-0BE9-4169-874A-8112F4949C6B}">
      <dsp:nvSpPr>
        <dsp:cNvPr id="0" name=""/>
        <dsp:cNvSpPr/>
      </dsp:nvSpPr>
      <dsp:spPr>
        <a:xfrm>
          <a:off x="212376" y="1107600"/>
          <a:ext cx="386516" cy="386139"/>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EC435A-6DEE-4F5C-B4AB-4269D4FE9A91}">
      <dsp:nvSpPr>
        <dsp:cNvPr id="0" name=""/>
        <dsp:cNvSpPr/>
      </dsp:nvSpPr>
      <dsp:spPr>
        <a:xfrm>
          <a:off x="811269" y="938131"/>
          <a:ext cx="4010066" cy="7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46" tIns="78946" rIns="78946" bIns="78946" numCol="1" spcCol="1270" anchor="ctr" anchorCtr="0">
          <a:noAutofit/>
        </a:bodyPr>
        <a:lstStyle/>
        <a:p>
          <a:pPr marL="0" lvl="0" indent="0" algn="l" defTabSz="889000">
            <a:lnSpc>
              <a:spcPct val="100000"/>
            </a:lnSpc>
            <a:spcBef>
              <a:spcPct val="0"/>
            </a:spcBef>
            <a:spcAft>
              <a:spcPct val="35000"/>
            </a:spcAft>
            <a:buNone/>
          </a:pPr>
          <a:r>
            <a:rPr lang="en-GB" sz="2000" kern="1200" dirty="0"/>
            <a:t>What sources of Muda are there?</a:t>
          </a:r>
          <a:endParaRPr lang="en-US" sz="2000" kern="1200" dirty="0"/>
        </a:p>
      </dsp:txBody>
      <dsp:txXfrm>
        <a:off x="811269" y="938131"/>
        <a:ext cx="4010066" cy="745950"/>
      </dsp:txXfrm>
    </dsp:sp>
    <dsp:sp modelId="{6854512A-A4DA-457D-840E-C12907B7FFA6}">
      <dsp:nvSpPr>
        <dsp:cNvPr id="0" name=""/>
        <dsp:cNvSpPr/>
      </dsp:nvSpPr>
      <dsp:spPr>
        <a:xfrm>
          <a:off x="0" y="1870570"/>
          <a:ext cx="4845909" cy="702071"/>
        </a:xfrm>
        <a:prstGeom prst="roundRect">
          <a:avLst>
            <a:gd name="adj" fmla="val 10000"/>
          </a:avLst>
        </a:prstGeom>
        <a:solidFill>
          <a:schemeClr val="bg1">
            <a:lumMod val="95000"/>
            <a:hueOff val="0"/>
            <a:satOff val="0"/>
            <a:lumOff val="0"/>
            <a:alphaOff val="0"/>
          </a:schemeClr>
        </a:solidFill>
        <a:ln w="19050">
          <a:solidFill>
            <a:srgbClr val="346D8B"/>
          </a:solidFill>
        </a:ln>
        <a:effectLst/>
      </dsp:spPr>
      <dsp:style>
        <a:lnRef idx="0">
          <a:scrgbClr r="0" g="0" b="0"/>
        </a:lnRef>
        <a:fillRef idx="1">
          <a:scrgbClr r="0" g="0" b="0"/>
        </a:fillRef>
        <a:effectRef idx="0">
          <a:scrgbClr r="0" g="0" b="0"/>
        </a:effectRef>
        <a:fontRef idx="minor"/>
      </dsp:style>
    </dsp:sp>
    <dsp:sp modelId="{5F9DBB5D-C34C-40D3-82D0-4385C6BCBE11}">
      <dsp:nvSpPr>
        <dsp:cNvPr id="0" name=""/>
        <dsp:cNvSpPr/>
      </dsp:nvSpPr>
      <dsp:spPr>
        <a:xfrm>
          <a:off x="212376" y="2028536"/>
          <a:ext cx="386516" cy="386139"/>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5C5903-1AD9-4240-ABF2-A12774B523F1}">
      <dsp:nvSpPr>
        <dsp:cNvPr id="0" name=""/>
        <dsp:cNvSpPr/>
      </dsp:nvSpPr>
      <dsp:spPr>
        <a:xfrm>
          <a:off x="811269" y="1870570"/>
          <a:ext cx="4010066" cy="7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46" tIns="78946" rIns="78946" bIns="78946" numCol="1" spcCol="1270" anchor="ctr" anchorCtr="0">
          <a:noAutofit/>
        </a:bodyPr>
        <a:lstStyle/>
        <a:p>
          <a:pPr marL="0" lvl="0" indent="0" algn="l" defTabSz="889000">
            <a:lnSpc>
              <a:spcPct val="100000"/>
            </a:lnSpc>
            <a:spcBef>
              <a:spcPct val="0"/>
            </a:spcBef>
            <a:spcAft>
              <a:spcPct val="35000"/>
            </a:spcAft>
            <a:buNone/>
          </a:pPr>
          <a:r>
            <a:rPr lang="en-GB" sz="2000" kern="1200" dirty="0"/>
            <a:t>Which process outputs one component first?</a:t>
          </a:r>
          <a:endParaRPr lang="en-US" sz="2000" kern="1200" dirty="0"/>
        </a:p>
      </dsp:txBody>
      <dsp:txXfrm>
        <a:off x="811269" y="1870570"/>
        <a:ext cx="4010066" cy="745950"/>
      </dsp:txXfrm>
    </dsp:sp>
    <dsp:sp modelId="{9E4AC596-1599-471B-ABEA-A34F71DE0613}">
      <dsp:nvSpPr>
        <dsp:cNvPr id="0" name=""/>
        <dsp:cNvSpPr/>
      </dsp:nvSpPr>
      <dsp:spPr>
        <a:xfrm>
          <a:off x="0" y="2804391"/>
          <a:ext cx="4845909" cy="702071"/>
        </a:xfrm>
        <a:prstGeom prst="roundRect">
          <a:avLst>
            <a:gd name="adj" fmla="val 10000"/>
          </a:avLst>
        </a:prstGeom>
        <a:solidFill>
          <a:schemeClr val="bg1">
            <a:lumMod val="95000"/>
            <a:hueOff val="0"/>
            <a:satOff val="0"/>
            <a:lumOff val="0"/>
            <a:alphaOff val="0"/>
          </a:schemeClr>
        </a:solidFill>
        <a:ln w="19050">
          <a:solidFill>
            <a:srgbClr val="003A58"/>
          </a:solidFill>
        </a:ln>
        <a:effectLst/>
      </dsp:spPr>
      <dsp:style>
        <a:lnRef idx="0">
          <a:scrgbClr r="0" g="0" b="0"/>
        </a:lnRef>
        <a:fillRef idx="1">
          <a:scrgbClr r="0" g="0" b="0"/>
        </a:fillRef>
        <a:effectRef idx="0">
          <a:scrgbClr r="0" g="0" b="0"/>
        </a:effectRef>
        <a:fontRef idx="minor"/>
      </dsp:style>
    </dsp:sp>
    <dsp:sp modelId="{A2AADF23-9CCE-4E0F-8BB1-F8A8574AE596}">
      <dsp:nvSpPr>
        <dsp:cNvPr id="0" name=""/>
        <dsp:cNvSpPr/>
      </dsp:nvSpPr>
      <dsp:spPr>
        <a:xfrm>
          <a:off x="212376" y="2960974"/>
          <a:ext cx="386516" cy="386139"/>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68A6D8-8A2B-4127-9F3F-6669666CB8F8}">
      <dsp:nvSpPr>
        <dsp:cNvPr id="0" name=""/>
        <dsp:cNvSpPr/>
      </dsp:nvSpPr>
      <dsp:spPr>
        <a:xfrm>
          <a:off x="835842" y="2763816"/>
          <a:ext cx="4010066" cy="7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46" tIns="78946" rIns="78946" bIns="78946" numCol="1" spcCol="1270" anchor="ctr" anchorCtr="0">
          <a:noAutofit/>
        </a:bodyPr>
        <a:lstStyle/>
        <a:p>
          <a:pPr marL="0" lvl="0" indent="0" algn="l" defTabSz="889000">
            <a:lnSpc>
              <a:spcPct val="100000"/>
            </a:lnSpc>
            <a:spcBef>
              <a:spcPct val="0"/>
            </a:spcBef>
            <a:spcAft>
              <a:spcPct val="35000"/>
            </a:spcAft>
            <a:buNone/>
          </a:pPr>
          <a:r>
            <a:rPr lang="en-GB" sz="2000" kern="1200" dirty="0"/>
            <a:t>Which process has the most work in progress?</a:t>
          </a:r>
          <a:endParaRPr lang="en-US" sz="2000" kern="1200" dirty="0"/>
        </a:p>
      </dsp:txBody>
      <dsp:txXfrm>
        <a:off x="835842" y="2763816"/>
        <a:ext cx="4010066" cy="745950"/>
      </dsp:txXfrm>
    </dsp:sp>
    <dsp:sp modelId="{CD786071-A73F-4E5D-94A8-58CB6C08CD47}">
      <dsp:nvSpPr>
        <dsp:cNvPr id="0" name=""/>
        <dsp:cNvSpPr/>
      </dsp:nvSpPr>
      <dsp:spPr>
        <a:xfrm>
          <a:off x="0" y="3735447"/>
          <a:ext cx="4845909" cy="702071"/>
        </a:xfrm>
        <a:prstGeom prst="roundRect">
          <a:avLst>
            <a:gd name="adj" fmla="val 10000"/>
          </a:avLst>
        </a:prstGeom>
        <a:solidFill>
          <a:schemeClr val="bg1">
            <a:lumMod val="95000"/>
            <a:hueOff val="0"/>
            <a:satOff val="0"/>
            <a:lumOff val="0"/>
            <a:alphaOff val="0"/>
          </a:schemeClr>
        </a:solidFill>
        <a:ln w="6350">
          <a:solidFill>
            <a:srgbClr val="003A58"/>
          </a:solidFill>
        </a:ln>
        <a:effectLst/>
      </dsp:spPr>
      <dsp:style>
        <a:lnRef idx="0">
          <a:scrgbClr r="0" g="0" b="0"/>
        </a:lnRef>
        <a:fillRef idx="1">
          <a:scrgbClr r="0" g="0" b="0"/>
        </a:fillRef>
        <a:effectRef idx="0">
          <a:scrgbClr r="0" g="0" b="0"/>
        </a:effectRef>
        <a:fontRef idx="minor"/>
      </dsp:style>
    </dsp:sp>
    <dsp:sp modelId="{04D8ED5D-F877-44C7-9D31-B90F63A877E3}">
      <dsp:nvSpPr>
        <dsp:cNvPr id="0" name=""/>
        <dsp:cNvSpPr/>
      </dsp:nvSpPr>
      <dsp:spPr>
        <a:xfrm>
          <a:off x="212376" y="3893413"/>
          <a:ext cx="386516" cy="386139"/>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19BC09-C259-4E46-BAA9-FA049F75338F}">
      <dsp:nvSpPr>
        <dsp:cNvPr id="0" name=""/>
        <dsp:cNvSpPr/>
      </dsp:nvSpPr>
      <dsp:spPr>
        <a:xfrm>
          <a:off x="811269" y="3735447"/>
          <a:ext cx="4010066" cy="7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46" tIns="78946" rIns="78946" bIns="78946" numCol="1" spcCol="1270" anchor="ctr" anchorCtr="0">
          <a:noAutofit/>
        </a:bodyPr>
        <a:lstStyle/>
        <a:p>
          <a:pPr marL="0" lvl="0" indent="0" algn="l" defTabSz="844550">
            <a:lnSpc>
              <a:spcPct val="100000"/>
            </a:lnSpc>
            <a:spcBef>
              <a:spcPct val="0"/>
            </a:spcBef>
            <a:spcAft>
              <a:spcPct val="35000"/>
            </a:spcAft>
            <a:buNone/>
          </a:pPr>
          <a:endParaRPr lang="en-GB" sz="1900" kern="1200"/>
        </a:p>
      </dsp:txBody>
      <dsp:txXfrm>
        <a:off x="811269" y="3735447"/>
        <a:ext cx="4010066" cy="745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622A3-5568-4B3C-8D0C-79D627EA3C2D}">
      <dsp:nvSpPr>
        <dsp:cNvPr id="0" name=""/>
        <dsp:cNvSpPr/>
      </dsp:nvSpPr>
      <dsp:spPr>
        <a:xfrm>
          <a:off x="0" y="413"/>
          <a:ext cx="6609857" cy="5691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FA1F3-F0A9-4CEE-B6D2-75D6D6386857}">
      <dsp:nvSpPr>
        <dsp:cNvPr id="0" name=""/>
        <dsp:cNvSpPr/>
      </dsp:nvSpPr>
      <dsp:spPr>
        <a:xfrm>
          <a:off x="172182" y="76233"/>
          <a:ext cx="313059" cy="3130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60C85F-B82F-4A8C-9C2A-9302275B62B7}">
      <dsp:nvSpPr>
        <dsp:cNvPr id="0" name=""/>
        <dsp:cNvSpPr/>
      </dsp:nvSpPr>
      <dsp:spPr>
        <a:xfrm>
          <a:off x="657424" y="413"/>
          <a:ext cx="5952432" cy="569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0" tIns="60240" rIns="60240" bIns="60240" numCol="1" spcCol="1270" anchor="ctr" anchorCtr="0">
          <a:noAutofit/>
        </a:bodyPr>
        <a:lstStyle/>
        <a:p>
          <a:pPr marL="0" lvl="0" indent="0" algn="l" defTabSz="1333500">
            <a:lnSpc>
              <a:spcPct val="90000"/>
            </a:lnSpc>
            <a:spcBef>
              <a:spcPct val="0"/>
            </a:spcBef>
            <a:spcAft>
              <a:spcPct val="35000"/>
            </a:spcAft>
            <a:buNone/>
          </a:pPr>
          <a:r>
            <a:rPr lang="en-GB" sz="3000" kern="1200" dirty="0"/>
            <a:t>Increased customer satisfaction</a:t>
          </a:r>
          <a:endParaRPr lang="en-US" sz="3000" kern="1200" dirty="0"/>
        </a:p>
      </dsp:txBody>
      <dsp:txXfrm>
        <a:off x="657424" y="413"/>
        <a:ext cx="5952432" cy="569198"/>
      </dsp:txXfrm>
    </dsp:sp>
    <dsp:sp modelId="{1A740999-8BB2-449D-8243-830FB82D5CB4}">
      <dsp:nvSpPr>
        <dsp:cNvPr id="0" name=""/>
        <dsp:cNvSpPr/>
      </dsp:nvSpPr>
      <dsp:spPr>
        <a:xfrm>
          <a:off x="0" y="711911"/>
          <a:ext cx="6609857" cy="5691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CBB7B6-23BE-4452-8CB0-7EB34926372D}">
      <dsp:nvSpPr>
        <dsp:cNvPr id="0" name=""/>
        <dsp:cNvSpPr/>
      </dsp:nvSpPr>
      <dsp:spPr>
        <a:xfrm>
          <a:off x="172182" y="787731"/>
          <a:ext cx="313059" cy="3130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DA74A2-77E9-4CB3-AD1F-FD4BA1166032}">
      <dsp:nvSpPr>
        <dsp:cNvPr id="0" name=""/>
        <dsp:cNvSpPr/>
      </dsp:nvSpPr>
      <dsp:spPr>
        <a:xfrm>
          <a:off x="657424" y="711911"/>
          <a:ext cx="5952432" cy="569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0" tIns="60240" rIns="60240" bIns="60240" numCol="1" spcCol="1270" anchor="ctr" anchorCtr="0">
          <a:noAutofit/>
        </a:bodyPr>
        <a:lstStyle/>
        <a:p>
          <a:pPr marL="0" lvl="0" indent="0" algn="l" defTabSz="1333500">
            <a:lnSpc>
              <a:spcPct val="90000"/>
            </a:lnSpc>
            <a:spcBef>
              <a:spcPct val="0"/>
            </a:spcBef>
            <a:spcAft>
              <a:spcPct val="35000"/>
            </a:spcAft>
            <a:buNone/>
          </a:pPr>
          <a:r>
            <a:rPr lang="en-GB" sz="3000" kern="1200" dirty="0"/>
            <a:t>Waste / cost / defect reduction</a:t>
          </a:r>
          <a:endParaRPr lang="en-US" sz="3000" kern="1200" dirty="0"/>
        </a:p>
      </dsp:txBody>
      <dsp:txXfrm>
        <a:off x="657424" y="711911"/>
        <a:ext cx="5952432" cy="569198"/>
      </dsp:txXfrm>
    </dsp:sp>
    <dsp:sp modelId="{EC120CA2-2160-4770-A6B6-4B4DFCBE5039}">
      <dsp:nvSpPr>
        <dsp:cNvPr id="0" name=""/>
        <dsp:cNvSpPr/>
      </dsp:nvSpPr>
      <dsp:spPr>
        <a:xfrm>
          <a:off x="0" y="1423409"/>
          <a:ext cx="6609857" cy="5691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D5109F-F544-4434-A0D9-04021926A442}">
      <dsp:nvSpPr>
        <dsp:cNvPr id="0" name=""/>
        <dsp:cNvSpPr/>
      </dsp:nvSpPr>
      <dsp:spPr>
        <a:xfrm>
          <a:off x="172182" y="1499229"/>
          <a:ext cx="313059" cy="3130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C8F621-0C96-403F-8762-83EC3C2A46B9}">
      <dsp:nvSpPr>
        <dsp:cNvPr id="0" name=""/>
        <dsp:cNvSpPr/>
      </dsp:nvSpPr>
      <dsp:spPr>
        <a:xfrm>
          <a:off x="657424" y="1423409"/>
          <a:ext cx="5952432" cy="569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0" tIns="60240" rIns="60240" bIns="60240" numCol="1" spcCol="1270" anchor="ctr" anchorCtr="0">
          <a:noAutofit/>
        </a:bodyPr>
        <a:lstStyle/>
        <a:p>
          <a:pPr marL="0" lvl="0" indent="0" algn="l" defTabSz="1333500">
            <a:lnSpc>
              <a:spcPct val="90000"/>
            </a:lnSpc>
            <a:spcBef>
              <a:spcPct val="0"/>
            </a:spcBef>
            <a:spcAft>
              <a:spcPct val="35000"/>
            </a:spcAft>
            <a:buNone/>
          </a:pPr>
          <a:r>
            <a:rPr lang="en-GB" sz="3000" kern="1200" dirty="0"/>
            <a:t>Increased productivity</a:t>
          </a:r>
          <a:endParaRPr lang="en-US" sz="3000" kern="1200" dirty="0"/>
        </a:p>
      </dsp:txBody>
      <dsp:txXfrm>
        <a:off x="657424" y="1423409"/>
        <a:ext cx="5952432" cy="569198"/>
      </dsp:txXfrm>
    </dsp:sp>
    <dsp:sp modelId="{CD57BC3E-CFD7-4235-A893-80487EA0FCA3}">
      <dsp:nvSpPr>
        <dsp:cNvPr id="0" name=""/>
        <dsp:cNvSpPr/>
      </dsp:nvSpPr>
      <dsp:spPr>
        <a:xfrm>
          <a:off x="0" y="2134907"/>
          <a:ext cx="6609857" cy="5691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6B59C-82DB-46D5-8FF4-080668537F4D}">
      <dsp:nvSpPr>
        <dsp:cNvPr id="0" name=""/>
        <dsp:cNvSpPr/>
      </dsp:nvSpPr>
      <dsp:spPr>
        <a:xfrm>
          <a:off x="172182" y="2210727"/>
          <a:ext cx="313059" cy="3130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8A7452-675A-4351-97A3-E81AA975790A}">
      <dsp:nvSpPr>
        <dsp:cNvPr id="0" name=""/>
        <dsp:cNvSpPr/>
      </dsp:nvSpPr>
      <dsp:spPr>
        <a:xfrm>
          <a:off x="657424" y="2134907"/>
          <a:ext cx="5952432" cy="569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0" tIns="60240" rIns="60240" bIns="60240" numCol="1" spcCol="1270" anchor="ctr" anchorCtr="0">
          <a:noAutofit/>
        </a:bodyPr>
        <a:lstStyle/>
        <a:p>
          <a:pPr marL="0" lvl="0" indent="0" algn="l" defTabSz="1333500">
            <a:lnSpc>
              <a:spcPct val="90000"/>
            </a:lnSpc>
            <a:spcBef>
              <a:spcPct val="0"/>
            </a:spcBef>
            <a:spcAft>
              <a:spcPct val="35000"/>
            </a:spcAft>
            <a:buNone/>
          </a:pPr>
          <a:r>
            <a:rPr lang="en-GB" sz="3000" kern="1200" dirty="0"/>
            <a:t>Increased profitability</a:t>
          </a:r>
          <a:endParaRPr lang="en-US" sz="3000" kern="1200" dirty="0"/>
        </a:p>
      </dsp:txBody>
      <dsp:txXfrm>
        <a:off x="657424" y="2134907"/>
        <a:ext cx="5952432" cy="569198"/>
      </dsp:txXfrm>
    </dsp:sp>
    <dsp:sp modelId="{695B5100-3B02-4CB2-ABD7-FE4F4A8B8432}">
      <dsp:nvSpPr>
        <dsp:cNvPr id="0" name=""/>
        <dsp:cNvSpPr/>
      </dsp:nvSpPr>
      <dsp:spPr>
        <a:xfrm>
          <a:off x="0" y="2846405"/>
          <a:ext cx="6609857" cy="5691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ADE0C4-C344-482A-9F4B-3B288C1435A7}">
      <dsp:nvSpPr>
        <dsp:cNvPr id="0" name=""/>
        <dsp:cNvSpPr/>
      </dsp:nvSpPr>
      <dsp:spPr>
        <a:xfrm>
          <a:off x="172182" y="2922225"/>
          <a:ext cx="313059" cy="3130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2974D4-138C-4694-B233-3D6470B2241F}">
      <dsp:nvSpPr>
        <dsp:cNvPr id="0" name=""/>
        <dsp:cNvSpPr/>
      </dsp:nvSpPr>
      <dsp:spPr>
        <a:xfrm>
          <a:off x="657424" y="2846405"/>
          <a:ext cx="5952432" cy="569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0" tIns="60240" rIns="60240" bIns="60240" numCol="1" spcCol="1270" anchor="ctr" anchorCtr="0">
          <a:noAutofit/>
        </a:bodyPr>
        <a:lstStyle/>
        <a:p>
          <a:pPr marL="0" lvl="0" indent="0" algn="l" defTabSz="1333500">
            <a:lnSpc>
              <a:spcPct val="90000"/>
            </a:lnSpc>
            <a:spcBef>
              <a:spcPct val="0"/>
            </a:spcBef>
            <a:spcAft>
              <a:spcPct val="35000"/>
            </a:spcAft>
            <a:buNone/>
          </a:pPr>
          <a:r>
            <a:rPr lang="en-GB" sz="3000" kern="1200" dirty="0"/>
            <a:t>Increased worker satisfaction</a:t>
          </a:r>
          <a:endParaRPr lang="en-US" sz="3000" kern="1200" dirty="0"/>
        </a:p>
      </dsp:txBody>
      <dsp:txXfrm>
        <a:off x="657424" y="2846405"/>
        <a:ext cx="5952432" cy="569198"/>
      </dsp:txXfrm>
    </dsp:sp>
    <dsp:sp modelId="{0428D956-707F-4F57-AB9A-0E720CB073A5}">
      <dsp:nvSpPr>
        <dsp:cNvPr id="0" name=""/>
        <dsp:cNvSpPr/>
      </dsp:nvSpPr>
      <dsp:spPr>
        <a:xfrm>
          <a:off x="0" y="3557903"/>
          <a:ext cx="6609857" cy="5691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36A71C-4B61-45DE-B18F-F427CAF3FBDC}">
      <dsp:nvSpPr>
        <dsp:cNvPr id="0" name=""/>
        <dsp:cNvSpPr/>
      </dsp:nvSpPr>
      <dsp:spPr>
        <a:xfrm>
          <a:off x="172182" y="3633723"/>
          <a:ext cx="313059" cy="3130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0B70B8-29E4-4568-AA70-98E7DB425654}">
      <dsp:nvSpPr>
        <dsp:cNvPr id="0" name=""/>
        <dsp:cNvSpPr/>
      </dsp:nvSpPr>
      <dsp:spPr>
        <a:xfrm>
          <a:off x="657424" y="3557903"/>
          <a:ext cx="5952432" cy="569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0" tIns="60240" rIns="60240" bIns="60240" numCol="1" spcCol="1270" anchor="ctr" anchorCtr="0">
          <a:noAutofit/>
        </a:bodyPr>
        <a:lstStyle/>
        <a:p>
          <a:pPr marL="0" lvl="0" indent="0" algn="l" defTabSz="1333500">
            <a:lnSpc>
              <a:spcPct val="90000"/>
            </a:lnSpc>
            <a:spcBef>
              <a:spcPct val="0"/>
            </a:spcBef>
            <a:spcAft>
              <a:spcPct val="35000"/>
            </a:spcAft>
            <a:buNone/>
          </a:pPr>
          <a:r>
            <a:rPr lang="en-GB" sz="3000" kern="1200" dirty="0"/>
            <a:t>Increased market share</a:t>
          </a:r>
          <a:endParaRPr lang="en-US" sz="3000" kern="1200" dirty="0"/>
        </a:p>
      </dsp:txBody>
      <dsp:txXfrm>
        <a:off x="657424" y="3557903"/>
        <a:ext cx="5952432" cy="569198"/>
      </dsp:txXfrm>
    </dsp:sp>
    <dsp:sp modelId="{FB6E45C6-E953-4825-A9EF-EA93B6D57A72}">
      <dsp:nvSpPr>
        <dsp:cNvPr id="0" name=""/>
        <dsp:cNvSpPr/>
      </dsp:nvSpPr>
      <dsp:spPr>
        <a:xfrm>
          <a:off x="0" y="4269814"/>
          <a:ext cx="6609857" cy="5691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7AC2F2-D5FE-4B8A-8DB0-7244D1959DAD}">
      <dsp:nvSpPr>
        <dsp:cNvPr id="0" name=""/>
        <dsp:cNvSpPr/>
      </dsp:nvSpPr>
      <dsp:spPr>
        <a:xfrm>
          <a:off x="172182" y="4345221"/>
          <a:ext cx="313059" cy="31305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39ABCE-395F-4DA8-9E1D-4D723A587AD7}">
      <dsp:nvSpPr>
        <dsp:cNvPr id="0" name=""/>
        <dsp:cNvSpPr/>
      </dsp:nvSpPr>
      <dsp:spPr>
        <a:xfrm>
          <a:off x="657424" y="4269401"/>
          <a:ext cx="5952432" cy="569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0" tIns="60240" rIns="60240" bIns="60240" numCol="1" spcCol="1270" anchor="ctr" anchorCtr="0">
          <a:noAutofit/>
        </a:bodyPr>
        <a:lstStyle/>
        <a:p>
          <a:pPr marL="0" lvl="0" indent="0" algn="l" defTabSz="1333500">
            <a:lnSpc>
              <a:spcPct val="90000"/>
            </a:lnSpc>
            <a:spcBef>
              <a:spcPct val="0"/>
            </a:spcBef>
            <a:spcAft>
              <a:spcPct val="35000"/>
            </a:spcAft>
            <a:buNone/>
          </a:pPr>
          <a:r>
            <a:rPr lang="en-GB" sz="3000" kern="1200" dirty="0"/>
            <a:t>Improved competitive advantage</a:t>
          </a:r>
          <a:endParaRPr lang="en-US" sz="3000" kern="1200" dirty="0"/>
        </a:p>
      </dsp:txBody>
      <dsp:txXfrm>
        <a:off x="657424" y="4269401"/>
        <a:ext cx="5952432" cy="56919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426008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Tree>
    <p:extLst>
      <p:ext uri="{BB962C8B-B14F-4D97-AF65-F5344CB8AC3E}">
        <p14:creationId xmlns:p14="http://schemas.microsoft.com/office/powerpoint/2010/main" val="22313684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3695283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4262213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Tree>
    <p:extLst>
      <p:ext uri="{BB962C8B-B14F-4D97-AF65-F5344CB8AC3E}">
        <p14:creationId xmlns:p14="http://schemas.microsoft.com/office/powerpoint/2010/main" val="2194085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6</a:t>
            </a:fld>
            <a:endParaRPr lang="en-GB"/>
          </a:p>
        </p:txBody>
      </p:sp>
    </p:spTree>
    <p:extLst>
      <p:ext uri="{BB962C8B-B14F-4D97-AF65-F5344CB8AC3E}">
        <p14:creationId xmlns:p14="http://schemas.microsoft.com/office/powerpoint/2010/main" val="3695283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1267407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3456455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327965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1111977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mj-lt"/>
              <a:buAutoNum type="arabicPeriod"/>
            </a:pPr>
            <a:endParaRPr lang="en-GB" b="0" i="0" dirty="0">
              <a:solidFill>
                <a:srgbClr val="222222"/>
              </a:solidFill>
              <a:effectLst/>
              <a:latin typeface="Lato" panose="020F0502020204030203" pitchFamily="34" charset="0"/>
            </a:endParaRPr>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Tree>
    <p:extLst>
      <p:ext uri="{BB962C8B-B14F-4D97-AF65-F5344CB8AC3E}">
        <p14:creationId xmlns:p14="http://schemas.microsoft.com/office/powerpoint/2010/main" val="550320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63118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14</a:t>
            </a:fld>
            <a:endParaRPr lang="en-GB"/>
          </a:p>
        </p:txBody>
      </p:sp>
    </p:spTree>
    <p:extLst>
      <p:ext uri="{BB962C8B-B14F-4D97-AF65-F5344CB8AC3E}">
        <p14:creationId xmlns:p14="http://schemas.microsoft.com/office/powerpoint/2010/main" val="2276298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a:p>
        </p:txBody>
      </p:sp>
    </p:spTree>
    <p:extLst>
      <p:ext uri="{BB962C8B-B14F-4D97-AF65-F5344CB8AC3E}">
        <p14:creationId xmlns:p14="http://schemas.microsoft.com/office/powerpoint/2010/main" val="566750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20775688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a:p>
        </p:txBody>
      </p:sp>
    </p:spTree>
    <p:extLst>
      <p:ext uri="{BB962C8B-B14F-4D97-AF65-F5344CB8AC3E}">
        <p14:creationId xmlns:p14="http://schemas.microsoft.com/office/powerpoint/2010/main" val="12105331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14609241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a:p>
        </p:txBody>
      </p:sp>
    </p:spTree>
    <p:extLst>
      <p:ext uri="{BB962C8B-B14F-4D97-AF65-F5344CB8AC3E}">
        <p14:creationId xmlns:p14="http://schemas.microsoft.com/office/powerpoint/2010/main" val="11691684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30091717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a:p>
        </p:txBody>
      </p:sp>
    </p:spTree>
    <p:extLst>
      <p:ext uri="{BB962C8B-B14F-4D97-AF65-F5344CB8AC3E}">
        <p14:creationId xmlns:p14="http://schemas.microsoft.com/office/powerpoint/2010/main" val="37831111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a:p>
        </p:txBody>
      </p:sp>
    </p:spTree>
    <p:extLst>
      <p:ext uri="{BB962C8B-B14F-4D97-AF65-F5344CB8AC3E}">
        <p14:creationId xmlns:p14="http://schemas.microsoft.com/office/powerpoint/2010/main" val="5206327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5610003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26</a:t>
            </a:fld>
            <a:endParaRPr lang="en-GB"/>
          </a:p>
        </p:txBody>
      </p:sp>
    </p:spTree>
    <p:extLst>
      <p:ext uri="{BB962C8B-B14F-4D97-AF65-F5344CB8AC3E}">
        <p14:creationId xmlns:p14="http://schemas.microsoft.com/office/powerpoint/2010/main" val="21064317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27</a:t>
            </a:fld>
            <a:endParaRPr lang="en-GB"/>
          </a:p>
        </p:txBody>
      </p:sp>
    </p:spTree>
    <p:extLst>
      <p:ext uri="{BB962C8B-B14F-4D97-AF65-F5344CB8AC3E}">
        <p14:creationId xmlns:p14="http://schemas.microsoft.com/office/powerpoint/2010/main" val="15954551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19024336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29583195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30</a:t>
            </a:fld>
            <a:endParaRPr lang="en-GB"/>
          </a:p>
        </p:txBody>
      </p:sp>
    </p:spTree>
    <p:extLst>
      <p:ext uri="{BB962C8B-B14F-4D97-AF65-F5344CB8AC3E}">
        <p14:creationId xmlns:p14="http://schemas.microsoft.com/office/powerpoint/2010/main" val="28113191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31</a:t>
            </a:fld>
            <a:endParaRPr lang="en-GB"/>
          </a:p>
        </p:txBody>
      </p:sp>
    </p:spTree>
    <p:extLst>
      <p:ext uri="{BB962C8B-B14F-4D97-AF65-F5344CB8AC3E}">
        <p14:creationId xmlns:p14="http://schemas.microsoft.com/office/powerpoint/2010/main" val="34852600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84945"/>
                </a:solidFill>
                <a:effectLst/>
                <a:latin typeface="helvetica" panose="020B0604020202020204" pitchFamily="34" charset="0"/>
              </a:rPr>
              <a:t>100 (demand) * 5(lead time days) * (1+0.20) / 50 = 12 Kanbans</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32</a:t>
            </a:fld>
            <a:endParaRPr lang="en-GB"/>
          </a:p>
        </p:txBody>
      </p:sp>
    </p:spTree>
    <p:extLst>
      <p:ext uri="{BB962C8B-B14F-4D97-AF65-F5344CB8AC3E}">
        <p14:creationId xmlns:p14="http://schemas.microsoft.com/office/powerpoint/2010/main" val="1117233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33</a:t>
            </a:fld>
            <a:endParaRPr lang="en-GB"/>
          </a:p>
        </p:txBody>
      </p:sp>
    </p:spTree>
    <p:extLst>
      <p:ext uri="{BB962C8B-B14F-4D97-AF65-F5344CB8AC3E}">
        <p14:creationId xmlns:p14="http://schemas.microsoft.com/office/powerpoint/2010/main" val="6313240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37</a:t>
            </a:fld>
            <a:endParaRPr lang="en-GB"/>
          </a:p>
        </p:txBody>
      </p:sp>
    </p:spTree>
    <p:extLst>
      <p:ext uri="{BB962C8B-B14F-4D97-AF65-F5344CB8AC3E}">
        <p14:creationId xmlns:p14="http://schemas.microsoft.com/office/powerpoint/2010/main" val="6019828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38</a:t>
            </a:fld>
            <a:endParaRPr lang="en-GB"/>
          </a:p>
        </p:txBody>
      </p:sp>
    </p:spTree>
    <p:extLst>
      <p:ext uri="{BB962C8B-B14F-4D97-AF65-F5344CB8AC3E}">
        <p14:creationId xmlns:p14="http://schemas.microsoft.com/office/powerpoint/2010/main" val="27308072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40</a:t>
            </a:fld>
            <a:endParaRPr lang="en-GB"/>
          </a:p>
        </p:txBody>
      </p:sp>
    </p:spTree>
    <p:extLst>
      <p:ext uri="{BB962C8B-B14F-4D97-AF65-F5344CB8AC3E}">
        <p14:creationId xmlns:p14="http://schemas.microsoft.com/office/powerpoint/2010/main" val="10735932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41</a:t>
            </a:fld>
            <a:endParaRPr lang="en-GB"/>
          </a:p>
        </p:txBody>
      </p:sp>
    </p:spTree>
    <p:extLst>
      <p:ext uri="{BB962C8B-B14F-4D97-AF65-F5344CB8AC3E}">
        <p14:creationId xmlns:p14="http://schemas.microsoft.com/office/powerpoint/2010/main" val="2259828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43</a:t>
            </a:fld>
            <a:endParaRPr lang="en-GB"/>
          </a:p>
        </p:txBody>
      </p:sp>
    </p:spTree>
    <p:extLst>
      <p:ext uri="{BB962C8B-B14F-4D97-AF65-F5344CB8AC3E}">
        <p14:creationId xmlns:p14="http://schemas.microsoft.com/office/powerpoint/2010/main" val="41626190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44</a:t>
            </a:fld>
            <a:endParaRPr lang="en-GB"/>
          </a:p>
        </p:txBody>
      </p:sp>
    </p:spTree>
    <p:extLst>
      <p:ext uri="{BB962C8B-B14F-4D97-AF65-F5344CB8AC3E}">
        <p14:creationId xmlns:p14="http://schemas.microsoft.com/office/powerpoint/2010/main" val="3250049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45</a:t>
            </a:fld>
            <a:endParaRPr lang="en-GB"/>
          </a:p>
        </p:txBody>
      </p:sp>
    </p:spTree>
    <p:extLst>
      <p:ext uri="{BB962C8B-B14F-4D97-AF65-F5344CB8AC3E}">
        <p14:creationId xmlns:p14="http://schemas.microsoft.com/office/powerpoint/2010/main" val="6532249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46</a:t>
            </a:fld>
            <a:endParaRPr lang="en-GB"/>
          </a:p>
        </p:txBody>
      </p:sp>
    </p:spTree>
    <p:extLst>
      <p:ext uri="{BB962C8B-B14F-4D97-AF65-F5344CB8AC3E}">
        <p14:creationId xmlns:p14="http://schemas.microsoft.com/office/powerpoint/2010/main" val="69032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47</a:t>
            </a:fld>
            <a:endParaRPr lang="en-GB"/>
          </a:p>
        </p:txBody>
      </p:sp>
    </p:spTree>
    <p:extLst>
      <p:ext uri="{BB962C8B-B14F-4D97-AF65-F5344CB8AC3E}">
        <p14:creationId xmlns:p14="http://schemas.microsoft.com/office/powerpoint/2010/main" val="193785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22/11/2021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22/11/2021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22/11/2021</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22/11/2021</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22/11/2021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0.png"/><Relationship Id="rId7" Type="http://schemas.openxmlformats.org/officeDocument/2006/relationships/diagramQuickStyle" Target="../diagrams/quickStyle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microsoft.com/office/2007/relationships/hdphoto" Target="../media/hdphoto1.wdp"/><Relationship Id="rId9" Type="http://schemas.microsoft.com/office/2007/relationships/diagramDrawing" Target="../diagrams/drawing1.xml"/></Relationships>
</file>

<file path=ppt/slides/_rels/slide27.xml.rels><?xml version="1.0" encoding="UTF-8" standalone="yes"?>
<Relationships xmlns="http://schemas.openxmlformats.org/package/2006/relationships"><Relationship Id="rId8" Type="http://schemas.openxmlformats.org/officeDocument/2006/relationships/image" Target="../media/image24.png"/><Relationship Id="rId3" Type="http://schemas.microsoft.com/office/2007/relationships/media" Target="../media/media3.mp4"/><Relationship Id="rId7" Type="http://schemas.openxmlformats.org/officeDocument/2006/relationships/image" Target="../media/image23.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24.xml"/><Relationship Id="rId5" Type="http://schemas.openxmlformats.org/officeDocument/2006/relationships/slideLayout" Target="../slideLayouts/slideLayout2.xml"/><Relationship Id="rId4" Type="http://schemas.openxmlformats.org/officeDocument/2006/relationships/video" Target="../media/media3.mp4"/></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6.png"/><Relationship Id="rId4" Type="http://schemas.openxmlformats.org/officeDocument/2006/relationships/notesSlide" Target="../notesSlides/notesSlide33.xm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A0F46C-4D0D-4A62-B696-C4B3F66C6AA5}"/>
              </a:ext>
            </a:extLst>
          </p:cNvPr>
          <p:cNvPicPr>
            <a:picLocks noChangeAspect="1"/>
          </p:cNvPicPr>
          <p:nvPr/>
        </p:nvPicPr>
        <p:blipFill>
          <a:blip r:embed="rId3"/>
          <a:stretch>
            <a:fillRect/>
          </a:stretch>
        </p:blipFill>
        <p:spPr>
          <a:xfrm>
            <a:off x="0" y="0"/>
            <a:ext cx="12192000" cy="5715172"/>
          </a:xfrm>
          <a:prstGeom prst="rect">
            <a:avLst/>
          </a:prstGeom>
        </p:spPr>
      </p:pic>
      <p:sp>
        <p:nvSpPr>
          <p:cNvPr id="8" name="Rectangle 7">
            <a:extLst>
              <a:ext uri="{FF2B5EF4-FFF2-40B4-BE49-F238E27FC236}">
                <a16:creationId xmlns:a16="http://schemas.microsoft.com/office/drawing/2014/main" id="{E49DE741-8EE9-450F-8152-AF4493BC674B}"/>
              </a:ext>
            </a:extLst>
          </p:cNvPr>
          <p:cNvSpPr/>
          <p:nvPr/>
        </p:nvSpPr>
        <p:spPr>
          <a:xfrm>
            <a:off x="1678968" y="1145570"/>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rPr>
              <a:t>Introduction to Just in Time (JIT)</a:t>
            </a:r>
          </a:p>
          <a:p>
            <a:pPr algn="ctr"/>
            <a:endParaRPr lang="en-GB" sz="2400" dirty="0">
              <a:solidFill>
                <a:schemeClr val="tx1"/>
              </a:solidFill>
            </a:endParaRPr>
          </a:p>
          <a:p>
            <a:pPr algn="ctr"/>
            <a:r>
              <a:rPr lang="en-GB" sz="2800" dirty="0">
                <a:solidFill>
                  <a:schemeClr val="tx1"/>
                </a:solidFill>
              </a:rPr>
              <a:t>Jordan R. Jenkins</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9509-6DEF-4832-9611-2EDFDCB1C053}"/>
              </a:ext>
            </a:extLst>
          </p:cNvPr>
          <p:cNvSpPr>
            <a:spLocks noGrp="1"/>
          </p:cNvSpPr>
          <p:nvPr>
            <p:ph type="title"/>
          </p:nvPr>
        </p:nvSpPr>
        <p:spPr>
          <a:xfrm>
            <a:off x="609600" y="143540"/>
            <a:ext cx="10972800" cy="1143000"/>
          </a:xfrm>
        </p:spPr>
        <p:txBody>
          <a:bodyPr>
            <a:normAutofit/>
          </a:bodyPr>
          <a:lstStyle/>
          <a:p>
            <a:r>
              <a:rPr lang="en-GB" sz="4000" dirty="0"/>
              <a:t>Session Overview</a:t>
            </a:r>
          </a:p>
        </p:txBody>
      </p:sp>
      <p:sp>
        <p:nvSpPr>
          <p:cNvPr id="7" name="Content Placeholder 6">
            <a:extLst>
              <a:ext uri="{FF2B5EF4-FFF2-40B4-BE49-F238E27FC236}">
                <a16:creationId xmlns:a16="http://schemas.microsoft.com/office/drawing/2014/main" id="{6B7D9661-D605-41C5-BB31-72A951EB393F}"/>
              </a:ext>
            </a:extLst>
          </p:cNvPr>
          <p:cNvSpPr>
            <a:spLocks noGrp="1"/>
          </p:cNvSpPr>
          <p:nvPr>
            <p:ph idx="1"/>
          </p:nvPr>
        </p:nvSpPr>
        <p:spPr>
          <a:xfrm>
            <a:off x="509034" y="1066598"/>
            <a:ext cx="11173932" cy="4433776"/>
          </a:xfrm>
        </p:spPr>
        <p:txBody>
          <a:bodyPr>
            <a:normAutofit/>
          </a:bodyPr>
          <a:lstStyle/>
          <a:p>
            <a:pPr marL="0" indent="0" algn="ctr">
              <a:buNone/>
            </a:pPr>
            <a:r>
              <a:rPr lang="en-GB" sz="2400" b="1" dirty="0"/>
              <a:t>Session Aim</a:t>
            </a:r>
          </a:p>
          <a:p>
            <a:pPr marL="0" indent="0" algn="ctr">
              <a:buNone/>
            </a:pPr>
            <a:r>
              <a:rPr lang="en-GB" sz="2400" i="1" dirty="0"/>
              <a:t>“To gain an appreciation of the core principles of Just in Time production”</a:t>
            </a:r>
            <a:endParaRPr lang="en-GB" sz="2400" b="1" i="1" dirty="0"/>
          </a:p>
          <a:p>
            <a:pPr marL="0" indent="0" algn="ctr">
              <a:buNone/>
            </a:pPr>
            <a:r>
              <a:rPr lang="en-GB" sz="2400" b="1" dirty="0"/>
              <a:t>First Half</a:t>
            </a:r>
          </a:p>
          <a:p>
            <a:pPr marL="514350" indent="-514350">
              <a:buFont typeface="+mj-lt"/>
              <a:buAutoNum type="arabicPeriod"/>
            </a:pPr>
            <a:r>
              <a:rPr lang="en-GB" sz="2400" dirty="0"/>
              <a:t>Introduction to JIT</a:t>
            </a:r>
          </a:p>
          <a:p>
            <a:pPr marL="514350" indent="-514350">
              <a:buFont typeface="+mj-lt"/>
              <a:buAutoNum type="arabicPeriod"/>
            </a:pPr>
            <a:r>
              <a:rPr lang="en-GB" sz="2400" dirty="0"/>
              <a:t>Just in time vs just in case</a:t>
            </a:r>
          </a:p>
          <a:p>
            <a:pPr marL="514350" indent="-514350">
              <a:buFont typeface="+mj-lt"/>
              <a:buAutoNum type="arabicPeriod"/>
            </a:pPr>
            <a:r>
              <a:rPr lang="en-GB" sz="2400" dirty="0"/>
              <a:t>JIT benefits and limitations</a:t>
            </a:r>
          </a:p>
          <a:p>
            <a:pPr marL="514350" indent="-514350">
              <a:buFont typeface="+mj-lt"/>
              <a:buAutoNum type="arabicPeriod"/>
            </a:pPr>
            <a:r>
              <a:rPr lang="en-GB" sz="2400" dirty="0"/>
              <a:t>Key principles of just in time</a:t>
            </a:r>
          </a:p>
          <a:p>
            <a:pPr marL="0" indent="0" algn="ctr">
              <a:buNone/>
            </a:pPr>
            <a:r>
              <a:rPr lang="en-GB" sz="2400" b="1" dirty="0"/>
              <a:t>Second Half</a:t>
            </a:r>
          </a:p>
          <a:p>
            <a:pPr marL="0" indent="0">
              <a:buNone/>
            </a:pPr>
            <a:r>
              <a:rPr lang="en-GB" sz="2400" dirty="0"/>
              <a:t>A closer look at continuous flow, pull production and Kanban calculations, single minute exchange of dies, defining quality and TQM</a:t>
            </a:r>
          </a:p>
        </p:txBody>
      </p:sp>
    </p:spTree>
    <p:extLst>
      <p:ext uri="{BB962C8B-B14F-4D97-AF65-F5344CB8AC3E}">
        <p14:creationId xmlns:p14="http://schemas.microsoft.com/office/powerpoint/2010/main" val="2116384365"/>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FA848-E038-4277-A25E-55F908D06B5D}"/>
              </a:ext>
            </a:extLst>
          </p:cNvPr>
          <p:cNvSpPr txBox="1">
            <a:spLocks/>
          </p:cNvSpPr>
          <p:nvPr/>
        </p:nvSpPr>
        <p:spPr>
          <a:xfrm>
            <a:off x="609600" y="150212"/>
            <a:ext cx="10972800" cy="1143000"/>
          </a:xfrm>
          <a:prstGeom prst="rect">
            <a:avLst/>
          </a:prstGeom>
        </p:spPr>
        <p:txBody>
          <a:bodyP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1200"/>
              </a:spcBef>
            </a:pPr>
            <a:r>
              <a:rPr lang="en-GB" dirty="0">
                <a:latin typeface="+mn-lt"/>
              </a:rPr>
              <a:t>What is Lean Manufacturing?</a:t>
            </a:r>
          </a:p>
          <a:p>
            <a:pPr>
              <a:spcBef>
                <a:spcPts val="600"/>
              </a:spcBef>
            </a:pPr>
            <a:r>
              <a:rPr lang="en-GB" sz="2600" i="1" dirty="0">
                <a:latin typeface="+mn-lt"/>
              </a:rPr>
              <a:t>(Lean – Pursuit of Perfection)</a:t>
            </a:r>
          </a:p>
        </p:txBody>
      </p:sp>
      <p:sp>
        <p:nvSpPr>
          <p:cNvPr id="4" name="TextBox 3">
            <a:extLst>
              <a:ext uri="{FF2B5EF4-FFF2-40B4-BE49-F238E27FC236}">
                <a16:creationId xmlns:a16="http://schemas.microsoft.com/office/drawing/2014/main" id="{ACF09EAA-79FA-4A51-9E13-D20F821E4D10}"/>
              </a:ext>
            </a:extLst>
          </p:cNvPr>
          <p:cNvSpPr txBox="1"/>
          <p:nvPr/>
        </p:nvSpPr>
        <p:spPr>
          <a:xfrm>
            <a:off x="3264140" y="1328423"/>
            <a:ext cx="8531620" cy="4201150"/>
          </a:xfrm>
          <a:prstGeom prst="rect">
            <a:avLst/>
          </a:prstGeom>
          <a:noFill/>
        </p:spPr>
        <p:txBody>
          <a:bodyPr wrap="square">
            <a:spAutoFit/>
          </a:bodyPr>
          <a:lstStyle/>
          <a:p>
            <a:pPr marL="457200" indent="-457200">
              <a:spcBef>
                <a:spcPts val="600"/>
              </a:spcBef>
              <a:buFont typeface="Wingdings" panose="05000000000000000000" pitchFamily="2" charset="2"/>
              <a:buChar char="§"/>
            </a:pPr>
            <a:r>
              <a:rPr lang="en-GB" sz="2200" dirty="0"/>
              <a:t>Lean manufacturing can be defined as a systematic approach to maximising productivity while simultaneously minimising waste within a manufacturing operation.</a:t>
            </a:r>
          </a:p>
          <a:p>
            <a:pPr marL="457200" indent="-457200">
              <a:spcBef>
                <a:spcPts val="600"/>
              </a:spcBef>
              <a:buFont typeface="Wingdings" panose="05000000000000000000" pitchFamily="2" charset="2"/>
              <a:buChar char="§"/>
            </a:pPr>
            <a:r>
              <a:rPr lang="en-GB" sz="2200" dirty="0"/>
              <a:t>To implement Lean, we must analyse and improve the flow of materials &amp; information in order to increase work efficiency, staff involvement/engagement and customer satisfaction.</a:t>
            </a:r>
          </a:p>
          <a:p>
            <a:pPr marL="457200" indent="-457200">
              <a:spcBef>
                <a:spcPts val="1200"/>
              </a:spcBef>
              <a:buFont typeface="Wingdings" panose="05000000000000000000" pitchFamily="2" charset="2"/>
              <a:buChar char="§"/>
            </a:pPr>
            <a:r>
              <a:rPr lang="en-GB" sz="2200" dirty="0"/>
              <a:t>Anything that doesn’t add value (that the customers are willing to pay for) should be considered a source of waste (Muda).</a:t>
            </a:r>
          </a:p>
          <a:p>
            <a:pPr marL="457200" indent="-457200">
              <a:spcBef>
                <a:spcPts val="1200"/>
              </a:spcBef>
              <a:buFont typeface="Wingdings" panose="05000000000000000000" pitchFamily="2" charset="2"/>
              <a:buChar char="§"/>
            </a:pPr>
            <a:r>
              <a:rPr lang="en-GB" sz="2200" dirty="0"/>
              <a:t>A fundamental principle of Lean is to make continuous improvements to the production process, this is known as Kaizen. [kai = change, zen = good].</a:t>
            </a:r>
          </a:p>
        </p:txBody>
      </p:sp>
      <p:pic>
        <p:nvPicPr>
          <p:cNvPr id="2050" name="Picture 2" descr="Amazon.com: It is not necessary to change. Survival i... - W. Edwards Deming  quotes fridge magnet, White: Kitchen &amp;amp; Dining">
            <a:extLst>
              <a:ext uri="{FF2B5EF4-FFF2-40B4-BE49-F238E27FC236}">
                <a16:creationId xmlns:a16="http://schemas.microsoft.com/office/drawing/2014/main" id="{C123ECF4-B528-4D91-899C-8445998BA8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 y="1488280"/>
            <a:ext cx="2669560" cy="388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2651807"/>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E893-FD68-43CF-A749-ED7ED7C640E3}"/>
              </a:ext>
            </a:extLst>
          </p:cNvPr>
          <p:cNvSpPr>
            <a:spLocks noGrp="1"/>
          </p:cNvSpPr>
          <p:nvPr>
            <p:ph type="title"/>
          </p:nvPr>
        </p:nvSpPr>
        <p:spPr>
          <a:xfrm>
            <a:off x="2009553" y="122360"/>
            <a:ext cx="8172893" cy="1143000"/>
          </a:xfrm>
        </p:spPr>
        <p:txBody>
          <a:bodyPr>
            <a:normAutofit/>
          </a:bodyPr>
          <a:lstStyle/>
          <a:p>
            <a:r>
              <a:rPr lang="en-GB" dirty="0"/>
              <a:t>Recap – House of Lean</a:t>
            </a:r>
            <a:br>
              <a:rPr lang="en-GB" dirty="0"/>
            </a:br>
            <a:r>
              <a:rPr lang="en-GB" sz="2200" i="1" dirty="0"/>
              <a:t>(Do you Remember the Lean Principles?)</a:t>
            </a:r>
            <a:endParaRPr lang="en-GB" i="1" dirty="0"/>
          </a:p>
        </p:txBody>
      </p:sp>
      <p:pic>
        <p:nvPicPr>
          <p:cNvPr id="24" name="Picture 23">
            <a:extLst>
              <a:ext uri="{FF2B5EF4-FFF2-40B4-BE49-F238E27FC236}">
                <a16:creationId xmlns:a16="http://schemas.microsoft.com/office/drawing/2014/main" id="{F225A969-3EE6-4772-AA0C-4A86FFDDAF3C}"/>
              </a:ext>
            </a:extLst>
          </p:cNvPr>
          <p:cNvPicPr>
            <a:picLocks noChangeAspect="1"/>
          </p:cNvPicPr>
          <p:nvPr/>
        </p:nvPicPr>
        <p:blipFill>
          <a:blip r:embed="rId3"/>
          <a:stretch>
            <a:fillRect/>
          </a:stretch>
        </p:blipFill>
        <p:spPr>
          <a:xfrm>
            <a:off x="400340" y="1291443"/>
            <a:ext cx="11391318" cy="4327366"/>
          </a:xfrm>
          <a:prstGeom prst="rect">
            <a:avLst/>
          </a:prstGeom>
        </p:spPr>
      </p:pic>
    </p:spTree>
    <p:extLst>
      <p:ext uri="{BB962C8B-B14F-4D97-AF65-F5344CB8AC3E}">
        <p14:creationId xmlns:p14="http://schemas.microsoft.com/office/powerpoint/2010/main" val="4159565340"/>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57A3C-CF23-4239-8737-B652CC6BDB6B}"/>
              </a:ext>
            </a:extLst>
          </p:cNvPr>
          <p:cNvSpPr>
            <a:spLocks noGrp="1"/>
          </p:cNvSpPr>
          <p:nvPr>
            <p:ph type="title"/>
          </p:nvPr>
        </p:nvSpPr>
        <p:spPr>
          <a:xfrm>
            <a:off x="7317142" y="2246528"/>
            <a:ext cx="4483907" cy="1693016"/>
          </a:xfrm>
        </p:spPr>
        <p:txBody>
          <a:bodyPr>
            <a:normAutofit fontScale="90000"/>
          </a:bodyPr>
          <a:lstStyle/>
          <a:p>
            <a:r>
              <a:rPr lang="en-GB" dirty="0">
                <a:latin typeface="+mn-lt"/>
              </a:rPr>
              <a:t>What is Just in Time Production?</a:t>
            </a:r>
            <a:br>
              <a:rPr lang="en-GB" dirty="0">
                <a:latin typeface="+mn-lt"/>
              </a:rPr>
            </a:br>
            <a:r>
              <a:rPr lang="en-GB" sz="2700" i="1" dirty="0">
                <a:latin typeface="+mn-lt"/>
              </a:rPr>
              <a:t>(or what does the name suggest?)</a:t>
            </a:r>
            <a:endParaRPr lang="en-GB" i="1" dirty="0"/>
          </a:p>
        </p:txBody>
      </p:sp>
      <p:pic>
        <p:nvPicPr>
          <p:cNvPr id="1026" name="Picture 2" descr="Passing Baton Teamwork | Great PowerPoint ClipArt for Presentations -  PresenterMedia.com">
            <a:extLst>
              <a:ext uri="{FF2B5EF4-FFF2-40B4-BE49-F238E27FC236}">
                <a16:creationId xmlns:a16="http://schemas.microsoft.com/office/drawing/2014/main" id="{06A5FC41-1F8D-4FD6-970D-E2EA99C9CB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4704" y="656495"/>
            <a:ext cx="5792668" cy="48730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9D1022E-8ADE-4319-98E5-B82F0BCF07F2}"/>
              </a:ext>
            </a:extLst>
          </p:cNvPr>
          <p:cNvSpPr txBox="1"/>
          <p:nvPr/>
        </p:nvSpPr>
        <p:spPr>
          <a:xfrm>
            <a:off x="7137325" y="2246528"/>
            <a:ext cx="4843540" cy="2477601"/>
          </a:xfrm>
          <a:prstGeom prst="rect">
            <a:avLst/>
          </a:prstGeom>
          <a:noFill/>
        </p:spPr>
        <p:txBody>
          <a:bodyPr wrap="square">
            <a:spAutoFit/>
          </a:bodyPr>
          <a:lstStyle/>
          <a:p>
            <a:pPr>
              <a:spcBef>
                <a:spcPts val="600"/>
              </a:spcBef>
            </a:pPr>
            <a:r>
              <a:rPr lang="en-GB" sz="2800" dirty="0"/>
              <a:t>Just in Time Production means : </a:t>
            </a:r>
          </a:p>
          <a:p>
            <a:pPr marL="457200" indent="-457200">
              <a:spcBef>
                <a:spcPts val="600"/>
              </a:spcBef>
              <a:buFont typeface="Wingdings" panose="05000000000000000000" pitchFamily="2" charset="2"/>
              <a:buChar char="§"/>
            </a:pPr>
            <a:r>
              <a:rPr lang="en-GB" sz="2800" dirty="0"/>
              <a:t>Producing the </a:t>
            </a:r>
            <a:r>
              <a:rPr lang="en-GB" sz="2800" b="1" dirty="0"/>
              <a:t>right</a:t>
            </a:r>
            <a:r>
              <a:rPr lang="en-GB" sz="2800" dirty="0"/>
              <a:t> products.</a:t>
            </a:r>
          </a:p>
          <a:p>
            <a:pPr marL="457200" indent="-457200">
              <a:spcBef>
                <a:spcPts val="600"/>
              </a:spcBef>
              <a:buFont typeface="Wingdings" panose="05000000000000000000" pitchFamily="2" charset="2"/>
              <a:buChar char="§"/>
            </a:pPr>
            <a:r>
              <a:rPr lang="en-GB" sz="2800" dirty="0"/>
              <a:t>In the </a:t>
            </a:r>
            <a:r>
              <a:rPr lang="en-GB" sz="2800" b="1" dirty="0"/>
              <a:t>right </a:t>
            </a:r>
            <a:r>
              <a:rPr lang="en-GB" sz="2800" dirty="0"/>
              <a:t>quantities. </a:t>
            </a:r>
          </a:p>
          <a:p>
            <a:pPr marL="457200" indent="-457200">
              <a:spcBef>
                <a:spcPts val="600"/>
              </a:spcBef>
              <a:buFont typeface="Wingdings" panose="05000000000000000000" pitchFamily="2" charset="2"/>
              <a:buChar char="§"/>
            </a:pPr>
            <a:r>
              <a:rPr lang="en-GB" sz="2800" dirty="0"/>
              <a:t>In the </a:t>
            </a:r>
            <a:r>
              <a:rPr lang="en-GB" sz="2800" b="1" dirty="0"/>
              <a:t>right</a:t>
            </a:r>
            <a:r>
              <a:rPr lang="en-GB" sz="2800" dirty="0"/>
              <a:t> time.</a:t>
            </a:r>
          </a:p>
        </p:txBody>
      </p:sp>
    </p:spTree>
    <p:extLst>
      <p:ext uri="{BB962C8B-B14F-4D97-AF65-F5344CB8AC3E}">
        <p14:creationId xmlns:p14="http://schemas.microsoft.com/office/powerpoint/2010/main" val="4200903855"/>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4.375E-6 4.07407E-6 L 0.00026 -0.26621 " pathEditMode="relative" rAng="0" ptsTypes="AA">
                                      <p:cBhvr>
                                        <p:cTn id="6" dur="2000" fill="hold"/>
                                        <p:tgtEl>
                                          <p:spTgt spid="2"/>
                                        </p:tgtEl>
                                        <p:attrNameLst>
                                          <p:attrName>ppt_x</p:attrName>
                                          <p:attrName>ppt_y</p:attrName>
                                        </p:attrNameLst>
                                      </p:cBhvr>
                                      <p:rCtr x="13" y="-13310"/>
                                    </p:animMotion>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FA848-E038-4277-A25E-55F908D06B5D}"/>
              </a:ext>
            </a:extLst>
          </p:cNvPr>
          <p:cNvSpPr txBox="1">
            <a:spLocks/>
          </p:cNvSpPr>
          <p:nvPr/>
        </p:nvSpPr>
        <p:spPr>
          <a:xfrm>
            <a:off x="609600" y="193898"/>
            <a:ext cx="10972800" cy="1143000"/>
          </a:xfrm>
          <a:prstGeom prst="rect">
            <a:avLst/>
          </a:prstGeom>
        </p:spPr>
        <p:txBody>
          <a:bodyP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1200"/>
              </a:spcBef>
            </a:pPr>
            <a:r>
              <a:rPr lang="en-GB" dirty="0">
                <a:latin typeface="+mn-lt"/>
              </a:rPr>
              <a:t>Just in Time – Textbook Definition</a:t>
            </a:r>
          </a:p>
          <a:p>
            <a:pPr>
              <a:spcBef>
                <a:spcPts val="600"/>
              </a:spcBef>
            </a:pPr>
            <a:r>
              <a:rPr lang="en-GB" sz="2600" i="1" dirty="0">
                <a:latin typeface="+mn-lt"/>
              </a:rPr>
              <a:t>(JIT – Right Products, Right Quantities, Right Time)</a:t>
            </a:r>
          </a:p>
        </p:txBody>
      </p:sp>
      <p:sp>
        <p:nvSpPr>
          <p:cNvPr id="4" name="TextBox 3">
            <a:extLst>
              <a:ext uri="{FF2B5EF4-FFF2-40B4-BE49-F238E27FC236}">
                <a16:creationId xmlns:a16="http://schemas.microsoft.com/office/drawing/2014/main" id="{ACF09EAA-79FA-4A51-9E13-D20F821E4D10}"/>
              </a:ext>
            </a:extLst>
          </p:cNvPr>
          <p:cNvSpPr txBox="1"/>
          <p:nvPr/>
        </p:nvSpPr>
        <p:spPr>
          <a:xfrm>
            <a:off x="271931" y="1459230"/>
            <a:ext cx="6956763" cy="3939540"/>
          </a:xfrm>
          <a:prstGeom prst="rect">
            <a:avLst/>
          </a:prstGeom>
          <a:noFill/>
        </p:spPr>
        <p:txBody>
          <a:bodyPr wrap="square">
            <a:spAutoFit/>
          </a:bodyPr>
          <a:lstStyle/>
          <a:p>
            <a:pPr marL="457200" indent="-457200" algn="just">
              <a:spcBef>
                <a:spcPts val="600"/>
              </a:spcBef>
              <a:buFont typeface="Wingdings" panose="05000000000000000000" pitchFamily="2" charset="2"/>
              <a:buChar char="§"/>
            </a:pPr>
            <a:r>
              <a:rPr lang="en-GB" sz="2400" dirty="0">
                <a:solidFill>
                  <a:srgbClr val="111111"/>
                </a:solidFill>
                <a:latin typeface="SourceSansPro"/>
              </a:rPr>
              <a:t>J</a:t>
            </a:r>
            <a:r>
              <a:rPr lang="en-GB" sz="2400" b="0" i="0" dirty="0">
                <a:solidFill>
                  <a:srgbClr val="111111"/>
                </a:solidFill>
                <a:effectLst/>
                <a:latin typeface="SourceSansPro"/>
              </a:rPr>
              <a:t>ust-in-Time (JIT) is an inventory management strategy that aligns raw-material orders from suppliers directly with production schedules.</a:t>
            </a:r>
          </a:p>
          <a:p>
            <a:pPr marL="457200" indent="-457200" algn="just">
              <a:spcBef>
                <a:spcPts val="600"/>
              </a:spcBef>
              <a:buFont typeface="Wingdings" panose="05000000000000000000" pitchFamily="2" charset="2"/>
              <a:buChar char="§"/>
            </a:pPr>
            <a:r>
              <a:rPr lang="en-GB" sz="2400" b="0" i="0" dirty="0">
                <a:solidFill>
                  <a:srgbClr val="111111"/>
                </a:solidFill>
                <a:effectLst/>
                <a:latin typeface="SourceSansPro"/>
              </a:rPr>
              <a:t>Companies employ this inventory strategy to increase efficiency and decrease waste by receiving goods only as they need them for the production process, which reduces inventory costs.</a:t>
            </a:r>
          </a:p>
          <a:p>
            <a:pPr marL="457200" indent="-457200" algn="just">
              <a:spcBef>
                <a:spcPts val="600"/>
              </a:spcBef>
              <a:buFont typeface="Wingdings" panose="05000000000000000000" pitchFamily="2" charset="2"/>
              <a:buChar char="§"/>
            </a:pPr>
            <a:r>
              <a:rPr lang="en-GB" sz="2400" b="0" i="0" dirty="0">
                <a:solidFill>
                  <a:srgbClr val="111111"/>
                </a:solidFill>
                <a:effectLst/>
                <a:latin typeface="SourceSansPro"/>
              </a:rPr>
              <a:t>The success of the JIT production processes relies on steady production, high-quality workmanship, no machine breakdowns, and reliable suppliers.</a:t>
            </a:r>
            <a:endParaRPr lang="en-GB" sz="2400" dirty="0">
              <a:solidFill>
                <a:srgbClr val="111111"/>
              </a:solidFill>
              <a:latin typeface="SourceSansPro"/>
            </a:endParaRPr>
          </a:p>
        </p:txBody>
      </p:sp>
      <p:pic>
        <p:nvPicPr>
          <p:cNvPr id="8" name="Picture 7">
            <a:extLst>
              <a:ext uri="{FF2B5EF4-FFF2-40B4-BE49-F238E27FC236}">
                <a16:creationId xmlns:a16="http://schemas.microsoft.com/office/drawing/2014/main" id="{8EB2BDF4-2245-4413-9403-EFBF56C3E52B}"/>
              </a:ext>
            </a:extLst>
          </p:cNvPr>
          <p:cNvPicPr>
            <a:picLocks noChangeAspect="1"/>
          </p:cNvPicPr>
          <p:nvPr/>
        </p:nvPicPr>
        <p:blipFill>
          <a:blip r:embed="rId3"/>
          <a:stretch>
            <a:fillRect/>
          </a:stretch>
        </p:blipFill>
        <p:spPr>
          <a:xfrm>
            <a:off x="7415340" y="1459230"/>
            <a:ext cx="4504729" cy="3939540"/>
          </a:xfrm>
          <a:prstGeom prst="rect">
            <a:avLst/>
          </a:prstGeom>
        </p:spPr>
      </p:pic>
    </p:spTree>
    <p:extLst>
      <p:ext uri="{BB962C8B-B14F-4D97-AF65-F5344CB8AC3E}">
        <p14:creationId xmlns:p14="http://schemas.microsoft.com/office/powerpoint/2010/main" val="3710970659"/>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AD00F-F043-400B-B52B-7F1368C3D664}"/>
              </a:ext>
            </a:extLst>
          </p:cNvPr>
          <p:cNvSpPr>
            <a:spLocks noGrp="1"/>
          </p:cNvSpPr>
          <p:nvPr>
            <p:ph type="title"/>
          </p:nvPr>
        </p:nvSpPr>
        <p:spPr/>
        <p:txBody>
          <a:bodyPr/>
          <a:lstStyle/>
          <a:p>
            <a:r>
              <a:rPr lang="en-GB" dirty="0"/>
              <a:t>Perhaps A Better Definition</a:t>
            </a:r>
          </a:p>
        </p:txBody>
      </p:sp>
      <p:sp>
        <p:nvSpPr>
          <p:cNvPr id="3" name="Content Placeholder 2">
            <a:extLst>
              <a:ext uri="{FF2B5EF4-FFF2-40B4-BE49-F238E27FC236}">
                <a16:creationId xmlns:a16="http://schemas.microsoft.com/office/drawing/2014/main" id="{6F563D41-E2B7-4AC1-B504-4A2FC2C0290F}"/>
              </a:ext>
            </a:extLst>
          </p:cNvPr>
          <p:cNvSpPr>
            <a:spLocks noGrp="1"/>
          </p:cNvSpPr>
          <p:nvPr>
            <p:ph idx="1"/>
          </p:nvPr>
        </p:nvSpPr>
        <p:spPr>
          <a:xfrm>
            <a:off x="383179" y="1616377"/>
            <a:ext cx="6265815" cy="3917032"/>
          </a:xfrm>
        </p:spPr>
        <p:txBody>
          <a:bodyPr>
            <a:normAutofit/>
          </a:bodyPr>
          <a:lstStyle/>
          <a:p>
            <a:pPr marL="0" indent="0" algn="just">
              <a:buNone/>
            </a:pPr>
            <a:r>
              <a:rPr lang="en-GB" dirty="0"/>
              <a:t>Just in Time (JIT) is an inventory management philosophy that calls for the production of </a:t>
            </a:r>
            <a:r>
              <a:rPr lang="en-GB" b="1" dirty="0"/>
              <a:t>what</a:t>
            </a:r>
            <a:r>
              <a:rPr lang="en-GB" dirty="0"/>
              <a:t> the customer wants, </a:t>
            </a:r>
            <a:r>
              <a:rPr lang="en-GB" b="1" dirty="0"/>
              <a:t>when</a:t>
            </a:r>
            <a:r>
              <a:rPr lang="en-GB" dirty="0"/>
              <a:t> they want it, in the </a:t>
            </a:r>
            <a:r>
              <a:rPr lang="en-GB" b="1" dirty="0"/>
              <a:t>quantities</a:t>
            </a:r>
            <a:r>
              <a:rPr lang="en-GB" dirty="0"/>
              <a:t> requested, </a:t>
            </a:r>
            <a:r>
              <a:rPr lang="en-GB" b="1" dirty="0"/>
              <a:t>where</a:t>
            </a:r>
            <a:r>
              <a:rPr lang="en-GB" dirty="0"/>
              <a:t> they want it, </a:t>
            </a:r>
            <a:r>
              <a:rPr lang="en-GB" b="1" dirty="0"/>
              <a:t>without it being delayed </a:t>
            </a:r>
            <a:r>
              <a:rPr lang="en-GB" dirty="0"/>
              <a:t>in inventory.</a:t>
            </a:r>
          </a:p>
        </p:txBody>
      </p:sp>
      <p:pic>
        <p:nvPicPr>
          <p:cNvPr id="1026" name="Picture 2" descr="Just-in-Time Manufacturing - an overview | ScienceDirect Topics">
            <a:extLst>
              <a:ext uri="{FF2B5EF4-FFF2-40B4-BE49-F238E27FC236}">
                <a16:creationId xmlns:a16="http://schemas.microsoft.com/office/drawing/2014/main" id="{16F6BC5D-0006-4495-8002-34D0BD90FB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4126" y="1527980"/>
            <a:ext cx="5016135" cy="3802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378679"/>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5D8BF-1E15-489B-9508-ED4CC4D1633D}"/>
              </a:ext>
            </a:extLst>
          </p:cNvPr>
          <p:cNvSpPr txBox="1">
            <a:spLocks/>
          </p:cNvSpPr>
          <p:nvPr/>
        </p:nvSpPr>
        <p:spPr>
          <a:xfrm>
            <a:off x="609600" y="276890"/>
            <a:ext cx="10972800" cy="121227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600"/>
              </a:spcBef>
            </a:pPr>
            <a:r>
              <a:rPr lang="en-GB" sz="4800" dirty="0">
                <a:latin typeface="+mn-lt"/>
              </a:rPr>
              <a:t>History of JIT – Scene Setting</a:t>
            </a:r>
          </a:p>
          <a:p>
            <a:pPr>
              <a:spcBef>
                <a:spcPts val="0"/>
              </a:spcBef>
            </a:pPr>
            <a:r>
              <a:rPr lang="en-GB" sz="2400" i="1" dirty="0">
                <a:latin typeface="+mn-lt"/>
              </a:rPr>
              <a:t>(JIT- Origin of Lean)</a:t>
            </a:r>
          </a:p>
        </p:txBody>
      </p:sp>
      <p:sp>
        <p:nvSpPr>
          <p:cNvPr id="4" name="Content Placeholder 3">
            <a:extLst>
              <a:ext uri="{FF2B5EF4-FFF2-40B4-BE49-F238E27FC236}">
                <a16:creationId xmlns:a16="http://schemas.microsoft.com/office/drawing/2014/main" id="{F7EF0BDF-3577-4D56-93EC-CCF1AA1087FD}"/>
              </a:ext>
            </a:extLst>
          </p:cNvPr>
          <p:cNvSpPr>
            <a:spLocks noGrp="1"/>
          </p:cNvSpPr>
          <p:nvPr>
            <p:ph idx="1"/>
          </p:nvPr>
        </p:nvSpPr>
        <p:spPr>
          <a:xfrm>
            <a:off x="335278" y="1555919"/>
            <a:ext cx="8638902" cy="4152550"/>
          </a:xfrm>
        </p:spPr>
        <p:txBody>
          <a:bodyPr>
            <a:normAutofit fontScale="77500" lnSpcReduction="20000"/>
          </a:bodyPr>
          <a:lstStyle/>
          <a:p>
            <a:pPr>
              <a:buFont typeface="Wingdings" panose="05000000000000000000" pitchFamily="2" charset="2"/>
              <a:buChar char="§"/>
            </a:pPr>
            <a:r>
              <a:rPr lang="en-GB" dirty="0">
                <a:latin typeface="+mj-lt"/>
              </a:rPr>
              <a:t>JIT is a precursor  to Lean manufacturing.</a:t>
            </a:r>
          </a:p>
          <a:p>
            <a:pPr>
              <a:buFont typeface="Wingdings" panose="05000000000000000000" pitchFamily="2" charset="2"/>
              <a:buChar char="§"/>
            </a:pPr>
            <a:r>
              <a:rPr lang="en-GB" dirty="0">
                <a:latin typeface="+mj-lt"/>
              </a:rPr>
              <a:t>The development of JIT philosophy (1950s-1970s) is largely credited to Toyota, and specifically Taiichi Ohno and Shigeo Shingo (Fathers of JIT/Lean).</a:t>
            </a:r>
          </a:p>
          <a:p>
            <a:pPr>
              <a:buFont typeface="Wingdings" panose="05000000000000000000" pitchFamily="2" charset="2"/>
              <a:buChar char="§"/>
            </a:pPr>
            <a:r>
              <a:rPr lang="en-GB" b="0" i="0" dirty="0">
                <a:effectLst/>
                <a:latin typeface="+mj-lt"/>
              </a:rPr>
              <a:t>Taiichi Ohno initially developed JIT as a means of tackling a series of inefficiencies in the machine-intensive production shops that he managed.</a:t>
            </a:r>
          </a:p>
          <a:p>
            <a:pPr>
              <a:buFont typeface="Wingdings" panose="05000000000000000000" pitchFamily="2" charset="2"/>
              <a:buChar char="§"/>
            </a:pPr>
            <a:r>
              <a:rPr lang="en-GB" dirty="0">
                <a:latin typeface="+mj-lt"/>
              </a:rPr>
              <a:t>It was seen as a means of </a:t>
            </a:r>
            <a:r>
              <a:rPr lang="en-GB" b="0" i="0" dirty="0">
                <a:effectLst/>
                <a:latin typeface="+mj-lt"/>
              </a:rPr>
              <a:t>meeting consumer demands with minimum delays.</a:t>
            </a:r>
          </a:p>
          <a:p>
            <a:pPr>
              <a:buFont typeface="Wingdings" panose="05000000000000000000" pitchFamily="2" charset="2"/>
              <a:buChar char="§"/>
            </a:pPr>
            <a:r>
              <a:rPr lang="en-GB" dirty="0">
                <a:latin typeface="+mj-lt"/>
              </a:rPr>
              <a:t>Ohno admitted that he actually took inspiration from a Henry Ford’s Michigan plant (iron ore to finished vehicle in 3 days) and an American supermarket (replenishment concept).</a:t>
            </a:r>
          </a:p>
        </p:txBody>
      </p:sp>
      <p:pic>
        <p:nvPicPr>
          <p:cNvPr id="1026" name="Picture 2" descr="Taiichi Ohno biography, quotes and books | ToolsHero">
            <a:extLst>
              <a:ext uri="{FF2B5EF4-FFF2-40B4-BE49-F238E27FC236}">
                <a16:creationId xmlns:a16="http://schemas.microsoft.com/office/drawing/2014/main" id="{084F75A7-F390-4293-8C6B-0181DABA8A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9388"/>
          <a:stretch/>
        </p:blipFill>
        <p:spPr bwMode="auto">
          <a:xfrm>
            <a:off x="9166225" y="1225019"/>
            <a:ext cx="2416175" cy="21168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me - Shingo Institute - Home of the Shingo Prize">
            <a:extLst>
              <a:ext uri="{FF2B5EF4-FFF2-40B4-BE49-F238E27FC236}">
                <a16:creationId xmlns:a16="http://schemas.microsoft.com/office/drawing/2014/main" id="{6FC4D1E6-7E06-42F6-8F15-3AA8287CDD67}"/>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8656"/>
          <a:stretch/>
        </p:blipFill>
        <p:spPr bwMode="auto">
          <a:xfrm>
            <a:off x="9166225" y="3429000"/>
            <a:ext cx="2416174" cy="2127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1353228"/>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6CFE9-A387-45F9-841A-3FE08EE574D9}"/>
              </a:ext>
            </a:extLst>
          </p:cNvPr>
          <p:cNvSpPr>
            <a:spLocks noGrp="1"/>
          </p:cNvSpPr>
          <p:nvPr>
            <p:ph type="title"/>
          </p:nvPr>
        </p:nvSpPr>
        <p:spPr>
          <a:xfrm>
            <a:off x="609600" y="222387"/>
            <a:ext cx="10972800" cy="1143000"/>
          </a:xfrm>
        </p:spPr>
        <p:txBody>
          <a:bodyPr>
            <a:normAutofit fontScale="90000"/>
          </a:bodyPr>
          <a:lstStyle/>
          <a:p>
            <a:r>
              <a:rPr lang="en-GB" dirty="0"/>
              <a:t>Early Struggles of Toyota</a:t>
            </a:r>
            <a:br>
              <a:rPr lang="en-GB" dirty="0"/>
            </a:br>
            <a:r>
              <a:rPr lang="en-GB" sz="2700" i="1" dirty="0"/>
              <a:t>(Comments from Toyota Executives)</a:t>
            </a:r>
            <a:endParaRPr lang="en-GB" i="1" dirty="0"/>
          </a:p>
        </p:txBody>
      </p:sp>
      <p:sp>
        <p:nvSpPr>
          <p:cNvPr id="3" name="Content Placeholder 2">
            <a:extLst>
              <a:ext uri="{FF2B5EF4-FFF2-40B4-BE49-F238E27FC236}">
                <a16:creationId xmlns:a16="http://schemas.microsoft.com/office/drawing/2014/main" id="{F30ED430-F179-4350-8332-8D440CBE92F1}"/>
              </a:ext>
            </a:extLst>
          </p:cNvPr>
          <p:cNvSpPr>
            <a:spLocks noGrp="1"/>
          </p:cNvSpPr>
          <p:nvPr>
            <p:ph idx="1"/>
          </p:nvPr>
        </p:nvSpPr>
        <p:spPr>
          <a:xfrm>
            <a:off x="609600" y="1365387"/>
            <a:ext cx="10972800" cy="4160202"/>
          </a:xfrm>
        </p:spPr>
        <p:txBody>
          <a:bodyPr>
            <a:noAutofit/>
          </a:bodyPr>
          <a:lstStyle/>
          <a:p>
            <a:pPr marL="0" indent="0">
              <a:buNone/>
            </a:pPr>
            <a:r>
              <a:rPr lang="en-GB" sz="2400" i="1" dirty="0"/>
              <a:t>“Our die changeover process was terrible, and took anywhere from one to two shifts to complete. Then the initial part quality was never any good.” </a:t>
            </a:r>
          </a:p>
          <a:p>
            <a:pPr marL="0" indent="0">
              <a:spcBef>
                <a:spcPts val="1200"/>
              </a:spcBef>
              <a:buNone/>
            </a:pPr>
            <a:r>
              <a:rPr lang="en-GB" sz="2400" i="1" dirty="0"/>
              <a:t> “Our precision machine tools were all from Germany or the United States. Our uptime averaged 50-60% at best and we struggled with the foreign documentation and delivery of spare parts from overseas.”</a:t>
            </a:r>
          </a:p>
          <a:p>
            <a:pPr marL="0" indent="0">
              <a:spcBef>
                <a:spcPts val="1200"/>
              </a:spcBef>
              <a:buNone/>
            </a:pPr>
            <a:r>
              <a:rPr lang="en-GB" sz="2400" i="1" dirty="0"/>
              <a:t> “We never had the production parts that we needed when we needed them. Materials were scarce and we always seemed to make too much of the wrong thing.” </a:t>
            </a:r>
          </a:p>
          <a:p>
            <a:pPr marL="0" indent="0">
              <a:spcBef>
                <a:spcPts val="1200"/>
              </a:spcBef>
              <a:buNone/>
            </a:pPr>
            <a:r>
              <a:rPr lang="en-GB" sz="2400" i="1" dirty="0"/>
              <a:t> “Our employees wanted to only work one machine and work at their own pace. Virtual mountains of WIP existed between processes as machine speeds were not synchronized to customer demand (takt time) at all.”</a:t>
            </a:r>
          </a:p>
        </p:txBody>
      </p:sp>
    </p:spTree>
    <p:extLst>
      <p:ext uri="{BB962C8B-B14F-4D97-AF65-F5344CB8AC3E}">
        <p14:creationId xmlns:p14="http://schemas.microsoft.com/office/powerpoint/2010/main" val="1008953160"/>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ow Toyota Changed The Way We Make Things">
            <a:hlinkClick r:id="" action="ppaction://media"/>
            <a:extLst>
              <a:ext uri="{FF2B5EF4-FFF2-40B4-BE49-F238E27FC236}">
                <a16:creationId xmlns:a16="http://schemas.microsoft.com/office/drawing/2014/main" id="{A0458D31-6AE2-42F2-BBB2-BD043481FDA8}"/>
              </a:ext>
            </a:extLst>
          </p:cNvPr>
          <p:cNvPicPr>
            <a:picLocks noGrp="1" noChangeAspect="1"/>
          </p:cNvPicPr>
          <p:nvPr>
            <p:ph idx="1"/>
            <a:videoFile r:link="rId1"/>
            <p:extLst>
              <p:ext uri="{DAA4B4D4-6D71-4841-9C94-3DE7FCFB9230}">
                <p14:media xmlns:p14="http://schemas.microsoft.com/office/powerpoint/2010/main" r:embed="rId2">
                  <p14:trim end="20062.9999"/>
                </p14:media>
              </p:ext>
            </p:extLst>
          </p:nvPr>
        </p:nvPicPr>
        <p:blipFill rotWithShape="1">
          <a:blip r:embed="rId4"/>
          <a:srcRect b="10333"/>
          <a:stretch>
            <a:fillRect/>
          </a:stretch>
        </p:blipFill>
        <p:spPr>
          <a:xfrm>
            <a:off x="2288066" y="1501613"/>
            <a:ext cx="7615868" cy="3841096"/>
          </a:xfrm>
        </p:spPr>
      </p:pic>
      <p:sp>
        <p:nvSpPr>
          <p:cNvPr id="5" name="Title 1">
            <a:extLst>
              <a:ext uri="{FF2B5EF4-FFF2-40B4-BE49-F238E27FC236}">
                <a16:creationId xmlns:a16="http://schemas.microsoft.com/office/drawing/2014/main" id="{4137AC0E-1D97-4FDD-92D3-BD79D862E9DC}"/>
              </a:ext>
            </a:extLst>
          </p:cNvPr>
          <p:cNvSpPr>
            <a:spLocks noGrp="1"/>
          </p:cNvSpPr>
          <p:nvPr>
            <p:ph type="title"/>
          </p:nvPr>
        </p:nvSpPr>
        <p:spPr>
          <a:xfrm>
            <a:off x="609600" y="209324"/>
            <a:ext cx="10972800" cy="1143000"/>
          </a:xfrm>
        </p:spPr>
        <p:txBody>
          <a:bodyPr>
            <a:normAutofit/>
          </a:bodyPr>
          <a:lstStyle/>
          <a:p>
            <a:r>
              <a:rPr lang="en-GB" dirty="0"/>
              <a:t>Short Clip – TPS</a:t>
            </a:r>
            <a:endParaRPr lang="en-GB" i="1" dirty="0"/>
          </a:p>
        </p:txBody>
      </p:sp>
    </p:spTree>
    <p:extLst>
      <p:ext uri="{BB962C8B-B14F-4D97-AF65-F5344CB8AC3E}">
        <p14:creationId xmlns:p14="http://schemas.microsoft.com/office/powerpoint/2010/main" val="1802007457"/>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17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B2C3-CEC3-4514-956B-4786358556CC}"/>
              </a:ext>
            </a:extLst>
          </p:cNvPr>
          <p:cNvSpPr>
            <a:spLocks noGrp="1"/>
          </p:cNvSpPr>
          <p:nvPr>
            <p:ph type="title"/>
          </p:nvPr>
        </p:nvSpPr>
        <p:spPr>
          <a:xfrm>
            <a:off x="272143" y="409188"/>
            <a:ext cx="11647714" cy="1143000"/>
          </a:xfrm>
        </p:spPr>
        <p:txBody>
          <a:bodyPr>
            <a:normAutofit fontScale="90000"/>
          </a:bodyPr>
          <a:lstStyle/>
          <a:p>
            <a:r>
              <a:rPr lang="en-GB" dirty="0"/>
              <a:t> 5 Zeros - JIT Aims</a:t>
            </a:r>
            <a:br>
              <a:rPr lang="en-GB" dirty="0"/>
            </a:br>
            <a:r>
              <a:rPr lang="en-GB" sz="2700" i="1" dirty="0"/>
              <a:t>(</a:t>
            </a:r>
            <a:r>
              <a:rPr lang="en-GB" sz="2700" i="1" dirty="0">
                <a:solidFill>
                  <a:srgbClr val="202124"/>
                </a:solidFill>
                <a:effectLst/>
                <a:latin typeface="arial" panose="020B0604020202020204" pitchFamily="34" charset="0"/>
              </a:rPr>
              <a:t>Perfection is Not Attainable, But If We Chase Perfection We Can Catch Excellence</a:t>
            </a:r>
            <a:r>
              <a:rPr lang="en-GB" sz="2700" i="1" dirty="0"/>
              <a:t>)</a:t>
            </a:r>
            <a:endParaRPr lang="en-GB" i="1" dirty="0"/>
          </a:p>
        </p:txBody>
      </p:sp>
      <p:sp>
        <p:nvSpPr>
          <p:cNvPr id="7" name="Rectangle: Rounded Corners 6">
            <a:extLst>
              <a:ext uri="{FF2B5EF4-FFF2-40B4-BE49-F238E27FC236}">
                <a16:creationId xmlns:a16="http://schemas.microsoft.com/office/drawing/2014/main" id="{953FA0B0-3CE8-4BC3-B73A-A350723A427F}"/>
              </a:ext>
            </a:extLst>
          </p:cNvPr>
          <p:cNvSpPr/>
          <p:nvPr/>
        </p:nvSpPr>
        <p:spPr>
          <a:xfrm>
            <a:off x="272143" y="1748589"/>
            <a:ext cx="2155371" cy="3685559"/>
          </a:xfrm>
          <a:prstGeom prst="roundRect">
            <a:avLst/>
          </a:prstGeom>
          <a:solidFill>
            <a:srgbClr val="24B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Zero Inventory</a:t>
            </a:r>
          </a:p>
        </p:txBody>
      </p:sp>
      <p:sp>
        <p:nvSpPr>
          <p:cNvPr id="10" name="Rectangle: Rounded Corners 9">
            <a:extLst>
              <a:ext uri="{FF2B5EF4-FFF2-40B4-BE49-F238E27FC236}">
                <a16:creationId xmlns:a16="http://schemas.microsoft.com/office/drawing/2014/main" id="{5E02B720-0A22-473B-B38C-5DD7D145DF7B}"/>
              </a:ext>
            </a:extLst>
          </p:cNvPr>
          <p:cNvSpPr/>
          <p:nvPr/>
        </p:nvSpPr>
        <p:spPr>
          <a:xfrm>
            <a:off x="7391400" y="1748589"/>
            <a:ext cx="2155371" cy="3685559"/>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Zero Delays (Guaranteed Delivery)</a:t>
            </a:r>
          </a:p>
        </p:txBody>
      </p:sp>
      <p:sp>
        <p:nvSpPr>
          <p:cNvPr id="11" name="Rectangle: Rounded Corners 10">
            <a:extLst>
              <a:ext uri="{FF2B5EF4-FFF2-40B4-BE49-F238E27FC236}">
                <a16:creationId xmlns:a16="http://schemas.microsoft.com/office/drawing/2014/main" id="{280FB414-8227-438C-B5C7-FE37A84AFDE8}"/>
              </a:ext>
            </a:extLst>
          </p:cNvPr>
          <p:cNvSpPr/>
          <p:nvPr/>
        </p:nvSpPr>
        <p:spPr>
          <a:xfrm>
            <a:off x="2653940" y="1748589"/>
            <a:ext cx="2155371" cy="3685559"/>
          </a:xfrm>
          <a:prstGeom prst="roundRect">
            <a:avLst/>
          </a:prstGeom>
          <a:solidFill>
            <a:srgbClr val="4BAC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Zero Defects</a:t>
            </a:r>
          </a:p>
        </p:txBody>
      </p:sp>
      <p:sp>
        <p:nvSpPr>
          <p:cNvPr id="12" name="Rectangle: Rounded Corners 11">
            <a:extLst>
              <a:ext uri="{FF2B5EF4-FFF2-40B4-BE49-F238E27FC236}">
                <a16:creationId xmlns:a16="http://schemas.microsoft.com/office/drawing/2014/main" id="{B1E11967-5331-4C4A-9AAF-C5D2448721F1}"/>
              </a:ext>
            </a:extLst>
          </p:cNvPr>
          <p:cNvSpPr/>
          <p:nvPr/>
        </p:nvSpPr>
        <p:spPr>
          <a:xfrm>
            <a:off x="5018314" y="1748589"/>
            <a:ext cx="2155371" cy="3685559"/>
          </a:xfrm>
          <a:prstGeom prst="round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Zero Breakdowns / Failures</a:t>
            </a:r>
          </a:p>
        </p:txBody>
      </p:sp>
      <p:sp>
        <p:nvSpPr>
          <p:cNvPr id="13" name="Rectangle: Rounded Corners 12">
            <a:extLst>
              <a:ext uri="{FF2B5EF4-FFF2-40B4-BE49-F238E27FC236}">
                <a16:creationId xmlns:a16="http://schemas.microsoft.com/office/drawing/2014/main" id="{C1523E77-FAE8-4750-AD27-AB67C75F356E}"/>
              </a:ext>
            </a:extLst>
          </p:cNvPr>
          <p:cNvSpPr/>
          <p:nvPr/>
        </p:nvSpPr>
        <p:spPr>
          <a:xfrm>
            <a:off x="9764486" y="1748589"/>
            <a:ext cx="2155371" cy="3685559"/>
          </a:xfrm>
          <a:prstGeom prst="roundRect">
            <a:avLst/>
          </a:prstGeom>
          <a:solidFill>
            <a:srgbClr val="003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Zero Waste / Non-Value Added Activity</a:t>
            </a:r>
          </a:p>
        </p:txBody>
      </p:sp>
    </p:spTree>
    <p:extLst>
      <p:ext uri="{BB962C8B-B14F-4D97-AF65-F5344CB8AC3E}">
        <p14:creationId xmlns:p14="http://schemas.microsoft.com/office/powerpoint/2010/main" val="1222880048"/>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8C278-48CD-4F90-8B1A-097BA7CAB3A2}"/>
              </a:ext>
            </a:extLst>
          </p:cNvPr>
          <p:cNvSpPr>
            <a:spLocks noGrp="1"/>
          </p:cNvSpPr>
          <p:nvPr>
            <p:ph type="title"/>
          </p:nvPr>
        </p:nvSpPr>
        <p:spPr>
          <a:xfrm>
            <a:off x="609600" y="223520"/>
            <a:ext cx="10972800" cy="1143000"/>
          </a:xfrm>
        </p:spPr>
        <p:txBody>
          <a:bodyPr>
            <a:normAutofit/>
          </a:bodyPr>
          <a:lstStyle/>
          <a:p>
            <a:r>
              <a:rPr lang="en-GB" dirty="0"/>
              <a:t>Common JIT Concerns &amp; Misconceptions</a:t>
            </a:r>
          </a:p>
        </p:txBody>
      </p:sp>
      <p:sp>
        <p:nvSpPr>
          <p:cNvPr id="4" name="Content Placeholder 3">
            <a:extLst>
              <a:ext uri="{FF2B5EF4-FFF2-40B4-BE49-F238E27FC236}">
                <a16:creationId xmlns:a16="http://schemas.microsoft.com/office/drawing/2014/main" id="{0C0A7DAC-98D9-4068-9132-69570F8FCE7E}"/>
              </a:ext>
            </a:extLst>
          </p:cNvPr>
          <p:cNvSpPr>
            <a:spLocks noGrp="1"/>
          </p:cNvSpPr>
          <p:nvPr>
            <p:ph idx="1"/>
          </p:nvPr>
        </p:nvSpPr>
        <p:spPr>
          <a:xfrm>
            <a:off x="254725" y="1623785"/>
            <a:ext cx="11682549" cy="3954055"/>
          </a:xfrm>
        </p:spPr>
        <p:txBody>
          <a:bodyPr>
            <a:normAutofit fontScale="55000" lnSpcReduction="20000"/>
          </a:bodyPr>
          <a:lstStyle/>
          <a:p>
            <a:pPr>
              <a:lnSpc>
                <a:spcPct val="160000"/>
              </a:lnSpc>
              <a:buFont typeface="Wingdings" panose="05000000000000000000" pitchFamily="2" charset="2"/>
              <a:buChar char="§"/>
            </a:pPr>
            <a:r>
              <a:rPr lang="en-GB" sz="4500" i="1" dirty="0">
                <a:solidFill>
                  <a:srgbClr val="222222"/>
                </a:solidFill>
                <a:effectLst/>
                <a:latin typeface="Neuton"/>
              </a:rPr>
              <a:t>“JIT is not robust, we’ll definitely have stockouts / miss production schedules”</a:t>
            </a:r>
          </a:p>
          <a:p>
            <a:pPr>
              <a:lnSpc>
                <a:spcPct val="160000"/>
              </a:lnSpc>
              <a:buFont typeface="Wingdings" panose="05000000000000000000" pitchFamily="2" charset="2"/>
              <a:buChar char="§"/>
            </a:pPr>
            <a:r>
              <a:rPr lang="en-GB" sz="4500" i="1" dirty="0">
                <a:solidFill>
                  <a:srgbClr val="222222"/>
                </a:solidFill>
                <a:effectLst/>
                <a:latin typeface="Neuton"/>
              </a:rPr>
              <a:t>“Jit is only concerned with inventory reduction”</a:t>
            </a:r>
          </a:p>
          <a:p>
            <a:pPr>
              <a:lnSpc>
                <a:spcPct val="160000"/>
              </a:lnSpc>
              <a:buFont typeface="Wingdings" panose="05000000000000000000" pitchFamily="2" charset="2"/>
              <a:buChar char="§"/>
            </a:pPr>
            <a:r>
              <a:rPr lang="en-GB" sz="4500" i="1" dirty="0">
                <a:solidFill>
                  <a:srgbClr val="222222"/>
                </a:solidFill>
                <a:effectLst/>
                <a:latin typeface="Neuton"/>
              </a:rPr>
              <a:t>“It will mess up our inventory system”</a:t>
            </a:r>
          </a:p>
          <a:p>
            <a:pPr>
              <a:lnSpc>
                <a:spcPct val="160000"/>
              </a:lnSpc>
              <a:buFont typeface="Wingdings" panose="05000000000000000000" pitchFamily="2" charset="2"/>
              <a:buChar char="§"/>
            </a:pPr>
            <a:r>
              <a:rPr lang="en-GB" sz="4500" i="1" dirty="0">
                <a:solidFill>
                  <a:srgbClr val="222222"/>
                </a:solidFill>
                <a:effectLst/>
                <a:latin typeface="Neuton"/>
              </a:rPr>
              <a:t>“We (workforce) don’t have time to learn a complex new system”</a:t>
            </a:r>
          </a:p>
          <a:p>
            <a:pPr>
              <a:lnSpc>
                <a:spcPct val="160000"/>
              </a:lnSpc>
              <a:buFont typeface="Wingdings" panose="05000000000000000000" pitchFamily="2" charset="2"/>
              <a:buChar char="§"/>
            </a:pPr>
            <a:r>
              <a:rPr lang="en-GB" sz="4500" i="1" dirty="0"/>
              <a:t>“We will need a complex ERP/MRP systems to implement JIT”</a:t>
            </a:r>
          </a:p>
          <a:p>
            <a:pPr>
              <a:lnSpc>
                <a:spcPct val="160000"/>
              </a:lnSpc>
              <a:buFont typeface="Wingdings" panose="05000000000000000000" pitchFamily="2" charset="2"/>
              <a:buChar char="§"/>
            </a:pPr>
            <a:r>
              <a:rPr lang="en-GB" sz="4500" i="1" dirty="0">
                <a:solidFill>
                  <a:srgbClr val="222222"/>
                </a:solidFill>
                <a:effectLst/>
                <a:latin typeface="Neuton"/>
              </a:rPr>
              <a:t>“Our suppliers just won’t go for it”</a:t>
            </a:r>
          </a:p>
          <a:p>
            <a:pPr marL="0" indent="0">
              <a:buNone/>
            </a:pPr>
            <a:endParaRPr lang="en-GB" dirty="0"/>
          </a:p>
        </p:txBody>
      </p:sp>
    </p:spTree>
    <p:extLst>
      <p:ext uri="{BB962C8B-B14F-4D97-AF65-F5344CB8AC3E}">
        <p14:creationId xmlns:p14="http://schemas.microsoft.com/office/powerpoint/2010/main" val="2207949789"/>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CA169-716E-46E7-981A-A7D152003C42}"/>
              </a:ext>
            </a:extLst>
          </p:cNvPr>
          <p:cNvSpPr>
            <a:spLocks noGrp="1"/>
          </p:cNvSpPr>
          <p:nvPr>
            <p:ph type="title"/>
          </p:nvPr>
        </p:nvSpPr>
        <p:spPr>
          <a:xfrm>
            <a:off x="609600" y="392204"/>
            <a:ext cx="10972800" cy="1143000"/>
          </a:xfrm>
        </p:spPr>
        <p:txBody>
          <a:bodyPr>
            <a:normAutofit fontScale="90000"/>
          </a:bodyPr>
          <a:lstStyle/>
          <a:p>
            <a:r>
              <a:rPr lang="en-GB" dirty="0"/>
              <a:t>Just in Case Manufacturing </a:t>
            </a:r>
            <a:br>
              <a:rPr lang="en-GB" dirty="0"/>
            </a:br>
            <a:r>
              <a:rPr lang="en-GB" sz="2700" i="1" dirty="0"/>
              <a:t>(Traditional Approach)</a:t>
            </a:r>
            <a:endParaRPr lang="en-GB" i="1" dirty="0"/>
          </a:p>
        </p:txBody>
      </p:sp>
      <p:sp>
        <p:nvSpPr>
          <p:cNvPr id="3" name="Content Placeholder 2">
            <a:extLst>
              <a:ext uri="{FF2B5EF4-FFF2-40B4-BE49-F238E27FC236}">
                <a16:creationId xmlns:a16="http://schemas.microsoft.com/office/drawing/2014/main" id="{31ED303C-DAD7-497E-AFF5-A190D9B92A59}"/>
              </a:ext>
            </a:extLst>
          </p:cNvPr>
          <p:cNvSpPr>
            <a:spLocks noGrp="1"/>
          </p:cNvSpPr>
          <p:nvPr>
            <p:ph idx="1"/>
          </p:nvPr>
        </p:nvSpPr>
        <p:spPr>
          <a:xfrm>
            <a:off x="6008001" y="1674532"/>
            <a:ext cx="5686695" cy="3886120"/>
          </a:xfrm>
        </p:spPr>
        <p:txBody>
          <a:bodyPr>
            <a:normAutofit fontScale="92500" lnSpcReduction="20000"/>
          </a:bodyPr>
          <a:lstStyle/>
          <a:p>
            <a:pPr>
              <a:buFont typeface="Wingdings" panose="05000000000000000000" pitchFamily="2" charset="2"/>
              <a:buChar char="§"/>
            </a:pPr>
            <a:r>
              <a:rPr lang="en-GB" sz="3000" dirty="0"/>
              <a:t>Make as many goods as we can (in a given timeframe) and store them in inventory in anticipation of customer orders / demand. </a:t>
            </a:r>
          </a:p>
          <a:p>
            <a:pPr>
              <a:buFont typeface="Wingdings" panose="05000000000000000000" pitchFamily="2" charset="2"/>
              <a:buChar char="§"/>
            </a:pPr>
            <a:r>
              <a:rPr lang="en-GB" sz="3000" dirty="0"/>
              <a:t>Often referred to as a Make to Stock (MTS) strategy or push production.</a:t>
            </a:r>
          </a:p>
          <a:p>
            <a:pPr>
              <a:buFont typeface="Wingdings" panose="05000000000000000000" pitchFamily="2" charset="2"/>
              <a:buChar char="§"/>
            </a:pPr>
            <a:r>
              <a:rPr lang="en-GB" sz="3000" dirty="0"/>
              <a:t>Typically involves large batch sizes and high inventory levels (and associated costs).</a:t>
            </a:r>
          </a:p>
          <a:p>
            <a:pPr>
              <a:buFont typeface="Wingdings" panose="05000000000000000000" pitchFamily="2" charset="2"/>
              <a:buChar char="§"/>
            </a:pPr>
            <a:endParaRPr lang="en-GB" sz="3600" dirty="0"/>
          </a:p>
        </p:txBody>
      </p:sp>
      <p:pic>
        <p:nvPicPr>
          <p:cNvPr id="5" name="Picture 4" descr="A picture containing LEGO, toy&#10;&#10;Description automatically generated">
            <a:extLst>
              <a:ext uri="{FF2B5EF4-FFF2-40B4-BE49-F238E27FC236}">
                <a16:creationId xmlns:a16="http://schemas.microsoft.com/office/drawing/2014/main" id="{23FC49FE-159C-4736-B804-2BF5565E399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1846531"/>
            <a:ext cx="5209291" cy="3542122"/>
          </a:xfrm>
          <a:prstGeom prst="rect">
            <a:avLst/>
          </a:prstGeom>
        </p:spPr>
      </p:pic>
    </p:spTree>
    <p:extLst>
      <p:ext uri="{BB962C8B-B14F-4D97-AF65-F5344CB8AC3E}">
        <p14:creationId xmlns:p14="http://schemas.microsoft.com/office/powerpoint/2010/main" val="2439995326"/>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2BB87-1C30-40EA-91BE-F17F3DC548E6}"/>
              </a:ext>
            </a:extLst>
          </p:cNvPr>
          <p:cNvSpPr>
            <a:spLocks noGrp="1"/>
          </p:cNvSpPr>
          <p:nvPr>
            <p:ph type="title"/>
          </p:nvPr>
        </p:nvSpPr>
        <p:spPr>
          <a:xfrm>
            <a:off x="609600" y="91440"/>
            <a:ext cx="10972800" cy="1143000"/>
          </a:xfrm>
        </p:spPr>
        <p:txBody>
          <a:bodyPr/>
          <a:lstStyle/>
          <a:p>
            <a:r>
              <a:rPr lang="en-GB" dirty="0"/>
              <a:t>Just in Time vs Just in Case</a:t>
            </a:r>
          </a:p>
        </p:txBody>
      </p:sp>
      <p:graphicFrame>
        <p:nvGraphicFramePr>
          <p:cNvPr id="4" name="Table 4">
            <a:extLst>
              <a:ext uri="{FF2B5EF4-FFF2-40B4-BE49-F238E27FC236}">
                <a16:creationId xmlns:a16="http://schemas.microsoft.com/office/drawing/2014/main" id="{48BDE50C-35FA-4B9B-892D-5EA36C9C0948}"/>
              </a:ext>
            </a:extLst>
          </p:cNvPr>
          <p:cNvGraphicFramePr>
            <a:graphicFrameLocks noGrp="1"/>
          </p:cNvGraphicFramePr>
          <p:nvPr>
            <p:ph idx="1"/>
            <p:extLst>
              <p:ext uri="{D42A27DB-BD31-4B8C-83A1-F6EECF244321}">
                <p14:modId xmlns:p14="http://schemas.microsoft.com/office/powerpoint/2010/main" val="255351851"/>
              </p:ext>
            </p:extLst>
          </p:nvPr>
        </p:nvGraphicFramePr>
        <p:xfrm>
          <a:off x="1431471" y="1308553"/>
          <a:ext cx="9329057" cy="4240894"/>
        </p:xfrm>
        <a:graphic>
          <a:graphicData uri="http://schemas.openxmlformats.org/drawingml/2006/table">
            <a:tbl>
              <a:tblPr firstRow="1" bandRow="1">
                <a:tableStyleId>{74C1A8A3-306A-4EB7-A6B1-4F7E0EB9C5D6}</a:tableStyleId>
              </a:tblPr>
              <a:tblGrid>
                <a:gridCol w="4644066">
                  <a:extLst>
                    <a:ext uri="{9D8B030D-6E8A-4147-A177-3AD203B41FA5}">
                      <a16:colId xmlns:a16="http://schemas.microsoft.com/office/drawing/2014/main" val="1107740047"/>
                    </a:ext>
                  </a:extLst>
                </a:gridCol>
                <a:gridCol w="4684991">
                  <a:extLst>
                    <a:ext uri="{9D8B030D-6E8A-4147-A177-3AD203B41FA5}">
                      <a16:colId xmlns:a16="http://schemas.microsoft.com/office/drawing/2014/main" val="3138767131"/>
                    </a:ext>
                  </a:extLst>
                </a:gridCol>
              </a:tblGrid>
              <a:tr h="292372">
                <a:tc>
                  <a:txBody>
                    <a:bodyPr/>
                    <a:lstStyle/>
                    <a:p>
                      <a:pPr algn="ctr"/>
                      <a:r>
                        <a:rPr lang="en-GB" sz="1600" dirty="0"/>
                        <a:t>Just in Time (Lean)</a:t>
                      </a:r>
                    </a:p>
                  </a:txBody>
                  <a:tcPr anchor="ctr">
                    <a:lnR w="12700" cap="flat" cmpd="sng" algn="ctr">
                      <a:solidFill>
                        <a:schemeClr val="tx1"/>
                      </a:solidFill>
                      <a:prstDash val="solid"/>
                      <a:round/>
                      <a:headEnd type="none" w="med" len="med"/>
                      <a:tailEnd type="none" w="med" len="med"/>
                    </a:lnR>
                  </a:tcPr>
                </a:tc>
                <a:tc>
                  <a:txBody>
                    <a:bodyPr/>
                    <a:lstStyle/>
                    <a:p>
                      <a:pPr algn="ctr"/>
                      <a:r>
                        <a:rPr lang="en-GB" sz="1600" dirty="0"/>
                        <a:t>Just in Case (Traditional)</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433028174"/>
                  </a:ext>
                </a:extLst>
              </a:tr>
              <a:tr h="505007">
                <a:tc>
                  <a:txBody>
                    <a:bodyPr/>
                    <a:lstStyle/>
                    <a:p>
                      <a:pPr algn="ctr"/>
                      <a:r>
                        <a:rPr lang="en-GB" sz="1600" dirty="0"/>
                        <a:t>Produce only what is needed</a:t>
                      </a:r>
                    </a:p>
                  </a:txBody>
                  <a:tcPr anchor="ctr">
                    <a:lnR w="12700" cap="flat" cmpd="sng" algn="ctr">
                      <a:solidFill>
                        <a:schemeClr val="tx1"/>
                      </a:solidFill>
                      <a:prstDash val="solid"/>
                      <a:round/>
                      <a:headEnd type="none" w="med" len="med"/>
                      <a:tailEnd type="none" w="med" len="med"/>
                    </a:lnR>
                  </a:tcPr>
                </a:tc>
                <a:tc>
                  <a:txBody>
                    <a:bodyPr/>
                    <a:lstStyle/>
                    <a:p>
                      <a:pPr algn="ctr"/>
                      <a:r>
                        <a:rPr lang="en-GB" sz="1600" dirty="0"/>
                        <a:t>Produce as much as we can in anticipation of orders (make to stock). </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258324213"/>
                  </a:ext>
                </a:extLst>
              </a:tr>
              <a:tr h="292372">
                <a:tc>
                  <a:txBody>
                    <a:bodyPr/>
                    <a:lstStyle/>
                    <a:p>
                      <a:pPr algn="ctr"/>
                      <a:r>
                        <a:rPr lang="en-GB" sz="1600" dirty="0"/>
                        <a:t>Inventory is a waste that must be reduced</a:t>
                      </a:r>
                    </a:p>
                  </a:txBody>
                  <a:tcPr anchor="ctr">
                    <a:lnR w="12700" cap="flat" cmpd="sng" algn="ctr">
                      <a:solidFill>
                        <a:schemeClr val="tx1"/>
                      </a:solidFill>
                      <a:prstDash val="solid"/>
                      <a:round/>
                      <a:headEnd type="none" w="med" len="med"/>
                      <a:tailEnd type="none" w="med" len="med"/>
                    </a:lnR>
                  </a:tcPr>
                </a:tc>
                <a:tc>
                  <a:txBody>
                    <a:bodyPr/>
                    <a:lstStyle/>
                    <a:p>
                      <a:pPr algn="ctr"/>
                      <a:r>
                        <a:rPr lang="en-GB" sz="1600" dirty="0"/>
                        <a:t>Inventory is an integral part of the system </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824767410"/>
                  </a:ext>
                </a:extLst>
              </a:tr>
              <a:tr h="505007">
                <a:tc>
                  <a:txBody>
                    <a:bodyPr/>
                    <a:lstStyle/>
                    <a:p>
                      <a:pPr algn="ctr"/>
                      <a:r>
                        <a:rPr lang="en-GB" sz="1600" dirty="0"/>
                        <a:t>Requires highly accurate forecasts of demand</a:t>
                      </a:r>
                    </a:p>
                  </a:txBody>
                  <a:tcPr anchor="ctr">
                    <a:lnR w="12700" cap="flat" cmpd="sng" algn="ctr">
                      <a:solidFill>
                        <a:schemeClr val="tx1"/>
                      </a:solidFill>
                      <a:prstDash val="solid"/>
                      <a:round/>
                      <a:headEnd type="none" w="med" len="med"/>
                      <a:tailEnd type="none" w="med" len="med"/>
                    </a:lnR>
                  </a:tcPr>
                </a:tc>
                <a:tc>
                  <a:txBody>
                    <a:bodyPr/>
                    <a:lstStyle/>
                    <a:p>
                      <a:pPr algn="ctr"/>
                      <a:r>
                        <a:rPr lang="en-GB" sz="1600" dirty="0"/>
                        <a:t>Requires approximate forecasts of demand</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978874514"/>
                  </a:ext>
                </a:extLst>
              </a:tr>
              <a:tr h="505007">
                <a:tc>
                  <a:txBody>
                    <a:bodyPr/>
                    <a:lstStyle/>
                    <a:p>
                      <a:pPr algn="ctr"/>
                      <a:r>
                        <a:rPr lang="en-GB" sz="1600" dirty="0"/>
                        <a:t>Zero defects &amp; error elimination</a:t>
                      </a:r>
                    </a:p>
                  </a:txBody>
                  <a:tcPr anchor="ctr">
                    <a:lnR w="12700" cap="flat" cmpd="sng" algn="ctr">
                      <a:solidFill>
                        <a:schemeClr val="tx1"/>
                      </a:solidFill>
                      <a:prstDash val="solid"/>
                      <a:round/>
                      <a:headEnd type="none" w="med" len="med"/>
                      <a:tailEnd type="none" w="med" len="med"/>
                    </a:lnR>
                  </a:tcPr>
                </a:tc>
                <a:tc>
                  <a:txBody>
                    <a:bodyPr/>
                    <a:lstStyle/>
                    <a:p>
                      <a:pPr algn="ctr"/>
                      <a:r>
                        <a:rPr lang="en-GB" sz="1600" dirty="0"/>
                        <a:t>Acceptable quality levels (AQLs) and error detection.</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254453828"/>
                  </a:ext>
                </a:extLst>
              </a:tr>
              <a:tr h="505007">
                <a:tc>
                  <a:txBody>
                    <a:bodyPr/>
                    <a:lstStyle/>
                    <a:p>
                      <a:pPr algn="ctr"/>
                      <a:r>
                        <a:rPr lang="en-GB" sz="1600" dirty="0"/>
                        <a:t>Performance focus - system/organisational efficiency/productivity.</a:t>
                      </a:r>
                    </a:p>
                  </a:txBody>
                  <a:tcPr anchor="ctr">
                    <a:lnR w="12700" cap="flat" cmpd="sng" algn="ctr">
                      <a:solidFill>
                        <a:schemeClr val="tx1"/>
                      </a:solidFill>
                      <a:prstDash val="solid"/>
                      <a:round/>
                      <a:headEnd type="none" w="med" len="med"/>
                      <a:tailEnd type="none" w="med" len="med"/>
                    </a:ln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Performance focus - system/organisational efficiency/productivity.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669165890"/>
                  </a:ext>
                </a:extLst>
              </a:tr>
              <a:tr h="717641">
                <a:tc>
                  <a:txBody>
                    <a:bodyPr/>
                    <a:lstStyle/>
                    <a:p>
                      <a:pPr algn="ctr"/>
                      <a:r>
                        <a:rPr lang="en-GB" sz="1600" dirty="0"/>
                        <a:t>Few suppliers – single/dual sourcing, close relationships, suppliers are viewed as an extension of our own production.</a:t>
                      </a:r>
                    </a:p>
                  </a:txBody>
                  <a:tcPr anchor="ctr">
                    <a:lnR w="12700" cap="flat" cmpd="sng" algn="ctr">
                      <a:solidFill>
                        <a:schemeClr val="tx1"/>
                      </a:solidFill>
                      <a:prstDash val="solid"/>
                      <a:round/>
                      <a:headEnd type="none" w="med" len="med"/>
                      <a:tailEnd type="none" w="med" len="med"/>
                    </a:lnR>
                  </a:tcPr>
                </a:tc>
                <a:tc>
                  <a:txBody>
                    <a:bodyPr/>
                    <a:lstStyle/>
                    <a:p>
                      <a:pPr algn="ctr"/>
                      <a:r>
                        <a:rPr lang="en-GB" sz="1600" dirty="0"/>
                        <a:t>Multiple, distant &amp; independent suppliers. Short term cost savings are often the main decision driver between suppliers.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966262896"/>
                  </a:ext>
                </a:extLst>
              </a:tr>
              <a:tr h="505007">
                <a:tc>
                  <a:txBody>
                    <a:bodyPr/>
                    <a:lstStyle/>
                    <a:p>
                      <a:pPr algn="ctr"/>
                      <a:r>
                        <a:rPr lang="en-GB" sz="1600" dirty="0"/>
                        <a:t>Imminent needs of processes downstream trigger production (Kanbans)</a:t>
                      </a:r>
                    </a:p>
                  </a:txBody>
                  <a:tcPr anchor="ctr">
                    <a:lnR w="12700" cap="flat" cmpd="sng" algn="ctr">
                      <a:solidFill>
                        <a:schemeClr val="tx1"/>
                      </a:solidFill>
                      <a:prstDash val="solid"/>
                      <a:round/>
                      <a:headEnd type="none" w="med" len="med"/>
                      <a:tailEnd type="none" w="med" len="med"/>
                    </a:lnR>
                  </a:tcPr>
                </a:tc>
                <a:tc>
                  <a:txBody>
                    <a:bodyPr/>
                    <a:lstStyle/>
                    <a:p>
                      <a:pPr algn="ctr"/>
                      <a:r>
                        <a:rPr lang="en-GB" sz="1600" dirty="0"/>
                        <a:t>Algorithmically derived schedules trigger production.</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32672989"/>
                  </a:ext>
                </a:extLst>
              </a:tr>
            </a:tbl>
          </a:graphicData>
        </a:graphic>
      </p:graphicFrame>
    </p:spTree>
    <p:extLst>
      <p:ext uri="{BB962C8B-B14F-4D97-AF65-F5344CB8AC3E}">
        <p14:creationId xmlns:p14="http://schemas.microsoft.com/office/powerpoint/2010/main" val="1949283377"/>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7A72C-41C2-4A96-8D6D-118E5877D967}"/>
              </a:ext>
            </a:extLst>
          </p:cNvPr>
          <p:cNvSpPr>
            <a:spLocks noGrp="1"/>
          </p:cNvSpPr>
          <p:nvPr>
            <p:ph type="title"/>
          </p:nvPr>
        </p:nvSpPr>
        <p:spPr/>
        <p:txBody>
          <a:bodyPr/>
          <a:lstStyle/>
          <a:p>
            <a:r>
              <a:rPr lang="en-GB" dirty="0"/>
              <a:t>Benefits of JIT</a:t>
            </a:r>
          </a:p>
        </p:txBody>
      </p:sp>
      <p:sp>
        <p:nvSpPr>
          <p:cNvPr id="3" name="Content Placeholder 2">
            <a:extLst>
              <a:ext uri="{FF2B5EF4-FFF2-40B4-BE49-F238E27FC236}">
                <a16:creationId xmlns:a16="http://schemas.microsoft.com/office/drawing/2014/main" id="{A18DC754-85DA-4FBF-A47B-A0B12A1B741D}"/>
              </a:ext>
            </a:extLst>
          </p:cNvPr>
          <p:cNvSpPr>
            <a:spLocks noGrp="1"/>
          </p:cNvSpPr>
          <p:nvPr>
            <p:ph idx="1"/>
          </p:nvPr>
        </p:nvSpPr>
        <p:spPr>
          <a:xfrm>
            <a:off x="263451" y="1470483"/>
            <a:ext cx="5686697" cy="3917032"/>
          </a:xfrm>
        </p:spPr>
        <p:txBody>
          <a:bodyPr>
            <a:normAutofit fontScale="92500" lnSpcReduction="20000"/>
          </a:bodyPr>
          <a:lstStyle/>
          <a:p>
            <a:pPr>
              <a:buFont typeface="Wingdings" panose="05000000000000000000" pitchFamily="2" charset="2"/>
              <a:buChar char="§"/>
            </a:pPr>
            <a:r>
              <a:rPr lang="en-GB" dirty="0"/>
              <a:t>Reduced operating costs</a:t>
            </a:r>
          </a:p>
          <a:p>
            <a:pPr>
              <a:buFont typeface="Wingdings" panose="05000000000000000000" pitchFamily="2" charset="2"/>
              <a:buChar char="§"/>
            </a:pPr>
            <a:r>
              <a:rPr lang="en-GB" dirty="0"/>
              <a:t>Reduced inventory losses</a:t>
            </a:r>
          </a:p>
          <a:p>
            <a:pPr>
              <a:buFont typeface="Wingdings" panose="05000000000000000000" pitchFamily="2" charset="2"/>
              <a:buChar char="§"/>
            </a:pPr>
            <a:r>
              <a:rPr lang="en-GB" dirty="0"/>
              <a:t>Improved quality inbound product.</a:t>
            </a:r>
          </a:p>
          <a:p>
            <a:pPr>
              <a:buFont typeface="Wingdings" panose="05000000000000000000" pitchFamily="2" charset="2"/>
              <a:buChar char="§"/>
            </a:pPr>
            <a:r>
              <a:rPr lang="en-GB" dirty="0"/>
              <a:t>Higher order fulfilment rates</a:t>
            </a:r>
          </a:p>
          <a:p>
            <a:pPr>
              <a:buFont typeface="Wingdings" panose="05000000000000000000" pitchFamily="2" charset="2"/>
              <a:buChar char="§"/>
            </a:pPr>
            <a:r>
              <a:rPr lang="en-GB" dirty="0"/>
              <a:t>Quicker setup/changeover (flexibility)</a:t>
            </a:r>
          </a:p>
          <a:p>
            <a:pPr>
              <a:buFont typeface="Wingdings" panose="05000000000000000000" pitchFamily="2" charset="2"/>
              <a:buChar char="§"/>
            </a:pPr>
            <a:r>
              <a:rPr lang="en-GB" dirty="0"/>
              <a:t>Easier identification of problems &amp; accountability</a:t>
            </a:r>
          </a:p>
        </p:txBody>
      </p:sp>
      <p:pic>
        <p:nvPicPr>
          <p:cNvPr id="5" name="Picture 4">
            <a:extLst>
              <a:ext uri="{FF2B5EF4-FFF2-40B4-BE49-F238E27FC236}">
                <a16:creationId xmlns:a16="http://schemas.microsoft.com/office/drawing/2014/main" id="{6A08B2ED-7315-460E-ACFA-B3D4B527D8BA}"/>
              </a:ext>
            </a:extLst>
          </p:cNvPr>
          <p:cNvPicPr>
            <a:picLocks noChangeAspect="1"/>
          </p:cNvPicPr>
          <p:nvPr/>
        </p:nvPicPr>
        <p:blipFill>
          <a:blip r:embed="rId3"/>
          <a:stretch>
            <a:fillRect/>
          </a:stretch>
        </p:blipFill>
        <p:spPr>
          <a:xfrm>
            <a:off x="6051496" y="1386662"/>
            <a:ext cx="5877053" cy="4084674"/>
          </a:xfrm>
          <a:prstGeom prst="rect">
            <a:avLst/>
          </a:prstGeom>
        </p:spPr>
      </p:pic>
    </p:spTree>
    <p:extLst>
      <p:ext uri="{BB962C8B-B14F-4D97-AF65-F5344CB8AC3E}">
        <p14:creationId xmlns:p14="http://schemas.microsoft.com/office/powerpoint/2010/main" val="2738777093"/>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70534-8EF8-4E6D-8C90-51403E2940BF}"/>
              </a:ext>
            </a:extLst>
          </p:cNvPr>
          <p:cNvSpPr>
            <a:spLocks noGrp="1"/>
          </p:cNvSpPr>
          <p:nvPr>
            <p:ph type="title"/>
          </p:nvPr>
        </p:nvSpPr>
        <p:spPr>
          <a:xfrm>
            <a:off x="609600" y="339952"/>
            <a:ext cx="10972800" cy="1143000"/>
          </a:xfrm>
        </p:spPr>
        <p:txBody>
          <a:bodyPr/>
          <a:lstStyle/>
          <a:p>
            <a:r>
              <a:rPr lang="en-GB" dirty="0"/>
              <a:t>Limitations of JIT</a:t>
            </a:r>
          </a:p>
        </p:txBody>
      </p:sp>
      <p:sp>
        <p:nvSpPr>
          <p:cNvPr id="3" name="Content Placeholder 2">
            <a:extLst>
              <a:ext uri="{FF2B5EF4-FFF2-40B4-BE49-F238E27FC236}">
                <a16:creationId xmlns:a16="http://schemas.microsoft.com/office/drawing/2014/main" id="{787464ED-FDB9-44BB-86A5-C78AB59D4E02}"/>
              </a:ext>
            </a:extLst>
          </p:cNvPr>
          <p:cNvSpPr>
            <a:spLocks noGrp="1"/>
          </p:cNvSpPr>
          <p:nvPr>
            <p:ph idx="1"/>
          </p:nvPr>
        </p:nvSpPr>
        <p:spPr>
          <a:xfrm>
            <a:off x="609600" y="1482952"/>
            <a:ext cx="10972800" cy="4081825"/>
          </a:xfrm>
        </p:spPr>
        <p:txBody>
          <a:bodyPr>
            <a:normAutofit fontScale="92500"/>
          </a:bodyPr>
          <a:lstStyle/>
          <a:p>
            <a:pPr>
              <a:buFont typeface="Wingdings" panose="05000000000000000000" pitchFamily="2" charset="2"/>
              <a:buChar char="§"/>
            </a:pPr>
            <a:r>
              <a:rPr lang="en-GB" sz="2800" dirty="0"/>
              <a:t>No spare finished products available to cope with process / demand / supply variation/volatility.</a:t>
            </a:r>
          </a:p>
          <a:p>
            <a:pPr>
              <a:buFont typeface="Wingdings" panose="05000000000000000000" pitchFamily="2" charset="2"/>
              <a:buChar char="§"/>
            </a:pPr>
            <a:r>
              <a:rPr lang="en-GB" sz="2800" dirty="0"/>
              <a:t>Supply chain disruptions upstream can cause stockouts/stop production.</a:t>
            </a:r>
          </a:p>
          <a:p>
            <a:pPr>
              <a:buFont typeface="Wingdings" panose="05000000000000000000" pitchFamily="2" charset="2"/>
              <a:buChar char="§"/>
            </a:pPr>
            <a:r>
              <a:rPr lang="en-GB" sz="2800" dirty="0"/>
              <a:t>Lead times (time to customer) may be higher than if we had stock of finished goods.</a:t>
            </a:r>
          </a:p>
          <a:p>
            <a:pPr>
              <a:buFont typeface="Wingdings" panose="05000000000000000000" pitchFamily="2" charset="2"/>
              <a:buChar char="§"/>
            </a:pPr>
            <a:r>
              <a:rPr lang="en-GB" sz="2800" dirty="0"/>
              <a:t>Dependency on suppliers - the timelessness of suppliers for each and every order puts us at risk of delaying the customers’ receipt of goods.</a:t>
            </a:r>
          </a:p>
          <a:p>
            <a:pPr>
              <a:buFont typeface="Wingdings" panose="05000000000000000000" pitchFamily="2" charset="2"/>
              <a:buChar char="§"/>
            </a:pPr>
            <a:r>
              <a:rPr lang="en-GB" sz="2800" dirty="0"/>
              <a:t>Increased freight / logistics costs per unit – Rushing product to plant and then to customers is  a double whammy!</a:t>
            </a:r>
          </a:p>
        </p:txBody>
      </p:sp>
    </p:spTree>
    <p:extLst>
      <p:ext uri="{BB962C8B-B14F-4D97-AF65-F5344CB8AC3E}">
        <p14:creationId xmlns:p14="http://schemas.microsoft.com/office/powerpoint/2010/main" val="4260269244"/>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368B5-0CCF-4696-9913-95629E2E3296}"/>
              </a:ext>
            </a:extLst>
          </p:cNvPr>
          <p:cNvSpPr>
            <a:spLocks noGrp="1"/>
          </p:cNvSpPr>
          <p:nvPr>
            <p:ph type="title"/>
          </p:nvPr>
        </p:nvSpPr>
        <p:spPr>
          <a:xfrm>
            <a:off x="609600" y="153624"/>
            <a:ext cx="10972800" cy="1143000"/>
          </a:xfrm>
        </p:spPr>
        <p:txBody>
          <a:bodyPr/>
          <a:lstStyle/>
          <a:p>
            <a:r>
              <a:rPr lang="en-GB" dirty="0"/>
              <a:t>Thought Exercise – 10 mins</a:t>
            </a:r>
          </a:p>
        </p:txBody>
      </p:sp>
      <p:sp>
        <p:nvSpPr>
          <p:cNvPr id="3" name="Content Placeholder 2">
            <a:extLst>
              <a:ext uri="{FF2B5EF4-FFF2-40B4-BE49-F238E27FC236}">
                <a16:creationId xmlns:a16="http://schemas.microsoft.com/office/drawing/2014/main" id="{7C8D277C-6F0F-4B1F-9551-74451D100703}"/>
              </a:ext>
            </a:extLst>
          </p:cNvPr>
          <p:cNvSpPr>
            <a:spLocks noGrp="1"/>
          </p:cNvSpPr>
          <p:nvPr>
            <p:ph idx="1"/>
          </p:nvPr>
        </p:nvSpPr>
        <p:spPr>
          <a:xfrm>
            <a:off x="6661415" y="1299754"/>
            <a:ext cx="4779981" cy="2129246"/>
          </a:xfrm>
        </p:spPr>
        <p:txBody>
          <a:bodyPr>
            <a:normAutofit lnSpcReduction="10000"/>
          </a:bodyPr>
          <a:lstStyle/>
          <a:p>
            <a:pPr marL="514350" indent="-514350">
              <a:buFont typeface="+mj-lt"/>
              <a:buAutoNum type="arabicPeriod"/>
            </a:pPr>
            <a:r>
              <a:rPr lang="en-GB" dirty="0"/>
              <a:t>What types of Inventory does your organisation hold?</a:t>
            </a:r>
          </a:p>
          <a:p>
            <a:pPr marL="514350" indent="-514350">
              <a:buFont typeface="+mj-lt"/>
              <a:buAutoNum type="arabicPeriod"/>
            </a:pPr>
            <a:r>
              <a:rPr lang="en-GB" dirty="0"/>
              <a:t>Why do they hold it?</a:t>
            </a:r>
          </a:p>
          <a:p>
            <a:pPr marL="0" indent="0">
              <a:buNone/>
            </a:pPr>
            <a:endParaRPr lang="en-GB" dirty="0"/>
          </a:p>
        </p:txBody>
      </p:sp>
      <p:pic>
        <p:nvPicPr>
          <p:cNvPr id="2052" name="Picture 4" descr="Inventory-management - Goods In Cartoon Warehouse | Full Size PNG Download  | SeekPNG">
            <a:extLst>
              <a:ext uri="{FF2B5EF4-FFF2-40B4-BE49-F238E27FC236}">
                <a16:creationId xmlns:a16="http://schemas.microsoft.com/office/drawing/2014/main" id="{86080213-BED1-4BE4-A3DF-F1B7D359DE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71" y="1357131"/>
            <a:ext cx="5909790" cy="414373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4">
            <a:extLst>
              <a:ext uri="{FF2B5EF4-FFF2-40B4-BE49-F238E27FC236}">
                <a16:creationId xmlns:a16="http://schemas.microsoft.com/office/drawing/2014/main" id="{1AF172A5-6754-4F56-86F2-7B33204C5982}"/>
              </a:ext>
            </a:extLst>
          </p:cNvPr>
          <p:cNvGraphicFramePr>
            <a:graphicFrameLocks noGrp="1"/>
          </p:cNvGraphicFramePr>
          <p:nvPr>
            <p:extLst>
              <p:ext uri="{D42A27DB-BD31-4B8C-83A1-F6EECF244321}">
                <p14:modId xmlns:p14="http://schemas.microsoft.com/office/powerpoint/2010/main" val="1763901661"/>
              </p:ext>
            </p:extLst>
          </p:nvPr>
        </p:nvGraphicFramePr>
        <p:xfrm>
          <a:off x="7188208" y="3429000"/>
          <a:ext cx="3726396" cy="1903842"/>
        </p:xfrm>
        <a:graphic>
          <a:graphicData uri="http://schemas.openxmlformats.org/drawingml/2006/table">
            <a:tbl>
              <a:tblPr firstRow="1" bandRow="1">
                <a:tableStyleId>{74C1A8A3-306A-4EB7-A6B1-4F7E0EB9C5D6}</a:tableStyleId>
              </a:tblPr>
              <a:tblGrid>
                <a:gridCol w="582122">
                  <a:extLst>
                    <a:ext uri="{9D8B030D-6E8A-4147-A177-3AD203B41FA5}">
                      <a16:colId xmlns:a16="http://schemas.microsoft.com/office/drawing/2014/main" val="1507736883"/>
                    </a:ext>
                  </a:extLst>
                </a:gridCol>
                <a:gridCol w="3144274">
                  <a:extLst>
                    <a:ext uri="{9D8B030D-6E8A-4147-A177-3AD203B41FA5}">
                      <a16:colId xmlns:a16="http://schemas.microsoft.com/office/drawing/2014/main" val="3455926175"/>
                    </a:ext>
                  </a:extLst>
                </a:gridCol>
              </a:tblGrid>
              <a:tr h="315235">
                <a:tc gridSpan="2">
                  <a:txBody>
                    <a:bodyPr/>
                    <a:lstStyle/>
                    <a:p>
                      <a:pPr algn="ctr"/>
                      <a:r>
                        <a:rPr lang="en-GB" dirty="0"/>
                        <a:t>Types of Inventory</a:t>
                      </a:r>
                    </a:p>
                  </a:txBody>
                  <a:tcPr anchor="ctr"/>
                </a:tc>
                <a:tc hMerge="1">
                  <a:txBody>
                    <a:bodyPr/>
                    <a:lstStyle/>
                    <a:p>
                      <a:endParaRPr lang="en-GB" dirty="0"/>
                    </a:p>
                  </a:txBody>
                  <a:tcPr/>
                </a:tc>
                <a:extLst>
                  <a:ext uri="{0D108BD9-81ED-4DB2-BD59-A6C34878D82A}">
                    <a16:rowId xmlns:a16="http://schemas.microsoft.com/office/drawing/2014/main" val="1864210135"/>
                  </a:ext>
                </a:extLst>
              </a:tr>
              <a:tr h="512694">
                <a:tc>
                  <a:txBody>
                    <a:bodyPr/>
                    <a:lstStyle/>
                    <a:p>
                      <a:pPr algn="ctr"/>
                      <a:r>
                        <a:rPr lang="en-GB" dirty="0"/>
                        <a:t>1.</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Raw Materials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9126881"/>
                  </a:ext>
                </a:extLst>
              </a:tr>
              <a:tr h="512694">
                <a:tc>
                  <a:txBody>
                    <a:bodyPr/>
                    <a:lstStyle/>
                    <a:p>
                      <a:pPr algn="ctr"/>
                      <a:r>
                        <a:rPr lang="en-GB" dirty="0"/>
                        <a:t>2.</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Work in Progress (WIP) </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76513636"/>
                  </a:ext>
                </a:extLst>
              </a:tr>
              <a:tr h="512694">
                <a:tc>
                  <a:txBody>
                    <a:bodyPr/>
                    <a:lstStyle/>
                    <a:p>
                      <a:pPr algn="ctr"/>
                      <a:r>
                        <a:rPr lang="en-GB" dirty="0"/>
                        <a:t>3.</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Finished Goods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42486379"/>
                  </a:ext>
                </a:extLst>
              </a:tr>
            </a:tbl>
          </a:graphicData>
        </a:graphic>
      </p:graphicFrame>
    </p:spTree>
    <p:extLst>
      <p:ext uri="{BB962C8B-B14F-4D97-AF65-F5344CB8AC3E}">
        <p14:creationId xmlns:p14="http://schemas.microsoft.com/office/powerpoint/2010/main" val="646385092"/>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CDC2-E7AF-48F2-BC82-40FA211D017C}"/>
              </a:ext>
            </a:extLst>
          </p:cNvPr>
          <p:cNvSpPr>
            <a:spLocks noGrp="1"/>
          </p:cNvSpPr>
          <p:nvPr>
            <p:ph type="title"/>
          </p:nvPr>
        </p:nvSpPr>
        <p:spPr/>
        <p:txBody>
          <a:bodyPr/>
          <a:lstStyle/>
          <a:p>
            <a:r>
              <a:rPr lang="en-GB" dirty="0"/>
              <a:t>Why do some companies still carry Inventory? </a:t>
            </a:r>
          </a:p>
        </p:txBody>
      </p:sp>
      <p:sp>
        <p:nvSpPr>
          <p:cNvPr id="3" name="Content Placeholder 2">
            <a:extLst>
              <a:ext uri="{FF2B5EF4-FFF2-40B4-BE49-F238E27FC236}">
                <a16:creationId xmlns:a16="http://schemas.microsoft.com/office/drawing/2014/main" id="{63F0A1B6-5618-47C3-9675-66B9DACA1AEB}"/>
              </a:ext>
            </a:extLst>
          </p:cNvPr>
          <p:cNvSpPr>
            <a:spLocks noGrp="1"/>
          </p:cNvSpPr>
          <p:nvPr>
            <p:ph idx="1"/>
          </p:nvPr>
        </p:nvSpPr>
        <p:spPr>
          <a:xfrm>
            <a:off x="6335484" y="1477995"/>
            <a:ext cx="5543216" cy="3917032"/>
          </a:xfrm>
        </p:spPr>
        <p:txBody>
          <a:bodyPr>
            <a:normAutofit fontScale="92500" lnSpcReduction="10000"/>
          </a:bodyPr>
          <a:lstStyle/>
          <a:p>
            <a:pPr marL="0" indent="0">
              <a:buNone/>
            </a:pPr>
            <a:r>
              <a:rPr lang="en-GB" sz="2400" dirty="0"/>
              <a:t>Oftentimes, inventory is used as a buffer against the effects of process inefficiencies:</a:t>
            </a:r>
          </a:p>
          <a:p>
            <a:r>
              <a:rPr lang="en-GB" sz="2400" dirty="0"/>
              <a:t>Risk of failure/breakdowns</a:t>
            </a:r>
          </a:p>
          <a:p>
            <a:r>
              <a:rPr lang="en-GB" sz="2400" dirty="0"/>
              <a:t>Lack of flexibility/agility in upstream processes</a:t>
            </a:r>
          </a:p>
          <a:p>
            <a:r>
              <a:rPr lang="en-GB" sz="2400" dirty="0"/>
              <a:t>To cope with Supply volatility / uncertainty</a:t>
            </a:r>
          </a:p>
          <a:p>
            <a:r>
              <a:rPr lang="en-GB" sz="2400" dirty="0"/>
              <a:t>Lack of flexibility to cope with variation in demand (quantity and mix)</a:t>
            </a:r>
          </a:p>
          <a:p>
            <a:r>
              <a:rPr lang="en-GB" sz="2400" dirty="0"/>
              <a:t>To protect against variation in raw material prices</a:t>
            </a:r>
          </a:p>
          <a:p>
            <a:r>
              <a:rPr lang="en-GB" sz="2400" dirty="0"/>
              <a:t>Provides economies of scale</a:t>
            </a:r>
          </a:p>
          <a:p>
            <a:endParaRPr lang="en-GB" sz="2400" dirty="0"/>
          </a:p>
          <a:p>
            <a:pPr marL="0" indent="0">
              <a:buNone/>
            </a:pPr>
            <a:endParaRPr lang="en-GB" sz="2400" dirty="0"/>
          </a:p>
          <a:p>
            <a:endParaRPr lang="en-GB" sz="2400" dirty="0"/>
          </a:p>
        </p:txBody>
      </p:sp>
      <p:pic>
        <p:nvPicPr>
          <p:cNvPr id="4" name="Picture 3">
            <a:extLst>
              <a:ext uri="{FF2B5EF4-FFF2-40B4-BE49-F238E27FC236}">
                <a16:creationId xmlns:a16="http://schemas.microsoft.com/office/drawing/2014/main" id="{CE69C18C-F4FB-43E6-81E6-7C3D8EA878AD}"/>
              </a:ext>
            </a:extLst>
          </p:cNvPr>
          <p:cNvPicPr>
            <a:picLocks noChangeAspect="1"/>
          </p:cNvPicPr>
          <p:nvPr/>
        </p:nvPicPr>
        <p:blipFill>
          <a:blip r:embed="rId3"/>
          <a:stretch>
            <a:fillRect/>
          </a:stretch>
        </p:blipFill>
        <p:spPr>
          <a:xfrm>
            <a:off x="552784" y="1469537"/>
            <a:ext cx="5543216" cy="3918925"/>
          </a:xfrm>
          <a:prstGeom prst="rect">
            <a:avLst/>
          </a:prstGeom>
        </p:spPr>
      </p:pic>
    </p:spTree>
    <p:extLst>
      <p:ext uri="{BB962C8B-B14F-4D97-AF65-F5344CB8AC3E}">
        <p14:creationId xmlns:p14="http://schemas.microsoft.com/office/powerpoint/2010/main" val="2572974188"/>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FEE82-1E79-4B48-9271-6C35C84C98D4}"/>
              </a:ext>
            </a:extLst>
          </p:cNvPr>
          <p:cNvSpPr>
            <a:spLocks noGrp="1"/>
          </p:cNvSpPr>
          <p:nvPr>
            <p:ph type="title"/>
          </p:nvPr>
        </p:nvSpPr>
        <p:spPr>
          <a:xfrm>
            <a:off x="609600" y="388620"/>
            <a:ext cx="10972800" cy="1143000"/>
          </a:xfrm>
        </p:spPr>
        <p:txBody>
          <a:bodyPr/>
          <a:lstStyle/>
          <a:p>
            <a:r>
              <a:rPr lang="en-GB" dirty="0"/>
              <a:t>Common Inventory losses</a:t>
            </a:r>
          </a:p>
        </p:txBody>
      </p:sp>
      <p:sp>
        <p:nvSpPr>
          <p:cNvPr id="3" name="Content Placeholder 2">
            <a:extLst>
              <a:ext uri="{FF2B5EF4-FFF2-40B4-BE49-F238E27FC236}">
                <a16:creationId xmlns:a16="http://schemas.microsoft.com/office/drawing/2014/main" id="{97EEE087-B7D5-4C59-95B5-55737B888B0F}"/>
              </a:ext>
            </a:extLst>
          </p:cNvPr>
          <p:cNvSpPr>
            <a:spLocks noGrp="1"/>
          </p:cNvSpPr>
          <p:nvPr>
            <p:ph idx="1"/>
          </p:nvPr>
        </p:nvSpPr>
        <p:spPr>
          <a:xfrm>
            <a:off x="505096" y="1531620"/>
            <a:ext cx="6091647" cy="3794759"/>
          </a:xfrm>
        </p:spPr>
        <p:txBody>
          <a:bodyPr>
            <a:normAutofit fontScale="77500" lnSpcReduction="20000"/>
          </a:bodyPr>
          <a:lstStyle/>
          <a:p>
            <a:pPr eaLnBrk="1" hangingPunct="1">
              <a:buFont typeface="Wingdings" panose="05000000000000000000" pitchFamily="2" charset="2"/>
              <a:buChar char="§"/>
            </a:pPr>
            <a:r>
              <a:rPr lang="en-GB" dirty="0"/>
              <a:t>Cost of storage</a:t>
            </a:r>
          </a:p>
          <a:p>
            <a:pPr eaLnBrk="1" hangingPunct="1">
              <a:buFont typeface="Wingdings" panose="05000000000000000000" pitchFamily="2" charset="2"/>
              <a:buChar char="§"/>
            </a:pPr>
            <a:r>
              <a:rPr lang="en-GB" dirty="0"/>
              <a:t>Transportation costs</a:t>
            </a:r>
          </a:p>
          <a:p>
            <a:pPr eaLnBrk="1" hangingPunct="1">
              <a:buFont typeface="Wingdings" panose="05000000000000000000" pitchFamily="2" charset="2"/>
              <a:buChar char="§"/>
            </a:pPr>
            <a:r>
              <a:rPr lang="en-GB" dirty="0"/>
              <a:t>Spoilage/degradation over time</a:t>
            </a:r>
          </a:p>
          <a:p>
            <a:pPr eaLnBrk="1" hangingPunct="1">
              <a:buFont typeface="Wingdings" panose="05000000000000000000" pitchFamily="2" charset="2"/>
              <a:buChar char="§"/>
            </a:pPr>
            <a:r>
              <a:rPr lang="en-GB" dirty="0"/>
              <a:t>Tied up capital/investment – risk of lost opportunities.</a:t>
            </a:r>
          </a:p>
          <a:p>
            <a:pPr eaLnBrk="1" hangingPunct="1">
              <a:buFont typeface="Wingdings" panose="05000000000000000000" pitchFamily="2" charset="2"/>
              <a:buChar char="§"/>
            </a:pPr>
            <a:r>
              <a:rPr lang="en-GB" dirty="0"/>
              <a:t>Ordering – costs of replenishing inventory</a:t>
            </a:r>
          </a:p>
          <a:p>
            <a:pPr eaLnBrk="1" hangingPunct="1">
              <a:buFont typeface="Wingdings" panose="05000000000000000000" pitchFamily="2" charset="2"/>
              <a:buChar char="§"/>
            </a:pPr>
            <a:r>
              <a:rPr lang="en-GB" dirty="0"/>
              <a:t>Facilities costs – Maintenance &amp; utilities.</a:t>
            </a:r>
          </a:p>
          <a:p>
            <a:pPr eaLnBrk="1" hangingPunct="1">
              <a:buFont typeface="Wingdings" panose="05000000000000000000" pitchFamily="2" charset="2"/>
              <a:buChar char="§"/>
            </a:pPr>
            <a:r>
              <a:rPr lang="en-GB" dirty="0"/>
              <a:t>Insurance &amp; auditing costs</a:t>
            </a:r>
          </a:p>
          <a:p>
            <a:pPr eaLnBrk="1" hangingPunct="1">
              <a:buFont typeface="Wingdings" panose="05000000000000000000" pitchFamily="2" charset="2"/>
              <a:buChar char="§"/>
            </a:pPr>
            <a:r>
              <a:rPr lang="en-GB" dirty="0"/>
              <a:t>Obsolescence.</a:t>
            </a:r>
          </a:p>
          <a:p>
            <a:pPr eaLnBrk="1" hangingPunct="1">
              <a:buFont typeface="Wingdings" panose="05000000000000000000" pitchFamily="2" charset="2"/>
              <a:buChar char="§"/>
            </a:pPr>
            <a:r>
              <a:rPr lang="en-GB" dirty="0"/>
              <a:t>Shrinkage</a:t>
            </a:r>
          </a:p>
          <a:p>
            <a:endParaRPr lang="en-GB" dirty="0"/>
          </a:p>
        </p:txBody>
      </p:sp>
      <p:pic>
        <p:nvPicPr>
          <p:cNvPr id="5124" name="Picture 4" descr="Inventory Cartoon Images, Stock Photos &amp;amp; Vectors | Shutterstock">
            <a:extLst>
              <a:ext uri="{FF2B5EF4-FFF2-40B4-BE49-F238E27FC236}">
                <a16:creationId xmlns:a16="http://schemas.microsoft.com/office/drawing/2014/main" id="{4D87F36B-F101-47B5-B4EC-3001410333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00" r="4564" b="5102"/>
          <a:stretch/>
        </p:blipFill>
        <p:spPr bwMode="auto">
          <a:xfrm>
            <a:off x="7092318" y="1531620"/>
            <a:ext cx="4594586" cy="3628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9109112"/>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C6F4FD-298B-47C0-B454-461EB33F3C5B}"/>
              </a:ext>
            </a:extLst>
          </p:cNvPr>
          <p:cNvSpPr>
            <a:spLocks noGrp="1"/>
          </p:cNvSpPr>
          <p:nvPr>
            <p:ph type="title"/>
          </p:nvPr>
        </p:nvSpPr>
        <p:spPr>
          <a:xfrm>
            <a:off x="609600" y="126207"/>
            <a:ext cx="10972800" cy="1143000"/>
          </a:xfrm>
        </p:spPr>
        <p:txBody>
          <a:bodyPr/>
          <a:lstStyle/>
          <a:p>
            <a:r>
              <a:rPr lang="en-GB" dirty="0"/>
              <a:t>Key JIT Principles</a:t>
            </a:r>
          </a:p>
        </p:txBody>
      </p:sp>
      <p:sp>
        <p:nvSpPr>
          <p:cNvPr id="6" name="Rectangle: Rounded Corners 5">
            <a:extLst>
              <a:ext uri="{FF2B5EF4-FFF2-40B4-BE49-F238E27FC236}">
                <a16:creationId xmlns:a16="http://schemas.microsoft.com/office/drawing/2014/main" id="{3F025B91-7CDE-4292-B3A2-EB1465DF1F88}"/>
              </a:ext>
            </a:extLst>
          </p:cNvPr>
          <p:cNvSpPr/>
          <p:nvPr/>
        </p:nvSpPr>
        <p:spPr>
          <a:xfrm>
            <a:off x="609599" y="1417638"/>
            <a:ext cx="3240675" cy="1143000"/>
          </a:xfrm>
          <a:prstGeom prst="roundRect">
            <a:avLst/>
          </a:prstGeom>
          <a:solidFill>
            <a:srgbClr val="24B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Takt Time</a:t>
            </a:r>
          </a:p>
        </p:txBody>
      </p:sp>
      <p:sp>
        <p:nvSpPr>
          <p:cNvPr id="8" name="Rectangle: Rounded Corners 7">
            <a:extLst>
              <a:ext uri="{FF2B5EF4-FFF2-40B4-BE49-F238E27FC236}">
                <a16:creationId xmlns:a16="http://schemas.microsoft.com/office/drawing/2014/main" id="{EF64F036-48B8-498F-B089-349F438FA660}"/>
              </a:ext>
            </a:extLst>
          </p:cNvPr>
          <p:cNvSpPr/>
          <p:nvPr/>
        </p:nvSpPr>
        <p:spPr>
          <a:xfrm>
            <a:off x="4475662" y="1417638"/>
            <a:ext cx="3240675" cy="1143000"/>
          </a:xfrm>
          <a:prstGeom prst="roundRect">
            <a:avLst/>
          </a:prstGeom>
          <a:solidFill>
            <a:srgbClr val="24B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Heijunka – Uniform Plant Loading</a:t>
            </a:r>
          </a:p>
        </p:txBody>
      </p:sp>
      <p:sp>
        <p:nvSpPr>
          <p:cNvPr id="9" name="Rectangle: Rounded Corners 8">
            <a:extLst>
              <a:ext uri="{FF2B5EF4-FFF2-40B4-BE49-F238E27FC236}">
                <a16:creationId xmlns:a16="http://schemas.microsoft.com/office/drawing/2014/main" id="{FF1F8513-5CC5-4284-8200-12A6D0BB0155}"/>
              </a:ext>
            </a:extLst>
          </p:cNvPr>
          <p:cNvSpPr/>
          <p:nvPr/>
        </p:nvSpPr>
        <p:spPr>
          <a:xfrm>
            <a:off x="8341725" y="1417638"/>
            <a:ext cx="3240675" cy="1143000"/>
          </a:xfrm>
          <a:prstGeom prst="roundRect">
            <a:avLst/>
          </a:prstGeom>
          <a:solidFill>
            <a:srgbClr val="24B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Continuous Flow</a:t>
            </a:r>
          </a:p>
        </p:txBody>
      </p:sp>
      <p:sp>
        <p:nvSpPr>
          <p:cNvPr id="10" name="Rectangle: Rounded Corners 9">
            <a:extLst>
              <a:ext uri="{FF2B5EF4-FFF2-40B4-BE49-F238E27FC236}">
                <a16:creationId xmlns:a16="http://schemas.microsoft.com/office/drawing/2014/main" id="{5F513193-8293-46B9-A369-B679A85C8931}"/>
              </a:ext>
            </a:extLst>
          </p:cNvPr>
          <p:cNvSpPr/>
          <p:nvPr/>
        </p:nvSpPr>
        <p:spPr>
          <a:xfrm>
            <a:off x="8341725" y="2857500"/>
            <a:ext cx="3240674" cy="1143000"/>
          </a:xfrm>
          <a:prstGeom prst="round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Total Quality Management (TQM)</a:t>
            </a:r>
          </a:p>
        </p:txBody>
      </p:sp>
      <p:sp>
        <p:nvSpPr>
          <p:cNvPr id="11" name="Rectangle: Rounded Corners 10">
            <a:extLst>
              <a:ext uri="{FF2B5EF4-FFF2-40B4-BE49-F238E27FC236}">
                <a16:creationId xmlns:a16="http://schemas.microsoft.com/office/drawing/2014/main" id="{27F4080D-7C99-4211-B624-8DECD7890B68}"/>
              </a:ext>
            </a:extLst>
          </p:cNvPr>
          <p:cNvSpPr/>
          <p:nvPr/>
        </p:nvSpPr>
        <p:spPr>
          <a:xfrm>
            <a:off x="4475663" y="4297362"/>
            <a:ext cx="3240672" cy="105886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Layouts &amp; Cellular Design</a:t>
            </a:r>
          </a:p>
        </p:txBody>
      </p:sp>
      <p:sp>
        <p:nvSpPr>
          <p:cNvPr id="12" name="Rectangle: Rounded Corners 11">
            <a:extLst>
              <a:ext uri="{FF2B5EF4-FFF2-40B4-BE49-F238E27FC236}">
                <a16:creationId xmlns:a16="http://schemas.microsoft.com/office/drawing/2014/main" id="{7386C064-3BEA-4416-9F7B-D99D99E4EFEC}"/>
              </a:ext>
            </a:extLst>
          </p:cNvPr>
          <p:cNvSpPr/>
          <p:nvPr/>
        </p:nvSpPr>
        <p:spPr>
          <a:xfrm>
            <a:off x="4475662" y="2857500"/>
            <a:ext cx="3240674" cy="1143000"/>
          </a:xfrm>
          <a:prstGeom prst="round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Reduce Changeover Time (SMED)</a:t>
            </a:r>
          </a:p>
        </p:txBody>
      </p:sp>
      <p:sp>
        <p:nvSpPr>
          <p:cNvPr id="13" name="Rectangle: Rounded Corners 12">
            <a:extLst>
              <a:ext uri="{FF2B5EF4-FFF2-40B4-BE49-F238E27FC236}">
                <a16:creationId xmlns:a16="http://schemas.microsoft.com/office/drawing/2014/main" id="{3FE55D72-EA04-4814-989A-E2E05AD2A497}"/>
              </a:ext>
            </a:extLst>
          </p:cNvPr>
          <p:cNvSpPr/>
          <p:nvPr/>
        </p:nvSpPr>
        <p:spPr>
          <a:xfrm>
            <a:off x="8341725" y="4255293"/>
            <a:ext cx="3240673" cy="1143000"/>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Respect for People</a:t>
            </a:r>
          </a:p>
          <a:p>
            <a:pPr algn="ctr"/>
            <a:r>
              <a:rPr lang="en-GB" b="1" dirty="0"/>
              <a:t>Worker, Customer &amp; Supplier Relationships</a:t>
            </a:r>
          </a:p>
        </p:txBody>
      </p:sp>
      <p:sp>
        <p:nvSpPr>
          <p:cNvPr id="14" name="Rectangle: Rounded Corners 13">
            <a:extLst>
              <a:ext uri="{FF2B5EF4-FFF2-40B4-BE49-F238E27FC236}">
                <a16:creationId xmlns:a16="http://schemas.microsoft.com/office/drawing/2014/main" id="{E4AD6A90-6043-4841-96AD-D9A2FF25865F}"/>
              </a:ext>
            </a:extLst>
          </p:cNvPr>
          <p:cNvSpPr/>
          <p:nvPr/>
        </p:nvSpPr>
        <p:spPr>
          <a:xfrm>
            <a:off x="609598" y="4297362"/>
            <a:ext cx="3240672" cy="1143000"/>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Total Productive Maintenance (TPM)</a:t>
            </a:r>
            <a:endParaRPr lang="en-GB" b="1" dirty="0"/>
          </a:p>
        </p:txBody>
      </p:sp>
      <p:sp>
        <p:nvSpPr>
          <p:cNvPr id="15" name="Rectangle: Rounded Corners 14">
            <a:extLst>
              <a:ext uri="{FF2B5EF4-FFF2-40B4-BE49-F238E27FC236}">
                <a16:creationId xmlns:a16="http://schemas.microsoft.com/office/drawing/2014/main" id="{E7648D62-9A84-4434-A03C-E841032B4C30}"/>
              </a:ext>
            </a:extLst>
          </p:cNvPr>
          <p:cNvSpPr/>
          <p:nvPr/>
        </p:nvSpPr>
        <p:spPr>
          <a:xfrm>
            <a:off x="609598" y="2857500"/>
            <a:ext cx="3240675" cy="1143000"/>
          </a:xfrm>
          <a:prstGeom prst="round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Pull Systems</a:t>
            </a:r>
          </a:p>
        </p:txBody>
      </p:sp>
    </p:spTree>
    <p:extLst>
      <p:ext uri="{BB962C8B-B14F-4D97-AF65-F5344CB8AC3E}">
        <p14:creationId xmlns:p14="http://schemas.microsoft.com/office/powerpoint/2010/main" val="3871575344"/>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9C5FF-ED36-48C1-928A-2236103B0BE6}"/>
              </a:ext>
            </a:extLst>
          </p:cNvPr>
          <p:cNvSpPr>
            <a:spLocks noGrp="1"/>
          </p:cNvSpPr>
          <p:nvPr>
            <p:ph type="title"/>
          </p:nvPr>
        </p:nvSpPr>
        <p:spPr>
          <a:xfrm>
            <a:off x="609600" y="147591"/>
            <a:ext cx="10972800" cy="953271"/>
          </a:xfrm>
        </p:spPr>
        <p:txBody>
          <a:bodyPr>
            <a:normAutofit/>
          </a:bodyPr>
          <a:lstStyle/>
          <a:p>
            <a:r>
              <a:rPr lang="en-GB" dirty="0"/>
              <a:t>Takt Time – (Beat/Pulse) </a:t>
            </a:r>
            <a:endParaRPr lang="en-GB" i="1" dirty="0"/>
          </a:p>
        </p:txBody>
      </p:sp>
      <p:sp>
        <p:nvSpPr>
          <p:cNvPr id="3" name="Content Placeholder 2">
            <a:extLst>
              <a:ext uri="{FF2B5EF4-FFF2-40B4-BE49-F238E27FC236}">
                <a16:creationId xmlns:a16="http://schemas.microsoft.com/office/drawing/2014/main" id="{B4D156FF-0DA9-41BC-8A30-6145CA605BE1}"/>
              </a:ext>
            </a:extLst>
          </p:cNvPr>
          <p:cNvSpPr>
            <a:spLocks noGrp="1"/>
          </p:cNvSpPr>
          <p:nvPr>
            <p:ph idx="1"/>
          </p:nvPr>
        </p:nvSpPr>
        <p:spPr>
          <a:xfrm>
            <a:off x="213360" y="1165860"/>
            <a:ext cx="5786846" cy="1224644"/>
          </a:xfrm>
          <a:prstGeom prst="rect">
            <a:avLst/>
          </a:prstGeom>
          <a:noFill/>
          <a:ln w="28575">
            <a:solidFill>
              <a:srgbClr val="346D8B"/>
            </a:solidFill>
          </a:ln>
        </p:spPr>
        <p:txBody>
          <a:bodyPr>
            <a:normAutofit fontScale="70000" lnSpcReduction="20000"/>
          </a:bodyPr>
          <a:lstStyle/>
          <a:p>
            <a:pPr marL="0" indent="0" algn="ctr">
              <a:buNone/>
            </a:pPr>
            <a:r>
              <a:rPr lang="en-GB" sz="3100" b="1" dirty="0"/>
              <a:t>Takt Time</a:t>
            </a:r>
          </a:p>
          <a:p>
            <a:pPr marL="0" indent="0" algn="ctr">
              <a:buNone/>
            </a:pPr>
            <a:r>
              <a:rPr lang="en-GB" sz="2800" dirty="0"/>
              <a:t>Takt time is simply the rate at which we must produce/manufacture a good/service in order to satisfy the customer demand.</a:t>
            </a:r>
          </a:p>
        </p:txBody>
      </p:sp>
      <p:sp>
        <p:nvSpPr>
          <p:cNvPr id="9" name="Content Placeholder 2">
            <a:extLst>
              <a:ext uri="{FF2B5EF4-FFF2-40B4-BE49-F238E27FC236}">
                <a16:creationId xmlns:a16="http://schemas.microsoft.com/office/drawing/2014/main" id="{4DC0A936-CDC3-4A98-80DF-4D0841A2F575}"/>
              </a:ext>
            </a:extLst>
          </p:cNvPr>
          <p:cNvSpPr txBox="1">
            <a:spLocks/>
          </p:cNvSpPr>
          <p:nvPr/>
        </p:nvSpPr>
        <p:spPr>
          <a:xfrm>
            <a:off x="6191794" y="1165859"/>
            <a:ext cx="5786846" cy="1224644"/>
          </a:xfrm>
          <a:prstGeom prst="rect">
            <a:avLst/>
          </a:prstGeom>
          <a:noFill/>
          <a:ln w="28575">
            <a:solidFill>
              <a:srgbClr val="346D8B"/>
            </a:solidFill>
          </a:ln>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400" b="1" dirty="0"/>
              <a:t>Cycle Time</a:t>
            </a:r>
          </a:p>
          <a:p>
            <a:pPr marL="0" indent="0" algn="ctr">
              <a:buFont typeface="Arial" pitchFamily="34" charset="0"/>
              <a:buNone/>
            </a:pPr>
            <a:r>
              <a:rPr lang="en-GB" sz="2200" dirty="0"/>
              <a:t>Cycle time is the average amount of time required to complete one cycle of a process/operation.</a:t>
            </a:r>
          </a:p>
        </p:txBody>
      </p:sp>
      <p:sp>
        <p:nvSpPr>
          <p:cNvPr id="10" name="Content Placeholder 2">
            <a:extLst>
              <a:ext uri="{FF2B5EF4-FFF2-40B4-BE49-F238E27FC236}">
                <a16:creationId xmlns:a16="http://schemas.microsoft.com/office/drawing/2014/main" id="{0C8F499A-B5E6-4C03-862D-1794B41E1643}"/>
              </a:ext>
            </a:extLst>
          </p:cNvPr>
          <p:cNvSpPr txBox="1">
            <a:spLocks/>
          </p:cNvSpPr>
          <p:nvPr/>
        </p:nvSpPr>
        <p:spPr>
          <a:xfrm>
            <a:off x="213360" y="2602776"/>
            <a:ext cx="5786846" cy="826224"/>
          </a:xfrm>
          <a:prstGeom prst="rect">
            <a:avLst/>
          </a:prstGeom>
          <a:noFill/>
          <a:ln w="28575">
            <a:solidFill>
              <a:srgbClr val="346D8B"/>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000" dirty="0"/>
              <a:t>Takt time = available production time / number of units required</a:t>
            </a:r>
          </a:p>
        </p:txBody>
      </p:sp>
      <p:sp>
        <p:nvSpPr>
          <p:cNvPr id="11" name="Content Placeholder 2">
            <a:extLst>
              <a:ext uri="{FF2B5EF4-FFF2-40B4-BE49-F238E27FC236}">
                <a16:creationId xmlns:a16="http://schemas.microsoft.com/office/drawing/2014/main" id="{4212712C-16A1-4FAE-9202-18776EC7567A}"/>
              </a:ext>
            </a:extLst>
          </p:cNvPr>
          <p:cNvSpPr txBox="1">
            <a:spLocks/>
          </p:cNvSpPr>
          <p:nvPr/>
        </p:nvSpPr>
        <p:spPr>
          <a:xfrm>
            <a:off x="6191794" y="2602776"/>
            <a:ext cx="5786846" cy="826224"/>
          </a:xfrm>
          <a:prstGeom prst="rect">
            <a:avLst/>
          </a:prstGeom>
          <a:noFill/>
          <a:ln w="28575">
            <a:solidFill>
              <a:srgbClr val="346D8B"/>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000" dirty="0"/>
              <a:t>Cycle time = Net production time / number of units produced.</a:t>
            </a:r>
          </a:p>
        </p:txBody>
      </p:sp>
      <p:graphicFrame>
        <p:nvGraphicFramePr>
          <p:cNvPr id="13" name="Table 13">
            <a:extLst>
              <a:ext uri="{FF2B5EF4-FFF2-40B4-BE49-F238E27FC236}">
                <a16:creationId xmlns:a16="http://schemas.microsoft.com/office/drawing/2014/main" id="{F1782919-E078-4FCC-9769-220A73A0E79D}"/>
              </a:ext>
            </a:extLst>
          </p:cNvPr>
          <p:cNvGraphicFramePr>
            <a:graphicFrameLocks noGrp="1"/>
          </p:cNvGraphicFramePr>
          <p:nvPr/>
        </p:nvGraphicFramePr>
        <p:xfrm>
          <a:off x="213358" y="3641272"/>
          <a:ext cx="5786846" cy="1880104"/>
        </p:xfrm>
        <a:graphic>
          <a:graphicData uri="http://schemas.openxmlformats.org/drawingml/2006/table">
            <a:tbl>
              <a:tblPr firstRow="1" bandRow="1">
                <a:tableStyleId>{74C1A8A3-306A-4EB7-A6B1-4F7E0EB9C5D6}</a:tableStyleId>
              </a:tblPr>
              <a:tblGrid>
                <a:gridCol w="2893423">
                  <a:extLst>
                    <a:ext uri="{9D8B030D-6E8A-4147-A177-3AD203B41FA5}">
                      <a16:colId xmlns:a16="http://schemas.microsoft.com/office/drawing/2014/main" val="2249408030"/>
                    </a:ext>
                  </a:extLst>
                </a:gridCol>
                <a:gridCol w="2893423">
                  <a:extLst>
                    <a:ext uri="{9D8B030D-6E8A-4147-A177-3AD203B41FA5}">
                      <a16:colId xmlns:a16="http://schemas.microsoft.com/office/drawing/2014/main" val="1540946659"/>
                    </a:ext>
                  </a:extLst>
                </a:gridCol>
              </a:tblGrid>
              <a:tr h="432774">
                <a:tc>
                  <a:txBody>
                    <a:bodyPr/>
                    <a:lstStyle/>
                    <a:p>
                      <a:pPr algn="ctr"/>
                      <a:r>
                        <a:rPr lang="en-GB" sz="2200" b="1" dirty="0">
                          <a:solidFill>
                            <a:schemeClr val="bg1"/>
                          </a:solidFill>
                        </a:rPr>
                        <a:t>Takt time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4BACC6"/>
                    </a:solidFill>
                  </a:tcPr>
                </a:tc>
                <a:tc>
                  <a:txBody>
                    <a:bodyPr/>
                    <a:lstStyle/>
                    <a:p>
                      <a:pPr algn="ctr"/>
                      <a:r>
                        <a:rPr lang="en-GB" sz="2200" b="1" dirty="0">
                          <a:solidFill>
                            <a:schemeClr val="bg1"/>
                          </a:solidFill>
                        </a:rPr>
                        <a:t>Cycle time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4BACC6"/>
                    </a:solidFill>
                  </a:tcPr>
                </a:tc>
                <a:extLst>
                  <a:ext uri="{0D108BD9-81ED-4DB2-BD59-A6C34878D82A}">
                    <a16:rowId xmlns:a16="http://schemas.microsoft.com/office/drawing/2014/main" val="2878148732"/>
                  </a:ext>
                </a:extLst>
              </a:tr>
              <a:tr h="746290">
                <a:tc>
                  <a:txBody>
                    <a:bodyPr/>
                    <a:lstStyle/>
                    <a:p>
                      <a:pPr algn="ctr"/>
                      <a:r>
                        <a:rPr lang="en-GB" sz="2000" dirty="0"/>
                        <a:t>When we should finish production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r>
                        <a:rPr lang="en-GB" sz="2000" dirty="0"/>
                        <a:t>Shows when we actually finished production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2536352495"/>
                  </a:ext>
                </a:extLst>
              </a:tr>
              <a:tr h="390181">
                <a:tc>
                  <a:txBody>
                    <a:bodyPr/>
                    <a:lstStyle/>
                    <a:p>
                      <a:pPr algn="ctr"/>
                      <a:r>
                        <a:rPr lang="en-GB" sz="2000" dirty="0"/>
                        <a:t>Shows the ‘ideal’ production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algn="ctr"/>
                      <a:r>
                        <a:rPr lang="en-GB" sz="2000" dirty="0"/>
                        <a:t>Shows the actual production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960138335"/>
                  </a:ext>
                </a:extLst>
              </a:tr>
            </a:tbl>
          </a:graphicData>
        </a:graphic>
      </p:graphicFrame>
      <p:sp>
        <p:nvSpPr>
          <p:cNvPr id="17" name="Content Placeholder 2">
            <a:extLst>
              <a:ext uri="{FF2B5EF4-FFF2-40B4-BE49-F238E27FC236}">
                <a16:creationId xmlns:a16="http://schemas.microsoft.com/office/drawing/2014/main" id="{86C34E45-F7F4-47DC-ADA1-0C36E368BCE8}"/>
              </a:ext>
            </a:extLst>
          </p:cNvPr>
          <p:cNvSpPr txBox="1">
            <a:spLocks/>
          </p:cNvSpPr>
          <p:nvPr/>
        </p:nvSpPr>
        <p:spPr>
          <a:xfrm>
            <a:off x="6191794" y="3641272"/>
            <a:ext cx="5786848" cy="1883368"/>
          </a:xfrm>
          <a:prstGeom prst="rect">
            <a:avLst/>
          </a:prstGeom>
          <a:noFill/>
          <a:ln w="28575">
            <a:solidFill>
              <a:srgbClr val="346D8B"/>
            </a:solidFill>
          </a:ln>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400" b="1" dirty="0"/>
              <a:t>Relationship</a:t>
            </a:r>
          </a:p>
          <a:p>
            <a:pPr>
              <a:buFont typeface="Wingdings" panose="05000000000000000000" pitchFamily="2" charset="2"/>
              <a:buChar char="§"/>
            </a:pPr>
            <a:r>
              <a:rPr lang="en-GB" sz="2200" dirty="0"/>
              <a:t>In an ideal world Takt time = Cycle time</a:t>
            </a:r>
          </a:p>
          <a:p>
            <a:pPr>
              <a:buFont typeface="Wingdings" panose="05000000000000000000" pitchFamily="2" charset="2"/>
              <a:buChar char="§"/>
            </a:pPr>
            <a:r>
              <a:rPr lang="en-GB" sz="2200" dirty="0"/>
              <a:t>When Cycle time &gt; Takt time, the company will not meet demand.</a:t>
            </a:r>
          </a:p>
          <a:p>
            <a:pPr>
              <a:buFont typeface="Wingdings" panose="05000000000000000000" pitchFamily="2" charset="2"/>
              <a:buChar char="§"/>
            </a:pPr>
            <a:r>
              <a:rPr lang="en-GB" sz="2200" dirty="0"/>
              <a:t>As such, to meet demand we must strive to keep Cycle time &lt; Takt time.</a:t>
            </a:r>
          </a:p>
        </p:txBody>
      </p:sp>
    </p:spTree>
    <p:extLst>
      <p:ext uri="{BB962C8B-B14F-4D97-AF65-F5344CB8AC3E}">
        <p14:creationId xmlns:p14="http://schemas.microsoft.com/office/powerpoint/2010/main" val="2148856072"/>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54C68-DA50-4BAD-85A0-70A0B0BC8466}"/>
              </a:ext>
            </a:extLst>
          </p:cNvPr>
          <p:cNvSpPr>
            <a:spLocks noGrp="1"/>
          </p:cNvSpPr>
          <p:nvPr>
            <p:ph type="title"/>
          </p:nvPr>
        </p:nvSpPr>
        <p:spPr/>
        <p:txBody>
          <a:bodyPr>
            <a:normAutofit fontScale="90000"/>
          </a:bodyPr>
          <a:lstStyle/>
          <a:p>
            <a:r>
              <a:rPr lang="en-GB" dirty="0"/>
              <a:t>Continuous Flow</a:t>
            </a:r>
            <a:br>
              <a:rPr lang="en-GB" dirty="0"/>
            </a:br>
            <a:r>
              <a:rPr lang="en-GB" i="1" dirty="0"/>
              <a:t>(one part flow)</a:t>
            </a:r>
          </a:p>
        </p:txBody>
      </p:sp>
      <p:sp>
        <p:nvSpPr>
          <p:cNvPr id="3" name="Content Placeholder 2">
            <a:extLst>
              <a:ext uri="{FF2B5EF4-FFF2-40B4-BE49-F238E27FC236}">
                <a16:creationId xmlns:a16="http://schemas.microsoft.com/office/drawing/2014/main" id="{6B3AB07A-9825-43AC-BEA4-BD1C3EA53EB1}"/>
              </a:ext>
            </a:extLst>
          </p:cNvPr>
          <p:cNvSpPr>
            <a:spLocks noGrp="1"/>
          </p:cNvSpPr>
          <p:nvPr>
            <p:ph idx="1"/>
          </p:nvPr>
        </p:nvSpPr>
        <p:spPr>
          <a:xfrm>
            <a:off x="372291" y="1597390"/>
            <a:ext cx="11447417" cy="3663219"/>
          </a:xfrm>
        </p:spPr>
        <p:txBody>
          <a:bodyPr>
            <a:normAutofit/>
          </a:bodyPr>
          <a:lstStyle/>
          <a:p>
            <a:pPr>
              <a:buFont typeface="Wingdings" panose="05000000000000000000" pitchFamily="2" charset="2"/>
              <a:buChar char="§"/>
            </a:pPr>
            <a:r>
              <a:rPr lang="en-GB" sz="2600" b="0" i="0" dirty="0">
                <a:solidFill>
                  <a:srgbClr val="111111"/>
                </a:solidFill>
                <a:effectLst/>
                <a:latin typeface="+mj-lt"/>
              </a:rPr>
              <a:t>Continuous flow is a way of moving products through the manufacturing process so that each product is being processed</a:t>
            </a:r>
            <a:r>
              <a:rPr lang="en-GB" sz="2600" dirty="0">
                <a:solidFill>
                  <a:srgbClr val="111111"/>
                </a:solidFill>
                <a:latin typeface="+mj-lt"/>
              </a:rPr>
              <a:t> (</a:t>
            </a:r>
            <a:r>
              <a:rPr lang="en-GB" sz="2600" b="0" i="0" dirty="0">
                <a:solidFill>
                  <a:srgbClr val="111111"/>
                </a:solidFill>
                <a:effectLst/>
                <a:latin typeface="+mj-lt"/>
              </a:rPr>
              <a:t>worked on) one at a time.</a:t>
            </a:r>
          </a:p>
          <a:p>
            <a:pPr>
              <a:buFont typeface="Wingdings" panose="05000000000000000000" pitchFamily="2" charset="2"/>
              <a:buChar char="§"/>
            </a:pPr>
            <a:r>
              <a:rPr lang="en-GB" sz="2600" dirty="0">
                <a:solidFill>
                  <a:srgbClr val="111111"/>
                </a:solidFill>
                <a:latin typeface="+mj-lt"/>
              </a:rPr>
              <a:t>This contrary to traditional approaches such as mass/batch production, where </a:t>
            </a:r>
            <a:r>
              <a:rPr lang="en-GB" sz="2600" b="0" i="0" dirty="0">
                <a:solidFill>
                  <a:srgbClr val="111111"/>
                </a:solidFill>
                <a:effectLst/>
                <a:latin typeface="+mj-lt"/>
              </a:rPr>
              <a:t>products are grouped and move through the process together.</a:t>
            </a:r>
          </a:p>
          <a:p>
            <a:pPr>
              <a:buFont typeface="Wingdings" panose="05000000000000000000" pitchFamily="2" charset="2"/>
              <a:buChar char="§"/>
            </a:pPr>
            <a:r>
              <a:rPr lang="en-GB" sz="2600" dirty="0">
                <a:solidFill>
                  <a:srgbClr val="111111"/>
                </a:solidFill>
                <a:latin typeface="+mj-lt"/>
              </a:rPr>
              <a:t>It is used to challenge four major sources of Muda: time spent waiting, overproduction, underutilization, and rework.</a:t>
            </a:r>
          </a:p>
          <a:p>
            <a:pPr>
              <a:buFont typeface="Wingdings" panose="05000000000000000000" pitchFamily="2" charset="2"/>
              <a:buChar char="§"/>
            </a:pPr>
            <a:r>
              <a:rPr lang="en-GB" sz="2600" dirty="0">
                <a:solidFill>
                  <a:srgbClr val="111111"/>
                </a:solidFill>
                <a:latin typeface="+mj-lt"/>
              </a:rPr>
              <a:t>Establishing pull is essential to implementing continuous flow.</a:t>
            </a:r>
          </a:p>
          <a:p>
            <a:pPr>
              <a:buFont typeface="Wingdings" panose="05000000000000000000" pitchFamily="2" charset="2"/>
              <a:buChar char="§"/>
            </a:pPr>
            <a:r>
              <a:rPr lang="en-GB" sz="2600" dirty="0">
                <a:solidFill>
                  <a:srgbClr val="111111"/>
                </a:solidFill>
                <a:latin typeface="+mj-lt"/>
              </a:rPr>
              <a:t>Basic stability and eradicating bottlenecks are essential to maintaining flow.</a:t>
            </a:r>
            <a:endParaRPr lang="en-GB" sz="2600" dirty="0">
              <a:latin typeface="+mj-lt"/>
            </a:endParaRPr>
          </a:p>
        </p:txBody>
      </p:sp>
    </p:spTree>
    <p:extLst>
      <p:ext uri="{BB962C8B-B14F-4D97-AF65-F5344CB8AC3E}">
        <p14:creationId xmlns:p14="http://schemas.microsoft.com/office/powerpoint/2010/main" val="897402218"/>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6E451-BC10-4CC4-8198-1DC227BC83AB}"/>
              </a:ext>
            </a:extLst>
          </p:cNvPr>
          <p:cNvSpPr>
            <a:spLocks noGrp="1"/>
          </p:cNvSpPr>
          <p:nvPr>
            <p:ph type="title"/>
          </p:nvPr>
        </p:nvSpPr>
        <p:spPr>
          <a:xfrm>
            <a:off x="1538149" y="295933"/>
            <a:ext cx="9115698" cy="1143000"/>
          </a:xfrm>
        </p:spPr>
        <p:txBody>
          <a:bodyPr>
            <a:normAutofit fontScale="90000"/>
          </a:bodyPr>
          <a:lstStyle/>
          <a:p>
            <a:r>
              <a:rPr lang="en-GB" dirty="0"/>
              <a:t>Question - Line Balancing &amp; Bottlenecks</a:t>
            </a:r>
            <a:br>
              <a:rPr lang="en-GB" dirty="0"/>
            </a:br>
            <a:r>
              <a:rPr lang="en-GB" sz="2700" i="1" dirty="0"/>
              <a:t>(What are the problems here?)</a:t>
            </a:r>
            <a:endParaRPr lang="en-GB" i="1" dirty="0"/>
          </a:p>
        </p:txBody>
      </p:sp>
      <p:pic>
        <p:nvPicPr>
          <p:cNvPr id="9" name="Picture 8">
            <a:extLst>
              <a:ext uri="{FF2B5EF4-FFF2-40B4-BE49-F238E27FC236}">
                <a16:creationId xmlns:a16="http://schemas.microsoft.com/office/drawing/2014/main" id="{D2D39533-536B-4A8E-A2BD-E2AAECA66D6F}"/>
              </a:ext>
            </a:extLst>
          </p:cNvPr>
          <p:cNvPicPr>
            <a:picLocks noChangeAspect="1"/>
          </p:cNvPicPr>
          <p:nvPr/>
        </p:nvPicPr>
        <p:blipFill>
          <a:blip r:embed="rId2"/>
          <a:stretch>
            <a:fillRect/>
          </a:stretch>
        </p:blipFill>
        <p:spPr>
          <a:xfrm>
            <a:off x="2337489" y="2493183"/>
            <a:ext cx="7517019" cy="1871634"/>
          </a:xfrm>
          <a:prstGeom prst="rect">
            <a:avLst/>
          </a:prstGeom>
        </p:spPr>
      </p:pic>
      <p:sp>
        <p:nvSpPr>
          <p:cNvPr id="11" name="Callout: Up Arrow 10">
            <a:extLst>
              <a:ext uri="{FF2B5EF4-FFF2-40B4-BE49-F238E27FC236}">
                <a16:creationId xmlns:a16="http://schemas.microsoft.com/office/drawing/2014/main" id="{F66FA3E9-35E9-4010-8846-2FB439317954}"/>
              </a:ext>
            </a:extLst>
          </p:cNvPr>
          <p:cNvSpPr/>
          <p:nvPr/>
        </p:nvSpPr>
        <p:spPr>
          <a:xfrm>
            <a:off x="4284617" y="4273377"/>
            <a:ext cx="1489166" cy="1054250"/>
          </a:xfrm>
          <a:prstGeom prst="upArrowCallout">
            <a:avLst/>
          </a:prstGeom>
          <a:solidFill>
            <a:srgbClr val="003A58"/>
          </a:solidFill>
          <a:ln>
            <a:solidFill>
              <a:srgbClr val="2A99B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Constant Overburden</a:t>
            </a:r>
          </a:p>
        </p:txBody>
      </p:sp>
      <p:sp>
        <p:nvSpPr>
          <p:cNvPr id="19" name="Callout: Up Arrow 18">
            <a:extLst>
              <a:ext uri="{FF2B5EF4-FFF2-40B4-BE49-F238E27FC236}">
                <a16:creationId xmlns:a16="http://schemas.microsoft.com/office/drawing/2014/main" id="{C3F49FC6-A2DE-4421-A331-18E81161D8EB}"/>
              </a:ext>
            </a:extLst>
          </p:cNvPr>
          <p:cNvSpPr/>
          <p:nvPr/>
        </p:nvSpPr>
        <p:spPr>
          <a:xfrm>
            <a:off x="6324979" y="4273377"/>
            <a:ext cx="1489166" cy="1054250"/>
          </a:xfrm>
          <a:prstGeom prst="upArrowCallout">
            <a:avLst/>
          </a:prstGeom>
          <a:solidFill>
            <a:srgbClr val="003A58"/>
          </a:solidFill>
          <a:ln>
            <a:solidFill>
              <a:srgbClr val="2A99B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Waiting (for operator B)</a:t>
            </a:r>
          </a:p>
        </p:txBody>
      </p:sp>
      <p:sp>
        <p:nvSpPr>
          <p:cNvPr id="20" name="Callout: Up Arrow 19">
            <a:extLst>
              <a:ext uri="{FF2B5EF4-FFF2-40B4-BE49-F238E27FC236}">
                <a16:creationId xmlns:a16="http://schemas.microsoft.com/office/drawing/2014/main" id="{34F6A735-72BA-45D1-8142-068D711156E8}"/>
              </a:ext>
            </a:extLst>
          </p:cNvPr>
          <p:cNvSpPr/>
          <p:nvPr/>
        </p:nvSpPr>
        <p:spPr>
          <a:xfrm>
            <a:off x="8365342" y="4273377"/>
            <a:ext cx="1489166" cy="1054250"/>
          </a:xfrm>
          <a:prstGeom prst="upArrowCallout">
            <a:avLst/>
          </a:prstGeom>
          <a:solidFill>
            <a:srgbClr val="003A58"/>
          </a:solidFill>
          <a:ln>
            <a:solidFill>
              <a:srgbClr val="2A99B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Waiting (for operator C)</a:t>
            </a:r>
          </a:p>
        </p:txBody>
      </p:sp>
      <p:sp>
        <p:nvSpPr>
          <p:cNvPr id="21" name="Callout: Up Arrow 20">
            <a:extLst>
              <a:ext uri="{FF2B5EF4-FFF2-40B4-BE49-F238E27FC236}">
                <a16:creationId xmlns:a16="http://schemas.microsoft.com/office/drawing/2014/main" id="{DA07D8F8-C831-4498-AD56-50C8248DDD5E}"/>
              </a:ext>
            </a:extLst>
          </p:cNvPr>
          <p:cNvSpPr/>
          <p:nvPr/>
        </p:nvSpPr>
        <p:spPr>
          <a:xfrm>
            <a:off x="2566470" y="4273377"/>
            <a:ext cx="1489166" cy="1054250"/>
          </a:xfrm>
          <a:prstGeom prst="upArrowCallout">
            <a:avLst/>
          </a:prstGeom>
          <a:solidFill>
            <a:srgbClr val="003A58"/>
          </a:solidFill>
          <a:ln>
            <a:solidFill>
              <a:srgbClr val="2A99B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Over Production</a:t>
            </a:r>
          </a:p>
        </p:txBody>
      </p:sp>
      <p:sp>
        <p:nvSpPr>
          <p:cNvPr id="12" name="Rectangle: Rounded Corners 11">
            <a:extLst>
              <a:ext uri="{FF2B5EF4-FFF2-40B4-BE49-F238E27FC236}">
                <a16:creationId xmlns:a16="http://schemas.microsoft.com/office/drawing/2014/main" id="{6AB3A966-440D-42C5-B7BB-C01CFEF1DDEB}"/>
              </a:ext>
            </a:extLst>
          </p:cNvPr>
          <p:cNvSpPr/>
          <p:nvPr/>
        </p:nvSpPr>
        <p:spPr>
          <a:xfrm>
            <a:off x="6095998" y="1530373"/>
            <a:ext cx="5172892" cy="953589"/>
          </a:xfrm>
          <a:prstGeom prst="roundRect">
            <a:avLst/>
          </a:prstGeom>
          <a:solidFill>
            <a:srgbClr val="003A58"/>
          </a:solidFill>
          <a:ln>
            <a:solidFill>
              <a:srgbClr val="2A99B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Over Production </a:t>
            </a:r>
            <a:r>
              <a:rPr lang="en-GB" dirty="0"/>
              <a:t>leading to: over processing, Inventory, waiting, overburden, transportation,  motion and rework .</a:t>
            </a:r>
          </a:p>
        </p:txBody>
      </p:sp>
      <p:cxnSp>
        <p:nvCxnSpPr>
          <p:cNvPr id="23" name="Straight Arrow Connector 22">
            <a:extLst>
              <a:ext uri="{FF2B5EF4-FFF2-40B4-BE49-F238E27FC236}">
                <a16:creationId xmlns:a16="http://schemas.microsoft.com/office/drawing/2014/main" id="{252B9A27-55A9-42FC-A202-023D13ECBC24}"/>
              </a:ext>
            </a:extLst>
          </p:cNvPr>
          <p:cNvCxnSpPr>
            <a:stCxn id="12" idx="1"/>
          </p:cNvCxnSpPr>
          <p:nvPr/>
        </p:nvCxnSpPr>
        <p:spPr>
          <a:xfrm flipH="1">
            <a:off x="3892731" y="2007168"/>
            <a:ext cx="2203267" cy="899318"/>
          </a:xfrm>
          <a:prstGeom prst="straightConnector1">
            <a:avLst/>
          </a:prstGeom>
          <a:ln w="38100">
            <a:solidFill>
              <a:srgbClr val="4BACC6"/>
            </a:solidFill>
            <a:tailEnd type="triangle"/>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0DDAC1C1-9266-407B-8E15-524642B4ACC2}"/>
              </a:ext>
            </a:extLst>
          </p:cNvPr>
          <p:cNvSpPr/>
          <p:nvPr/>
        </p:nvSpPr>
        <p:spPr>
          <a:xfrm>
            <a:off x="4055636" y="2863164"/>
            <a:ext cx="777621" cy="71192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66DB3D0F-09E8-4409-872E-7B89B3F3FB05}"/>
              </a:ext>
            </a:extLst>
          </p:cNvPr>
          <p:cNvSpPr/>
          <p:nvPr/>
        </p:nvSpPr>
        <p:spPr>
          <a:xfrm>
            <a:off x="5776217" y="2857165"/>
            <a:ext cx="777621" cy="71192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8B55BE9F-4231-4CC4-B2FC-CC1C9E70D5F0}"/>
              </a:ext>
            </a:extLst>
          </p:cNvPr>
          <p:cNvSpPr/>
          <p:nvPr/>
        </p:nvSpPr>
        <p:spPr>
          <a:xfrm>
            <a:off x="8161206" y="2881704"/>
            <a:ext cx="777621" cy="71192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1825546"/>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anim calcmode="lin" valueType="num">
                                      <p:cBhvr>
                                        <p:cTn id="15" dur="500" fill="hold"/>
                                        <p:tgtEl>
                                          <p:spTgt spid="21"/>
                                        </p:tgtEl>
                                        <p:attrNameLst>
                                          <p:attrName>ppt_w</p:attrName>
                                        </p:attrNameLst>
                                      </p:cBhvr>
                                      <p:tavLst>
                                        <p:tav tm="0">
                                          <p:val>
                                            <p:fltVal val="0"/>
                                          </p:val>
                                        </p:tav>
                                        <p:tav tm="100000">
                                          <p:val>
                                            <p:strVal val="#ppt_w"/>
                                          </p:val>
                                        </p:tav>
                                      </p:tavLst>
                                    </p:anim>
                                    <p:anim calcmode="lin" valueType="num">
                                      <p:cBhvr>
                                        <p:cTn id="16" dur="500" fill="hold"/>
                                        <p:tgtEl>
                                          <p:spTgt spid="21"/>
                                        </p:tgtEl>
                                        <p:attrNameLst>
                                          <p:attrName>ppt_h</p:attrName>
                                        </p:attrNameLst>
                                      </p:cBhvr>
                                      <p:tavLst>
                                        <p:tav tm="0">
                                          <p:val>
                                            <p:fltVal val="0"/>
                                          </p:val>
                                        </p:tav>
                                        <p:tav tm="100000">
                                          <p:val>
                                            <p:strVal val="#ppt_h"/>
                                          </p:val>
                                        </p:tav>
                                      </p:tavLst>
                                    </p:anim>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p:cTn id="22" dur="500" fill="hold"/>
                                        <p:tgtEl>
                                          <p:spTgt spid="11"/>
                                        </p:tgtEl>
                                        <p:attrNameLst>
                                          <p:attrName>ppt_w</p:attrName>
                                        </p:attrNameLst>
                                      </p:cBhvr>
                                      <p:tavLst>
                                        <p:tav tm="0">
                                          <p:val>
                                            <p:fltVal val="0"/>
                                          </p:val>
                                        </p:tav>
                                        <p:tav tm="100000">
                                          <p:val>
                                            <p:strVal val="#ppt_w"/>
                                          </p:val>
                                        </p:tav>
                                      </p:tavLst>
                                    </p:anim>
                                    <p:anim calcmode="lin" valueType="num">
                                      <p:cBhvr>
                                        <p:cTn id="23" dur="500" fill="hold"/>
                                        <p:tgtEl>
                                          <p:spTgt spid="11"/>
                                        </p:tgtEl>
                                        <p:attrNameLst>
                                          <p:attrName>ppt_h</p:attrName>
                                        </p:attrNameLst>
                                      </p:cBhvr>
                                      <p:tavLst>
                                        <p:tav tm="0">
                                          <p:val>
                                            <p:fltVal val="0"/>
                                          </p:val>
                                        </p:tav>
                                        <p:tav tm="100000">
                                          <p:val>
                                            <p:strVal val="#ppt_h"/>
                                          </p:val>
                                        </p:tav>
                                      </p:tavLst>
                                    </p:anim>
                                    <p:animEffect transition="in" filter="fade">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anim calcmode="lin" valueType="num">
                                      <p:cBhvr>
                                        <p:cTn id="29" dur="500" fill="hold"/>
                                        <p:tgtEl>
                                          <p:spTgt spid="19"/>
                                        </p:tgtEl>
                                        <p:attrNameLst>
                                          <p:attrName>ppt_w</p:attrName>
                                        </p:attrNameLst>
                                      </p:cBhvr>
                                      <p:tavLst>
                                        <p:tav tm="0">
                                          <p:val>
                                            <p:fltVal val="0"/>
                                          </p:val>
                                        </p:tav>
                                        <p:tav tm="100000">
                                          <p:val>
                                            <p:strVal val="#ppt_w"/>
                                          </p:val>
                                        </p:tav>
                                      </p:tavLst>
                                    </p:anim>
                                    <p:anim calcmode="lin" valueType="num">
                                      <p:cBhvr>
                                        <p:cTn id="30" dur="500" fill="hold"/>
                                        <p:tgtEl>
                                          <p:spTgt spid="19"/>
                                        </p:tgtEl>
                                        <p:attrNameLst>
                                          <p:attrName>ppt_h</p:attrName>
                                        </p:attrNameLst>
                                      </p:cBhvr>
                                      <p:tavLst>
                                        <p:tav tm="0">
                                          <p:val>
                                            <p:fltVal val="0"/>
                                          </p:val>
                                        </p:tav>
                                        <p:tav tm="100000">
                                          <p:val>
                                            <p:strVal val="#ppt_h"/>
                                          </p:val>
                                        </p:tav>
                                      </p:tavLst>
                                    </p:anim>
                                    <p:animEffect transition="in" filter="fade">
                                      <p:cBhvr>
                                        <p:cTn id="31" dur="500"/>
                                        <p:tgtEl>
                                          <p:spTgt spid="19"/>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anim calcmode="lin" valueType="num">
                                      <p:cBhvr>
                                        <p:cTn id="36" dur="500" fill="hold"/>
                                        <p:tgtEl>
                                          <p:spTgt spid="20"/>
                                        </p:tgtEl>
                                        <p:attrNameLst>
                                          <p:attrName>ppt_w</p:attrName>
                                        </p:attrNameLst>
                                      </p:cBhvr>
                                      <p:tavLst>
                                        <p:tav tm="0">
                                          <p:val>
                                            <p:fltVal val="0"/>
                                          </p:val>
                                        </p:tav>
                                        <p:tav tm="100000">
                                          <p:val>
                                            <p:strVal val="#ppt_w"/>
                                          </p:val>
                                        </p:tav>
                                      </p:tavLst>
                                    </p:anim>
                                    <p:anim calcmode="lin" valueType="num">
                                      <p:cBhvr>
                                        <p:cTn id="37" dur="500" fill="hold"/>
                                        <p:tgtEl>
                                          <p:spTgt spid="20"/>
                                        </p:tgtEl>
                                        <p:attrNameLst>
                                          <p:attrName>ppt_h</p:attrName>
                                        </p:attrNameLst>
                                      </p:cBhvr>
                                      <p:tavLst>
                                        <p:tav tm="0">
                                          <p:val>
                                            <p:fltVal val="0"/>
                                          </p:val>
                                        </p:tav>
                                        <p:tav tm="100000">
                                          <p:val>
                                            <p:strVal val="#ppt_h"/>
                                          </p:val>
                                        </p:tav>
                                      </p:tavLst>
                                    </p:anim>
                                    <p:animEffect transition="in" filter="fade">
                                      <p:cBhvr>
                                        <p:cTn id="38" dur="500"/>
                                        <p:tgtEl>
                                          <p:spTgt spid="20"/>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p:cTn id="43" dur="500" fill="hold"/>
                                        <p:tgtEl>
                                          <p:spTgt spid="28"/>
                                        </p:tgtEl>
                                        <p:attrNameLst>
                                          <p:attrName>ppt_w</p:attrName>
                                        </p:attrNameLst>
                                      </p:cBhvr>
                                      <p:tavLst>
                                        <p:tav tm="0">
                                          <p:val>
                                            <p:fltVal val="0"/>
                                          </p:val>
                                        </p:tav>
                                        <p:tav tm="100000">
                                          <p:val>
                                            <p:strVal val="#ppt_w"/>
                                          </p:val>
                                        </p:tav>
                                      </p:tavLst>
                                    </p:anim>
                                    <p:anim calcmode="lin" valueType="num">
                                      <p:cBhvr>
                                        <p:cTn id="44" dur="500" fill="hold"/>
                                        <p:tgtEl>
                                          <p:spTgt spid="28"/>
                                        </p:tgtEl>
                                        <p:attrNameLst>
                                          <p:attrName>ppt_h</p:attrName>
                                        </p:attrNameLst>
                                      </p:cBhvr>
                                      <p:tavLst>
                                        <p:tav tm="0">
                                          <p:val>
                                            <p:fltVal val="0"/>
                                          </p:val>
                                        </p:tav>
                                        <p:tav tm="100000">
                                          <p:val>
                                            <p:strVal val="#ppt_h"/>
                                          </p:val>
                                        </p:tav>
                                      </p:tavLst>
                                    </p:anim>
                                    <p:animEffect transition="in" filter="fade">
                                      <p:cBhvr>
                                        <p:cTn id="45" dur="500"/>
                                        <p:tgtEl>
                                          <p:spTgt spid="28"/>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24"/>
                                        </p:tgtEl>
                                        <p:attrNameLst>
                                          <p:attrName>style.visibility</p:attrName>
                                        </p:attrNameLst>
                                      </p:cBhvr>
                                      <p:to>
                                        <p:strVal val="visible"/>
                                      </p:to>
                                    </p:set>
                                    <p:anim calcmode="lin" valueType="num">
                                      <p:cBhvr>
                                        <p:cTn id="48" dur="500" fill="hold"/>
                                        <p:tgtEl>
                                          <p:spTgt spid="24"/>
                                        </p:tgtEl>
                                        <p:attrNameLst>
                                          <p:attrName>ppt_w</p:attrName>
                                        </p:attrNameLst>
                                      </p:cBhvr>
                                      <p:tavLst>
                                        <p:tav tm="0">
                                          <p:val>
                                            <p:fltVal val="0"/>
                                          </p:val>
                                        </p:tav>
                                        <p:tav tm="100000">
                                          <p:val>
                                            <p:strVal val="#ppt_w"/>
                                          </p:val>
                                        </p:tav>
                                      </p:tavLst>
                                    </p:anim>
                                    <p:anim calcmode="lin" valueType="num">
                                      <p:cBhvr>
                                        <p:cTn id="49" dur="500" fill="hold"/>
                                        <p:tgtEl>
                                          <p:spTgt spid="24"/>
                                        </p:tgtEl>
                                        <p:attrNameLst>
                                          <p:attrName>ppt_h</p:attrName>
                                        </p:attrNameLst>
                                      </p:cBhvr>
                                      <p:tavLst>
                                        <p:tav tm="0">
                                          <p:val>
                                            <p:fltVal val="0"/>
                                          </p:val>
                                        </p:tav>
                                        <p:tav tm="100000">
                                          <p:val>
                                            <p:strVal val="#ppt_h"/>
                                          </p:val>
                                        </p:tav>
                                      </p:tavLst>
                                    </p:anim>
                                    <p:animEffect transition="in" filter="fade">
                                      <p:cBhvr>
                                        <p:cTn id="50" dur="500"/>
                                        <p:tgtEl>
                                          <p:spTgt spid="24"/>
                                        </p:tgtEl>
                                      </p:cBhvr>
                                    </p:animEffect>
                                  </p:childTnLst>
                                </p:cTn>
                              </p:par>
                              <p:par>
                                <p:cTn id="51" presetID="53" presetClass="entr" presetSubtype="16" fill="hold" grpId="0" nodeType="withEffect">
                                  <p:stCondLst>
                                    <p:cond delay="0"/>
                                  </p:stCondLst>
                                  <p:childTnLst>
                                    <p:set>
                                      <p:cBhvr>
                                        <p:cTn id="52" dur="1" fill="hold">
                                          <p:stCondLst>
                                            <p:cond delay="0"/>
                                          </p:stCondLst>
                                        </p:cTn>
                                        <p:tgtEl>
                                          <p:spTgt spid="29"/>
                                        </p:tgtEl>
                                        <p:attrNameLst>
                                          <p:attrName>style.visibility</p:attrName>
                                        </p:attrNameLst>
                                      </p:cBhvr>
                                      <p:to>
                                        <p:strVal val="visible"/>
                                      </p:to>
                                    </p:set>
                                    <p:anim calcmode="lin" valueType="num">
                                      <p:cBhvr>
                                        <p:cTn id="53" dur="500" fill="hold"/>
                                        <p:tgtEl>
                                          <p:spTgt spid="29"/>
                                        </p:tgtEl>
                                        <p:attrNameLst>
                                          <p:attrName>ppt_w</p:attrName>
                                        </p:attrNameLst>
                                      </p:cBhvr>
                                      <p:tavLst>
                                        <p:tav tm="0">
                                          <p:val>
                                            <p:fltVal val="0"/>
                                          </p:val>
                                        </p:tav>
                                        <p:tav tm="100000">
                                          <p:val>
                                            <p:strVal val="#ppt_w"/>
                                          </p:val>
                                        </p:tav>
                                      </p:tavLst>
                                    </p:anim>
                                    <p:anim calcmode="lin" valueType="num">
                                      <p:cBhvr>
                                        <p:cTn id="54" dur="500" fill="hold"/>
                                        <p:tgtEl>
                                          <p:spTgt spid="29"/>
                                        </p:tgtEl>
                                        <p:attrNameLst>
                                          <p:attrName>ppt_h</p:attrName>
                                        </p:attrNameLst>
                                      </p:cBhvr>
                                      <p:tavLst>
                                        <p:tav tm="0">
                                          <p:val>
                                            <p:fltVal val="0"/>
                                          </p:val>
                                        </p:tav>
                                        <p:tav tm="100000">
                                          <p:val>
                                            <p:strVal val="#ppt_h"/>
                                          </p:val>
                                        </p:tav>
                                      </p:tavLst>
                                    </p:anim>
                                    <p:animEffect transition="in" filter="fade">
                                      <p:cBhvr>
                                        <p:cTn id="5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9" grpId="0" animBg="1"/>
      <p:bldP spid="20" grpId="0" animBg="1"/>
      <p:bldP spid="21" grpId="0" animBg="1"/>
      <p:bldP spid="12" grpId="0" animBg="1"/>
      <p:bldP spid="24" grpId="0" animBg="1"/>
      <p:bldP spid="28" grpId="0" animBg="1"/>
      <p:bldP spid="2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7704E-1F1E-495B-B8B1-9272EEF4C214}"/>
              </a:ext>
            </a:extLst>
          </p:cNvPr>
          <p:cNvSpPr>
            <a:spLocks noGrp="1"/>
          </p:cNvSpPr>
          <p:nvPr>
            <p:ph type="title"/>
          </p:nvPr>
        </p:nvSpPr>
        <p:spPr/>
        <p:txBody>
          <a:bodyPr/>
          <a:lstStyle/>
          <a:p>
            <a:r>
              <a:rPr lang="en-GB" dirty="0"/>
              <a:t>How Would You balance This Line?</a:t>
            </a:r>
          </a:p>
        </p:txBody>
      </p:sp>
      <p:graphicFrame>
        <p:nvGraphicFramePr>
          <p:cNvPr id="5" name="Chart 4">
            <a:extLst>
              <a:ext uri="{FF2B5EF4-FFF2-40B4-BE49-F238E27FC236}">
                <a16:creationId xmlns:a16="http://schemas.microsoft.com/office/drawing/2014/main" id="{B45B9CB6-ABA7-475D-8AA5-DEA9EA4AB857}"/>
              </a:ext>
            </a:extLst>
          </p:cNvPr>
          <p:cNvGraphicFramePr>
            <a:graphicFrameLocks/>
          </p:cNvGraphicFramePr>
          <p:nvPr>
            <p:extLst>
              <p:ext uri="{D42A27DB-BD31-4B8C-83A1-F6EECF244321}">
                <p14:modId xmlns:p14="http://schemas.microsoft.com/office/powerpoint/2010/main" val="1006104537"/>
              </p:ext>
            </p:extLst>
          </p:nvPr>
        </p:nvGraphicFramePr>
        <p:xfrm>
          <a:off x="1985010" y="1252401"/>
          <a:ext cx="8221980" cy="435319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28778954"/>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3C7BC41B-7298-447F-94C6-D2A472AB09AF}"/>
              </a:ext>
            </a:extLst>
          </p:cNvPr>
          <p:cNvPicPr>
            <a:picLocks noChangeAspect="1"/>
          </p:cNvPicPr>
          <p:nvPr/>
        </p:nvPicPr>
        <p:blipFill>
          <a:blip r:embed="rId3"/>
          <a:stretch>
            <a:fillRect/>
          </a:stretch>
        </p:blipFill>
        <p:spPr>
          <a:xfrm>
            <a:off x="542651" y="586876"/>
            <a:ext cx="6772549" cy="1896020"/>
          </a:xfrm>
          <a:prstGeom prst="rect">
            <a:avLst/>
          </a:prstGeom>
        </p:spPr>
      </p:pic>
      <p:pic>
        <p:nvPicPr>
          <p:cNvPr id="30" name="Picture 29">
            <a:extLst>
              <a:ext uri="{FF2B5EF4-FFF2-40B4-BE49-F238E27FC236}">
                <a16:creationId xmlns:a16="http://schemas.microsoft.com/office/drawing/2014/main" id="{D97F81BE-48A8-4FAD-8CFF-CA12F4A9486E}"/>
              </a:ext>
            </a:extLst>
          </p:cNvPr>
          <p:cNvPicPr>
            <a:picLocks noChangeAspect="1"/>
          </p:cNvPicPr>
          <p:nvPr/>
        </p:nvPicPr>
        <p:blipFill>
          <a:blip r:embed="rId4"/>
          <a:stretch>
            <a:fillRect/>
          </a:stretch>
        </p:blipFill>
        <p:spPr>
          <a:xfrm>
            <a:off x="542651" y="2482896"/>
            <a:ext cx="6772549" cy="3175946"/>
          </a:xfrm>
          <a:prstGeom prst="rect">
            <a:avLst/>
          </a:prstGeom>
        </p:spPr>
      </p:pic>
      <p:sp>
        <p:nvSpPr>
          <p:cNvPr id="31" name="Rectangle: Rounded Corners 30">
            <a:extLst>
              <a:ext uri="{FF2B5EF4-FFF2-40B4-BE49-F238E27FC236}">
                <a16:creationId xmlns:a16="http://schemas.microsoft.com/office/drawing/2014/main" id="{1640160D-1D05-4A37-AF8F-DBC9CCE39B16}"/>
              </a:ext>
            </a:extLst>
          </p:cNvPr>
          <p:cNvSpPr/>
          <p:nvPr/>
        </p:nvSpPr>
        <p:spPr>
          <a:xfrm>
            <a:off x="8213558" y="637685"/>
            <a:ext cx="3291412" cy="898358"/>
          </a:xfrm>
          <a:prstGeom prst="roundRect">
            <a:avLst/>
          </a:prstGeom>
          <a:solidFill>
            <a:srgbClr val="4BAC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Promotes continuous flow </a:t>
            </a:r>
          </a:p>
        </p:txBody>
      </p:sp>
      <p:sp>
        <p:nvSpPr>
          <p:cNvPr id="32" name="Rectangle: Rounded Corners 31">
            <a:extLst>
              <a:ext uri="{FF2B5EF4-FFF2-40B4-BE49-F238E27FC236}">
                <a16:creationId xmlns:a16="http://schemas.microsoft.com/office/drawing/2014/main" id="{A8CDDCBD-4993-46A6-9F04-932F40383901}"/>
              </a:ext>
            </a:extLst>
          </p:cNvPr>
          <p:cNvSpPr/>
          <p:nvPr/>
        </p:nvSpPr>
        <p:spPr>
          <a:xfrm>
            <a:off x="8213558" y="1948178"/>
            <a:ext cx="3291412" cy="898358"/>
          </a:xfrm>
          <a:prstGeom prst="roundRect">
            <a:avLst/>
          </a:prstGeom>
          <a:solidFill>
            <a:srgbClr val="4BAC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Minimises the 8 Wastes</a:t>
            </a:r>
          </a:p>
        </p:txBody>
      </p:sp>
      <p:sp>
        <p:nvSpPr>
          <p:cNvPr id="33" name="Rectangle: Rounded Corners 32">
            <a:extLst>
              <a:ext uri="{FF2B5EF4-FFF2-40B4-BE49-F238E27FC236}">
                <a16:creationId xmlns:a16="http://schemas.microsoft.com/office/drawing/2014/main" id="{8EB8D221-0A79-4762-9639-5CE7B9F92150}"/>
              </a:ext>
            </a:extLst>
          </p:cNvPr>
          <p:cNvSpPr/>
          <p:nvPr/>
        </p:nvSpPr>
        <p:spPr>
          <a:xfrm>
            <a:off x="8213558" y="3258671"/>
            <a:ext cx="3291412" cy="898358"/>
          </a:xfrm>
          <a:prstGeom prst="roundRect">
            <a:avLst/>
          </a:prstGeom>
          <a:solidFill>
            <a:srgbClr val="4BAC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Avoids overburden (Muri)</a:t>
            </a:r>
          </a:p>
        </p:txBody>
      </p:sp>
      <p:sp>
        <p:nvSpPr>
          <p:cNvPr id="34" name="Rectangle: Rounded Corners 33">
            <a:extLst>
              <a:ext uri="{FF2B5EF4-FFF2-40B4-BE49-F238E27FC236}">
                <a16:creationId xmlns:a16="http://schemas.microsoft.com/office/drawing/2014/main" id="{F6A003CA-AD3C-4384-9A8D-4BAA52784959}"/>
              </a:ext>
            </a:extLst>
          </p:cNvPr>
          <p:cNvSpPr/>
          <p:nvPr/>
        </p:nvSpPr>
        <p:spPr>
          <a:xfrm>
            <a:off x="8213558" y="4569164"/>
            <a:ext cx="3291412" cy="898358"/>
          </a:xfrm>
          <a:prstGeom prst="roundRect">
            <a:avLst/>
          </a:prstGeom>
          <a:solidFill>
            <a:srgbClr val="4BAC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Reduces Variation </a:t>
            </a:r>
          </a:p>
        </p:txBody>
      </p:sp>
    </p:spTree>
    <p:extLst>
      <p:ext uri="{BB962C8B-B14F-4D97-AF65-F5344CB8AC3E}">
        <p14:creationId xmlns:p14="http://schemas.microsoft.com/office/powerpoint/2010/main" val="2988935021"/>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D2C1-60A2-479A-AF9F-E4AC94579AA8}"/>
              </a:ext>
            </a:extLst>
          </p:cNvPr>
          <p:cNvSpPr>
            <a:spLocks noGrp="1"/>
          </p:cNvSpPr>
          <p:nvPr>
            <p:ph type="title"/>
          </p:nvPr>
        </p:nvSpPr>
        <p:spPr>
          <a:xfrm>
            <a:off x="609600" y="0"/>
            <a:ext cx="10972800" cy="1143000"/>
          </a:xfrm>
        </p:spPr>
        <p:txBody>
          <a:bodyPr/>
          <a:lstStyle/>
          <a:p>
            <a:r>
              <a:rPr lang="en-GB" dirty="0"/>
              <a:t>Questions - Batch vs Continuous Flow</a:t>
            </a:r>
          </a:p>
        </p:txBody>
      </p:sp>
      <p:pic>
        <p:nvPicPr>
          <p:cNvPr id="15" name="Picture 14">
            <a:extLst>
              <a:ext uri="{FF2B5EF4-FFF2-40B4-BE49-F238E27FC236}">
                <a16:creationId xmlns:a16="http://schemas.microsoft.com/office/drawing/2014/main" id="{0F5E6E10-AA76-452D-B0BB-F52F4DB9D8D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91181" y="1250481"/>
            <a:ext cx="6801799" cy="4115374"/>
          </a:xfrm>
          <a:prstGeom prst="rect">
            <a:avLst/>
          </a:prstGeom>
        </p:spPr>
      </p:pic>
      <p:graphicFrame>
        <p:nvGraphicFramePr>
          <p:cNvPr id="8" name="Content Placeholder 2">
            <a:extLst>
              <a:ext uri="{FF2B5EF4-FFF2-40B4-BE49-F238E27FC236}">
                <a16:creationId xmlns:a16="http://schemas.microsoft.com/office/drawing/2014/main" id="{B485F741-9704-4797-9AD4-8DC299A4F7EE}"/>
              </a:ext>
            </a:extLst>
          </p:cNvPr>
          <p:cNvGraphicFramePr>
            <a:graphicFrameLocks noGrp="1"/>
          </p:cNvGraphicFramePr>
          <p:nvPr>
            <p:ph idx="1"/>
            <p:extLst>
              <p:ext uri="{D42A27DB-BD31-4B8C-83A1-F6EECF244321}">
                <p14:modId xmlns:p14="http://schemas.microsoft.com/office/powerpoint/2010/main" val="2993049938"/>
              </p:ext>
            </p:extLst>
          </p:nvPr>
        </p:nvGraphicFramePr>
        <p:xfrm>
          <a:off x="7154910" y="1064623"/>
          <a:ext cx="4845909" cy="44870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5" name="Group 4">
            <a:extLst>
              <a:ext uri="{FF2B5EF4-FFF2-40B4-BE49-F238E27FC236}">
                <a16:creationId xmlns:a16="http://schemas.microsoft.com/office/drawing/2014/main" id="{E98EAB3A-CFDB-43B3-991F-2BECDCC9452A}"/>
              </a:ext>
            </a:extLst>
          </p:cNvPr>
          <p:cNvGrpSpPr/>
          <p:nvPr/>
        </p:nvGrpSpPr>
        <p:grpSpPr>
          <a:xfrm>
            <a:off x="7990753" y="4766575"/>
            <a:ext cx="4010066" cy="745950"/>
            <a:chOff x="835842" y="2763816"/>
            <a:chExt cx="4010066" cy="745950"/>
          </a:xfrm>
        </p:grpSpPr>
        <p:sp>
          <p:nvSpPr>
            <p:cNvPr id="6" name="Rectangle 5">
              <a:extLst>
                <a:ext uri="{FF2B5EF4-FFF2-40B4-BE49-F238E27FC236}">
                  <a16:creationId xmlns:a16="http://schemas.microsoft.com/office/drawing/2014/main" id="{604B30A8-424F-48E6-8E24-CDB2A52260E7}"/>
                </a:ext>
              </a:extLst>
            </p:cNvPr>
            <p:cNvSpPr/>
            <p:nvPr/>
          </p:nvSpPr>
          <p:spPr>
            <a:xfrm>
              <a:off x="835842" y="2763816"/>
              <a:ext cx="4010066" cy="7459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7" name="TextBox 6">
              <a:extLst>
                <a:ext uri="{FF2B5EF4-FFF2-40B4-BE49-F238E27FC236}">
                  <a16:creationId xmlns:a16="http://schemas.microsoft.com/office/drawing/2014/main" id="{182C7810-4E01-45D5-8445-9725259DB3B8}"/>
                </a:ext>
              </a:extLst>
            </p:cNvPr>
            <p:cNvSpPr txBox="1"/>
            <p:nvPr/>
          </p:nvSpPr>
          <p:spPr>
            <a:xfrm>
              <a:off x="835842" y="2763816"/>
              <a:ext cx="4010066" cy="74595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78946" tIns="78946" rIns="78946" bIns="78946" numCol="1" spcCol="1270" anchor="ctr" anchorCtr="0">
              <a:noAutofit/>
            </a:bodyPr>
            <a:lstStyle/>
            <a:p>
              <a:pPr marL="0" lvl="0" indent="0" algn="l" defTabSz="889000">
                <a:lnSpc>
                  <a:spcPct val="100000"/>
                </a:lnSpc>
                <a:spcBef>
                  <a:spcPct val="0"/>
                </a:spcBef>
                <a:spcAft>
                  <a:spcPct val="35000"/>
                </a:spcAft>
                <a:buNone/>
              </a:pPr>
              <a:r>
                <a:rPr lang="en-GB" sz="2000" kern="1200" dirty="0"/>
                <a:t>In which process is it </a:t>
              </a:r>
              <a:r>
                <a:rPr lang="en-GB" sz="2000" dirty="0"/>
                <a:t>easiest to spot defects and why?</a:t>
              </a:r>
              <a:endParaRPr lang="en-US" sz="2000" kern="1200" dirty="0"/>
            </a:p>
          </p:txBody>
        </p:sp>
      </p:grpSp>
    </p:spTree>
    <p:extLst>
      <p:ext uri="{BB962C8B-B14F-4D97-AF65-F5344CB8AC3E}">
        <p14:creationId xmlns:p14="http://schemas.microsoft.com/office/powerpoint/2010/main" val="3919928635"/>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13-15-09_Trim">
            <a:hlinkClick r:id="" action="ppaction://media"/>
            <a:extLst>
              <a:ext uri="{FF2B5EF4-FFF2-40B4-BE49-F238E27FC236}">
                <a16:creationId xmlns:a16="http://schemas.microsoft.com/office/drawing/2014/main" id="{949502EB-A7F2-4271-983C-743499BAB39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7"/>
          <a:stretch>
            <a:fillRect/>
          </a:stretch>
        </p:blipFill>
        <p:spPr>
          <a:xfrm>
            <a:off x="212330" y="206463"/>
            <a:ext cx="7256300" cy="2994180"/>
          </a:xfrm>
        </p:spPr>
      </p:pic>
      <p:pic>
        <p:nvPicPr>
          <p:cNvPr id="9" name="13-52-22_Trim">
            <a:hlinkClick r:id="" action="ppaction://media"/>
            <a:extLst>
              <a:ext uri="{FF2B5EF4-FFF2-40B4-BE49-F238E27FC236}">
                <a16:creationId xmlns:a16="http://schemas.microsoft.com/office/drawing/2014/main" id="{ABF38C25-42A6-4108-8801-2617860B05BF}"/>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212330" y="3527337"/>
            <a:ext cx="7259721" cy="1972856"/>
          </a:xfrm>
          <a:prstGeom prst="rect">
            <a:avLst/>
          </a:prstGeom>
        </p:spPr>
      </p:pic>
      <p:sp>
        <p:nvSpPr>
          <p:cNvPr id="10" name="Content Placeholder 3">
            <a:extLst>
              <a:ext uri="{FF2B5EF4-FFF2-40B4-BE49-F238E27FC236}">
                <a16:creationId xmlns:a16="http://schemas.microsoft.com/office/drawing/2014/main" id="{741281E0-56D5-4CA2-A70D-179246595C18}"/>
              </a:ext>
            </a:extLst>
          </p:cNvPr>
          <p:cNvSpPr txBox="1">
            <a:spLocks/>
          </p:cNvSpPr>
          <p:nvPr/>
        </p:nvSpPr>
        <p:spPr>
          <a:xfrm>
            <a:off x="7731760" y="1134654"/>
            <a:ext cx="4247910" cy="113779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000" b="1" dirty="0"/>
              <a:t>Batch Simulation – 10 parts</a:t>
            </a:r>
          </a:p>
          <a:p>
            <a:pPr>
              <a:buFont typeface="Wingdings" panose="05000000000000000000" pitchFamily="2" charset="2"/>
              <a:buChar char="§"/>
            </a:pPr>
            <a:r>
              <a:rPr lang="en-GB" sz="2000" dirty="0"/>
              <a:t>First part out = 21min.</a:t>
            </a:r>
          </a:p>
          <a:p>
            <a:pPr>
              <a:buFont typeface="Wingdings" panose="05000000000000000000" pitchFamily="2" charset="2"/>
              <a:buChar char="§"/>
            </a:pPr>
            <a:r>
              <a:rPr lang="en-GB" sz="2000" dirty="0"/>
              <a:t>All parts completed = 30min.</a:t>
            </a:r>
          </a:p>
          <a:p>
            <a:pPr>
              <a:buFont typeface="Wingdings" panose="05000000000000000000" pitchFamily="2" charset="2"/>
              <a:buChar char="§"/>
            </a:pPr>
            <a:r>
              <a:rPr lang="en-GB" sz="2000" dirty="0"/>
              <a:t>Mean Station Utilisation = 33%</a:t>
            </a:r>
          </a:p>
        </p:txBody>
      </p:sp>
      <p:sp>
        <p:nvSpPr>
          <p:cNvPr id="11" name="Content Placeholder 3">
            <a:extLst>
              <a:ext uri="{FF2B5EF4-FFF2-40B4-BE49-F238E27FC236}">
                <a16:creationId xmlns:a16="http://schemas.microsoft.com/office/drawing/2014/main" id="{6BA8E624-AD9E-4F5A-A6DB-5C832F4A3D3E}"/>
              </a:ext>
            </a:extLst>
          </p:cNvPr>
          <p:cNvSpPr txBox="1">
            <a:spLocks/>
          </p:cNvSpPr>
          <p:nvPr/>
        </p:nvSpPr>
        <p:spPr>
          <a:xfrm>
            <a:off x="7731760" y="3562896"/>
            <a:ext cx="4247910" cy="1137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000" b="1" dirty="0"/>
              <a:t>Continuous Simulation – 10 parts</a:t>
            </a:r>
          </a:p>
          <a:p>
            <a:pPr>
              <a:buFont typeface="Wingdings" panose="05000000000000000000" pitchFamily="2" charset="2"/>
              <a:buChar char="§"/>
            </a:pPr>
            <a:r>
              <a:rPr lang="en-GB" sz="2000" dirty="0"/>
              <a:t>First part out = 3min.</a:t>
            </a:r>
          </a:p>
          <a:p>
            <a:pPr>
              <a:buFont typeface="Wingdings" panose="05000000000000000000" pitchFamily="2" charset="2"/>
              <a:buChar char="§"/>
            </a:pPr>
            <a:r>
              <a:rPr lang="en-GB" sz="2000" dirty="0"/>
              <a:t>All parts completed = 12min.</a:t>
            </a:r>
          </a:p>
          <a:p>
            <a:pPr>
              <a:buFont typeface="Wingdings" panose="05000000000000000000" pitchFamily="2" charset="2"/>
              <a:buChar char="§"/>
            </a:pPr>
            <a:r>
              <a:rPr lang="en-GB" sz="2000" dirty="0"/>
              <a:t>Mean Station Utilisation = 83%</a:t>
            </a:r>
          </a:p>
        </p:txBody>
      </p:sp>
    </p:spTree>
    <p:extLst>
      <p:ext uri="{BB962C8B-B14F-4D97-AF65-F5344CB8AC3E}">
        <p14:creationId xmlns:p14="http://schemas.microsoft.com/office/powerpoint/2010/main" val="1450416391"/>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069"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37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13654-23B1-4FD4-8648-022B118B7259}"/>
              </a:ext>
            </a:extLst>
          </p:cNvPr>
          <p:cNvSpPr>
            <a:spLocks noGrp="1"/>
          </p:cNvSpPr>
          <p:nvPr>
            <p:ph type="title"/>
          </p:nvPr>
        </p:nvSpPr>
        <p:spPr/>
        <p:txBody>
          <a:bodyPr>
            <a:normAutofit/>
          </a:bodyPr>
          <a:lstStyle/>
          <a:p>
            <a:r>
              <a:rPr lang="en-GB" dirty="0"/>
              <a:t>4. Establishing Pull</a:t>
            </a:r>
            <a:br>
              <a:rPr lang="en-GB" dirty="0"/>
            </a:br>
            <a:r>
              <a:rPr lang="en-GB" sz="2000" i="1" dirty="0"/>
              <a:t>(Materials can either be pushed or pulled through the system)</a:t>
            </a:r>
            <a:endParaRPr lang="en-GB" i="1" dirty="0"/>
          </a:p>
        </p:txBody>
      </p:sp>
      <p:pic>
        <p:nvPicPr>
          <p:cNvPr id="18" name="Picture 17">
            <a:extLst>
              <a:ext uri="{FF2B5EF4-FFF2-40B4-BE49-F238E27FC236}">
                <a16:creationId xmlns:a16="http://schemas.microsoft.com/office/drawing/2014/main" id="{4008EF0F-33E8-4BCE-80F0-405A2D32F809}"/>
              </a:ext>
            </a:extLst>
          </p:cNvPr>
          <p:cNvPicPr>
            <a:picLocks noChangeAspect="1"/>
          </p:cNvPicPr>
          <p:nvPr/>
        </p:nvPicPr>
        <p:blipFill>
          <a:blip r:embed="rId3"/>
          <a:stretch>
            <a:fillRect/>
          </a:stretch>
        </p:blipFill>
        <p:spPr>
          <a:xfrm>
            <a:off x="3454222" y="2274795"/>
            <a:ext cx="5120995" cy="2055953"/>
          </a:xfrm>
          <a:prstGeom prst="rect">
            <a:avLst/>
          </a:prstGeom>
        </p:spPr>
      </p:pic>
      <p:sp>
        <p:nvSpPr>
          <p:cNvPr id="19" name="TextBox 18">
            <a:extLst>
              <a:ext uri="{FF2B5EF4-FFF2-40B4-BE49-F238E27FC236}">
                <a16:creationId xmlns:a16="http://schemas.microsoft.com/office/drawing/2014/main" id="{0E12315D-7AC6-474D-9E70-ED3E0835FA07}"/>
              </a:ext>
            </a:extLst>
          </p:cNvPr>
          <p:cNvSpPr txBox="1"/>
          <p:nvPr/>
        </p:nvSpPr>
        <p:spPr>
          <a:xfrm>
            <a:off x="519033" y="1833138"/>
            <a:ext cx="3016469" cy="3524042"/>
          </a:xfrm>
          <a:prstGeom prst="rect">
            <a:avLst/>
          </a:prstGeom>
          <a:noFill/>
        </p:spPr>
        <p:txBody>
          <a:bodyPr wrap="square" rtlCol="0">
            <a:spAutoFit/>
          </a:bodyPr>
          <a:lstStyle/>
          <a:p>
            <a:pPr algn="ctr"/>
            <a:r>
              <a:rPr lang="en-GB" b="1" dirty="0"/>
              <a:t>Traditional Push Method</a:t>
            </a:r>
            <a:endParaRPr lang="en-GB" dirty="0"/>
          </a:p>
          <a:p>
            <a:pPr marL="285750" indent="-285750">
              <a:spcBef>
                <a:spcPts val="600"/>
              </a:spcBef>
              <a:buFont typeface="Wingdings" panose="05000000000000000000" pitchFamily="2" charset="2"/>
              <a:buChar char="§"/>
            </a:pPr>
            <a:r>
              <a:rPr lang="en-GB" dirty="0"/>
              <a:t>Make as much as we can just in case.</a:t>
            </a:r>
          </a:p>
          <a:p>
            <a:pPr marL="285750" indent="-285750">
              <a:spcBef>
                <a:spcPts val="600"/>
              </a:spcBef>
              <a:buFont typeface="Wingdings" panose="05000000000000000000" pitchFamily="2" charset="2"/>
              <a:buChar char="§"/>
            </a:pPr>
            <a:r>
              <a:rPr lang="en-GB" dirty="0"/>
              <a:t>Based on forecasting &amp; scheduling (anticipation of orders/demand).</a:t>
            </a:r>
          </a:p>
          <a:p>
            <a:pPr marL="285750" indent="-285750">
              <a:spcBef>
                <a:spcPts val="600"/>
              </a:spcBef>
              <a:buFont typeface="Wingdings" panose="05000000000000000000" pitchFamily="2" charset="2"/>
              <a:buChar char="§"/>
            </a:pPr>
            <a:r>
              <a:rPr lang="en-GB" dirty="0"/>
              <a:t>High inventory levels</a:t>
            </a:r>
          </a:p>
          <a:p>
            <a:pPr marL="285750" indent="-285750">
              <a:spcBef>
                <a:spcPts val="600"/>
              </a:spcBef>
              <a:buFont typeface="Wingdings" panose="05000000000000000000" pitchFamily="2" charset="2"/>
              <a:buChar char="§"/>
            </a:pPr>
            <a:r>
              <a:rPr lang="en-GB" dirty="0"/>
              <a:t>Potential for over production.</a:t>
            </a:r>
          </a:p>
          <a:p>
            <a:pPr marL="285750" indent="-285750">
              <a:spcBef>
                <a:spcPts val="600"/>
              </a:spcBef>
              <a:buFont typeface="Wingdings" panose="05000000000000000000" pitchFamily="2" charset="2"/>
              <a:buChar char="§"/>
            </a:pPr>
            <a:r>
              <a:rPr lang="en-GB" dirty="0"/>
              <a:t>8 Wastes are generally high.</a:t>
            </a:r>
          </a:p>
        </p:txBody>
      </p:sp>
      <p:sp>
        <p:nvSpPr>
          <p:cNvPr id="20" name="TextBox 19">
            <a:extLst>
              <a:ext uri="{FF2B5EF4-FFF2-40B4-BE49-F238E27FC236}">
                <a16:creationId xmlns:a16="http://schemas.microsoft.com/office/drawing/2014/main" id="{34F5F220-DED1-462F-95E5-9E8572A3B00E}"/>
              </a:ext>
            </a:extLst>
          </p:cNvPr>
          <p:cNvSpPr txBox="1"/>
          <p:nvPr/>
        </p:nvSpPr>
        <p:spPr>
          <a:xfrm>
            <a:off x="8656497" y="1833138"/>
            <a:ext cx="3182178" cy="3247043"/>
          </a:xfrm>
          <a:prstGeom prst="rect">
            <a:avLst/>
          </a:prstGeom>
          <a:noFill/>
        </p:spPr>
        <p:txBody>
          <a:bodyPr wrap="square" rtlCol="0">
            <a:spAutoFit/>
          </a:bodyPr>
          <a:lstStyle/>
          <a:p>
            <a:pPr algn="ctr"/>
            <a:r>
              <a:rPr lang="en-GB" b="1" dirty="0"/>
              <a:t>Lean Pull </a:t>
            </a:r>
          </a:p>
          <a:p>
            <a:pPr algn="ctr"/>
            <a:r>
              <a:rPr lang="en-GB" b="1" dirty="0"/>
              <a:t>Method</a:t>
            </a:r>
            <a:endParaRPr lang="en-GB" dirty="0"/>
          </a:p>
          <a:p>
            <a:pPr marL="285750" indent="-285750">
              <a:spcBef>
                <a:spcPts val="600"/>
              </a:spcBef>
              <a:buFont typeface="Wingdings" panose="05000000000000000000" pitchFamily="2" charset="2"/>
              <a:buChar char="§"/>
            </a:pPr>
            <a:r>
              <a:rPr lang="en-GB" dirty="0"/>
              <a:t>Production is initiated by customer orders.</a:t>
            </a:r>
          </a:p>
          <a:p>
            <a:pPr marL="285750" indent="-285750">
              <a:spcBef>
                <a:spcPts val="600"/>
              </a:spcBef>
              <a:buFont typeface="Wingdings" panose="05000000000000000000" pitchFamily="2" charset="2"/>
              <a:buChar char="§"/>
            </a:pPr>
            <a:r>
              <a:rPr lang="en-GB" dirty="0"/>
              <a:t>Flow of materials is pulled downstream by demand.</a:t>
            </a:r>
          </a:p>
          <a:p>
            <a:pPr marL="285750" indent="-285750">
              <a:spcBef>
                <a:spcPts val="600"/>
              </a:spcBef>
              <a:buFont typeface="Wingdings" panose="05000000000000000000" pitchFamily="2" charset="2"/>
              <a:buChar char="§"/>
            </a:pPr>
            <a:r>
              <a:rPr lang="en-GB" dirty="0"/>
              <a:t>Based on actual demand.</a:t>
            </a:r>
          </a:p>
          <a:p>
            <a:pPr marL="285750" indent="-285750">
              <a:spcBef>
                <a:spcPts val="600"/>
              </a:spcBef>
              <a:buFont typeface="Wingdings" panose="05000000000000000000" pitchFamily="2" charset="2"/>
              <a:buChar char="§"/>
            </a:pPr>
            <a:r>
              <a:rPr lang="en-GB" dirty="0"/>
              <a:t>Inventory levels are low.</a:t>
            </a:r>
          </a:p>
          <a:p>
            <a:pPr marL="285750" indent="-285750">
              <a:spcBef>
                <a:spcPts val="600"/>
              </a:spcBef>
              <a:buFont typeface="Wingdings" panose="05000000000000000000" pitchFamily="2" charset="2"/>
              <a:buChar char="§"/>
            </a:pPr>
            <a:r>
              <a:rPr lang="en-GB" dirty="0"/>
              <a:t>8 wastes are significantly reduced. </a:t>
            </a:r>
          </a:p>
        </p:txBody>
      </p:sp>
    </p:spTree>
    <p:extLst>
      <p:ext uri="{BB962C8B-B14F-4D97-AF65-F5344CB8AC3E}">
        <p14:creationId xmlns:p14="http://schemas.microsoft.com/office/powerpoint/2010/main" val="3735458534"/>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22C-918A-4A57-AB16-24D3A61EE7E0}"/>
              </a:ext>
            </a:extLst>
          </p:cNvPr>
          <p:cNvSpPr>
            <a:spLocks noGrp="1"/>
          </p:cNvSpPr>
          <p:nvPr>
            <p:ph type="title"/>
          </p:nvPr>
        </p:nvSpPr>
        <p:spPr>
          <a:xfrm>
            <a:off x="609600" y="107155"/>
            <a:ext cx="10972800" cy="1143000"/>
          </a:xfrm>
        </p:spPr>
        <p:txBody>
          <a:bodyPr>
            <a:normAutofit/>
          </a:bodyPr>
          <a:lstStyle/>
          <a:p>
            <a:r>
              <a:rPr lang="en-GB" dirty="0"/>
              <a:t>Kanban </a:t>
            </a:r>
            <a:br>
              <a:rPr lang="en-GB" dirty="0"/>
            </a:br>
            <a:r>
              <a:rPr lang="en-GB" sz="2000" dirty="0"/>
              <a:t>(</a:t>
            </a:r>
            <a:r>
              <a:rPr lang="en-GB" sz="2000" i="1" dirty="0">
                <a:latin typeface="+mn-lt"/>
              </a:rPr>
              <a:t>A</a:t>
            </a:r>
            <a:r>
              <a:rPr lang="en-GB" sz="2000" b="0" i="1" dirty="0">
                <a:effectLst/>
                <a:latin typeface="+mn-lt"/>
              </a:rPr>
              <a:t> visual indicator that a process is in need of replenishment)</a:t>
            </a:r>
            <a:endParaRPr lang="en-GB" i="1" dirty="0">
              <a:latin typeface="+mn-lt"/>
            </a:endParaRPr>
          </a:p>
        </p:txBody>
      </p:sp>
      <p:sp>
        <p:nvSpPr>
          <p:cNvPr id="7" name="TextBox 6">
            <a:extLst>
              <a:ext uri="{FF2B5EF4-FFF2-40B4-BE49-F238E27FC236}">
                <a16:creationId xmlns:a16="http://schemas.microsoft.com/office/drawing/2014/main" id="{E2DC2CF1-16AA-411F-BEFD-9E565E155B3F}"/>
              </a:ext>
            </a:extLst>
          </p:cNvPr>
          <p:cNvSpPr txBox="1"/>
          <p:nvPr/>
        </p:nvSpPr>
        <p:spPr>
          <a:xfrm>
            <a:off x="477639" y="2015799"/>
            <a:ext cx="6040120" cy="3708708"/>
          </a:xfrm>
          <a:prstGeom prst="rect">
            <a:avLst/>
          </a:prstGeom>
          <a:noFill/>
        </p:spPr>
        <p:txBody>
          <a:bodyPr wrap="square">
            <a:spAutoFit/>
          </a:bodyPr>
          <a:lstStyle/>
          <a:p>
            <a:pPr marL="342900" indent="-342900">
              <a:spcBef>
                <a:spcPts val="600"/>
              </a:spcBef>
              <a:buFont typeface="Wingdings" panose="05000000000000000000" pitchFamily="2" charset="2"/>
              <a:buChar char="§"/>
            </a:pPr>
            <a:r>
              <a:rPr lang="en-GB" sz="2200" dirty="0"/>
              <a:t>The Kanban system is essential in maintaining pull.</a:t>
            </a:r>
          </a:p>
          <a:p>
            <a:pPr marL="342900" indent="-342900">
              <a:spcBef>
                <a:spcPts val="600"/>
              </a:spcBef>
              <a:buFont typeface="Wingdings" panose="05000000000000000000" pitchFamily="2" charset="2"/>
              <a:buChar char="§"/>
            </a:pPr>
            <a:r>
              <a:rPr lang="en-GB" sz="2200" dirty="0"/>
              <a:t>Kanbans can be physical cards or electronic (also Kanban boxes &amp; IPKs)</a:t>
            </a:r>
          </a:p>
          <a:p>
            <a:pPr marL="342900" indent="-342900">
              <a:spcBef>
                <a:spcPts val="600"/>
              </a:spcBef>
              <a:buFont typeface="Wingdings" panose="05000000000000000000" pitchFamily="2" charset="2"/>
              <a:buChar char="§"/>
            </a:pPr>
            <a:r>
              <a:rPr lang="en-GB" sz="2200" dirty="0"/>
              <a:t>When components are required at a given workstation, a Kanban is passed (upstream) to the preceding workstation.</a:t>
            </a:r>
          </a:p>
          <a:p>
            <a:pPr marL="342900" indent="-342900">
              <a:spcBef>
                <a:spcPts val="600"/>
              </a:spcBef>
              <a:buFont typeface="Wingdings" panose="05000000000000000000" pitchFamily="2" charset="2"/>
              <a:buChar char="§"/>
            </a:pPr>
            <a:r>
              <a:rPr lang="en-GB" sz="2200" dirty="0"/>
              <a:t>The worker at the preceding workstation must only produce the number of items specified on the Kanban.</a:t>
            </a:r>
          </a:p>
        </p:txBody>
      </p:sp>
      <p:sp>
        <p:nvSpPr>
          <p:cNvPr id="10" name="TextBox 9">
            <a:extLst>
              <a:ext uri="{FF2B5EF4-FFF2-40B4-BE49-F238E27FC236}">
                <a16:creationId xmlns:a16="http://schemas.microsoft.com/office/drawing/2014/main" id="{773070F7-2F27-4E1E-8AE1-110283972605}"/>
              </a:ext>
            </a:extLst>
          </p:cNvPr>
          <p:cNvSpPr txBox="1"/>
          <p:nvPr/>
        </p:nvSpPr>
        <p:spPr>
          <a:xfrm>
            <a:off x="177800" y="1184802"/>
            <a:ext cx="11932684" cy="830997"/>
          </a:xfrm>
          <a:prstGeom prst="rect">
            <a:avLst/>
          </a:prstGeom>
          <a:noFill/>
        </p:spPr>
        <p:txBody>
          <a:bodyPr wrap="square">
            <a:spAutoFit/>
          </a:bodyPr>
          <a:lstStyle/>
          <a:p>
            <a:r>
              <a:rPr lang="en-GB" sz="2400" dirty="0"/>
              <a:t>Toyota use a very simple system called Kanban to control the flow of materials through the system. A Kanban is a visual signal used to indicate that more parts are needed.</a:t>
            </a:r>
          </a:p>
        </p:txBody>
      </p:sp>
      <p:pic>
        <p:nvPicPr>
          <p:cNvPr id="38" name="Picture 37">
            <a:extLst>
              <a:ext uri="{FF2B5EF4-FFF2-40B4-BE49-F238E27FC236}">
                <a16:creationId xmlns:a16="http://schemas.microsoft.com/office/drawing/2014/main" id="{7533331C-0B4B-402E-A1D7-1C7C14FBFDC6}"/>
              </a:ext>
            </a:extLst>
          </p:cNvPr>
          <p:cNvPicPr>
            <a:picLocks noChangeAspect="1"/>
          </p:cNvPicPr>
          <p:nvPr/>
        </p:nvPicPr>
        <p:blipFill>
          <a:blip r:embed="rId3"/>
          <a:stretch>
            <a:fillRect/>
          </a:stretch>
        </p:blipFill>
        <p:spPr>
          <a:xfrm>
            <a:off x="6517759" y="2320672"/>
            <a:ext cx="5064641" cy="2695948"/>
          </a:xfrm>
          <a:prstGeom prst="rect">
            <a:avLst/>
          </a:prstGeom>
        </p:spPr>
      </p:pic>
      <p:sp>
        <p:nvSpPr>
          <p:cNvPr id="39" name="TextBox 38">
            <a:extLst>
              <a:ext uri="{FF2B5EF4-FFF2-40B4-BE49-F238E27FC236}">
                <a16:creationId xmlns:a16="http://schemas.microsoft.com/office/drawing/2014/main" id="{5F9CCBA8-3258-4D92-92B8-76C4231BB6D6}"/>
              </a:ext>
            </a:extLst>
          </p:cNvPr>
          <p:cNvSpPr txBox="1"/>
          <p:nvPr/>
        </p:nvSpPr>
        <p:spPr>
          <a:xfrm>
            <a:off x="7630632" y="5081973"/>
            <a:ext cx="2838893" cy="369332"/>
          </a:xfrm>
          <a:prstGeom prst="rect">
            <a:avLst/>
          </a:prstGeom>
          <a:noFill/>
        </p:spPr>
        <p:txBody>
          <a:bodyPr wrap="square" rtlCol="0">
            <a:spAutoFit/>
          </a:bodyPr>
          <a:lstStyle/>
          <a:p>
            <a:pPr algn="ctr"/>
            <a:r>
              <a:rPr lang="en-GB" b="1" dirty="0">
                <a:solidFill>
                  <a:srgbClr val="003A58"/>
                </a:solidFill>
              </a:rPr>
              <a:t>Kanban Card Example</a:t>
            </a:r>
          </a:p>
        </p:txBody>
      </p:sp>
    </p:spTree>
    <p:extLst>
      <p:ext uri="{BB962C8B-B14F-4D97-AF65-F5344CB8AC3E}">
        <p14:creationId xmlns:p14="http://schemas.microsoft.com/office/powerpoint/2010/main" val="2070838034"/>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2" name="Picture 8" descr="Kanban Systems; Design, Types and Implementation">
            <a:extLst>
              <a:ext uri="{FF2B5EF4-FFF2-40B4-BE49-F238E27FC236}">
                <a16:creationId xmlns:a16="http://schemas.microsoft.com/office/drawing/2014/main" id="{43F45275-D51F-4823-A437-01D25BCA89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45" t="18104" b="11284"/>
          <a:stretch/>
        </p:blipFill>
        <p:spPr bwMode="auto">
          <a:xfrm>
            <a:off x="433137" y="1470484"/>
            <a:ext cx="6545180" cy="391703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0217A652-7FDE-4B85-B86B-B7D35B57EB8A}"/>
              </a:ext>
            </a:extLst>
          </p:cNvPr>
          <p:cNvSpPr>
            <a:spLocks noGrp="1"/>
          </p:cNvSpPr>
          <p:nvPr>
            <p:ph type="title"/>
          </p:nvPr>
        </p:nvSpPr>
        <p:spPr/>
        <p:txBody>
          <a:bodyPr/>
          <a:lstStyle/>
          <a:p>
            <a:r>
              <a:rPr lang="en-GB" dirty="0"/>
              <a:t>Simple 2 Kanban system</a:t>
            </a:r>
          </a:p>
        </p:txBody>
      </p:sp>
      <p:sp>
        <p:nvSpPr>
          <p:cNvPr id="5" name="Content Placeholder 4">
            <a:extLst>
              <a:ext uri="{FF2B5EF4-FFF2-40B4-BE49-F238E27FC236}">
                <a16:creationId xmlns:a16="http://schemas.microsoft.com/office/drawing/2014/main" id="{AF877BC6-1DFC-459B-B444-78EA11A55A2C}"/>
              </a:ext>
            </a:extLst>
          </p:cNvPr>
          <p:cNvSpPr>
            <a:spLocks noGrp="1"/>
          </p:cNvSpPr>
          <p:nvPr>
            <p:ph idx="1"/>
          </p:nvPr>
        </p:nvSpPr>
        <p:spPr>
          <a:xfrm>
            <a:off x="6978317" y="1417638"/>
            <a:ext cx="4932944" cy="4148973"/>
          </a:xfrm>
        </p:spPr>
        <p:txBody>
          <a:bodyPr>
            <a:normAutofit fontScale="92500" lnSpcReduction="20000"/>
          </a:bodyPr>
          <a:lstStyle/>
          <a:p>
            <a:pPr marL="0" indent="0">
              <a:buNone/>
            </a:pPr>
            <a:r>
              <a:rPr lang="en-GB" sz="2800" dirty="0"/>
              <a:t>Often, a Kanban system will use on 2 different types, these are called:</a:t>
            </a:r>
          </a:p>
          <a:p>
            <a:r>
              <a:rPr lang="en-GB" sz="2800" b="1" dirty="0"/>
              <a:t>Production-ordering Kanbans  </a:t>
            </a:r>
            <a:r>
              <a:rPr lang="en-GB" sz="2800" dirty="0"/>
              <a:t>- specifies the kind and quantity of product which the preceding process must produce.</a:t>
            </a:r>
          </a:p>
          <a:p>
            <a:r>
              <a:rPr lang="en-GB" sz="2800" b="1" dirty="0"/>
              <a:t>Withdrawal Kanbans </a:t>
            </a:r>
            <a:r>
              <a:rPr lang="en-GB" sz="2800" dirty="0"/>
              <a:t>- </a:t>
            </a:r>
            <a:r>
              <a:rPr lang="en-GB" sz="2800" i="0" dirty="0">
                <a:solidFill>
                  <a:srgbClr val="202124"/>
                </a:solidFill>
                <a:effectLst/>
                <a:latin typeface="arial" panose="020B0604020202020204" pitchFamily="34" charset="0"/>
              </a:rPr>
              <a:t>specifies the kind and quantity of product which a manufacturing process should withdraw</a:t>
            </a:r>
            <a:endParaRPr lang="en-GB" sz="2800" dirty="0"/>
          </a:p>
        </p:txBody>
      </p:sp>
    </p:spTree>
    <p:extLst>
      <p:ext uri="{BB962C8B-B14F-4D97-AF65-F5344CB8AC3E}">
        <p14:creationId xmlns:p14="http://schemas.microsoft.com/office/powerpoint/2010/main" val="3698963597"/>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EFB90-2700-4E00-80A9-5B462AF88C57}"/>
              </a:ext>
            </a:extLst>
          </p:cNvPr>
          <p:cNvSpPr>
            <a:spLocks noGrp="1"/>
          </p:cNvSpPr>
          <p:nvPr>
            <p:ph type="title"/>
          </p:nvPr>
        </p:nvSpPr>
        <p:spPr>
          <a:xfrm>
            <a:off x="609600" y="156012"/>
            <a:ext cx="10972800" cy="1143000"/>
          </a:xfrm>
        </p:spPr>
        <p:txBody>
          <a:bodyPr/>
          <a:lstStyle/>
          <a:p>
            <a:r>
              <a:rPr lang="en-GB" dirty="0"/>
              <a:t>Kanban Calculations</a:t>
            </a:r>
          </a:p>
        </p:txBody>
      </p:sp>
      <p:sp>
        <p:nvSpPr>
          <p:cNvPr id="3" name="Content Placeholder 2">
            <a:extLst>
              <a:ext uri="{FF2B5EF4-FFF2-40B4-BE49-F238E27FC236}">
                <a16:creationId xmlns:a16="http://schemas.microsoft.com/office/drawing/2014/main" id="{2AAA4D6B-BA93-4CBD-9C58-5FB14356A785}"/>
              </a:ext>
            </a:extLst>
          </p:cNvPr>
          <p:cNvSpPr>
            <a:spLocks noGrp="1"/>
          </p:cNvSpPr>
          <p:nvPr>
            <p:ph idx="1"/>
          </p:nvPr>
        </p:nvSpPr>
        <p:spPr>
          <a:xfrm>
            <a:off x="609600" y="1130968"/>
            <a:ext cx="10972800" cy="4428020"/>
          </a:xfrm>
        </p:spPr>
        <p:txBody>
          <a:bodyPr>
            <a:normAutofit/>
          </a:bodyPr>
          <a:lstStyle/>
          <a:p>
            <a:pPr marL="0" indent="0">
              <a:buNone/>
            </a:pPr>
            <a:r>
              <a:rPr lang="en-GB" dirty="0"/>
              <a:t>The number of kanbans in the system is a critical to maintaining steady/level production, however it can be carefully altered to deal with (minor) fluctuations in demand / alter inventory levels.</a:t>
            </a:r>
          </a:p>
          <a:p>
            <a:pPr marL="0" indent="0">
              <a:buNone/>
            </a:pPr>
            <a:r>
              <a:rPr lang="en-GB" dirty="0"/>
              <a:t>There are three typical approaches:</a:t>
            </a:r>
          </a:p>
          <a:p>
            <a:r>
              <a:rPr lang="en-GB" dirty="0"/>
              <a:t>Approximate with calculations</a:t>
            </a:r>
          </a:p>
          <a:p>
            <a:r>
              <a:rPr lang="en-GB" dirty="0"/>
              <a:t>Use plenty and reduce (trial &amp; error)</a:t>
            </a:r>
          </a:p>
          <a:p>
            <a:r>
              <a:rPr lang="en-GB" dirty="0"/>
              <a:t>Estimate from experience (risky)</a:t>
            </a:r>
          </a:p>
          <a:p>
            <a:endParaRPr lang="en-GB" dirty="0"/>
          </a:p>
        </p:txBody>
      </p:sp>
      <p:pic>
        <p:nvPicPr>
          <p:cNvPr id="6" name="Picture 5">
            <a:extLst>
              <a:ext uri="{FF2B5EF4-FFF2-40B4-BE49-F238E27FC236}">
                <a16:creationId xmlns:a16="http://schemas.microsoft.com/office/drawing/2014/main" id="{5CD1CAC7-F04D-44F6-A25C-FB8216E723F6}"/>
              </a:ext>
            </a:extLst>
          </p:cNvPr>
          <p:cNvPicPr>
            <a:picLocks noChangeAspect="1"/>
          </p:cNvPicPr>
          <p:nvPr/>
        </p:nvPicPr>
        <p:blipFill rotWithShape="1">
          <a:blip r:embed="rId3"/>
          <a:srcRect l="27845" r="28146"/>
          <a:stretch/>
        </p:blipFill>
        <p:spPr>
          <a:xfrm>
            <a:off x="7411451" y="3056219"/>
            <a:ext cx="4475747" cy="2214010"/>
          </a:xfrm>
          <a:prstGeom prst="rect">
            <a:avLst/>
          </a:prstGeom>
        </p:spPr>
      </p:pic>
    </p:spTree>
    <p:extLst>
      <p:ext uri="{BB962C8B-B14F-4D97-AF65-F5344CB8AC3E}">
        <p14:creationId xmlns:p14="http://schemas.microsoft.com/office/powerpoint/2010/main" val="832089127"/>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FE80-BC75-46D2-8E1C-4664995410BF}"/>
              </a:ext>
            </a:extLst>
          </p:cNvPr>
          <p:cNvSpPr>
            <a:spLocks noGrp="1"/>
          </p:cNvSpPr>
          <p:nvPr>
            <p:ph type="title"/>
          </p:nvPr>
        </p:nvSpPr>
        <p:spPr>
          <a:xfrm>
            <a:off x="609599" y="483185"/>
            <a:ext cx="10972800" cy="1143000"/>
          </a:xfrm>
        </p:spPr>
        <p:txBody>
          <a:bodyPr/>
          <a:lstStyle/>
          <a:p>
            <a:r>
              <a:rPr lang="en-GB" dirty="0"/>
              <a:t>Activity – Calculate the Number of Kanbans </a:t>
            </a:r>
          </a:p>
        </p:txBody>
      </p:sp>
      <p:sp>
        <p:nvSpPr>
          <p:cNvPr id="3" name="Content Placeholder 2">
            <a:extLst>
              <a:ext uri="{FF2B5EF4-FFF2-40B4-BE49-F238E27FC236}">
                <a16:creationId xmlns:a16="http://schemas.microsoft.com/office/drawing/2014/main" id="{59DA99C8-5FB4-46DE-995B-40286352B187}"/>
              </a:ext>
            </a:extLst>
          </p:cNvPr>
          <p:cNvSpPr>
            <a:spLocks noGrp="1"/>
          </p:cNvSpPr>
          <p:nvPr>
            <p:ph idx="1"/>
          </p:nvPr>
        </p:nvSpPr>
        <p:spPr>
          <a:xfrm>
            <a:off x="838198" y="1784162"/>
            <a:ext cx="10515602" cy="3289676"/>
          </a:xfrm>
        </p:spPr>
        <p:txBody>
          <a:bodyPr>
            <a:normAutofit fontScale="92500"/>
          </a:bodyPr>
          <a:lstStyle/>
          <a:p>
            <a:pPr marL="0" indent="0">
              <a:buNone/>
            </a:pPr>
            <a:r>
              <a:rPr lang="en-GB" sz="3600" dirty="0"/>
              <a:t>Ohm-x are a small scale manufacturer of electrical resistors. The mean number of customer orders at Ohm-x is 100 resistors per day. The lead time on resistors is 5 days and  the required safety stock to deal with demand variation  is 20%. If each container holds 50 resistors, calculate the number of Kanbans Required.</a:t>
            </a:r>
          </a:p>
        </p:txBody>
      </p:sp>
    </p:spTree>
    <p:extLst>
      <p:ext uri="{BB962C8B-B14F-4D97-AF65-F5344CB8AC3E}">
        <p14:creationId xmlns:p14="http://schemas.microsoft.com/office/powerpoint/2010/main" val="2666498567"/>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31009-BD8D-4033-A9BD-A6C5F2DBE1D1}"/>
              </a:ext>
            </a:extLst>
          </p:cNvPr>
          <p:cNvSpPr>
            <a:spLocks noGrp="1"/>
          </p:cNvSpPr>
          <p:nvPr>
            <p:ph type="title"/>
          </p:nvPr>
        </p:nvSpPr>
        <p:spPr>
          <a:xfrm>
            <a:off x="609600" y="370221"/>
            <a:ext cx="10972800" cy="1143000"/>
          </a:xfrm>
        </p:spPr>
        <p:txBody>
          <a:bodyPr>
            <a:normAutofit fontScale="90000"/>
          </a:bodyPr>
          <a:lstStyle/>
          <a:p>
            <a:r>
              <a:rPr lang="en-GB" dirty="0"/>
              <a:t>SMED – Single Minute Exchange of Dies</a:t>
            </a:r>
            <a:br>
              <a:rPr lang="en-GB" dirty="0"/>
            </a:br>
            <a:r>
              <a:rPr lang="en-GB" sz="2700" i="1" dirty="0"/>
              <a:t>(Setup Time Reduction – no more than 9 minutes/single figures)</a:t>
            </a:r>
            <a:endParaRPr lang="en-GB" i="1" dirty="0"/>
          </a:p>
        </p:txBody>
      </p:sp>
      <p:sp>
        <p:nvSpPr>
          <p:cNvPr id="3" name="Content Placeholder 2">
            <a:extLst>
              <a:ext uri="{FF2B5EF4-FFF2-40B4-BE49-F238E27FC236}">
                <a16:creationId xmlns:a16="http://schemas.microsoft.com/office/drawing/2014/main" id="{C19CAE09-2102-462E-BDFB-D94B01B20277}"/>
              </a:ext>
            </a:extLst>
          </p:cNvPr>
          <p:cNvSpPr>
            <a:spLocks noGrp="1"/>
          </p:cNvSpPr>
          <p:nvPr>
            <p:ph idx="1"/>
          </p:nvPr>
        </p:nvSpPr>
        <p:spPr>
          <a:xfrm>
            <a:off x="609600" y="1647517"/>
            <a:ext cx="10972800" cy="3917032"/>
          </a:xfrm>
        </p:spPr>
        <p:txBody>
          <a:bodyPr>
            <a:normAutofit lnSpcReduction="10000"/>
          </a:bodyPr>
          <a:lstStyle/>
          <a:p>
            <a:pPr marL="0" indent="0">
              <a:buNone/>
            </a:pPr>
            <a:r>
              <a:rPr lang="en-GB" dirty="0"/>
              <a:t>SMED, initially developed by Shigeo Shingo, aims to reduce downtime as a result of changeovers (tooling &amp; equipment).</a:t>
            </a:r>
          </a:p>
          <a:p>
            <a:pPr>
              <a:spcBef>
                <a:spcPts val="0"/>
              </a:spcBef>
              <a:buFont typeface="Wingdings" panose="05000000000000000000" pitchFamily="2" charset="2"/>
              <a:buChar char="§"/>
            </a:pPr>
            <a:r>
              <a:rPr lang="en-GB" dirty="0"/>
              <a:t>Decreased lead times,</a:t>
            </a:r>
          </a:p>
          <a:p>
            <a:pPr>
              <a:spcBef>
                <a:spcPts val="0"/>
              </a:spcBef>
              <a:buFont typeface="Wingdings" panose="05000000000000000000" pitchFamily="2" charset="2"/>
              <a:buChar char="§"/>
            </a:pPr>
            <a:r>
              <a:rPr lang="en-GB" dirty="0"/>
              <a:t>Increased flexibility, </a:t>
            </a:r>
          </a:p>
          <a:p>
            <a:pPr>
              <a:spcBef>
                <a:spcPts val="0"/>
              </a:spcBef>
              <a:buFont typeface="Wingdings" panose="05000000000000000000" pitchFamily="2" charset="2"/>
              <a:buChar char="§"/>
            </a:pPr>
            <a:r>
              <a:rPr lang="en-GB" dirty="0"/>
              <a:t>Increased order fulfilment (on time),</a:t>
            </a:r>
          </a:p>
          <a:p>
            <a:pPr>
              <a:spcBef>
                <a:spcPts val="0"/>
              </a:spcBef>
              <a:buFont typeface="Wingdings" panose="05000000000000000000" pitchFamily="2" charset="2"/>
              <a:buChar char="§"/>
            </a:pPr>
            <a:r>
              <a:rPr lang="en-GB" dirty="0"/>
              <a:t>Helps to produce to Takt time.</a:t>
            </a:r>
          </a:p>
          <a:p>
            <a:pPr marL="0" indent="0">
              <a:buNone/>
            </a:pPr>
            <a:r>
              <a:rPr lang="en-GB" dirty="0"/>
              <a:t>SMED is centred around the premiss of separating </a:t>
            </a:r>
            <a:r>
              <a:rPr lang="en-GB" b="1" dirty="0"/>
              <a:t>internal</a:t>
            </a:r>
            <a:r>
              <a:rPr lang="en-GB" dirty="0"/>
              <a:t> setup activities from </a:t>
            </a:r>
            <a:r>
              <a:rPr lang="en-GB" b="1" dirty="0"/>
              <a:t>external</a:t>
            </a:r>
            <a:r>
              <a:rPr lang="en-GB" dirty="0"/>
              <a:t> setup activities.</a:t>
            </a:r>
          </a:p>
          <a:p>
            <a:pPr marL="0" indent="0">
              <a:buNone/>
            </a:pPr>
            <a:endParaRPr lang="en-GB" dirty="0"/>
          </a:p>
        </p:txBody>
      </p:sp>
    </p:spTree>
    <p:extLst>
      <p:ext uri="{BB962C8B-B14F-4D97-AF65-F5344CB8AC3E}">
        <p14:creationId xmlns:p14="http://schemas.microsoft.com/office/powerpoint/2010/main" val="3183184018"/>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ED0C4-009E-4684-8E71-C68E964C084A}"/>
              </a:ext>
            </a:extLst>
          </p:cNvPr>
          <p:cNvSpPr>
            <a:spLocks noGrp="1"/>
          </p:cNvSpPr>
          <p:nvPr>
            <p:ph type="title"/>
          </p:nvPr>
        </p:nvSpPr>
        <p:spPr/>
        <p:txBody>
          <a:bodyPr/>
          <a:lstStyle/>
          <a:p>
            <a:r>
              <a:rPr lang="en-GB" dirty="0"/>
              <a:t>SMED  - Changeover Curve</a:t>
            </a:r>
          </a:p>
        </p:txBody>
      </p:sp>
      <p:pic>
        <p:nvPicPr>
          <p:cNvPr id="12290" name="Picture 2" descr="Rethinking the Definition of Changeover Time in SMED with the Help of  Artificial Intelligence – oee.ai">
            <a:extLst>
              <a:ext uri="{FF2B5EF4-FFF2-40B4-BE49-F238E27FC236}">
                <a16:creationId xmlns:a16="http://schemas.microsoft.com/office/drawing/2014/main" id="{71131AA2-ADBB-47C3-AE04-4CC20E47096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672"/>
          <a:stretch/>
        </p:blipFill>
        <p:spPr bwMode="auto">
          <a:xfrm>
            <a:off x="1528011" y="1417638"/>
            <a:ext cx="9135978" cy="4256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981550"/>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F3824-3D98-45EB-A8FC-C1F2DEDA000E}"/>
              </a:ext>
            </a:extLst>
          </p:cNvPr>
          <p:cNvSpPr>
            <a:spLocks noGrp="1"/>
          </p:cNvSpPr>
          <p:nvPr>
            <p:ph type="title"/>
          </p:nvPr>
        </p:nvSpPr>
        <p:spPr/>
        <p:txBody>
          <a:bodyPr/>
          <a:lstStyle/>
          <a:p>
            <a:r>
              <a:rPr lang="en-GB" dirty="0"/>
              <a:t>Internal vs External Setup Activities</a:t>
            </a:r>
          </a:p>
        </p:txBody>
      </p:sp>
      <p:pic>
        <p:nvPicPr>
          <p:cNvPr id="8194" name="Picture 2" descr="SMED [Single Minute Exchange of Die Definition]">
            <a:extLst>
              <a:ext uri="{FF2B5EF4-FFF2-40B4-BE49-F238E27FC236}">
                <a16:creationId xmlns:a16="http://schemas.microsoft.com/office/drawing/2014/main" id="{A5B8FF4B-DC76-44F0-9120-7E0838A9D4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950" y="1611440"/>
            <a:ext cx="3431321" cy="391703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Rounded Corners 10">
            <a:extLst>
              <a:ext uri="{FF2B5EF4-FFF2-40B4-BE49-F238E27FC236}">
                <a16:creationId xmlns:a16="http://schemas.microsoft.com/office/drawing/2014/main" id="{BFE8846D-F682-4BE1-8E7D-458CF1CE4599}"/>
              </a:ext>
            </a:extLst>
          </p:cNvPr>
          <p:cNvSpPr/>
          <p:nvPr/>
        </p:nvSpPr>
        <p:spPr>
          <a:xfrm>
            <a:off x="4379493" y="1616431"/>
            <a:ext cx="7521557" cy="1887997"/>
          </a:xfrm>
          <a:prstGeom prst="roundRect">
            <a:avLst/>
          </a:prstGeom>
          <a:solidFill>
            <a:srgbClr val="FF0000">
              <a:alpha val="10196"/>
            </a:srgbClr>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2000" b="1" dirty="0">
                <a:solidFill>
                  <a:sysClr val="windowText" lastClr="000000"/>
                </a:solidFill>
              </a:rPr>
              <a:t>Internal Setup</a:t>
            </a:r>
          </a:p>
          <a:p>
            <a:r>
              <a:rPr lang="en-GB" sz="2000" dirty="0">
                <a:solidFill>
                  <a:sysClr val="windowText" lastClr="000000"/>
                </a:solidFill>
              </a:rPr>
              <a:t>Activities that can only be performed safely when the equipment is stopped, for example:</a:t>
            </a:r>
          </a:p>
          <a:p>
            <a:r>
              <a:rPr lang="en-GB" sz="2000" dirty="0">
                <a:solidFill>
                  <a:sysClr val="windowText" lastClr="000000"/>
                </a:solidFill>
              </a:rPr>
              <a:t>Removing guards &amp; guides, removing tooling (such as cutting tools and press dies) and removing work-pieces.</a:t>
            </a:r>
          </a:p>
          <a:p>
            <a:endParaRPr lang="en-GB" sz="2000" b="1" dirty="0">
              <a:solidFill>
                <a:sysClr val="windowText" lastClr="000000"/>
              </a:solidFill>
            </a:endParaRPr>
          </a:p>
        </p:txBody>
      </p:sp>
      <p:sp>
        <p:nvSpPr>
          <p:cNvPr id="12" name="Rectangle: Rounded Corners 11">
            <a:extLst>
              <a:ext uri="{FF2B5EF4-FFF2-40B4-BE49-F238E27FC236}">
                <a16:creationId xmlns:a16="http://schemas.microsoft.com/office/drawing/2014/main" id="{057C0408-5794-4C20-AC31-2184E727CCD1}"/>
              </a:ext>
            </a:extLst>
          </p:cNvPr>
          <p:cNvSpPr/>
          <p:nvPr/>
        </p:nvSpPr>
        <p:spPr>
          <a:xfrm>
            <a:off x="4379493" y="3640476"/>
            <a:ext cx="7521557" cy="1887997"/>
          </a:xfrm>
          <a:prstGeom prst="roundRect">
            <a:avLst/>
          </a:prstGeom>
          <a:solidFill>
            <a:srgbClr val="00B050">
              <a:alpha val="10196"/>
            </a:srgb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solidFill>
                  <a:sysClr val="windowText" lastClr="000000"/>
                </a:solidFill>
                <a:latin typeface="Myriad Pro"/>
              </a:rPr>
              <a:t>External</a:t>
            </a:r>
            <a:r>
              <a:rPr kumimoji="0" lang="en-GB" sz="2000" b="1" i="0" u="none" strike="noStrike" kern="1200" cap="none" spc="0" normalizeH="0" baseline="0" noProof="0" dirty="0">
                <a:ln>
                  <a:noFill/>
                </a:ln>
                <a:solidFill>
                  <a:sysClr val="windowText" lastClr="000000"/>
                </a:solidFill>
                <a:effectLst/>
                <a:uLnTx/>
                <a:uFillTx/>
                <a:latin typeface="Myriad Pro"/>
                <a:ea typeface="+mn-ea"/>
                <a:cs typeface="+mn-cs"/>
              </a:rPr>
              <a:t> Setup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ysClr val="windowText" lastClr="000000"/>
                </a:solidFill>
                <a:effectLst/>
                <a:uLnTx/>
                <a:uFillTx/>
                <a:latin typeface="Myriad Pro"/>
                <a:ea typeface="+mn-ea"/>
                <a:cs typeface="+mn-cs"/>
              </a:rPr>
              <a:t>Activities can be performed safely when the equipment is running, for example: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ysClr val="windowText" lastClr="000000"/>
                </a:solidFill>
                <a:effectLst/>
                <a:uLnTx/>
                <a:uFillTx/>
                <a:latin typeface="Myriad Pro"/>
                <a:ea typeface="+mn-ea"/>
                <a:cs typeface="+mn-cs"/>
              </a:rPr>
              <a:t>Fetching tools/materials, preparing tool/clamps/fasteners, cleaning up, preheating/cooling of dies etc.</a:t>
            </a:r>
          </a:p>
        </p:txBody>
      </p:sp>
    </p:spTree>
    <p:extLst>
      <p:ext uri="{BB962C8B-B14F-4D97-AF65-F5344CB8AC3E}">
        <p14:creationId xmlns:p14="http://schemas.microsoft.com/office/powerpoint/2010/main" val="4116932299"/>
      </p:ext>
    </p:extLst>
  </p:cSld>
  <p:clrMapOvr>
    <a:masterClrMapping/>
  </p:clrMapOvr>
  <p:transition>
    <p:cover dir="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BBBF-9C46-4430-849E-FB3049AF6721}"/>
              </a:ext>
            </a:extLst>
          </p:cNvPr>
          <p:cNvSpPr>
            <a:spLocks noGrp="1"/>
          </p:cNvSpPr>
          <p:nvPr>
            <p:ph type="title"/>
          </p:nvPr>
        </p:nvSpPr>
        <p:spPr>
          <a:xfrm>
            <a:off x="609600" y="187082"/>
            <a:ext cx="10972800" cy="1143000"/>
          </a:xfrm>
        </p:spPr>
        <p:txBody>
          <a:bodyPr/>
          <a:lstStyle/>
          <a:p>
            <a:r>
              <a:rPr lang="en-GB" dirty="0"/>
              <a:t>SMED Example</a:t>
            </a:r>
          </a:p>
        </p:txBody>
      </p:sp>
      <p:sp>
        <p:nvSpPr>
          <p:cNvPr id="3" name="Content Placeholder 2">
            <a:extLst>
              <a:ext uri="{FF2B5EF4-FFF2-40B4-BE49-F238E27FC236}">
                <a16:creationId xmlns:a16="http://schemas.microsoft.com/office/drawing/2014/main" id="{4229F010-3F72-4056-9A7F-18ED313A49A6}"/>
              </a:ext>
            </a:extLst>
          </p:cNvPr>
          <p:cNvSpPr>
            <a:spLocks noGrp="1"/>
          </p:cNvSpPr>
          <p:nvPr>
            <p:ph idx="1"/>
          </p:nvPr>
        </p:nvSpPr>
        <p:spPr>
          <a:xfrm>
            <a:off x="1381396" y="1177469"/>
            <a:ext cx="9429205" cy="1143000"/>
          </a:xfrm>
        </p:spPr>
        <p:txBody>
          <a:bodyPr/>
          <a:lstStyle/>
          <a:p>
            <a:pPr marL="0" indent="0">
              <a:buNone/>
            </a:pPr>
            <a:r>
              <a:rPr lang="en-GB" dirty="0"/>
              <a:t>Often the most simplistic SMED kaizens are the most effective/transformative (low hanging fruit).</a:t>
            </a:r>
          </a:p>
        </p:txBody>
      </p:sp>
      <p:pic>
        <p:nvPicPr>
          <p:cNvPr id="7" name="Picture 6">
            <a:extLst>
              <a:ext uri="{FF2B5EF4-FFF2-40B4-BE49-F238E27FC236}">
                <a16:creationId xmlns:a16="http://schemas.microsoft.com/office/drawing/2014/main" id="{CEF23807-FC7B-4290-A2F2-BC5B38C2EC79}"/>
              </a:ext>
            </a:extLst>
          </p:cNvPr>
          <p:cNvPicPr>
            <a:picLocks noChangeAspect="1"/>
          </p:cNvPicPr>
          <p:nvPr/>
        </p:nvPicPr>
        <p:blipFill>
          <a:blip r:embed="rId2"/>
          <a:stretch>
            <a:fillRect/>
          </a:stretch>
        </p:blipFill>
        <p:spPr>
          <a:xfrm>
            <a:off x="2742909" y="2430407"/>
            <a:ext cx="6706181" cy="3023878"/>
          </a:xfrm>
          <a:prstGeom prst="rect">
            <a:avLst/>
          </a:prstGeom>
        </p:spPr>
      </p:pic>
      <p:sp>
        <p:nvSpPr>
          <p:cNvPr id="9" name="Content Placeholder 2">
            <a:extLst>
              <a:ext uri="{FF2B5EF4-FFF2-40B4-BE49-F238E27FC236}">
                <a16:creationId xmlns:a16="http://schemas.microsoft.com/office/drawing/2014/main" id="{9AEC135D-8F6C-454F-AD3B-D942774132FF}"/>
              </a:ext>
            </a:extLst>
          </p:cNvPr>
          <p:cNvSpPr txBox="1">
            <a:spLocks/>
          </p:cNvSpPr>
          <p:nvPr/>
        </p:nvSpPr>
        <p:spPr>
          <a:xfrm>
            <a:off x="7371347" y="2650284"/>
            <a:ext cx="4628148" cy="195187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This Kaizen is good, but how could we improve it further?</a:t>
            </a:r>
          </a:p>
        </p:txBody>
      </p:sp>
    </p:spTree>
    <p:extLst>
      <p:ext uri="{BB962C8B-B14F-4D97-AF65-F5344CB8AC3E}">
        <p14:creationId xmlns:p14="http://schemas.microsoft.com/office/powerpoint/2010/main" val="681924913"/>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 1.48148E-6 L -0.18685 0.00069 " pathEditMode="relative" rAng="0" ptsTypes="AA">
                                      <p:cBhvr>
                                        <p:cTn id="6" dur="2000" fill="hold"/>
                                        <p:tgtEl>
                                          <p:spTgt spid="7"/>
                                        </p:tgtEl>
                                        <p:attrNameLst>
                                          <p:attrName>ppt_x</p:attrName>
                                          <p:attrName>ppt_y</p:attrName>
                                        </p:attrNameLst>
                                      </p:cBhvr>
                                      <p:rCtr x="-9349" y="23"/>
                                    </p:animMotion>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fltVal val="0"/>
                                          </p:val>
                                        </p:tav>
                                        <p:tav tm="100000">
                                          <p:val>
                                            <p:strVal val="#ppt_h"/>
                                          </p:val>
                                        </p:tav>
                                      </p:tavLst>
                                    </p:anim>
                                    <p:animEffect transition="in" filter="fade">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0DF8E-D8C2-46E5-8CC0-3E7DC13BEE85}"/>
              </a:ext>
            </a:extLst>
          </p:cNvPr>
          <p:cNvSpPr>
            <a:spLocks noGrp="1"/>
          </p:cNvSpPr>
          <p:nvPr>
            <p:ph type="title"/>
          </p:nvPr>
        </p:nvSpPr>
        <p:spPr/>
        <p:txBody>
          <a:bodyPr/>
          <a:lstStyle/>
          <a:p>
            <a:r>
              <a:rPr lang="en-GB" dirty="0"/>
              <a:t>SMED Examples- Functional Clamps</a:t>
            </a:r>
          </a:p>
        </p:txBody>
      </p:sp>
      <p:pic>
        <p:nvPicPr>
          <p:cNvPr id="5" name="Content Placeholder 4">
            <a:extLst>
              <a:ext uri="{FF2B5EF4-FFF2-40B4-BE49-F238E27FC236}">
                <a16:creationId xmlns:a16="http://schemas.microsoft.com/office/drawing/2014/main" id="{96D36B1A-4DAF-42F3-B08D-73166030514B}"/>
              </a:ext>
            </a:extLst>
          </p:cNvPr>
          <p:cNvPicPr>
            <a:picLocks noGrp="1" noChangeAspect="1"/>
          </p:cNvPicPr>
          <p:nvPr>
            <p:ph idx="1"/>
          </p:nvPr>
        </p:nvPicPr>
        <p:blipFill rotWithShape="1">
          <a:blip r:embed="rId3"/>
          <a:srcRect l="2626" t="3020" r="50355" b="67794"/>
          <a:stretch/>
        </p:blipFill>
        <p:spPr>
          <a:xfrm>
            <a:off x="247648" y="1734018"/>
            <a:ext cx="3951904" cy="1377950"/>
          </a:xfrm>
          <a:prstGeom prst="rect">
            <a:avLst/>
          </a:prstGeom>
        </p:spPr>
      </p:pic>
      <p:pic>
        <p:nvPicPr>
          <p:cNvPr id="10244" name="Picture 4" descr="Lean and Meaningful: Eliminating bolts and nuts">
            <a:extLst>
              <a:ext uri="{FF2B5EF4-FFF2-40B4-BE49-F238E27FC236}">
                <a16:creationId xmlns:a16="http://schemas.microsoft.com/office/drawing/2014/main" id="{734EEA65-0006-4DE1-A1CE-23309E06A4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2645" t="2419" r="2326" b="67242"/>
          <a:stretch/>
        </p:blipFill>
        <p:spPr bwMode="auto">
          <a:xfrm>
            <a:off x="4513554" y="1734018"/>
            <a:ext cx="3642773" cy="13788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20C8C8A-2A51-4F95-9DCA-5F2B84429CB1}"/>
              </a:ext>
            </a:extLst>
          </p:cNvPr>
          <p:cNvPicPr>
            <a:picLocks noChangeAspect="1"/>
          </p:cNvPicPr>
          <p:nvPr/>
        </p:nvPicPr>
        <p:blipFill rotWithShape="1">
          <a:blip r:embed="rId3"/>
          <a:srcRect l="3511" t="35346" r="57249" b="33716"/>
          <a:stretch/>
        </p:blipFill>
        <p:spPr>
          <a:xfrm>
            <a:off x="8469357" y="1734018"/>
            <a:ext cx="3113043" cy="1378800"/>
          </a:xfrm>
          <a:prstGeom prst="rect">
            <a:avLst/>
          </a:prstGeom>
        </p:spPr>
      </p:pic>
      <p:pic>
        <p:nvPicPr>
          <p:cNvPr id="10246" name="Picture 6" descr="Lean and Meaningful: Eliminating bolts and nuts">
            <a:extLst>
              <a:ext uri="{FF2B5EF4-FFF2-40B4-BE49-F238E27FC236}">
                <a16:creationId xmlns:a16="http://schemas.microsoft.com/office/drawing/2014/main" id="{C299316E-C9A5-4EF7-8A74-04C0F0E30E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2367" t="35249" r="6094" b="33717"/>
          <a:stretch/>
        </p:blipFill>
        <p:spPr bwMode="auto">
          <a:xfrm>
            <a:off x="581968" y="3746033"/>
            <a:ext cx="3283265" cy="137795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Lean and Meaningful: Eliminating bolts and nuts">
            <a:extLst>
              <a:ext uri="{FF2B5EF4-FFF2-40B4-BE49-F238E27FC236}">
                <a16:creationId xmlns:a16="http://schemas.microsoft.com/office/drawing/2014/main" id="{8D6EB580-E3C5-4078-BB48-985B2201DE9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10" t="69604" r="56826" b="1731"/>
          <a:stretch/>
        </p:blipFill>
        <p:spPr bwMode="auto">
          <a:xfrm>
            <a:off x="4602504" y="3745183"/>
            <a:ext cx="3464871" cy="1378800"/>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Lean and Meaningful: Eliminating bolts and nuts">
            <a:extLst>
              <a:ext uri="{FF2B5EF4-FFF2-40B4-BE49-F238E27FC236}">
                <a16:creationId xmlns:a16="http://schemas.microsoft.com/office/drawing/2014/main" id="{18D87FD7-D0F9-4CA3-871A-F093B09830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1631" t="69419" r="12651" b="2418"/>
          <a:stretch/>
        </p:blipFill>
        <p:spPr bwMode="auto">
          <a:xfrm>
            <a:off x="8469357" y="3745183"/>
            <a:ext cx="3113043" cy="137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9861299"/>
      </p:ext>
    </p:extLst>
  </p:cSld>
  <p:clrMapOvr>
    <a:masterClrMapping/>
  </p:clrMapOvr>
  <p:transition>
    <p:cover dir="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77E6A-E8C9-486C-9EBF-6874EB32BA07}"/>
              </a:ext>
            </a:extLst>
          </p:cNvPr>
          <p:cNvSpPr>
            <a:spLocks noGrp="1"/>
          </p:cNvSpPr>
          <p:nvPr>
            <p:ph type="title"/>
          </p:nvPr>
        </p:nvSpPr>
        <p:spPr>
          <a:xfrm>
            <a:off x="609600" y="176198"/>
            <a:ext cx="10972800" cy="1143000"/>
          </a:xfrm>
        </p:spPr>
        <p:txBody>
          <a:bodyPr/>
          <a:lstStyle/>
          <a:p>
            <a:r>
              <a:rPr lang="en-GB" dirty="0"/>
              <a:t>More SMED Examples </a:t>
            </a:r>
          </a:p>
        </p:txBody>
      </p:sp>
      <p:pic>
        <p:nvPicPr>
          <p:cNvPr id="5" name="Picture 4">
            <a:extLst>
              <a:ext uri="{FF2B5EF4-FFF2-40B4-BE49-F238E27FC236}">
                <a16:creationId xmlns:a16="http://schemas.microsoft.com/office/drawing/2014/main" id="{26BDC05E-757C-4461-A4DF-32A3DD3A6710}"/>
              </a:ext>
            </a:extLst>
          </p:cNvPr>
          <p:cNvPicPr>
            <a:picLocks noChangeAspect="1"/>
          </p:cNvPicPr>
          <p:nvPr/>
        </p:nvPicPr>
        <p:blipFill>
          <a:blip r:embed="rId3"/>
          <a:stretch>
            <a:fillRect/>
          </a:stretch>
        </p:blipFill>
        <p:spPr>
          <a:xfrm>
            <a:off x="6096000" y="1377434"/>
            <a:ext cx="5736833" cy="4163929"/>
          </a:xfrm>
          <a:prstGeom prst="rect">
            <a:avLst/>
          </a:prstGeom>
        </p:spPr>
      </p:pic>
      <p:pic>
        <p:nvPicPr>
          <p:cNvPr id="13" name="Picture 2">
            <a:extLst>
              <a:ext uri="{FF2B5EF4-FFF2-40B4-BE49-F238E27FC236}">
                <a16:creationId xmlns:a16="http://schemas.microsoft.com/office/drawing/2014/main" id="{D3B08363-B84D-494F-B8B1-7BF4EFD6E90B}"/>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265345" y="1377434"/>
            <a:ext cx="4358190" cy="410313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A9321AB-99E3-4CB2-AD60-DA94634D0A25}"/>
              </a:ext>
            </a:extLst>
          </p:cNvPr>
          <p:cNvSpPr txBox="1"/>
          <p:nvPr/>
        </p:nvSpPr>
        <p:spPr>
          <a:xfrm>
            <a:off x="4989095" y="1377434"/>
            <a:ext cx="770021" cy="381265"/>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525734623"/>
      </p:ext>
    </p:extLst>
  </p:cSld>
  <p:clrMapOvr>
    <a:masterClrMapping/>
  </p:clrMapOvr>
  <p:transition>
    <p:cover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E140B-A713-4880-A2E9-8648BC77E691}"/>
              </a:ext>
            </a:extLst>
          </p:cNvPr>
          <p:cNvSpPr>
            <a:spLocks noGrp="1"/>
          </p:cNvSpPr>
          <p:nvPr>
            <p:ph type="title"/>
          </p:nvPr>
        </p:nvSpPr>
        <p:spPr>
          <a:xfrm>
            <a:off x="609599" y="158378"/>
            <a:ext cx="10972800" cy="1143000"/>
          </a:xfrm>
        </p:spPr>
        <p:txBody>
          <a:bodyPr/>
          <a:lstStyle/>
          <a:p>
            <a:r>
              <a:rPr lang="en-GB" dirty="0"/>
              <a:t>F1 Tyre Change Example</a:t>
            </a:r>
          </a:p>
        </p:txBody>
      </p:sp>
      <p:pic>
        <p:nvPicPr>
          <p:cNvPr id="4" name="F1 Pit Stops 1950 vs 2013 - Quick Changeover _ SMED">
            <a:hlinkClick r:id="" action="ppaction://media"/>
            <a:extLst>
              <a:ext uri="{FF2B5EF4-FFF2-40B4-BE49-F238E27FC236}">
                <a16:creationId xmlns:a16="http://schemas.microsoft.com/office/drawing/2014/main" id="{92296752-55EE-474F-9B1C-CE0CCDDF09C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96164" y="1301378"/>
            <a:ext cx="7399671" cy="4255243"/>
          </a:xfrm>
        </p:spPr>
      </p:pic>
    </p:spTree>
    <p:extLst>
      <p:ext uri="{BB962C8B-B14F-4D97-AF65-F5344CB8AC3E}">
        <p14:creationId xmlns:p14="http://schemas.microsoft.com/office/powerpoint/2010/main" val="1807197548"/>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1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712B0-6A07-4DB8-AA8C-8DB07E406C61}"/>
              </a:ext>
            </a:extLst>
          </p:cNvPr>
          <p:cNvSpPr>
            <a:spLocks noGrp="1"/>
          </p:cNvSpPr>
          <p:nvPr>
            <p:ph type="title"/>
          </p:nvPr>
        </p:nvSpPr>
        <p:spPr>
          <a:xfrm>
            <a:off x="609600" y="405267"/>
            <a:ext cx="10972800" cy="1143000"/>
          </a:xfrm>
        </p:spPr>
        <p:txBody>
          <a:bodyPr>
            <a:normAutofit fontScale="90000"/>
          </a:bodyPr>
          <a:lstStyle/>
          <a:p>
            <a:r>
              <a:rPr lang="en-GB" dirty="0"/>
              <a:t>Can You Identify the SMED Principles in the F1 Example</a:t>
            </a:r>
          </a:p>
        </p:txBody>
      </p:sp>
      <p:sp>
        <p:nvSpPr>
          <p:cNvPr id="3" name="Content Placeholder 2">
            <a:extLst>
              <a:ext uri="{FF2B5EF4-FFF2-40B4-BE49-F238E27FC236}">
                <a16:creationId xmlns:a16="http://schemas.microsoft.com/office/drawing/2014/main" id="{7EE7D284-1C8D-4D97-9AF7-0E203CDC2215}"/>
              </a:ext>
            </a:extLst>
          </p:cNvPr>
          <p:cNvSpPr>
            <a:spLocks noGrp="1"/>
          </p:cNvSpPr>
          <p:nvPr>
            <p:ph idx="1"/>
          </p:nvPr>
        </p:nvSpPr>
        <p:spPr>
          <a:xfrm>
            <a:off x="6096000" y="2238307"/>
            <a:ext cx="5486400" cy="2640817"/>
          </a:xfrm>
        </p:spPr>
        <p:txBody>
          <a:bodyPr>
            <a:normAutofit fontScale="92500"/>
          </a:bodyPr>
          <a:lstStyle/>
          <a:p>
            <a:pPr>
              <a:buFont typeface="Wingdings" panose="05000000000000000000" pitchFamily="2" charset="2"/>
              <a:buChar char="§"/>
            </a:pPr>
            <a:r>
              <a:rPr lang="en-GB" dirty="0"/>
              <a:t>How did they make the tyre changeover process quicker?</a:t>
            </a:r>
          </a:p>
          <a:p>
            <a:pPr>
              <a:buFont typeface="Wingdings" panose="05000000000000000000" pitchFamily="2" charset="2"/>
              <a:buChar char="§"/>
            </a:pPr>
            <a:r>
              <a:rPr lang="en-GB" dirty="0"/>
              <a:t>Can you identify the internal and external activities?</a:t>
            </a:r>
          </a:p>
          <a:p>
            <a:pPr>
              <a:buFont typeface="Wingdings" panose="05000000000000000000" pitchFamily="2" charset="2"/>
              <a:buChar char="§"/>
            </a:pPr>
            <a:r>
              <a:rPr lang="en-GB" dirty="0"/>
              <a:t>Could you improve it further?</a:t>
            </a:r>
          </a:p>
        </p:txBody>
      </p:sp>
      <p:pic>
        <p:nvPicPr>
          <p:cNvPr id="4" name="F1 Pit Stops 1950 vs 2013 - Quick Changeover _ SMED">
            <a:hlinkClick r:id="" action="ppaction://media"/>
            <a:extLst>
              <a:ext uri="{FF2B5EF4-FFF2-40B4-BE49-F238E27FC236}">
                <a16:creationId xmlns:a16="http://schemas.microsoft.com/office/drawing/2014/main" id="{4707BA9F-9146-419F-81B8-B07FDB86F13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74858" y="1981216"/>
            <a:ext cx="5486401" cy="3155001"/>
          </a:xfrm>
          <a:prstGeom prst="rect">
            <a:avLst/>
          </a:prstGeom>
        </p:spPr>
      </p:pic>
    </p:spTree>
    <p:extLst>
      <p:ext uri="{BB962C8B-B14F-4D97-AF65-F5344CB8AC3E}">
        <p14:creationId xmlns:p14="http://schemas.microsoft.com/office/powerpoint/2010/main" val="1256064865"/>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1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84EC1-14DD-4943-84D5-69FD84CD35D0}"/>
              </a:ext>
            </a:extLst>
          </p:cNvPr>
          <p:cNvSpPr>
            <a:spLocks noGrp="1"/>
          </p:cNvSpPr>
          <p:nvPr>
            <p:ph type="title"/>
          </p:nvPr>
        </p:nvSpPr>
        <p:spPr>
          <a:xfrm>
            <a:off x="609600" y="300764"/>
            <a:ext cx="10972800" cy="1143000"/>
          </a:xfrm>
        </p:spPr>
        <p:txBody>
          <a:bodyPr/>
          <a:lstStyle/>
          <a:p>
            <a:r>
              <a:rPr lang="en-GB" dirty="0"/>
              <a:t>7 Steps of SMED</a:t>
            </a:r>
          </a:p>
        </p:txBody>
      </p:sp>
      <p:pic>
        <p:nvPicPr>
          <p:cNvPr id="14338" name="Picture 2" descr="Quick Changeover/Setup | UT Center for Industrial Services">
            <a:extLst>
              <a:ext uri="{FF2B5EF4-FFF2-40B4-BE49-F238E27FC236}">
                <a16:creationId xmlns:a16="http://schemas.microsoft.com/office/drawing/2014/main" id="{51D01331-8124-4143-86B3-63E9539A0F53}"/>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25904" y="1682416"/>
            <a:ext cx="6238280" cy="371254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le 3">
            <a:extLst>
              <a:ext uri="{FF2B5EF4-FFF2-40B4-BE49-F238E27FC236}">
                <a16:creationId xmlns:a16="http://schemas.microsoft.com/office/drawing/2014/main" id="{BC5A0645-387D-4C62-90F4-41A7BCD30DD3}"/>
              </a:ext>
            </a:extLst>
          </p:cNvPr>
          <p:cNvGraphicFramePr>
            <a:graphicFrameLocks noGrp="1"/>
          </p:cNvGraphicFramePr>
          <p:nvPr>
            <p:extLst>
              <p:ext uri="{D42A27DB-BD31-4B8C-83A1-F6EECF244321}">
                <p14:modId xmlns:p14="http://schemas.microsoft.com/office/powerpoint/2010/main" val="1260529719"/>
              </p:ext>
            </p:extLst>
          </p:nvPr>
        </p:nvGraphicFramePr>
        <p:xfrm>
          <a:off x="6557555" y="1682415"/>
          <a:ext cx="5313677" cy="3712542"/>
        </p:xfrm>
        <a:graphic>
          <a:graphicData uri="http://schemas.openxmlformats.org/drawingml/2006/table">
            <a:tbl>
              <a:tblPr firstRow="1" bandRow="1">
                <a:tableStyleId>{74C1A8A3-306A-4EB7-A6B1-4F7E0EB9C5D6}</a:tableStyleId>
              </a:tblPr>
              <a:tblGrid>
                <a:gridCol w="5313677">
                  <a:extLst>
                    <a:ext uri="{9D8B030D-6E8A-4147-A177-3AD203B41FA5}">
                      <a16:colId xmlns:a16="http://schemas.microsoft.com/office/drawing/2014/main" val="2164357783"/>
                    </a:ext>
                  </a:extLst>
                </a:gridCol>
              </a:tblGrid>
              <a:tr h="416947">
                <a:tc>
                  <a:txBody>
                    <a:bodyPr/>
                    <a:lstStyle/>
                    <a:p>
                      <a:pPr algn="ctr"/>
                      <a:r>
                        <a:rPr lang="en-GB" dirty="0"/>
                        <a:t>Ideal Scenario for SMED Improvements</a:t>
                      </a:r>
                    </a:p>
                  </a:txBody>
                  <a:tcPr/>
                </a:tc>
                <a:extLst>
                  <a:ext uri="{0D108BD9-81ED-4DB2-BD59-A6C34878D82A}">
                    <a16:rowId xmlns:a16="http://schemas.microsoft.com/office/drawing/2014/main" val="1281423046"/>
                  </a:ext>
                </a:extLst>
              </a:tr>
              <a:tr h="719662">
                <a:tc>
                  <a:txBody>
                    <a:bodyPr/>
                    <a:lstStyle/>
                    <a:p>
                      <a:pPr algn="l"/>
                      <a:r>
                        <a:rPr lang="en-GB" b="1" dirty="0"/>
                        <a:t>Long changeover times </a:t>
                      </a:r>
                      <a:r>
                        <a:rPr lang="en-GB" dirty="0"/>
                        <a:t>– significant room for improvement</a:t>
                      </a:r>
                    </a:p>
                  </a:txBody>
                  <a:tcPr/>
                </a:tc>
                <a:extLst>
                  <a:ext uri="{0D108BD9-81ED-4DB2-BD59-A6C34878D82A}">
                    <a16:rowId xmlns:a16="http://schemas.microsoft.com/office/drawing/2014/main" val="3182007289"/>
                  </a:ext>
                </a:extLst>
              </a:tr>
              <a:tr h="416947">
                <a:tc>
                  <a:txBody>
                    <a:bodyPr/>
                    <a:lstStyle/>
                    <a:p>
                      <a:pPr algn="l"/>
                      <a:r>
                        <a:rPr lang="en-GB" b="1" dirty="0"/>
                        <a:t>Variation</a:t>
                      </a:r>
                      <a:r>
                        <a:rPr lang="en-GB" dirty="0"/>
                        <a:t> - e.g. times range from one to three hours</a:t>
                      </a:r>
                    </a:p>
                  </a:txBody>
                  <a:tcPr/>
                </a:tc>
                <a:extLst>
                  <a:ext uri="{0D108BD9-81ED-4DB2-BD59-A6C34878D82A}">
                    <a16:rowId xmlns:a16="http://schemas.microsoft.com/office/drawing/2014/main" val="3217067087"/>
                  </a:ext>
                </a:extLst>
              </a:tr>
              <a:tr h="719662">
                <a:tc>
                  <a:txBody>
                    <a:bodyPr/>
                    <a:lstStyle/>
                    <a:p>
                      <a:pPr algn="l"/>
                      <a:r>
                        <a:rPr lang="en-GB" b="1" dirty="0"/>
                        <a:t>Frequency</a:t>
                      </a:r>
                      <a:r>
                        <a:rPr lang="en-GB" dirty="0"/>
                        <a:t> – Multiple changeovers each week (proposed improvements can be quickly tested)</a:t>
                      </a:r>
                    </a:p>
                  </a:txBody>
                  <a:tcPr/>
                </a:tc>
                <a:extLst>
                  <a:ext uri="{0D108BD9-81ED-4DB2-BD59-A6C34878D82A}">
                    <a16:rowId xmlns:a16="http://schemas.microsoft.com/office/drawing/2014/main" val="2277924027"/>
                  </a:ext>
                </a:extLst>
              </a:tr>
              <a:tr h="719662">
                <a:tc>
                  <a:txBody>
                    <a:bodyPr/>
                    <a:lstStyle/>
                    <a:p>
                      <a:pPr algn="l"/>
                      <a:r>
                        <a:rPr lang="en-GB" b="1" dirty="0"/>
                        <a:t>Familiarity</a:t>
                      </a:r>
                      <a:r>
                        <a:rPr lang="en-GB" dirty="0"/>
                        <a:t> - Employees familiar with the equipment  and are engaged and motivated</a:t>
                      </a:r>
                    </a:p>
                  </a:txBody>
                  <a:tcPr/>
                </a:tc>
                <a:extLst>
                  <a:ext uri="{0D108BD9-81ED-4DB2-BD59-A6C34878D82A}">
                    <a16:rowId xmlns:a16="http://schemas.microsoft.com/office/drawing/2014/main" val="2893012454"/>
                  </a:ext>
                </a:extLst>
              </a:tr>
              <a:tr h="719662">
                <a:tc>
                  <a:txBody>
                    <a:bodyPr/>
                    <a:lstStyle/>
                    <a:p>
                      <a:pPr algn="l"/>
                      <a:r>
                        <a:rPr lang="en-GB" b="1" dirty="0"/>
                        <a:t>Constraint</a:t>
                      </a:r>
                      <a:r>
                        <a:rPr lang="en-GB" dirty="0"/>
                        <a:t> - Equipment is a constraint/bottleneck (immediate significant benefits)</a:t>
                      </a:r>
                    </a:p>
                  </a:txBody>
                  <a:tcPr/>
                </a:tc>
                <a:extLst>
                  <a:ext uri="{0D108BD9-81ED-4DB2-BD59-A6C34878D82A}">
                    <a16:rowId xmlns:a16="http://schemas.microsoft.com/office/drawing/2014/main" val="232422916"/>
                  </a:ext>
                </a:extLst>
              </a:tr>
            </a:tbl>
          </a:graphicData>
        </a:graphic>
      </p:graphicFrame>
    </p:spTree>
    <p:extLst>
      <p:ext uri="{BB962C8B-B14F-4D97-AF65-F5344CB8AC3E}">
        <p14:creationId xmlns:p14="http://schemas.microsoft.com/office/powerpoint/2010/main" val="2006651162"/>
      </p:ext>
    </p:extLst>
  </p:cSld>
  <p:clrMapOvr>
    <a:masterClrMapping/>
  </p:clrMapOvr>
  <p:transition>
    <p:cover dir="rd"/>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9F12-B04B-4A54-9FF3-7381FD18D9C8}"/>
              </a:ext>
            </a:extLst>
          </p:cNvPr>
          <p:cNvSpPr>
            <a:spLocks noGrp="1"/>
          </p:cNvSpPr>
          <p:nvPr>
            <p:ph type="title"/>
          </p:nvPr>
        </p:nvSpPr>
        <p:spPr>
          <a:xfrm>
            <a:off x="609600" y="361019"/>
            <a:ext cx="10972800" cy="1143000"/>
          </a:xfrm>
        </p:spPr>
        <p:txBody>
          <a:bodyPr/>
          <a:lstStyle/>
          <a:p>
            <a:r>
              <a:rPr lang="en-GB" dirty="0"/>
              <a:t>Question (5 mins) – Definition of Quality</a:t>
            </a:r>
          </a:p>
        </p:txBody>
      </p:sp>
      <p:sp>
        <p:nvSpPr>
          <p:cNvPr id="3" name="Content Placeholder 2">
            <a:extLst>
              <a:ext uri="{FF2B5EF4-FFF2-40B4-BE49-F238E27FC236}">
                <a16:creationId xmlns:a16="http://schemas.microsoft.com/office/drawing/2014/main" id="{1B41E3EF-BFBB-499A-969E-130B5A4EF497}"/>
              </a:ext>
            </a:extLst>
          </p:cNvPr>
          <p:cNvSpPr>
            <a:spLocks noGrp="1"/>
          </p:cNvSpPr>
          <p:nvPr>
            <p:ph idx="1"/>
          </p:nvPr>
        </p:nvSpPr>
        <p:spPr>
          <a:xfrm>
            <a:off x="6648994" y="1956161"/>
            <a:ext cx="4650377" cy="2945677"/>
          </a:xfrm>
        </p:spPr>
        <p:txBody>
          <a:bodyPr>
            <a:normAutofit fontScale="70000" lnSpcReduction="20000"/>
          </a:bodyPr>
          <a:lstStyle/>
          <a:p>
            <a:pPr>
              <a:lnSpc>
                <a:spcPct val="120000"/>
              </a:lnSpc>
              <a:buFont typeface="Wingdings" panose="05000000000000000000" pitchFamily="2" charset="2"/>
              <a:buChar char="§"/>
            </a:pPr>
            <a:r>
              <a:rPr lang="en-GB" sz="4000" dirty="0"/>
              <a:t>How do you define product quality?</a:t>
            </a:r>
          </a:p>
          <a:p>
            <a:pPr>
              <a:lnSpc>
                <a:spcPct val="120000"/>
              </a:lnSpc>
              <a:spcBef>
                <a:spcPts val="1200"/>
              </a:spcBef>
              <a:buFont typeface="Wingdings" panose="05000000000000000000" pitchFamily="2" charset="2"/>
              <a:buChar char="§"/>
            </a:pPr>
            <a:r>
              <a:rPr lang="en-GB" sz="4000" dirty="0"/>
              <a:t>Take a few minutes to think about the ways in which you could define good/bad quality</a:t>
            </a:r>
          </a:p>
        </p:txBody>
      </p:sp>
      <p:pic>
        <p:nvPicPr>
          <p:cNvPr id="2050" name="Picture 2" descr="Quality Control | Cartoon Movement">
            <a:extLst>
              <a:ext uri="{FF2B5EF4-FFF2-40B4-BE49-F238E27FC236}">
                <a16:creationId xmlns:a16="http://schemas.microsoft.com/office/drawing/2014/main" id="{A31BDD03-22E3-4D73-A687-EBDB6CD0F1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078" r="3143"/>
          <a:stretch/>
        </p:blipFill>
        <p:spPr bwMode="auto">
          <a:xfrm>
            <a:off x="391887" y="1504019"/>
            <a:ext cx="5704113" cy="3989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99254"/>
      </p:ext>
    </p:extLst>
  </p:cSld>
  <p:clrMapOvr>
    <a:masterClrMapping/>
  </p:clrMapOvr>
  <p:transition>
    <p:cover dir="rd"/>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1530-C871-4E33-A180-D69CC71AA4F7}"/>
              </a:ext>
            </a:extLst>
          </p:cNvPr>
          <p:cNvSpPr>
            <a:spLocks noGrp="1"/>
          </p:cNvSpPr>
          <p:nvPr>
            <p:ph type="title"/>
          </p:nvPr>
        </p:nvSpPr>
        <p:spPr/>
        <p:txBody>
          <a:bodyPr/>
          <a:lstStyle/>
          <a:p>
            <a:r>
              <a:rPr lang="en-GB" dirty="0"/>
              <a:t>Quality – Traditional vs Lean</a:t>
            </a:r>
          </a:p>
        </p:txBody>
      </p:sp>
      <p:sp>
        <p:nvSpPr>
          <p:cNvPr id="3" name="Content Placeholder 2">
            <a:extLst>
              <a:ext uri="{FF2B5EF4-FFF2-40B4-BE49-F238E27FC236}">
                <a16:creationId xmlns:a16="http://schemas.microsoft.com/office/drawing/2014/main" id="{D1796F38-F7B1-4FC8-B0EA-F6A0954D9153}"/>
              </a:ext>
            </a:extLst>
          </p:cNvPr>
          <p:cNvSpPr>
            <a:spLocks noGrp="1"/>
          </p:cNvSpPr>
          <p:nvPr>
            <p:ph idx="1"/>
          </p:nvPr>
        </p:nvSpPr>
        <p:spPr>
          <a:xfrm>
            <a:off x="609600" y="1470484"/>
            <a:ext cx="10972800" cy="3917032"/>
          </a:xfrm>
        </p:spPr>
        <p:txBody>
          <a:bodyPr>
            <a:normAutofit fontScale="92500" lnSpcReduction="10000"/>
          </a:bodyPr>
          <a:lstStyle/>
          <a:p>
            <a:pPr>
              <a:buFont typeface="Wingdings" panose="05000000000000000000" pitchFamily="2" charset="2"/>
              <a:buChar char="§"/>
            </a:pPr>
            <a:r>
              <a:rPr lang="en-GB" dirty="0">
                <a:latin typeface="+mj-lt"/>
              </a:rPr>
              <a:t>Many traditional approaches to quality rely on conformance to specifications or the concept of acceptable quality levels (</a:t>
            </a:r>
            <a:r>
              <a:rPr lang="en-GB" i="0" dirty="0">
                <a:solidFill>
                  <a:srgbClr val="202124"/>
                </a:solidFill>
                <a:effectLst/>
                <a:latin typeface="+mj-lt"/>
              </a:rPr>
              <a:t>AQLs), this is typically considered to be the worst quality level that is still considered satisfactory.</a:t>
            </a:r>
          </a:p>
          <a:p>
            <a:pPr>
              <a:buFont typeface="Wingdings" panose="05000000000000000000" pitchFamily="2" charset="2"/>
              <a:buChar char="§"/>
            </a:pPr>
            <a:r>
              <a:rPr lang="en-GB" dirty="0">
                <a:solidFill>
                  <a:srgbClr val="202124"/>
                </a:solidFill>
                <a:latin typeface="+mj-lt"/>
              </a:rPr>
              <a:t>JIT philosophy states that no level of poor quality/defects (other than zero) is acceptable. Further, (TQM) suggests that quality is defined by the wants and needs (requirements) of the customer, and that the quality of a product / process / service is the measure of how closely it meets these requirements.</a:t>
            </a:r>
          </a:p>
        </p:txBody>
      </p:sp>
    </p:spTree>
    <p:extLst>
      <p:ext uri="{BB962C8B-B14F-4D97-AF65-F5344CB8AC3E}">
        <p14:creationId xmlns:p14="http://schemas.microsoft.com/office/powerpoint/2010/main" val="3121825035"/>
      </p:ext>
    </p:extLst>
  </p:cSld>
  <p:clrMapOvr>
    <a:masterClrMapping/>
  </p:clrMapOvr>
  <p:transition>
    <p:cover dir="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38A08-7615-4D9A-A335-D0DC6FE5C9A2}"/>
              </a:ext>
            </a:extLst>
          </p:cNvPr>
          <p:cNvSpPr>
            <a:spLocks noGrp="1"/>
          </p:cNvSpPr>
          <p:nvPr>
            <p:ph type="title"/>
          </p:nvPr>
        </p:nvSpPr>
        <p:spPr>
          <a:xfrm>
            <a:off x="2197765" y="68182"/>
            <a:ext cx="7796463" cy="1143000"/>
          </a:xfrm>
        </p:spPr>
        <p:txBody>
          <a:bodyPr>
            <a:normAutofit fontScale="90000"/>
          </a:bodyPr>
          <a:lstStyle/>
          <a:p>
            <a:r>
              <a:rPr lang="en-GB" dirty="0"/>
              <a:t>How do the Gurus Define Quality?</a:t>
            </a:r>
          </a:p>
        </p:txBody>
      </p:sp>
      <p:pic>
        <p:nvPicPr>
          <p:cNvPr id="21" name="Picture 2">
            <a:extLst>
              <a:ext uri="{FF2B5EF4-FFF2-40B4-BE49-F238E27FC236}">
                <a16:creationId xmlns:a16="http://schemas.microsoft.com/office/drawing/2014/main" id="{891AC4DE-5C56-4CD3-8719-A825B9615E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399" y="1046044"/>
            <a:ext cx="11941197" cy="2361361"/>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Rounded Corners 21">
            <a:extLst>
              <a:ext uri="{FF2B5EF4-FFF2-40B4-BE49-F238E27FC236}">
                <a16:creationId xmlns:a16="http://schemas.microsoft.com/office/drawing/2014/main" id="{98F8F8A9-6AB0-4289-86DF-F4D8AE484579}"/>
              </a:ext>
            </a:extLst>
          </p:cNvPr>
          <p:cNvSpPr/>
          <p:nvPr/>
        </p:nvSpPr>
        <p:spPr>
          <a:xfrm>
            <a:off x="239163" y="3407405"/>
            <a:ext cx="1556084" cy="223941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Meeting the customers Needs</a:t>
            </a:r>
          </a:p>
          <a:p>
            <a:pPr algn="ctr"/>
            <a:endParaRPr lang="en-GB" dirty="0"/>
          </a:p>
        </p:txBody>
      </p:sp>
      <p:sp>
        <p:nvSpPr>
          <p:cNvPr id="26" name="Rectangle: Rounded Corners 25">
            <a:extLst>
              <a:ext uri="{FF2B5EF4-FFF2-40B4-BE49-F238E27FC236}">
                <a16:creationId xmlns:a16="http://schemas.microsoft.com/office/drawing/2014/main" id="{FFCE4D94-9B46-4280-B0B9-4F80E50946CA}"/>
              </a:ext>
            </a:extLst>
          </p:cNvPr>
          <p:cNvSpPr/>
          <p:nvPr/>
        </p:nvSpPr>
        <p:spPr>
          <a:xfrm>
            <a:off x="1908859" y="3407405"/>
            <a:ext cx="1556084" cy="223941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Fitness for purpose</a:t>
            </a:r>
          </a:p>
          <a:p>
            <a:pPr algn="ctr"/>
            <a:endParaRPr lang="en-GB" dirty="0"/>
          </a:p>
        </p:txBody>
      </p:sp>
      <p:sp>
        <p:nvSpPr>
          <p:cNvPr id="27" name="Rectangle: Rounded Corners 26">
            <a:extLst>
              <a:ext uri="{FF2B5EF4-FFF2-40B4-BE49-F238E27FC236}">
                <a16:creationId xmlns:a16="http://schemas.microsoft.com/office/drawing/2014/main" id="{D005F96E-BD8A-4D98-9729-0DF862AC4068}"/>
              </a:ext>
            </a:extLst>
          </p:cNvPr>
          <p:cNvSpPr/>
          <p:nvPr/>
        </p:nvSpPr>
        <p:spPr>
          <a:xfrm>
            <a:off x="3578555" y="3407405"/>
            <a:ext cx="1556084" cy="223941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50" dirty="0"/>
              <a:t>Holistic Quality:  product, people, process &amp; service.</a:t>
            </a:r>
          </a:p>
          <a:p>
            <a:pPr algn="ctr"/>
            <a:endParaRPr lang="en-GB" dirty="0"/>
          </a:p>
        </p:txBody>
      </p:sp>
      <p:sp>
        <p:nvSpPr>
          <p:cNvPr id="28" name="Rectangle: Rounded Corners 27">
            <a:extLst>
              <a:ext uri="{FF2B5EF4-FFF2-40B4-BE49-F238E27FC236}">
                <a16:creationId xmlns:a16="http://schemas.microsoft.com/office/drawing/2014/main" id="{957D2ACE-6CAD-47CB-B2C7-6BF3CA314FDB}"/>
              </a:ext>
            </a:extLst>
          </p:cNvPr>
          <p:cNvSpPr/>
          <p:nvPr/>
        </p:nvSpPr>
        <p:spPr>
          <a:xfrm>
            <a:off x="5307243" y="3407405"/>
            <a:ext cx="1556084" cy="223941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Customer satisfaction</a:t>
            </a:r>
          </a:p>
          <a:p>
            <a:pPr algn="ctr"/>
            <a:endParaRPr lang="en-GB" dirty="0"/>
          </a:p>
        </p:txBody>
      </p:sp>
      <p:sp>
        <p:nvSpPr>
          <p:cNvPr id="29" name="Rectangle: Rounded Corners 28">
            <a:extLst>
              <a:ext uri="{FF2B5EF4-FFF2-40B4-BE49-F238E27FC236}">
                <a16:creationId xmlns:a16="http://schemas.microsoft.com/office/drawing/2014/main" id="{05C6C111-7B7A-409C-AAA7-E6B9A023826A}"/>
              </a:ext>
            </a:extLst>
          </p:cNvPr>
          <p:cNvSpPr/>
          <p:nvPr/>
        </p:nvSpPr>
        <p:spPr>
          <a:xfrm>
            <a:off x="7035931" y="3450593"/>
            <a:ext cx="1556084" cy="223941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Designed in quality / robustness</a:t>
            </a:r>
          </a:p>
          <a:p>
            <a:pPr algn="ctr"/>
            <a:endParaRPr lang="en-GB" dirty="0"/>
          </a:p>
        </p:txBody>
      </p:sp>
      <p:sp>
        <p:nvSpPr>
          <p:cNvPr id="30" name="Rectangle: Rounded Corners 29">
            <a:extLst>
              <a:ext uri="{FF2B5EF4-FFF2-40B4-BE49-F238E27FC236}">
                <a16:creationId xmlns:a16="http://schemas.microsoft.com/office/drawing/2014/main" id="{1CCB98E8-4A3F-4441-808B-E1F1FE1095C5}"/>
              </a:ext>
            </a:extLst>
          </p:cNvPr>
          <p:cNvSpPr/>
          <p:nvPr/>
        </p:nvSpPr>
        <p:spPr>
          <a:xfrm>
            <a:off x="8705627" y="3429000"/>
            <a:ext cx="1669696" cy="223941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50" dirty="0"/>
              <a:t>Conformance </a:t>
            </a:r>
          </a:p>
          <a:p>
            <a:pPr algn="ctr"/>
            <a:r>
              <a:rPr lang="en-GB" sz="1750" dirty="0"/>
              <a:t>to Requirements</a:t>
            </a:r>
          </a:p>
          <a:p>
            <a:pPr algn="ctr"/>
            <a:endParaRPr lang="en-GB" dirty="0"/>
          </a:p>
        </p:txBody>
      </p:sp>
      <p:sp>
        <p:nvSpPr>
          <p:cNvPr id="31" name="Rectangle: Rounded Corners 30">
            <a:extLst>
              <a:ext uri="{FF2B5EF4-FFF2-40B4-BE49-F238E27FC236}">
                <a16:creationId xmlns:a16="http://schemas.microsoft.com/office/drawing/2014/main" id="{54418899-C146-46B3-B214-9B890ED8CBB6}"/>
              </a:ext>
            </a:extLst>
          </p:cNvPr>
          <p:cNvSpPr/>
          <p:nvPr/>
        </p:nvSpPr>
        <p:spPr>
          <a:xfrm>
            <a:off x="10493307" y="3429000"/>
            <a:ext cx="1556084" cy="2239413"/>
          </a:xfrm>
          <a:prstGeom prst="round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Zero Defects</a:t>
            </a:r>
          </a:p>
          <a:p>
            <a:pPr algn="ctr"/>
            <a:endParaRPr lang="en-GB" dirty="0"/>
          </a:p>
        </p:txBody>
      </p:sp>
    </p:spTree>
    <p:extLst>
      <p:ext uri="{BB962C8B-B14F-4D97-AF65-F5344CB8AC3E}">
        <p14:creationId xmlns:p14="http://schemas.microsoft.com/office/powerpoint/2010/main" val="1775050716"/>
      </p:ext>
    </p:extLst>
  </p:cSld>
  <p:clrMapOvr>
    <a:masterClrMapping/>
  </p:clrMapOvr>
  <p:transition>
    <p:cover dir="rd"/>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026C0-4E84-457D-9B0B-527FC7E3E0FA}"/>
              </a:ext>
            </a:extLst>
          </p:cNvPr>
          <p:cNvSpPr>
            <a:spLocks noGrp="1"/>
          </p:cNvSpPr>
          <p:nvPr>
            <p:ph type="title"/>
          </p:nvPr>
        </p:nvSpPr>
        <p:spPr/>
        <p:txBody>
          <a:bodyPr/>
          <a:lstStyle/>
          <a:p>
            <a:r>
              <a:rPr lang="en-GB" dirty="0"/>
              <a:t>Total Quality Management (TQM)</a:t>
            </a:r>
          </a:p>
        </p:txBody>
      </p:sp>
      <p:sp>
        <p:nvSpPr>
          <p:cNvPr id="3" name="Content Placeholder 2">
            <a:extLst>
              <a:ext uri="{FF2B5EF4-FFF2-40B4-BE49-F238E27FC236}">
                <a16:creationId xmlns:a16="http://schemas.microsoft.com/office/drawing/2014/main" id="{F4752AFD-C1F7-44DB-93ED-C09DB94E0718}"/>
              </a:ext>
            </a:extLst>
          </p:cNvPr>
          <p:cNvSpPr>
            <a:spLocks noGrp="1"/>
          </p:cNvSpPr>
          <p:nvPr>
            <p:ph idx="1"/>
          </p:nvPr>
        </p:nvSpPr>
        <p:spPr/>
        <p:txBody>
          <a:bodyPr>
            <a:normAutofit lnSpcReduction="10000"/>
          </a:bodyPr>
          <a:lstStyle/>
          <a:p>
            <a:r>
              <a:rPr lang="en-GB" dirty="0"/>
              <a:t>TQM is a quality management framework that is at the very centre of the JIT philosophy.</a:t>
            </a:r>
          </a:p>
          <a:p>
            <a:r>
              <a:rPr lang="en-GB" dirty="0"/>
              <a:t>Remember, JIT is about making exactly what the customer wants when they want it.</a:t>
            </a:r>
          </a:p>
          <a:p>
            <a:r>
              <a:rPr lang="en-GB" dirty="0"/>
              <a:t>TQM states that quality is defined by the customer and that the entire organisation must contribute to meeting the customers requirements.</a:t>
            </a:r>
          </a:p>
          <a:p>
            <a:r>
              <a:rPr lang="en-GB" dirty="0"/>
              <a:t>There are 8 key principles of TQM.</a:t>
            </a:r>
          </a:p>
        </p:txBody>
      </p:sp>
    </p:spTree>
    <p:extLst>
      <p:ext uri="{BB962C8B-B14F-4D97-AF65-F5344CB8AC3E}">
        <p14:creationId xmlns:p14="http://schemas.microsoft.com/office/powerpoint/2010/main" val="654141338"/>
      </p:ext>
    </p:extLst>
  </p:cSld>
  <p:clrMapOvr>
    <a:masterClrMapping/>
  </p:clrMapOvr>
  <p:transition>
    <p:cover dir="rd"/>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E100E-06CE-459D-9A34-71E188C369C8}"/>
              </a:ext>
            </a:extLst>
          </p:cNvPr>
          <p:cNvSpPr>
            <a:spLocks noGrp="1"/>
          </p:cNvSpPr>
          <p:nvPr>
            <p:ph type="title"/>
          </p:nvPr>
        </p:nvSpPr>
        <p:spPr>
          <a:xfrm>
            <a:off x="6267519" y="907983"/>
            <a:ext cx="5133474" cy="1143000"/>
          </a:xfrm>
        </p:spPr>
        <p:txBody>
          <a:bodyPr>
            <a:normAutofit fontScale="90000"/>
          </a:bodyPr>
          <a:lstStyle/>
          <a:p>
            <a:pPr>
              <a:tabLst>
                <a:tab pos="4122738" algn="l"/>
              </a:tabLst>
            </a:pPr>
            <a:r>
              <a:rPr lang="en-GB" dirty="0"/>
              <a:t>TQM - 8 Key Principles</a:t>
            </a:r>
          </a:p>
        </p:txBody>
      </p:sp>
      <p:sp>
        <p:nvSpPr>
          <p:cNvPr id="6" name="TextBox 5">
            <a:extLst>
              <a:ext uri="{FF2B5EF4-FFF2-40B4-BE49-F238E27FC236}">
                <a16:creationId xmlns:a16="http://schemas.microsoft.com/office/drawing/2014/main" id="{6A174108-DC7D-4BA8-93FD-6BCF86865C44}"/>
              </a:ext>
            </a:extLst>
          </p:cNvPr>
          <p:cNvSpPr txBox="1"/>
          <p:nvPr/>
        </p:nvSpPr>
        <p:spPr>
          <a:xfrm>
            <a:off x="6416977" y="2050983"/>
            <a:ext cx="5304991" cy="2985433"/>
          </a:xfrm>
          <a:prstGeom prst="rect">
            <a:avLst/>
          </a:prstGeom>
          <a:noFill/>
        </p:spPr>
        <p:txBody>
          <a:bodyPr wrap="square">
            <a:spAutoFit/>
          </a:bodyPr>
          <a:lstStyle/>
          <a:p>
            <a:r>
              <a:rPr lang="en-GB" sz="2800" b="1" dirty="0">
                <a:solidFill>
                  <a:srgbClr val="24B9D9"/>
                </a:solidFill>
              </a:rPr>
              <a:t>Total</a:t>
            </a:r>
            <a:r>
              <a:rPr lang="en-GB" sz="2800" dirty="0"/>
              <a:t> – Involving the entire department/company.</a:t>
            </a:r>
          </a:p>
          <a:p>
            <a:pPr>
              <a:spcBef>
                <a:spcPts val="1200"/>
              </a:spcBef>
            </a:pPr>
            <a:r>
              <a:rPr lang="en-GB" sz="2800" b="1" dirty="0">
                <a:solidFill>
                  <a:srgbClr val="346D8B"/>
                </a:solidFill>
              </a:rPr>
              <a:t>Quality</a:t>
            </a:r>
            <a:r>
              <a:rPr lang="en-GB" sz="2800" dirty="0"/>
              <a:t> – Meeting the needs of the customer at all times.</a:t>
            </a:r>
          </a:p>
          <a:p>
            <a:pPr>
              <a:spcBef>
                <a:spcPts val="1200"/>
              </a:spcBef>
            </a:pPr>
            <a:r>
              <a:rPr lang="en-GB" sz="2800" b="1" dirty="0">
                <a:solidFill>
                  <a:srgbClr val="003A58"/>
                </a:solidFill>
              </a:rPr>
              <a:t>Management </a:t>
            </a:r>
            <a:r>
              <a:rPr lang="en-GB" sz="2800" dirty="0"/>
              <a:t>– Sustaining a high level of quality in every sector.</a:t>
            </a:r>
          </a:p>
        </p:txBody>
      </p:sp>
      <p:pic>
        <p:nvPicPr>
          <p:cNvPr id="16388" name="Picture 4" descr="The Eight Total Quality Management Principles | Block Diagram Template">
            <a:extLst>
              <a:ext uri="{FF2B5EF4-FFF2-40B4-BE49-F238E27FC236}">
                <a16:creationId xmlns:a16="http://schemas.microsoft.com/office/drawing/2014/main" id="{B07B6038-7255-48B6-A6C8-802F574E27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973" y="94938"/>
            <a:ext cx="5476509" cy="5467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905810"/>
      </p:ext>
    </p:extLst>
  </p:cSld>
  <p:clrMapOvr>
    <a:masterClrMapping/>
  </p:clrMapOvr>
  <p:transition>
    <p:cover dir="rd"/>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8105-A70A-47AF-BFB1-3EC41CC3D274}"/>
              </a:ext>
            </a:extLst>
          </p:cNvPr>
          <p:cNvSpPr>
            <a:spLocks noGrp="1"/>
          </p:cNvSpPr>
          <p:nvPr>
            <p:ph type="title"/>
          </p:nvPr>
        </p:nvSpPr>
        <p:spPr>
          <a:xfrm>
            <a:off x="276840" y="2286000"/>
            <a:ext cx="4716379" cy="1143000"/>
          </a:xfrm>
        </p:spPr>
        <p:txBody>
          <a:bodyPr>
            <a:normAutofit fontScale="90000"/>
          </a:bodyPr>
          <a:lstStyle/>
          <a:p>
            <a:r>
              <a:rPr lang="en-GB" dirty="0"/>
              <a:t>Some TQM Advantages</a:t>
            </a:r>
          </a:p>
        </p:txBody>
      </p:sp>
      <p:graphicFrame>
        <p:nvGraphicFramePr>
          <p:cNvPr id="4" name="Content Placeholder 2">
            <a:extLst>
              <a:ext uri="{FF2B5EF4-FFF2-40B4-BE49-F238E27FC236}">
                <a16:creationId xmlns:a16="http://schemas.microsoft.com/office/drawing/2014/main" id="{799CF095-058B-4E87-B3AD-31AFBDFAFAD5}"/>
              </a:ext>
            </a:extLst>
          </p:cNvPr>
          <p:cNvGraphicFramePr>
            <a:graphicFrameLocks noGrp="1"/>
          </p:cNvGraphicFramePr>
          <p:nvPr>
            <p:ph idx="1"/>
            <p:extLst>
              <p:ext uri="{D42A27DB-BD31-4B8C-83A1-F6EECF244321}">
                <p14:modId xmlns:p14="http://schemas.microsoft.com/office/powerpoint/2010/main" val="104866328"/>
              </p:ext>
            </p:extLst>
          </p:nvPr>
        </p:nvGraphicFramePr>
        <p:xfrm>
          <a:off x="5305303" y="440673"/>
          <a:ext cx="6609857" cy="4839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129170"/>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F731E7452C854ABE5EB8C94666986C" ma:contentTypeVersion="5" ma:contentTypeDescription="Create a new document." ma:contentTypeScope="" ma:versionID="7716b86f57334a669137951a2b992f11">
  <xsd:schema xmlns:xsd="http://www.w3.org/2001/XMLSchema" xmlns:xs="http://www.w3.org/2001/XMLSchema" xmlns:p="http://schemas.microsoft.com/office/2006/metadata/properties" xmlns:ns2="b1eb68b5-1f4b-46a3-92bd-9f6606ee54a4" targetNamespace="http://schemas.microsoft.com/office/2006/metadata/properties" ma:root="true" ma:fieldsID="928cf922026c5dd000517606d2e5b60e" ns2:_="">
    <xsd:import namespace="b1eb68b5-1f4b-46a3-92bd-9f6606ee54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eb68b5-1f4b-46a3-92bd-9f6606ee5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802A39-3C62-4CCF-965D-B984406CE79D}"/>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F9D7A882-B4F1-4C8A-8754-F8E954F94D12}">
  <ds:schemaRefs>
    <ds:schemaRef ds:uri="http://schemas.openxmlformats.org/package/2006/metadata/core-properties"/>
    <ds:schemaRef ds:uri="http://purl.org/dc/elements/1.1/"/>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19097</TotalTime>
  <Words>2808</Words>
  <Application>Microsoft Office PowerPoint</Application>
  <PresentationFormat>Widescreen</PresentationFormat>
  <Paragraphs>320</Paragraphs>
  <Slides>47</Slides>
  <Notes>39</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Arial</vt:lpstr>
      <vt:lpstr>Arial</vt:lpstr>
      <vt:lpstr>Calibri</vt:lpstr>
      <vt:lpstr>helvetica</vt:lpstr>
      <vt:lpstr>Lato</vt:lpstr>
      <vt:lpstr>Myriad Pro</vt:lpstr>
      <vt:lpstr>Neuton</vt:lpstr>
      <vt:lpstr>SourceSansPro</vt:lpstr>
      <vt:lpstr>Wingdings</vt:lpstr>
      <vt:lpstr>UWTSD PPT Theme</vt:lpstr>
      <vt:lpstr>PowerPoint Presentation</vt:lpstr>
      <vt:lpstr>Session Overview</vt:lpstr>
      <vt:lpstr>PowerPoint Presentation</vt:lpstr>
      <vt:lpstr>Recap – House of Lean (Do you Remember the Lean Principles?)</vt:lpstr>
      <vt:lpstr>What is Just in Time Production? (or what does the name suggest?)</vt:lpstr>
      <vt:lpstr>PowerPoint Presentation</vt:lpstr>
      <vt:lpstr>Perhaps A Better Definition</vt:lpstr>
      <vt:lpstr>PowerPoint Presentation</vt:lpstr>
      <vt:lpstr>Early Struggles of Toyota (Comments from Toyota Executives)</vt:lpstr>
      <vt:lpstr>Short Clip – TPS</vt:lpstr>
      <vt:lpstr> 5 Zeros - JIT Aims (Perfection is Not Attainable, But If We Chase Perfection We Can Catch Excellence)</vt:lpstr>
      <vt:lpstr>Common JIT Concerns &amp; Misconceptions</vt:lpstr>
      <vt:lpstr>Just in Case Manufacturing  (Traditional Approach)</vt:lpstr>
      <vt:lpstr>Just in Time vs Just in Case</vt:lpstr>
      <vt:lpstr>Benefits of JIT</vt:lpstr>
      <vt:lpstr>Limitations of JIT</vt:lpstr>
      <vt:lpstr>Thought Exercise – 10 mins</vt:lpstr>
      <vt:lpstr>Why do some companies still carry Inventory? </vt:lpstr>
      <vt:lpstr>Common Inventory losses</vt:lpstr>
      <vt:lpstr>Key JIT Principles</vt:lpstr>
      <vt:lpstr>Takt Time – (Beat/Pulse) </vt:lpstr>
      <vt:lpstr>Continuous Flow (one part flow)</vt:lpstr>
      <vt:lpstr>Question - Line Balancing &amp; Bottlenecks (What are the problems here?)</vt:lpstr>
      <vt:lpstr>How Would You balance This Line?</vt:lpstr>
      <vt:lpstr>PowerPoint Presentation</vt:lpstr>
      <vt:lpstr>Questions - Batch vs Continuous Flow</vt:lpstr>
      <vt:lpstr>PowerPoint Presentation</vt:lpstr>
      <vt:lpstr>4. Establishing Pull (Materials can either be pushed or pulled through the system)</vt:lpstr>
      <vt:lpstr>Kanban  (A visual indicator that a process is in need of replenishment)</vt:lpstr>
      <vt:lpstr>Simple 2 Kanban system</vt:lpstr>
      <vt:lpstr>Kanban Calculations</vt:lpstr>
      <vt:lpstr>Activity – Calculate the Number of Kanbans </vt:lpstr>
      <vt:lpstr>SMED – Single Minute Exchange of Dies (Setup Time Reduction – no more than 9 minutes/single figures)</vt:lpstr>
      <vt:lpstr>SMED  - Changeover Curve</vt:lpstr>
      <vt:lpstr>Internal vs External Setup Activities</vt:lpstr>
      <vt:lpstr>SMED Example</vt:lpstr>
      <vt:lpstr>SMED Examples- Functional Clamps</vt:lpstr>
      <vt:lpstr>More SMED Examples </vt:lpstr>
      <vt:lpstr>F1 Tyre Change Example</vt:lpstr>
      <vt:lpstr>Can You Identify the SMED Principles in the F1 Example</vt:lpstr>
      <vt:lpstr>7 Steps of SMED</vt:lpstr>
      <vt:lpstr>Question (5 mins) – Definition of Quality</vt:lpstr>
      <vt:lpstr>Quality – Traditional vs Lean</vt:lpstr>
      <vt:lpstr>How do the Gurus Define Quality?</vt:lpstr>
      <vt:lpstr>Total Quality Management (TQM)</vt:lpstr>
      <vt:lpstr>TQM - 8 Key Principles</vt:lpstr>
      <vt:lpstr>Some TQM Advantages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 Jenkins</cp:lastModifiedBy>
  <cp:revision>537</cp:revision>
  <dcterms:created xsi:type="dcterms:W3CDTF">2021-01-31T13:51:03Z</dcterms:created>
  <dcterms:modified xsi:type="dcterms:W3CDTF">2021-11-22T10:07:37Z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0x010100C7F731E7452C854ABE5EB8C94666986C</vt:lpwstr>
  </property>
</Properties>
</file>