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8"/>
  </p:normalViewPr>
  <p:slideViewPr>
    <p:cSldViewPr snapToGrid="0">
      <p:cViewPr varScale="1">
        <p:scale>
          <a:sx n="120" d="100"/>
          <a:sy n="120" d="100"/>
        </p:scale>
        <p:origin x="8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1ADA97-CCBA-44FB-B1DA-D729546EE89F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6D2422-4659-4C11-A038-53E295210BF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541911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6D2422-4659-4C11-A038-53E295210BF4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971608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40A76-59B6-8816-ABD4-D170A8142D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810E1D-22DE-D01A-DA41-CE1384964E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992575-9668-E597-73A0-771CC611CE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BA3A65-D732-66EF-078D-A2EFE309A0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6D2422-4659-4C11-A038-53E295210BF4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344114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5053C1-23FE-8A12-9897-E025234ADF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9F9A74-2490-72DC-B85C-23363908DE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D3FD6A-31D6-6F44-CF65-D7EB07B841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D1A82A-BD63-2EE1-4303-AA532E1CBD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6D2422-4659-4C11-A038-53E295210BF4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07484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F6DA51-4FCE-A450-7019-214EEA866A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F6BE27-3D62-C70D-A133-08AB399953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593B6E-2D1F-4117-1BCA-294B6365AA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938C99-DB85-6C3C-D8B1-A0E543E7C2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6D2422-4659-4C11-A038-53E295210BF4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405726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F6FFBB-5DE1-04CB-8466-1519012E99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001092-3538-DA66-9D09-245211EB1B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C4B861-AF1F-3275-6F9F-3C2CF2B574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B75515-4875-9D4A-7323-128BCC7398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6D2422-4659-4C11-A038-53E295210BF4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211421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4BE4EB-4CFE-76CE-0236-6FB2005EB5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350846-CBEF-79CF-FBE0-022548235C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E98639-0C90-4AA3-A971-6804C951CB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549A05-500E-A0BF-8823-FCFBBB4A9F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6D2422-4659-4C11-A038-53E295210BF4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342659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E4DEEB-9B4E-E20E-2A8F-9121BD61ED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F88202-6FBD-6E53-CF21-3B4B6D35A0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68FAFE-D12E-B1AA-36EC-3C73330217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C676E0-3A45-F312-1E3F-59799261C6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6D2422-4659-4C11-A038-53E295210BF4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949774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2BB090-B42A-D484-6A05-C35A2EF443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3CB796-3A5D-6309-B84A-28F17F97E7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6A9F96-DF72-58D5-4EE5-87DB43562D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0FCA81-1893-6AFE-31AB-A6FFF40A55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6D2422-4659-4C11-A038-53E295210BF4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609836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761C68-67F3-F253-C7C6-CB222E5D81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2CF079-2288-937D-A62F-C05D5F20CE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2517A5-DA52-FF94-F25D-F0BF54F3CD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ECC77A-5727-8CBE-5812-DE0B3BDC49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6D2422-4659-4C11-A038-53E295210BF4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400133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26B4C-E8BC-6954-B8B8-89BFEEF724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3173DF-A4B6-50AD-B678-470D081372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04D0B5-6642-626B-A884-DFD87B6493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2E5B3A-3018-803F-D504-CB38E38C69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6D2422-4659-4C11-A038-53E295210BF4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074125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1B01A8-AFF6-7779-6C21-8D4C9AA6DC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C32ECE-6D92-D69E-4A67-DFBA25A52B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48DD16-304D-E4A2-0D47-7659B68955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5F8C23-D9A8-B087-8391-9C85013CD3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6D2422-4659-4C11-A038-53E295210BF4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791632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301E7A-B509-2986-83A8-62A29D6B12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5454D9-1B18-267C-016D-3F2662B12F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495115-E0FF-D9B3-801E-9CD5A60B75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B1A5D0-1C68-4B69-0C0E-026F69311A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6D2422-4659-4C11-A038-53E295210BF4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1900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E8A9-9808-4D16-904A-E2C7D1A6616C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EAF6-CF41-44E5-8053-1945484F84F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6339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E8A9-9808-4D16-904A-E2C7D1A6616C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EAF6-CF41-44E5-8053-1945484F84F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39726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E8A9-9808-4D16-904A-E2C7D1A6616C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EAF6-CF41-44E5-8053-1945484F84F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95711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E8A9-9808-4D16-904A-E2C7D1A6616C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EAF6-CF41-44E5-8053-1945484F84F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75333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E8A9-9808-4D16-904A-E2C7D1A6616C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EAF6-CF41-44E5-8053-1945484F84F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37188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E8A9-9808-4D16-904A-E2C7D1A6616C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EAF6-CF41-44E5-8053-1945484F84F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80759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E8A9-9808-4D16-904A-E2C7D1A6616C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EAF6-CF41-44E5-8053-1945484F84F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77022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E8A9-9808-4D16-904A-E2C7D1A6616C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EAF6-CF41-44E5-8053-1945484F84F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43557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E8A9-9808-4D16-904A-E2C7D1A6616C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EAF6-CF41-44E5-8053-1945484F84F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7728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E8A9-9808-4D16-904A-E2C7D1A6616C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EAF6-CF41-44E5-8053-1945484F84F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9233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E8A9-9808-4D16-904A-E2C7D1A6616C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EAF6-CF41-44E5-8053-1945484F84FB}" type="slidenum">
              <a:rPr lang="en-IN" smtClean="0"/>
              <a:t>‹#›</a:t>
            </a:fld>
            <a:endParaRPr lang="en-IN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68808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E8A9-9808-4D16-904A-E2C7D1A6616C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EAF6-CF41-44E5-8053-1945484F84F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761042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E8A9-9808-4D16-904A-E2C7D1A6616C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EAF6-CF41-44E5-8053-1945484F84FB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22778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E8A9-9808-4D16-904A-E2C7D1A6616C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EAF6-CF41-44E5-8053-1945484F84F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625977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E8A9-9808-4D16-904A-E2C7D1A6616C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EAF6-CF41-44E5-8053-1945484F84F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810981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E8A9-9808-4D16-904A-E2C7D1A6616C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EAF6-CF41-44E5-8053-1945484F84F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98513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41E8A9-9808-4D16-904A-E2C7D1A6616C}" type="datetimeFigureOut">
              <a:rPr lang="en-IN" smtClean="0"/>
              <a:t>02/11/25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E5FEAF6-CF41-44E5-8053-1945484F84F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73285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traveltrade.visitwales.com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D0C50-A6A4-A2EF-F557-1C57C26230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2717" y="347134"/>
            <a:ext cx="8265583" cy="4753504"/>
          </a:xfrm>
        </p:spPr>
        <p:txBody>
          <a:bodyPr/>
          <a:lstStyle/>
          <a:p>
            <a:pPr algn="ctr"/>
            <a:r>
              <a:rPr lang="en-GB" sz="3200" b="1" dirty="0"/>
              <a:t>BMIH6007 INTERNATIONAL MEETINGS MANAGEMENT FOR THE HOTEL INDUSTRY</a:t>
            </a:r>
            <a:br>
              <a:rPr lang="en-IN" sz="3200" dirty="0"/>
            </a:br>
            <a:r>
              <a:rPr lang="en-GB" sz="3200" b="1" dirty="0"/>
              <a:t> </a:t>
            </a:r>
            <a:br>
              <a:rPr lang="en-IN" sz="3200" dirty="0"/>
            </a:br>
            <a:r>
              <a:rPr lang="en-GB" sz="3200" b="1" i="1" dirty="0"/>
              <a:t>ASSIGNMENT 1: FEASIBILITY PLAN FOR AN INTERNATIONAL MEETING / EVENT </a:t>
            </a:r>
            <a:br>
              <a:rPr lang="en-IN" sz="3200" dirty="0"/>
            </a:br>
            <a:r>
              <a:rPr lang="en-GB" sz="3200" b="1" dirty="0"/>
              <a:t> </a:t>
            </a:r>
            <a:br>
              <a:rPr lang="en-IN" sz="3200" dirty="0"/>
            </a:br>
            <a:r>
              <a:rPr lang="en-GB" sz="3200" b="1" dirty="0"/>
              <a:t>INDIVIDUAL PRESENTATION </a:t>
            </a:r>
            <a:br>
              <a:rPr lang="en-IN" sz="3200" dirty="0"/>
            </a:br>
            <a:r>
              <a:rPr lang="en-GB" sz="3200" b="1" dirty="0"/>
              <a:t> </a:t>
            </a:r>
            <a:br>
              <a:rPr lang="en-IN" sz="3200" dirty="0"/>
            </a:br>
            <a:r>
              <a:rPr lang="en-GB" sz="3200" b="1" i="1" dirty="0"/>
              <a:t>THEME: </a:t>
            </a:r>
            <a:r>
              <a:rPr lang="en-GB" sz="3200" b="1" i="1" u="sng" dirty="0"/>
              <a:t>VISIT WALES’ - “YEAR OF CROESO 2025</a:t>
            </a:r>
            <a:endParaRPr lang="en-IN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2E60B2-4483-4322-750B-6218A822E9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2717" y="5284381"/>
            <a:ext cx="8023692" cy="1226485"/>
          </a:xfrm>
        </p:spPr>
        <p:txBody>
          <a:bodyPr>
            <a:normAutofit fontScale="32500" lnSpcReduction="20000"/>
          </a:bodyPr>
          <a:lstStyle/>
          <a:p>
            <a:r>
              <a:rPr lang="en-GB" b="1" i="1" dirty="0"/>
              <a:t>Student Name:</a:t>
            </a:r>
            <a:r>
              <a:rPr lang="en-IN" b="1" i="1" dirty="0">
                <a:effectLst/>
                <a:latin typeface="Helvetica Neue" panose="02000503000000020004" pitchFamily="2" charset="0"/>
              </a:rPr>
              <a:t> Bianca Negreanu</a:t>
            </a:r>
            <a:endParaRPr lang="en-IN" dirty="0">
              <a:effectLst/>
              <a:latin typeface="Helvetica Neue" panose="02000503000000020004" pitchFamily="2" charset="0"/>
            </a:endParaRPr>
          </a:p>
          <a:p>
            <a:r>
              <a:rPr lang="en-GB" b="1" i="1" dirty="0"/>
              <a:t> </a:t>
            </a:r>
            <a:endParaRPr lang="en-IN" dirty="0"/>
          </a:p>
          <a:p>
            <a:r>
              <a:rPr lang="en-GB" b="1" i="1" dirty="0"/>
              <a:t>Student ID:</a:t>
            </a:r>
            <a:r>
              <a:rPr lang="en-IN" b="1" i="1">
                <a:effectLst/>
                <a:latin typeface="Helvetica Neue" panose="02000503000000020004" pitchFamily="2" charset="0"/>
              </a:rPr>
              <a:t>2244613</a:t>
            </a:r>
            <a:endParaRPr lang="en-IN">
              <a:effectLst/>
              <a:latin typeface="Helvetica Neue" panose="02000503000000020004" pitchFamily="2" charset="0"/>
            </a:endParaRPr>
          </a:p>
          <a:p>
            <a:r>
              <a:rPr lang="en-GB" b="1" i="1"/>
              <a:t> </a:t>
            </a:r>
            <a:endParaRPr lang="en-IN" dirty="0"/>
          </a:p>
          <a:p>
            <a:r>
              <a:rPr lang="en-GB" b="1" i="1" dirty="0"/>
              <a:t>Level: </a:t>
            </a:r>
            <a:r>
              <a:rPr lang="en-GB" i="1" dirty="0"/>
              <a:t>6 </a:t>
            </a:r>
            <a:endParaRPr lang="en-IN" dirty="0"/>
          </a:p>
          <a:p>
            <a:r>
              <a:rPr lang="en-GB" b="1" i="1" dirty="0"/>
              <a:t>Module Leader: </a:t>
            </a:r>
            <a:r>
              <a:rPr lang="en-GB" i="1" dirty="0"/>
              <a:t>Kathryn Flynn</a:t>
            </a:r>
            <a:r>
              <a:rPr lang="en-GB" dirty="0"/>
              <a:t>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869214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DA553-1DF9-34F6-7737-4E48BF35A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71" y="156238"/>
            <a:ext cx="8995303" cy="660400"/>
          </a:xfrm>
        </p:spPr>
        <p:txBody>
          <a:bodyPr/>
          <a:lstStyle/>
          <a:p>
            <a:r>
              <a:rPr lang="en-IN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2496A-8A03-5032-A852-F3F2318F25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759" y="985838"/>
            <a:ext cx="5866341" cy="5715924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en-GB" b="1" dirty="0"/>
              <a:t>Title:</a:t>
            </a:r>
            <a:r>
              <a:rPr lang="en-GB" dirty="0"/>
              <a:t> </a:t>
            </a:r>
            <a:r>
              <a:rPr lang="en-GB" i="1" dirty="0"/>
              <a:t>“The Welsh Welcome Experience: A Journey Through Wales”</a:t>
            </a:r>
            <a:r>
              <a:rPr lang="en-GB" dirty="0"/>
              <a:t> </a:t>
            </a:r>
            <a:endParaRPr lang="en-IN" dirty="0"/>
          </a:p>
          <a:p>
            <a:pPr lvl="0" algn="just"/>
            <a:r>
              <a:rPr lang="en-GB" b="1" dirty="0"/>
              <a:t>Goal:</a:t>
            </a:r>
            <a:r>
              <a:rPr lang="en-GB" dirty="0"/>
              <a:t> To celebrate the Year of </a:t>
            </a:r>
            <a:r>
              <a:rPr lang="en-GB" dirty="0" err="1"/>
              <a:t>Croeso</a:t>
            </a:r>
            <a:r>
              <a:rPr lang="en-GB" dirty="0"/>
              <a:t> 2025, decentralising the message to the international tourist of Wales being a great cultural, natural, and culinary destination.</a:t>
            </a:r>
            <a:endParaRPr lang="en-IN" dirty="0"/>
          </a:p>
          <a:p>
            <a:pPr lvl="0" algn="just"/>
            <a:r>
              <a:rPr lang="en-GB" b="1" dirty="0"/>
              <a:t>Duration:</a:t>
            </a:r>
            <a:r>
              <a:rPr lang="en-GB" dirty="0"/>
              <a:t> 5 days of the programme that will demonstrate the attractions, cuisine, historical background, and the beauty of Wales in nature.</a:t>
            </a:r>
            <a:endParaRPr lang="en-IN" dirty="0"/>
          </a:p>
          <a:p>
            <a:pPr lvl="0" algn="just"/>
            <a:r>
              <a:rPr lang="en-GB" b="1" dirty="0"/>
              <a:t>Target Visitors:</a:t>
            </a:r>
            <a:r>
              <a:rPr lang="en-GB" dirty="0"/>
              <a:t> Foreign tourists, the professionals of the MICE sector, and the cultural enthusiasts (Fox </a:t>
            </a:r>
            <a:r>
              <a:rPr lang="en-GB" i="1" dirty="0"/>
              <a:t>et al.,</a:t>
            </a:r>
            <a:r>
              <a:rPr lang="en-GB" dirty="0"/>
              <a:t> 2014).</a:t>
            </a:r>
            <a:endParaRPr lang="en-IN" dirty="0"/>
          </a:p>
          <a:p>
            <a:pPr lvl="0" algn="just"/>
            <a:r>
              <a:rPr lang="en-GB" b="1" dirty="0"/>
              <a:t>Event Focus:</a:t>
            </a:r>
            <a:r>
              <a:rPr lang="en-GB" dirty="0"/>
              <a:t> Making Wales a place to be by giving emphasis to cultural, historical, and natural attractions to create awareness as an excellent destination for tourism.</a:t>
            </a:r>
            <a:endParaRPr lang="en-IN" dirty="0"/>
          </a:p>
          <a:p>
            <a:pPr algn="just"/>
            <a:r>
              <a:rPr lang="en-GB" b="1" dirty="0"/>
              <a:t>Location:</a:t>
            </a:r>
            <a:r>
              <a:rPr lang="en-GB" dirty="0"/>
              <a:t> Major Welsh locations like Cardiff, Snowdonia, and Pembrokeshire (</a:t>
            </a:r>
            <a:r>
              <a:rPr lang="en-GB" dirty="0" err="1"/>
              <a:t>Dolgui</a:t>
            </a:r>
            <a:r>
              <a:rPr lang="en-GB" dirty="0"/>
              <a:t> and Ivanov, 2023).</a:t>
            </a:r>
            <a:endParaRPr lang="en-IN" dirty="0"/>
          </a:p>
        </p:txBody>
      </p:sp>
      <p:pic>
        <p:nvPicPr>
          <p:cNvPr id="5122" name="Picture 2" descr="Year of Croeso: Weather-Proofing Fund for Tourism Attractions 2025-2026 »  News » Cardiff Music City">
            <a:extLst>
              <a:ext uri="{FF2B5EF4-FFF2-40B4-BE49-F238E27FC236}">
                <a16:creationId xmlns:a16="http://schemas.microsoft.com/office/drawing/2014/main" id="{EB8DED3D-4FF2-9B26-F01D-AF94E4A2AB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5640" y="2776537"/>
            <a:ext cx="2695574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6A5330-DDCB-0FDD-3923-9A3756940DCB}"/>
              </a:ext>
            </a:extLst>
          </p:cNvPr>
          <p:cNvSpPr txBox="1"/>
          <p:nvPr/>
        </p:nvSpPr>
        <p:spPr>
          <a:xfrm>
            <a:off x="7500937" y="4081462"/>
            <a:ext cx="181451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Source: </a:t>
            </a:r>
            <a:r>
              <a:rPr lang="en-GB" sz="1100" dirty="0" err="1"/>
              <a:t>Visitwales</a:t>
            </a:r>
            <a:r>
              <a:rPr lang="en-GB" sz="1100" dirty="0"/>
              <a:t>, 2025</a:t>
            </a:r>
            <a:endParaRPr lang="en-IN" sz="1100" dirty="0"/>
          </a:p>
        </p:txBody>
      </p:sp>
    </p:spTree>
    <p:extLst>
      <p:ext uri="{BB962C8B-B14F-4D97-AF65-F5344CB8AC3E}">
        <p14:creationId xmlns:p14="http://schemas.microsoft.com/office/powerpoint/2010/main" val="4136914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AFEA3C-4EFA-9C34-5529-5871EA7562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513ED-888C-D027-EC8D-34D27FCBA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71" y="156238"/>
            <a:ext cx="8995303" cy="660400"/>
          </a:xfrm>
        </p:spPr>
        <p:txBody>
          <a:bodyPr/>
          <a:lstStyle/>
          <a:p>
            <a:pPr algn="ctr"/>
            <a:r>
              <a:rPr lang="en-GB" b="1" dirty="0"/>
              <a:t>Event Content and Context (Background)</a:t>
            </a:r>
            <a:endParaRPr lang="en-IN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C3A64-D104-FB7E-D2A7-5A0D3DBB95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759" y="985838"/>
            <a:ext cx="5866341" cy="5715924"/>
          </a:xfrm>
        </p:spPr>
        <p:txBody>
          <a:bodyPr>
            <a:normAutofit fontScale="92500" lnSpcReduction="10000"/>
          </a:bodyPr>
          <a:lstStyle/>
          <a:p>
            <a:pPr lvl="0" algn="just"/>
            <a:r>
              <a:rPr lang="en-GB" b="1" dirty="0"/>
              <a:t>Event Focus:</a:t>
            </a:r>
            <a:r>
              <a:rPr lang="en-GB" dirty="0"/>
              <a:t> The event would focus on Welsh culture, language, cuisine, heritage, and landscapes by means of a multi-day immersion event.</a:t>
            </a:r>
            <a:endParaRPr lang="en-IN" dirty="0"/>
          </a:p>
          <a:p>
            <a:pPr marL="0" indent="0" algn="just">
              <a:buNone/>
            </a:pPr>
            <a:r>
              <a:rPr lang="en-GB" b="1" i="1" dirty="0"/>
              <a:t>Event Type:</a:t>
            </a:r>
            <a:r>
              <a:rPr lang="en-GB" i="1" dirty="0"/>
              <a:t> Cultural Festival along with:</a:t>
            </a:r>
            <a:endParaRPr lang="en-IN" dirty="0"/>
          </a:p>
          <a:p>
            <a:pPr lvl="0" algn="just"/>
            <a:r>
              <a:rPr lang="en-GB" b="1" dirty="0"/>
              <a:t>Traditional Welsh Music:</a:t>
            </a:r>
            <a:r>
              <a:rPr lang="en-GB" dirty="0"/>
              <a:t> Bands and choirs of the area will perform their concerts (Ponting, 2021).</a:t>
            </a:r>
            <a:endParaRPr lang="en-IN" dirty="0"/>
          </a:p>
          <a:p>
            <a:pPr lvl="0" algn="just"/>
            <a:r>
              <a:rPr lang="en-GB" dirty="0"/>
              <a:t>Food Excursions Welsh food festivals, culinary cooking lessons, and Welsh whisky, beer, and gin tastings (</a:t>
            </a:r>
            <a:r>
              <a:rPr lang="en-GB" dirty="0" err="1"/>
              <a:t>Visitwales</a:t>
            </a:r>
            <a:r>
              <a:rPr lang="en-GB" dirty="0"/>
              <a:t>, 2025).</a:t>
            </a:r>
            <a:endParaRPr lang="en-IN" dirty="0"/>
          </a:p>
          <a:p>
            <a:pPr lvl="0" algn="just"/>
            <a:r>
              <a:rPr lang="en-GB" b="1" dirty="0"/>
              <a:t>Outdoor Adventures:</a:t>
            </a:r>
            <a:r>
              <a:rPr lang="en-GB" dirty="0"/>
              <a:t> Romantic strolls of the National Parks, Snowdonia Hiking, and Riding Tours (</a:t>
            </a:r>
            <a:r>
              <a:rPr lang="en-GB" dirty="0" err="1"/>
              <a:t>Visitwales</a:t>
            </a:r>
            <a:r>
              <a:rPr lang="en-GB" dirty="0"/>
              <a:t>, 2025).</a:t>
            </a:r>
            <a:endParaRPr lang="en-IN" dirty="0"/>
          </a:p>
          <a:p>
            <a:pPr lvl="0" algn="just"/>
            <a:r>
              <a:rPr lang="en-GB" b="1" dirty="0"/>
              <a:t>Purpose:</a:t>
            </a:r>
            <a:r>
              <a:rPr lang="en-GB" dirty="0"/>
              <a:t> To position Wales as one of the best global tourist destinations and a place where people get to experience authentic Welsh experiences.</a:t>
            </a:r>
            <a:endParaRPr lang="en-IN" dirty="0"/>
          </a:p>
          <a:p>
            <a:pPr algn="just"/>
            <a:r>
              <a:rPr lang="en-GB" b="1" dirty="0"/>
              <a:t>Strategic Alignment:</a:t>
            </a:r>
            <a:r>
              <a:rPr lang="en-GB" dirty="0"/>
              <a:t> The event fits in with the Year of </a:t>
            </a:r>
            <a:r>
              <a:rPr lang="en-GB" dirty="0" err="1"/>
              <a:t>Croeso</a:t>
            </a:r>
            <a:r>
              <a:rPr lang="en-GB" dirty="0"/>
              <a:t> 2025, the focus on the Welsh welcome and the celebration of the Welsh cultural identity (</a:t>
            </a:r>
            <a:r>
              <a:rPr lang="en-GB" dirty="0" err="1"/>
              <a:t>Visitwales</a:t>
            </a:r>
            <a:r>
              <a:rPr lang="en-GB" dirty="0"/>
              <a:t>, 2025).</a:t>
            </a:r>
            <a:endParaRPr lang="en-IN" dirty="0"/>
          </a:p>
        </p:txBody>
      </p:sp>
      <p:pic>
        <p:nvPicPr>
          <p:cNvPr id="6148" name="Picture 4" descr="Visit Wales invites world to feel the 'hwyl' in 2025 | Welsh Government News">
            <a:extLst>
              <a:ext uri="{FF2B5EF4-FFF2-40B4-BE49-F238E27FC236}">
                <a16:creationId xmlns:a16="http://schemas.microsoft.com/office/drawing/2014/main" id="{E9C8FF86-DE6E-E2DF-137E-257111E937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00823" y="985837"/>
            <a:ext cx="5591176" cy="498633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8B87439-B863-8B24-D25D-20E7FF2F9D4C}"/>
              </a:ext>
            </a:extLst>
          </p:cNvPr>
          <p:cNvSpPr txBox="1"/>
          <p:nvPr/>
        </p:nvSpPr>
        <p:spPr>
          <a:xfrm>
            <a:off x="8601075" y="6010568"/>
            <a:ext cx="181451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Source: </a:t>
            </a:r>
            <a:r>
              <a:rPr lang="en-GB" sz="1100" dirty="0" err="1"/>
              <a:t>Visitwales</a:t>
            </a:r>
            <a:r>
              <a:rPr lang="en-GB" sz="1100" dirty="0"/>
              <a:t>, 2025</a:t>
            </a:r>
            <a:endParaRPr lang="en-IN" sz="1100" dirty="0"/>
          </a:p>
        </p:txBody>
      </p:sp>
    </p:spTree>
    <p:extLst>
      <p:ext uri="{BB962C8B-B14F-4D97-AF65-F5344CB8AC3E}">
        <p14:creationId xmlns:p14="http://schemas.microsoft.com/office/powerpoint/2010/main" val="458906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EF8D54-E6F9-1AF3-1237-8310D98E5C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D8788-D5C4-71CC-272C-854128E53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71" y="156238"/>
            <a:ext cx="8995303" cy="660400"/>
          </a:xfrm>
        </p:spPr>
        <p:txBody>
          <a:bodyPr/>
          <a:lstStyle/>
          <a:p>
            <a:pPr algn="ctr"/>
            <a:r>
              <a:rPr lang="en-GB" b="1" dirty="0"/>
              <a:t>Market Factors - Target Market</a:t>
            </a:r>
            <a:endParaRPr lang="en-IN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B3139-3202-0565-E4F3-04E96E66C6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759" y="985838"/>
            <a:ext cx="5866341" cy="5715924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b="1" i="1" dirty="0"/>
              <a:t>Primary Audience:</a:t>
            </a:r>
            <a:endParaRPr lang="en-IN" dirty="0"/>
          </a:p>
          <a:p>
            <a:pPr lvl="0" algn="just">
              <a:lnSpc>
                <a:spcPct val="150000"/>
              </a:lnSpc>
            </a:pPr>
            <a:r>
              <a:rPr lang="en-GB" b="1" dirty="0"/>
              <a:t>International Tourists:</a:t>
            </a:r>
            <a:r>
              <a:rPr lang="en-GB" dirty="0"/>
              <a:t> There are tourists whose key destinations are Europe, North America, and Asia after cultural tourism and outdoor adventure (Getz and Page, 2019).</a:t>
            </a:r>
            <a:endParaRPr lang="en-IN" dirty="0"/>
          </a:p>
          <a:p>
            <a:pPr lvl="0" algn="just">
              <a:lnSpc>
                <a:spcPct val="150000"/>
              </a:lnSpc>
            </a:pPr>
            <a:r>
              <a:rPr lang="en-GB" b="1" dirty="0"/>
              <a:t>Cultural Enthusiasts:</a:t>
            </a:r>
            <a:r>
              <a:rPr lang="en-GB" dirty="0"/>
              <a:t> These are passionate about heritage, culinary tourism, and arts (Meredith, 2022).</a:t>
            </a:r>
            <a:endParaRPr lang="en-IN" dirty="0"/>
          </a:p>
          <a:p>
            <a:pPr algn="just">
              <a:lnSpc>
                <a:spcPct val="150000"/>
              </a:lnSpc>
            </a:pPr>
            <a:r>
              <a:rPr lang="en-GB" b="1" dirty="0"/>
              <a:t>MICE Professionals:</a:t>
            </a:r>
            <a:r>
              <a:rPr lang="en-GB" dirty="0"/>
              <a:t> Industry professionals, travel agents, and event planners interested in international destinations to hold conferences, exhibitions, and incentives trips (</a:t>
            </a:r>
            <a:r>
              <a:rPr lang="en-GB" dirty="0" err="1"/>
              <a:t>Dillette</a:t>
            </a:r>
            <a:r>
              <a:rPr lang="en-GB" dirty="0"/>
              <a:t> and Ponting, 2021).</a:t>
            </a:r>
            <a:endParaRPr lang="en-IN" dirty="0"/>
          </a:p>
        </p:txBody>
      </p:sp>
      <p:pic>
        <p:nvPicPr>
          <p:cNvPr id="7170" name="Picture 2" descr="Visit Wales - Wikipedia">
            <a:extLst>
              <a:ext uri="{FF2B5EF4-FFF2-40B4-BE49-F238E27FC236}">
                <a16:creationId xmlns:a16="http://schemas.microsoft.com/office/drawing/2014/main" id="{0665AE8E-152D-7491-7D7E-8ECF0788BC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2514" y="1421606"/>
            <a:ext cx="5018485" cy="4014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DEBB2F-68DC-7AE7-61F3-C6FE9437E8C4}"/>
              </a:ext>
            </a:extLst>
          </p:cNvPr>
          <p:cNvSpPr txBox="1"/>
          <p:nvPr/>
        </p:nvSpPr>
        <p:spPr>
          <a:xfrm>
            <a:off x="7672387" y="5653087"/>
            <a:ext cx="181451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Source: </a:t>
            </a:r>
            <a:r>
              <a:rPr lang="en-GB" sz="1100" dirty="0" err="1"/>
              <a:t>Visitwales</a:t>
            </a:r>
            <a:r>
              <a:rPr lang="en-GB" sz="1100" dirty="0"/>
              <a:t>, 2025</a:t>
            </a:r>
            <a:endParaRPr lang="en-IN" sz="1100" dirty="0"/>
          </a:p>
        </p:txBody>
      </p:sp>
    </p:spTree>
    <p:extLst>
      <p:ext uri="{BB962C8B-B14F-4D97-AF65-F5344CB8AC3E}">
        <p14:creationId xmlns:p14="http://schemas.microsoft.com/office/powerpoint/2010/main" val="41694862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F1BA75-0FB0-78F8-83F6-68B684D987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A990C-67AA-B5E1-95F1-5C44DA2B8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71" y="156238"/>
            <a:ext cx="8995303" cy="660400"/>
          </a:xfrm>
        </p:spPr>
        <p:txBody>
          <a:bodyPr/>
          <a:lstStyle/>
          <a:p>
            <a:pPr algn="ctr"/>
            <a:r>
              <a:rPr lang="en-GB" b="1" dirty="0"/>
              <a:t>Market Factors - Demand and Supply</a:t>
            </a:r>
            <a:endParaRPr lang="en-IN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20E13-56F6-57F8-E62C-38595BAB03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759" y="985838"/>
            <a:ext cx="5866341" cy="571592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1" i="1" dirty="0"/>
              <a:t>Demand</a:t>
            </a:r>
            <a:endParaRPr lang="en-IN" dirty="0"/>
          </a:p>
          <a:p>
            <a:pPr lvl="0" algn="just"/>
            <a:r>
              <a:rPr lang="en-GB" dirty="0"/>
              <a:t>The cultural tourism industry has continued to expand in the world market with the contribution of cultural tourism as 40% of all international tourism revenue (Li </a:t>
            </a:r>
            <a:r>
              <a:rPr lang="en-GB" i="1" dirty="0"/>
              <a:t>et al., </a:t>
            </a:r>
            <a:r>
              <a:rPr lang="en-GB" dirty="0"/>
              <a:t>2023).</a:t>
            </a:r>
            <a:endParaRPr lang="en-IN" dirty="0"/>
          </a:p>
          <a:p>
            <a:pPr lvl="0" algn="just"/>
            <a:r>
              <a:rPr lang="en-GB" dirty="0"/>
              <a:t>The increasing need of international visitors in Wales is fuelled by the heritage sites, UNESCO sites, and the outdoor tourism (Tan and Zhu, 2022).</a:t>
            </a:r>
            <a:endParaRPr lang="en-IN" dirty="0"/>
          </a:p>
          <a:p>
            <a:pPr marL="0" indent="0" algn="just">
              <a:buNone/>
            </a:pPr>
            <a:r>
              <a:rPr lang="en-GB" b="1" i="1" dirty="0"/>
              <a:t>Supply</a:t>
            </a:r>
            <a:endParaRPr lang="en-IN" dirty="0"/>
          </a:p>
          <a:p>
            <a:pPr lvl="0" algn="just"/>
            <a:r>
              <a:rPr lang="en-GB" b="1" dirty="0"/>
              <a:t>Tourism Infrastructure:</a:t>
            </a:r>
            <a:r>
              <a:rPr lang="en-GB" dirty="0"/>
              <a:t> Wales possesses a good infrastructure with being of eminent tourist destinations like Cardiff, Brecon Beacons, and Pembrokeshire (O’Toole, 2011).</a:t>
            </a:r>
            <a:endParaRPr lang="en-IN" dirty="0"/>
          </a:p>
          <a:p>
            <a:pPr algn="just"/>
            <a:r>
              <a:rPr lang="en-GB" dirty="0"/>
              <a:t>The international event tourism has some gaps that place emphasis on the culture and unique experiences of Wales (Rogers and Wynn-Moylan, 2022).</a:t>
            </a:r>
            <a:endParaRPr lang="en-IN" dirty="0"/>
          </a:p>
        </p:txBody>
      </p:sp>
      <p:pic>
        <p:nvPicPr>
          <p:cNvPr id="8194" name="Picture 2" descr="Year of Croeso - adeo Travel: tailor-made tours of England, Scotland and  Wales">
            <a:extLst>
              <a:ext uri="{FF2B5EF4-FFF2-40B4-BE49-F238E27FC236}">
                <a16:creationId xmlns:a16="http://schemas.microsoft.com/office/drawing/2014/main" id="{CCC81847-CD8E-D184-7F58-5E073C1E1F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100" y="1524000"/>
            <a:ext cx="5715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5534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C65D11-1018-851E-957F-922FD146C7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7D0EB-D517-1CA6-E334-2A66A4386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71" y="156238"/>
            <a:ext cx="8995303" cy="660400"/>
          </a:xfrm>
        </p:spPr>
        <p:txBody>
          <a:bodyPr>
            <a:noAutofit/>
          </a:bodyPr>
          <a:lstStyle/>
          <a:p>
            <a:pPr algn="ctr"/>
            <a:r>
              <a:rPr lang="en-GB" sz="2800" b="1" dirty="0"/>
              <a:t>Market Factors - Competition and Market Activity</a:t>
            </a:r>
            <a:endParaRPr lang="en-IN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34A66-BCB0-E26C-ECF5-74DFF1987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759" y="985838"/>
            <a:ext cx="5866341" cy="5715924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b="1" i="1" dirty="0"/>
              <a:t>Competition</a:t>
            </a:r>
            <a:endParaRPr lang="en-IN" dirty="0"/>
          </a:p>
          <a:p>
            <a:pPr lvl="0" algn="just"/>
            <a:r>
              <a:rPr lang="en-GB" b="1" dirty="0"/>
              <a:t>Scotland and Ireland:</a:t>
            </a:r>
            <a:r>
              <a:rPr lang="en-GB" dirty="0"/>
              <a:t> Both nations are competitive in the cultural tourism marketplace, as both countries have similar heritage and outdoor experiences (Smith, 2012).</a:t>
            </a:r>
            <a:endParaRPr lang="en-IN" dirty="0"/>
          </a:p>
          <a:p>
            <a:pPr lvl="0" algn="just"/>
            <a:r>
              <a:rPr lang="en-GB" b="1" dirty="0"/>
              <a:t>UK Cultural Events:</a:t>
            </a:r>
            <a:r>
              <a:rPr lang="en-GB" dirty="0"/>
              <a:t> UK Cultural events like the Edinburgh Festival and St. Patrick Day in Ireland is one of the biggest competitors for attracting cultural tourists (Bowdin </a:t>
            </a:r>
            <a:r>
              <a:rPr lang="en-GB" i="1" dirty="0"/>
              <a:t>et al., </a:t>
            </a:r>
            <a:r>
              <a:rPr lang="en-GB" dirty="0"/>
              <a:t>2023).</a:t>
            </a:r>
            <a:endParaRPr lang="en-IN" dirty="0"/>
          </a:p>
          <a:p>
            <a:pPr marL="0" indent="0" algn="just">
              <a:buNone/>
            </a:pPr>
            <a:r>
              <a:rPr lang="en-GB" b="1" i="1" dirty="0"/>
              <a:t>Market Activity</a:t>
            </a:r>
            <a:endParaRPr lang="en-IN" dirty="0"/>
          </a:p>
          <a:p>
            <a:pPr lvl="0" algn="just"/>
            <a:r>
              <a:rPr lang="en-GB" b="1" dirty="0"/>
              <a:t>Rising Interest in Experiential Tourism:</a:t>
            </a:r>
            <a:r>
              <a:rPr lang="en-GB" dirty="0"/>
              <a:t> There is a growing demand in experiences that can be characterised by cultural immersion and local interaction (e.g., food festival and outdoor activities) (Ifans, 2022).</a:t>
            </a:r>
            <a:endParaRPr lang="en-IN" dirty="0"/>
          </a:p>
          <a:p>
            <a:pPr algn="just"/>
            <a:r>
              <a:rPr lang="en-GB" b="1" dirty="0"/>
              <a:t>Marketing Activities:</a:t>
            </a:r>
            <a:r>
              <a:rPr lang="en-GB" dirty="0"/>
              <a:t> Visit Wales has encountered high involvement in online campaigns and industry collaboration to market the Year of </a:t>
            </a:r>
            <a:r>
              <a:rPr lang="en-GB" dirty="0" err="1"/>
              <a:t>Croeso</a:t>
            </a:r>
            <a:r>
              <a:rPr lang="en-GB" dirty="0"/>
              <a:t> (Wang </a:t>
            </a:r>
            <a:r>
              <a:rPr lang="en-GB" i="1" dirty="0"/>
              <a:t>et al., </a:t>
            </a:r>
            <a:r>
              <a:rPr lang="en-GB" dirty="0"/>
              <a:t>2021).</a:t>
            </a:r>
            <a:endParaRPr lang="en-IN" dirty="0"/>
          </a:p>
        </p:txBody>
      </p:sp>
      <p:pic>
        <p:nvPicPr>
          <p:cNvPr id="9218" name="Picture 2" descr="Year of Croeso | Industry">
            <a:extLst>
              <a:ext uri="{FF2B5EF4-FFF2-40B4-BE49-F238E27FC236}">
                <a16:creationId xmlns:a16="http://schemas.microsoft.com/office/drawing/2014/main" id="{13D62850-761D-D270-73FB-2043CCA11A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6067" y="1371600"/>
            <a:ext cx="5379245" cy="35861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CF9620B-828C-CE7D-E0B2-9D4E5AE26DEE}"/>
              </a:ext>
            </a:extLst>
          </p:cNvPr>
          <p:cNvSpPr txBox="1"/>
          <p:nvPr/>
        </p:nvSpPr>
        <p:spPr>
          <a:xfrm>
            <a:off x="10015537" y="5753099"/>
            <a:ext cx="181451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Source: </a:t>
            </a:r>
            <a:r>
              <a:rPr lang="en-GB" sz="1100" dirty="0" err="1"/>
              <a:t>Visitwales</a:t>
            </a:r>
            <a:r>
              <a:rPr lang="en-GB" sz="1100" dirty="0"/>
              <a:t>, 2025</a:t>
            </a:r>
            <a:endParaRPr lang="en-IN" sz="1100" dirty="0"/>
          </a:p>
        </p:txBody>
      </p:sp>
    </p:spTree>
    <p:extLst>
      <p:ext uri="{BB962C8B-B14F-4D97-AF65-F5344CB8AC3E}">
        <p14:creationId xmlns:p14="http://schemas.microsoft.com/office/powerpoint/2010/main" val="29475484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752B68-259A-31AE-C483-7414BF6834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D6C79-51C2-A77B-832D-57657B343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71" y="156238"/>
            <a:ext cx="8995303" cy="660400"/>
          </a:xfrm>
        </p:spPr>
        <p:txBody>
          <a:bodyPr/>
          <a:lstStyle/>
          <a:p>
            <a:pPr algn="ctr"/>
            <a:r>
              <a:rPr lang="en-GB" b="1" dirty="0"/>
              <a:t>Operational Factors - Venue Availability</a:t>
            </a:r>
            <a:endParaRPr lang="en-IN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F6251-D875-6A2F-7DA1-B478ACE18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759" y="985838"/>
            <a:ext cx="5866341" cy="5715924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b="1" i="1" dirty="0"/>
              <a:t>Proposed Locations</a:t>
            </a:r>
            <a:endParaRPr lang="en-IN" dirty="0"/>
          </a:p>
          <a:p>
            <a:pPr lvl="0" algn="just"/>
            <a:r>
              <a:rPr lang="en-GB" b="1" dirty="0"/>
              <a:t>Cardiff:</a:t>
            </a:r>
            <a:r>
              <a:rPr lang="en-GB" dirty="0"/>
              <a:t> Since it is the capital, it is easily accessible, transported, and accommodates large tourists (Lane </a:t>
            </a:r>
            <a:r>
              <a:rPr lang="en-GB" i="1" dirty="0"/>
              <a:t>et al., </a:t>
            </a:r>
            <a:r>
              <a:rPr lang="en-GB" dirty="0"/>
              <a:t>2025).</a:t>
            </a:r>
            <a:endParaRPr lang="en-IN" dirty="0"/>
          </a:p>
          <a:p>
            <a:pPr lvl="0" algn="just"/>
            <a:r>
              <a:rPr lang="en-GB" dirty="0"/>
              <a:t>Activity places and Camps will be operating in Snowdonia and Brecon Beacons through outdoor gaming and hiking (Allen </a:t>
            </a:r>
            <a:r>
              <a:rPr lang="en-GB" i="1" dirty="0"/>
              <a:t>et al., </a:t>
            </a:r>
            <a:r>
              <a:rPr lang="en-GB" dirty="0"/>
              <a:t>2022).</a:t>
            </a:r>
            <a:endParaRPr lang="en-IN" dirty="0"/>
          </a:p>
          <a:p>
            <a:pPr lvl="0" algn="just"/>
            <a:r>
              <a:rPr lang="en-GB" b="1" dirty="0"/>
              <a:t>Historical Places:</a:t>
            </a:r>
            <a:r>
              <a:rPr lang="en-GB" dirty="0"/>
              <a:t> Caernarfon Castle and Pembroke Castle will offer a dramatic scene to performance of cultural shows and heritage exhibitions (Groom, 2022).</a:t>
            </a:r>
            <a:endParaRPr lang="en-IN" dirty="0"/>
          </a:p>
          <a:p>
            <a:pPr marL="0" indent="0" algn="just">
              <a:buNone/>
            </a:pPr>
            <a:r>
              <a:rPr lang="en-GB" b="1" i="1" dirty="0"/>
              <a:t>Venue Suitability</a:t>
            </a:r>
            <a:endParaRPr lang="en-IN" dirty="0"/>
          </a:p>
          <a:p>
            <a:pPr lvl="0" algn="just"/>
            <a:r>
              <a:rPr lang="en-GB" dirty="0"/>
              <a:t>Each of the venues fits the objectives of the event with its presentation of the Welsh heritage and the scenery (</a:t>
            </a:r>
            <a:r>
              <a:rPr lang="en-GB" dirty="0" err="1"/>
              <a:t>Stielke</a:t>
            </a:r>
            <a:r>
              <a:rPr lang="en-GB" dirty="0"/>
              <a:t> </a:t>
            </a:r>
            <a:r>
              <a:rPr lang="en-GB" i="1" dirty="0"/>
              <a:t>et al., </a:t>
            </a:r>
            <a:r>
              <a:rPr lang="en-GB" dirty="0"/>
              <a:t>2024).</a:t>
            </a:r>
            <a:endParaRPr lang="en-IN" dirty="0"/>
          </a:p>
          <a:p>
            <a:pPr algn="just"/>
            <a:r>
              <a:rPr lang="en-GB" dirty="0"/>
              <a:t>Venues can host masses of international attendees and are in good access to infrastructure locally (Price, 2021).</a:t>
            </a:r>
            <a:endParaRPr lang="en-IN" dirty="0"/>
          </a:p>
        </p:txBody>
      </p:sp>
      <p:pic>
        <p:nvPicPr>
          <p:cNvPr id="10242" name="Picture 2" descr="Wales' top 2025 pick for tourists wouldn't have featured in many travel  guides a few years ago - Wales Online">
            <a:extLst>
              <a:ext uri="{FF2B5EF4-FFF2-40B4-BE49-F238E27FC236}">
                <a16:creationId xmlns:a16="http://schemas.microsoft.com/office/drawing/2014/main" id="{4C38FD07-2801-7EC0-BB66-E7318B8BBA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547" y="1423988"/>
            <a:ext cx="4842694" cy="45481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C33744-BA5F-A0E2-66BB-8A3CD0C45DF2}"/>
              </a:ext>
            </a:extLst>
          </p:cNvPr>
          <p:cNvSpPr txBox="1"/>
          <p:nvPr/>
        </p:nvSpPr>
        <p:spPr>
          <a:xfrm>
            <a:off x="10029824" y="6210299"/>
            <a:ext cx="181451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Source: </a:t>
            </a:r>
            <a:r>
              <a:rPr lang="en-GB" sz="1100" dirty="0" err="1"/>
              <a:t>Visitwales</a:t>
            </a:r>
            <a:r>
              <a:rPr lang="en-GB" sz="1100" dirty="0"/>
              <a:t>, 2025</a:t>
            </a:r>
            <a:endParaRPr lang="en-IN" sz="1100" dirty="0"/>
          </a:p>
        </p:txBody>
      </p:sp>
    </p:spTree>
    <p:extLst>
      <p:ext uri="{BB962C8B-B14F-4D97-AF65-F5344CB8AC3E}">
        <p14:creationId xmlns:p14="http://schemas.microsoft.com/office/powerpoint/2010/main" val="600745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B5F146-BB6A-3CB1-2D22-FA67B101B4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A7E78-F803-6706-4806-F977047C0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71" y="156238"/>
            <a:ext cx="8995303" cy="660400"/>
          </a:xfrm>
        </p:spPr>
        <p:txBody>
          <a:bodyPr/>
          <a:lstStyle/>
          <a:p>
            <a:pPr algn="ctr"/>
            <a:r>
              <a:rPr lang="en-GB" b="1" dirty="0"/>
              <a:t>Operational Factors - Skills Required</a:t>
            </a:r>
            <a:endParaRPr lang="en-IN" b="1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A834BD2-B9D1-D673-21C4-F0E9485213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1006787"/>
              </p:ext>
            </p:extLst>
          </p:nvPr>
        </p:nvGraphicFramePr>
        <p:xfrm>
          <a:off x="706438" y="1023302"/>
          <a:ext cx="5389562" cy="536321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694781">
                  <a:extLst>
                    <a:ext uri="{9D8B030D-6E8A-4147-A177-3AD203B41FA5}">
                      <a16:colId xmlns:a16="http://schemas.microsoft.com/office/drawing/2014/main" val="2975273177"/>
                    </a:ext>
                  </a:extLst>
                </a:gridCol>
                <a:gridCol w="2694781">
                  <a:extLst>
                    <a:ext uri="{9D8B030D-6E8A-4147-A177-3AD203B41FA5}">
                      <a16:colId xmlns:a16="http://schemas.microsoft.com/office/drawing/2014/main" val="958438113"/>
                    </a:ext>
                  </a:extLst>
                </a:gridCol>
              </a:tblGrid>
              <a:tr h="67170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500" b="1" dirty="0">
                          <a:effectLst/>
                        </a:rPr>
                        <a:t>Staff Roles</a:t>
                      </a:r>
                      <a:endParaRPr lang="en-IN" sz="15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500" b="1" dirty="0">
                          <a:effectLst/>
                        </a:rPr>
                        <a:t>Required Skills</a:t>
                      </a:r>
                      <a:endParaRPr lang="en-IN" sz="15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4112242177"/>
                  </a:ext>
                </a:extLst>
              </a:tr>
              <a:tr h="117287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500">
                          <a:effectLst/>
                        </a:rPr>
                        <a:t>Event Manager</a:t>
                      </a:r>
                      <a:endParaRPr lang="en-IN" sz="1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500">
                          <a:effectLst/>
                        </a:rPr>
                        <a:t>Project management, logistics, and communication</a:t>
                      </a:r>
                      <a:endParaRPr lang="en-IN" sz="1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2151434043"/>
                  </a:ext>
                </a:extLst>
              </a:tr>
              <a:tr h="117287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500">
                          <a:effectLst/>
                        </a:rPr>
                        <a:t>Cultural Experts</a:t>
                      </a:r>
                      <a:endParaRPr lang="en-IN" sz="1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500">
                          <a:effectLst/>
                        </a:rPr>
                        <a:t>Welsh culture knowledge and historical expertise</a:t>
                      </a:r>
                      <a:endParaRPr lang="en-IN" sz="1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866493253"/>
                  </a:ext>
                </a:extLst>
              </a:tr>
              <a:tr h="117287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500">
                          <a:effectLst/>
                        </a:rPr>
                        <a:t>Catering Team</a:t>
                      </a:r>
                      <a:endParaRPr lang="en-IN" sz="1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500">
                          <a:effectLst/>
                        </a:rPr>
                        <a:t>Expertise in Welsh cuisine, food safety, and service</a:t>
                      </a:r>
                      <a:endParaRPr lang="en-IN" sz="1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362202325"/>
                  </a:ext>
                </a:extLst>
              </a:tr>
              <a:tr h="117287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500">
                          <a:effectLst/>
                        </a:rPr>
                        <a:t>Guides and Hosts</a:t>
                      </a:r>
                      <a:endParaRPr lang="en-IN" sz="1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500" dirty="0">
                          <a:effectLst/>
                        </a:rPr>
                        <a:t>Fluent in Welsh/English and customer service</a:t>
                      </a:r>
                      <a:endParaRPr lang="en-IN" sz="15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2794011896"/>
                  </a:ext>
                </a:extLst>
              </a:tr>
            </a:tbl>
          </a:graphicData>
        </a:graphic>
      </p:graphicFrame>
      <p:pic>
        <p:nvPicPr>
          <p:cNvPr id="1030" name="Picture 6" descr="2025 marks the Year of Croeso - in Wales. - Gogledd Ddwyrain Cymru - North  East Wales">
            <a:extLst>
              <a:ext uri="{FF2B5EF4-FFF2-40B4-BE49-F238E27FC236}">
                <a16:creationId xmlns:a16="http://schemas.microsoft.com/office/drawing/2014/main" id="{C2379311-B80A-851F-C14F-6957727417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7485" y="1480502"/>
            <a:ext cx="4210178" cy="436308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F3DC30F-09E3-C7A7-332F-7B483D732653}"/>
              </a:ext>
            </a:extLst>
          </p:cNvPr>
          <p:cNvSpPr txBox="1"/>
          <p:nvPr/>
        </p:nvSpPr>
        <p:spPr>
          <a:xfrm>
            <a:off x="10029824" y="6210299"/>
            <a:ext cx="181451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Source: </a:t>
            </a:r>
            <a:r>
              <a:rPr lang="en-GB" sz="1100" dirty="0" err="1"/>
              <a:t>Visitwales</a:t>
            </a:r>
            <a:r>
              <a:rPr lang="en-GB" sz="1100" dirty="0"/>
              <a:t>, 2025</a:t>
            </a:r>
            <a:endParaRPr lang="en-IN" sz="1100" dirty="0"/>
          </a:p>
        </p:txBody>
      </p:sp>
    </p:spTree>
    <p:extLst>
      <p:ext uri="{BB962C8B-B14F-4D97-AF65-F5344CB8AC3E}">
        <p14:creationId xmlns:p14="http://schemas.microsoft.com/office/powerpoint/2010/main" val="24567333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97651E-C132-8320-4854-5D6C89B00A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A9C30-CDF7-4ABD-5670-5D34318DC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71" y="156238"/>
            <a:ext cx="8995303" cy="660400"/>
          </a:xfrm>
        </p:spPr>
        <p:txBody>
          <a:bodyPr/>
          <a:lstStyle/>
          <a:p>
            <a:pPr algn="ctr"/>
            <a:r>
              <a:rPr lang="en-GB" b="1" dirty="0"/>
              <a:t>Operational Factors - Resources</a:t>
            </a:r>
            <a:endParaRPr lang="en-IN" b="1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687A882-4438-371D-E402-99DA13845B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269923"/>
              </p:ext>
            </p:extLst>
          </p:nvPr>
        </p:nvGraphicFramePr>
        <p:xfrm>
          <a:off x="776286" y="994727"/>
          <a:ext cx="5753102" cy="5406075"/>
        </p:xfrm>
        <a:graphic>
          <a:graphicData uri="http://schemas.openxmlformats.org/drawingml/2006/table">
            <a:tbl>
              <a:tblPr>
                <a:tableStyleId>{00A15C55-8517-42AA-B614-E9B94910E393}</a:tableStyleId>
              </a:tblPr>
              <a:tblGrid>
                <a:gridCol w="2876551">
                  <a:extLst>
                    <a:ext uri="{9D8B030D-6E8A-4147-A177-3AD203B41FA5}">
                      <a16:colId xmlns:a16="http://schemas.microsoft.com/office/drawing/2014/main" val="61914709"/>
                    </a:ext>
                  </a:extLst>
                </a:gridCol>
                <a:gridCol w="2876551">
                  <a:extLst>
                    <a:ext uri="{9D8B030D-6E8A-4147-A177-3AD203B41FA5}">
                      <a16:colId xmlns:a16="http://schemas.microsoft.com/office/drawing/2014/main" val="1562208298"/>
                    </a:ext>
                  </a:extLst>
                </a:gridCol>
              </a:tblGrid>
              <a:tr h="67707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600" b="1" dirty="0">
                          <a:effectLst/>
                        </a:rPr>
                        <a:t>Resource Types</a:t>
                      </a:r>
                      <a:endParaRPr lang="en-IN" sz="16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600" b="1" dirty="0">
                          <a:effectLst/>
                        </a:rPr>
                        <a:t>Allocation</a:t>
                      </a:r>
                      <a:endParaRPr lang="en-IN" sz="16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376447691"/>
                  </a:ext>
                </a:extLst>
              </a:tr>
              <a:tr h="118225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Catering</a:t>
                      </a:r>
                      <a:endParaRPr lang="en-IN" sz="16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Traditional Welsh food stalls and cooking classes</a:t>
                      </a:r>
                      <a:endParaRPr lang="en-IN" sz="16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3399884640"/>
                  </a:ext>
                </a:extLst>
              </a:tr>
              <a:tr h="118225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Lighting and AV Equipment</a:t>
                      </a:r>
                      <a:endParaRPr lang="en-IN" sz="16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High-quality AV setup for performances and tours</a:t>
                      </a:r>
                      <a:endParaRPr lang="en-IN" sz="16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79650179"/>
                  </a:ext>
                </a:extLst>
              </a:tr>
              <a:tr h="118225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Transportation</a:t>
                      </a:r>
                      <a:endParaRPr lang="en-IN" sz="16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Coaches for tours and shuttle buses for venues</a:t>
                      </a:r>
                      <a:endParaRPr lang="en-IN" sz="16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4039196952"/>
                  </a:ext>
                </a:extLst>
              </a:tr>
              <a:tr h="118225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Staffing</a:t>
                      </a:r>
                      <a:endParaRPr lang="en-IN" sz="16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Event coordinators, security, and guides</a:t>
                      </a:r>
                      <a:endParaRPr lang="en-IN" sz="16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3136299262"/>
                  </a:ext>
                </a:extLst>
              </a:tr>
            </a:tbl>
          </a:graphicData>
        </a:graphic>
      </p:graphicFrame>
      <p:pic>
        <p:nvPicPr>
          <p:cNvPr id="2050" name="Picture 2" descr="Llandudno 🩵💌 📸 @voies_nomades #Cymru #CroesoCymru #Hwyl #Wales # VisitWales">
            <a:extLst>
              <a:ext uri="{FF2B5EF4-FFF2-40B4-BE49-F238E27FC236}">
                <a16:creationId xmlns:a16="http://schemas.microsoft.com/office/drawing/2014/main" id="{79985D1C-8015-948E-E203-3092A7B0E1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4438" y="994728"/>
            <a:ext cx="4041275" cy="47488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F889CDE-E858-8ECB-042D-412D1BA73B51}"/>
              </a:ext>
            </a:extLst>
          </p:cNvPr>
          <p:cNvSpPr txBox="1"/>
          <p:nvPr/>
        </p:nvSpPr>
        <p:spPr>
          <a:xfrm>
            <a:off x="10029824" y="6210299"/>
            <a:ext cx="181451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Source: </a:t>
            </a:r>
            <a:r>
              <a:rPr lang="en-GB" sz="1100" dirty="0" err="1"/>
              <a:t>Visitwales</a:t>
            </a:r>
            <a:r>
              <a:rPr lang="en-GB" sz="1100" dirty="0"/>
              <a:t>, 2025</a:t>
            </a:r>
            <a:endParaRPr lang="en-IN" sz="1100" dirty="0"/>
          </a:p>
        </p:txBody>
      </p:sp>
    </p:spTree>
    <p:extLst>
      <p:ext uri="{BB962C8B-B14F-4D97-AF65-F5344CB8AC3E}">
        <p14:creationId xmlns:p14="http://schemas.microsoft.com/office/powerpoint/2010/main" val="17652898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B541D8-C167-6E4B-15A9-9E316BD4E0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B7C4D-4885-211A-AF3C-D5F44CBD7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71" y="156238"/>
            <a:ext cx="8995303" cy="660400"/>
          </a:xfrm>
        </p:spPr>
        <p:txBody>
          <a:bodyPr>
            <a:noAutofit/>
          </a:bodyPr>
          <a:lstStyle/>
          <a:p>
            <a:pPr algn="ctr"/>
            <a:r>
              <a:rPr lang="en-GB" sz="2800" b="1" dirty="0"/>
              <a:t>Financial Factors - Costs and Predicted Revenues</a:t>
            </a:r>
            <a:endParaRPr lang="en-IN" sz="2800" b="1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3D5CA89-7A35-54EE-038C-DCC266C252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6197918"/>
              </p:ext>
            </p:extLst>
          </p:nvPr>
        </p:nvGraphicFramePr>
        <p:xfrm>
          <a:off x="576262" y="1010632"/>
          <a:ext cx="8596312" cy="232153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298156">
                  <a:extLst>
                    <a:ext uri="{9D8B030D-6E8A-4147-A177-3AD203B41FA5}">
                      <a16:colId xmlns:a16="http://schemas.microsoft.com/office/drawing/2014/main" val="1367608428"/>
                    </a:ext>
                  </a:extLst>
                </a:gridCol>
                <a:gridCol w="4298156">
                  <a:extLst>
                    <a:ext uri="{9D8B030D-6E8A-4147-A177-3AD203B41FA5}">
                      <a16:colId xmlns:a16="http://schemas.microsoft.com/office/drawing/2014/main" val="2735098192"/>
                    </a:ext>
                  </a:extLst>
                </a:gridCol>
              </a:tblGrid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 b="1" dirty="0">
                          <a:effectLst/>
                        </a:rPr>
                        <a:t>Cost Types</a:t>
                      </a:r>
                      <a:endParaRPr lang="en-IN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 b="1" dirty="0">
                          <a:effectLst/>
                        </a:rPr>
                        <a:t>Estimated Cost (£)</a:t>
                      </a:r>
                      <a:endParaRPr lang="en-IN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389622107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Venue and Accommodation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150,000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475364657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Marketing and Promotion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100,000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3738624071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Staff and Security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50,000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245836799"/>
                  </a:ext>
                </a:extLst>
              </a:tr>
              <a:tr h="48320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Catering and Activities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70,000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3320845196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 b="1" dirty="0">
                          <a:effectLst/>
                        </a:rPr>
                        <a:t>TOTAL</a:t>
                      </a:r>
                      <a:endParaRPr lang="en-IN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 b="1" dirty="0">
                          <a:effectLst/>
                        </a:rPr>
                        <a:t>£400,000</a:t>
                      </a:r>
                      <a:endParaRPr lang="en-IN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3579322199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F462662-6B2B-9A7F-3F36-8A8CE07253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0926547"/>
              </p:ext>
            </p:extLst>
          </p:nvPr>
        </p:nvGraphicFramePr>
        <p:xfrm>
          <a:off x="576262" y="3671888"/>
          <a:ext cx="8596312" cy="183832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298156">
                  <a:extLst>
                    <a:ext uri="{9D8B030D-6E8A-4147-A177-3AD203B41FA5}">
                      <a16:colId xmlns:a16="http://schemas.microsoft.com/office/drawing/2014/main" val="943625502"/>
                    </a:ext>
                  </a:extLst>
                </a:gridCol>
                <a:gridCol w="4298156">
                  <a:extLst>
                    <a:ext uri="{9D8B030D-6E8A-4147-A177-3AD203B41FA5}">
                      <a16:colId xmlns:a16="http://schemas.microsoft.com/office/drawing/2014/main" val="3846314913"/>
                    </a:ext>
                  </a:extLst>
                </a:gridCol>
              </a:tblGrid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 b="1" dirty="0">
                          <a:effectLst/>
                        </a:rPr>
                        <a:t>Revenue Types</a:t>
                      </a:r>
                      <a:endParaRPr lang="en-IN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 b="1" dirty="0">
                          <a:effectLst/>
                        </a:rPr>
                        <a:t>Estimated Revenue (£)</a:t>
                      </a:r>
                      <a:endParaRPr lang="en-IN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4090746537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Ticket Sales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200,000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103736491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Sponsorships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150,000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479886423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Partnerships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50,000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620415726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 b="1" dirty="0">
                          <a:effectLst/>
                        </a:rPr>
                        <a:t>TOTAL </a:t>
                      </a:r>
                      <a:endParaRPr lang="en-IN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 b="1" dirty="0">
                          <a:effectLst/>
                        </a:rPr>
                        <a:t>£400,000</a:t>
                      </a:r>
                      <a:endParaRPr lang="en-IN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2266492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63679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97D025-EC56-DB48-1DBE-15B4AB333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D7FED-D548-6B77-94D4-78320169F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71" y="156238"/>
            <a:ext cx="8995303" cy="660400"/>
          </a:xfrm>
        </p:spPr>
        <p:txBody>
          <a:bodyPr/>
          <a:lstStyle/>
          <a:p>
            <a:pPr algn="ctr"/>
            <a:r>
              <a:rPr lang="en-GB" b="1" dirty="0"/>
              <a:t>Financial Factors - Funding Resources</a:t>
            </a:r>
            <a:endParaRPr lang="en-IN" b="1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9CBD8DD-8906-C900-9B58-53980DD828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0869878"/>
              </p:ext>
            </p:extLst>
          </p:nvPr>
        </p:nvGraphicFramePr>
        <p:xfrm>
          <a:off x="576262" y="1007395"/>
          <a:ext cx="8596312" cy="14706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298156">
                  <a:extLst>
                    <a:ext uri="{9D8B030D-6E8A-4147-A177-3AD203B41FA5}">
                      <a16:colId xmlns:a16="http://schemas.microsoft.com/office/drawing/2014/main" val="3851945879"/>
                    </a:ext>
                  </a:extLst>
                </a:gridCol>
                <a:gridCol w="4298156">
                  <a:extLst>
                    <a:ext uri="{9D8B030D-6E8A-4147-A177-3AD203B41FA5}">
                      <a16:colId xmlns:a16="http://schemas.microsoft.com/office/drawing/2014/main" val="3649037347"/>
                    </a:ext>
                  </a:extLst>
                </a:gridCol>
              </a:tblGrid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 b="1" dirty="0">
                          <a:effectLst/>
                        </a:rPr>
                        <a:t>Funding Sources</a:t>
                      </a:r>
                      <a:endParaRPr lang="en-IN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 b="1" dirty="0">
                          <a:effectLst/>
                        </a:rPr>
                        <a:t>Amount (£)</a:t>
                      </a:r>
                      <a:endParaRPr lang="en-IN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327467069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Government Grants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100,000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795595665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Sponsorships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150,000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930924408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Ticket Sales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150,000</a:t>
                      </a:r>
                      <a:endParaRPr lang="en-IN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2819448854"/>
                  </a:ext>
                </a:extLst>
              </a:tr>
            </a:tbl>
          </a:graphicData>
        </a:graphic>
      </p:graphicFrame>
      <p:pic>
        <p:nvPicPr>
          <p:cNvPr id="4100" name="Picture 4" descr="2025: Year of Croeso in Wales">
            <a:extLst>
              <a:ext uri="{FF2B5EF4-FFF2-40B4-BE49-F238E27FC236}">
                <a16:creationId xmlns:a16="http://schemas.microsoft.com/office/drawing/2014/main" id="{F2F90AE7-DEA6-2F8F-EAB9-B50D0B9852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62" y="2668812"/>
            <a:ext cx="8596312" cy="318179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2736239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29AB5F-ED31-5B9C-E8F7-188623CDED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738C9-6879-EDDC-6D9B-DADE9C204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71" y="156238"/>
            <a:ext cx="8995303" cy="660400"/>
          </a:xfrm>
        </p:spPr>
        <p:txBody>
          <a:bodyPr/>
          <a:lstStyle/>
          <a:p>
            <a:r>
              <a:rPr lang="en-GB" b="1" dirty="0"/>
              <a:t>Conclusions</a:t>
            </a:r>
            <a:endParaRPr lang="en-IN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6E5D9-92F7-C5A7-836D-2F7B5823AB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759" y="985838"/>
            <a:ext cx="5866341" cy="5715924"/>
          </a:xfrm>
        </p:spPr>
        <p:txBody>
          <a:bodyPr>
            <a:normAutofit/>
          </a:bodyPr>
          <a:lstStyle/>
          <a:p>
            <a:pPr lvl="0" algn="just">
              <a:lnSpc>
                <a:spcPct val="200000"/>
              </a:lnSpc>
            </a:pPr>
            <a:r>
              <a:rPr lang="en-GB" dirty="0"/>
              <a:t>The proposed event is viable as evidenced in this feasibility study. </a:t>
            </a:r>
            <a:endParaRPr lang="en-IN" dirty="0"/>
          </a:p>
          <a:p>
            <a:pPr lvl="0" algn="just">
              <a:lnSpc>
                <a:spcPct val="200000"/>
              </a:lnSpc>
            </a:pPr>
            <a:r>
              <a:rPr lang="en-GB" dirty="0"/>
              <a:t>As it has a strong emphasis on Welsh people and tourism, the event is compatible with the Year of </a:t>
            </a:r>
            <a:r>
              <a:rPr lang="en-GB" dirty="0" err="1"/>
              <a:t>Croeso</a:t>
            </a:r>
            <a:r>
              <a:rPr lang="en-GB" dirty="0"/>
              <a:t> 2025 project. </a:t>
            </a:r>
            <a:endParaRPr lang="en-IN" dirty="0"/>
          </a:p>
          <a:p>
            <a:pPr algn="just">
              <a:lnSpc>
                <a:spcPct val="200000"/>
              </a:lnSpc>
            </a:pPr>
            <a:r>
              <a:rPr lang="en-GB" dirty="0"/>
              <a:t>The international market choice, the thriving demand of the cultural tourism and the supportive welcoming infrastructure in Wales make this event an appealing proposal to the international tourists.</a:t>
            </a:r>
            <a:endParaRPr lang="en-IN" dirty="0"/>
          </a:p>
        </p:txBody>
      </p:sp>
      <p:pic>
        <p:nvPicPr>
          <p:cNvPr id="4" name="Picture 2" descr="Visit Wales - Wikipedia">
            <a:extLst>
              <a:ext uri="{FF2B5EF4-FFF2-40B4-BE49-F238E27FC236}">
                <a16:creationId xmlns:a16="http://schemas.microsoft.com/office/drawing/2014/main" id="{D41159ED-A8AB-AB3C-A45A-045BD7118B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2514" y="1421606"/>
            <a:ext cx="5018485" cy="4014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45041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88B0A9-0441-65C7-6D01-8EE639E74A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E8FAA-5F25-AE41-E9B6-33136B32D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71" y="156238"/>
            <a:ext cx="8995303" cy="660400"/>
          </a:xfrm>
        </p:spPr>
        <p:txBody>
          <a:bodyPr/>
          <a:lstStyle/>
          <a:p>
            <a:r>
              <a:rPr lang="en-IN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7BB8A-B706-40B2-2A56-592E1EABD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759" y="985838"/>
            <a:ext cx="8366654" cy="5715924"/>
          </a:xfrm>
        </p:spPr>
        <p:txBody>
          <a:bodyPr>
            <a:normAutofit fontScale="47500" lnSpcReduction="20000"/>
          </a:bodyPr>
          <a:lstStyle/>
          <a:p>
            <a:pPr algn="just"/>
            <a:r>
              <a:rPr lang="en-GB" dirty="0"/>
              <a:t>Allen, J., Harris, R. and Jago, L., (2022). </a:t>
            </a:r>
            <a:r>
              <a:rPr lang="en-GB" i="1" dirty="0"/>
              <a:t>Festival &amp; special event management</a:t>
            </a:r>
            <a:r>
              <a:rPr lang="en-GB" dirty="0"/>
              <a:t>. John Wiley &amp; Sons. </a:t>
            </a:r>
            <a:endParaRPr lang="en-IN" dirty="0"/>
          </a:p>
          <a:p>
            <a:pPr algn="just"/>
            <a:r>
              <a:rPr lang="en-GB" dirty="0"/>
              <a:t>Bowdin, G.A., Allen, J., Harris, R., Jago, L., O'Toole, W. and McDonnell, I., (2023). </a:t>
            </a:r>
            <a:r>
              <a:rPr lang="en-GB" i="1" dirty="0"/>
              <a:t>Events management</a:t>
            </a:r>
            <a:r>
              <a:rPr lang="en-GB" dirty="0"/>
              <a:t>. Routledge. </a:t>
            </a:r>
            <a:endParaRPr lang="en-IN" dirty="0"/>
          </a:p>
          <a:p>
            <a:pPr algn="just"/>
            <a:r>
              <a:rPr lang="en-GB" dirty="0" err="1"/>
              <a:t>Dillette</a:t>
            </a:r>
            <a:r>
              <a:rPr lang="en-GB" dirty="0"/>
              <a:t>, A. and Ponting, S.S.A., (2021, June). Diffusing innovation in times of disasters: considerations for event management professionals. In </a:t>
            </a:r>
            <a:r>
              <a:rPr lang="en-GB" i="1" dirty="0"/>
              <a:t>Journal of Convention &amp; Event Tourism</a:t>
            </a:r>
            <a:r>
              <a:rPr lang="en-GB" dirty="0"/>
              <a:t> (Vol. 22, No. 3, pp. 197-220). Routledge. </a:t>
            </a:r>
            <a:endParaRPr lang="en-IN" dirty="0"/>
          </a:p>
          <a:p>
            <a:pPr algn="just"/>
            <a:r>
              <a:rPr lang="en-GB" dirty="0" err="1"/>
              <a:t>Dolgui</a:t>
            </a:r>
            <a:r>
              <a:rPr lang="en-GB" dirty="0"/>
              <a:t>, A. and Ivanov, D., (2023). Metaverse supply chain and operations management. </a:t>
            </a:r>
            <a:r>
              <a:rPr lang="en-GB" i="1" dirty="0"/>
              <a:t>International Journal of Production Research</a:t>
            </a:r>
            <a:r>
              <a:rPr lang="en-GB" dirty="0"/>
              <a:t>, </a:t>
            </a:r>
            <a:r>
              <a:rPr lang="en-GB" i="1" dirty="0"/>
              <a:t>61</a:t>
            </a:r>
            <a:r>
              <a:rPr lang="en-GB" dirty="0"/>
              <a:t>(23), pp.8179-8191. </a:t>
            </a:r>
            <a:endParaRPr lang="en-IN" dirty="0"/>
          </a:p>
          <a:p>
            <a:pPr algn="just"/>
            <a:r>
              <a:rPr lang="en-GB" dirty="0"/>
              <a:t>Fox, D. et al. (2014) </a:t>
            </a:r>
            <a:r>
              <a:rPr lang="en-GB" i="1" dirty="0"/>
              <a:t>Doing events research: from theory to practice</a:t>
            </a:r>
            <a:r>
              <a:rPr lang="en-GB" dirty="0"/>
              <a:t>. Routledge: Oxford </a:t>
            </a:r>
            <a:endParaRPr lang="en-IN" dirty="0"/>
          </a:p>
          <a:p>
            <a:pPr algn="just"/>
            <a:r>
              <a:rPr lang="en-GB" dirty="0"/>
              <a:t>Getz, D. and Page, S. (2019) </a:t>
            </a:r>
            <a:r>
              <a:rPr lang="en-GB" i="1" dirty="0"/>
              <a:t>Event studies: theory, research and policy for planned events</a:t>
            </a:r>
            <a:r>
              <a:rPr lang="en-GB" dirty="0"/>
              <a:t>. 3rd Edition. Routledge: Oxford </a:t>
            </a:r>
            <a:endParaRPr lang="en-IN" dirty="0"/>
          </a:p>
          <a:p>
            <a:pPr algn="just"/>
            <a:r>
              <a:rPr lang="en-GB" dirty="0"/>
              <a:t>Groom, D., (2022). Research Framework for the Archaeology of Wales 2021-2026: Maritime Chapter. </a:t>
            </a:r>
            <a:endParaRPr lang="en-IN" dirty="0"/>
          </a:p>
          <a:p>
            <a:pPr algn="just"/>
            <a:r>
              <a:rPr lang="en-GB" dirty="0"/>
              <a:t>Ifans, R., (2022). </a:t>
            </a:r>
            <a:r>
              <a:rPr lang="en-GB" i="1" dirty="0"/>
              <a:t>Stars and Ribbons: Winter Wassailing in Wales</a:t>
            </a:r>
            <a:r>
              <a:rPr lang="en-GB" dirty="0"/>
              <a:t>. University of Wales Press. </a:t>
            </a:r>
            <a:endParaRPr lang="en-IN" dirty="0"/>
          </a:p>
          <a:p>
            <a:pPr algn="just"/>
            <a:r>
              <a:rPr lang="en-GB" dirty="0"/>
              <a:t>Lane, J.E., </a:t>
            </a:r>
            <a:r>
              <a:rPr lang="en-GB" dirty="0" err="1"/>
              <a:t>Wuebbles</a:t>
            </a:r>
            <a:r>
              <a:rPr lang="en-GB" dirty="0"/>
              <a:t>, D.J. and Killeen, T.L., (2025). Cocreating and Sharing New Knowledge to Deliver a Better World for Future Generations. </a:t>
            </a:r>
            <a:r>
              <a:rPr lang="en-GB" i="1" dirty="0"/>
              <a:t>Pathways to Sustainability: Collaborative Solutions for a Resilient Future</a:t>
            </a:r>
            <a:r>
              <a:rPr lang="en-GB" dirty="0"/>
              <a:t>, pp.262-270. </a:t>
            </a:r>
            <a:endParaRPr lang="en-IN" dirty="0"/>
          </a:p>
          <a:p>
            <a:pPr algn="just"/>
            <a:r>
              <a:rPr lang="en-GB" dirty="0"/>
              <a:t>Li, C., Ba, S., Ma, K., Xu, Y., Huang, W. and Huang, N., (2023). ESG rating events, financial investment </a:t>
            </a:r>
            <a:r>
              <a:rPr lang="en-GB" dirty="0" err="1"/>
              <a:t>behavior</a:t>
            </a:r>
            <a:r>
              <a:rPr lang="en-GB" dirty="0"/>
              <a:t> and corporate innovation. </a:t>
            </a:r>
            <a:r>
              <a:rPr lang="en-GB" i="1" dirty="0"/>
              <a:t>Economic Analysis and Policy</a:t>
            </a:r>
            <a:r>
              <a:rPr lang="en-GB" dirty="0"/>
              <a:t>, </a:t>
            </a:r>
            <a:r>
              <a:rPr lang="en-GB" i="1" dirty="0"/>
              <a:t>77</a:t>
            </a:r>
            <a:r>
              <a:rPr lang="en-GB" dirty="0"/>
              <a:t>, pp.372-387. </a:t>
            </a:r>
            <a:endParaRPr lang="en-IN" dirty="0"/>
          </a:p>
          <a:p>
            <a:pPr algn="just"/>
            <a:r>
              <a:rPr lang="en-GB" dirty="0"/>
              <a:t>Meredith, J. (2022) </a:t>
            </a:r>
            <a:r>
              <a:rPr lang="en-GB" i="1" dirty="0"/>
              <a:t>Project management: a managerial approach</a:t>
            </a:r>
            <a:r>
              <a:rPr lang="en-GB" dirty="0"/>
              <a:t> </a:t>
            </a:r>
            <a:endParaRPr lang="en-IN" dirty="0"/>
          </a:p>
          <a:p>
            <a:pPr algn="just"/>
            <a:r>
              <a:rPr lang="en-GB" dirty="0"/>
              <a:t>O’Toole, W. (2011) </a:t>
            </a:r>
            <a:r>
              <a:rPr lang="en-GB" i="1" dirty="0"/>
              <a:t>Events feasibility and development: from strategy to operations</a:t>
            </a:r>
            <a:r>
              <a:rPr lang="en-GB" dirty="0"/>
              <a:t>. Elsevier: Oxford </a:t>
            </a:r>
            <a:endParaRPr lang="en-IN" dirty="0"/>
          </a:p>
          <a:p>
            <a:pPr algn="just"/>
            <a:r>
              <a:rPr lang="en-GB" dirty="0"/>
              <a:t>Ponting, S.S.A., (2021). “I am not a party planner!”: setting a baseline for event planners' professional identity construction before and during COVID-19. </a:t>
            </a:r>
            <a:r>
              <a:rPr lang="en-GB" i="1" dirty="0"/>
              <a:t>Journal of Hospitality and Tourism Insights</a:t>
            </a:r>
            <a:r>
              <a:rPr lang="en-GB" dirty="0"/>
              <a:t>, </a:t>
            </a:r>
            <a:r>
              <a:rPr lang="en-GB" i="1" dirty="0"/>
              <a:t>4</a:t>
            </a:r>
            <a:r>
              <a:rPr lang="en-GB" dirty="0"/>
              <a:t>(2), pp.205-223. </a:t>
            </a:r>
            <a:endParaRPr lang="en-IN" dirty="0"/>
          </a:p>
          <a:p>
            <a:pPr algn="just"/>
            <a:r>
              <a:rPr lang="en-GB" dirty="0"/>
              <a:t>Price, W.R., (2021). Mining for tourists: An analysis of industrial tourism and government policy in Wales. </a:t>
            </a:r>
            <a:r>
              <a:rPr lang="en-GB" i="1" dirty="0"/>
              <a:t>Tourism Planning &amp; Development</a:t>
            </a:r>
            <a:r>
              <a:rPr lang="en-GB" dirty="0"/>
              <a:t>, </a:t>
            </a:r>
            <a:r>
              <a:rPr lang="en-GB" i="1" dirty="0"/>
              <a:t>18</a:t>
            </a:r>
            <a:r>
              <a:rPr lang="en-GB" dirty="0"/>
              <a:t>(4), pp.435-456. </a:t>
            </a:r>
            <a:endParaRPr lang="en-IN" dirty="0"/>
          </a:p>
          <a:p>
            <a:pPr algn="just"/>
            <a:r>
              <a:rPr lang="en-GB" dirty="0"/>
              <a:t>Rogers, T. Wynn-Moylan, P (2022) </a:t>
            </a:r>
            <a:r>
              <a:rPr lang="en-GB" i="1" dirty="0"/>
              <a:t>Conferences and conventions: a global industry</a:t>
            </a:r>
            <a:r>
              <a:rPr lang="en-GB" dirty="0"/>
              <a:t>. 4th Edition. Routledge: Oxford </a:t>
            </a:r>
            <a:endParaRPr lang="en-IN" dirty="0"/>
          </a:p>
          <a:p>
            <a:pPr algn="just"/>
            <a:r>
              <a:rPr lang="en-GB" dirty="0"/>
              <a:t>Smith, A. (2012) </a:t>
            </a:r>
            <a:r>
              <a:rPr lang="en-GB" i="1" dirty="0"/>
              <a:t>Events and urban regeneration: the strategic use of events to revitalise cities</a:t>
            </a:r>
            <a:r>
              <a:rPr lang="en-GB" dirty="0"/>
              <a:t>. Routledge: Oxford </a:t>
            </a:r>
            <a:endParaRPr lang="en-IN" dirty="0"/>
          </a:p>
          <a:p>
            <a:pPr algn="just"/>
            <a:r>
              <a:rPr lang="en-GB" dirty="0" err="1"/>
              <a:t>Stielke</a:t>
            </a:r>
            <a:r>
              <a:rPr lang="en-GB" dirty="0"/>
              <a:t>, A., Pastorino, G., Heimburg, D.V., Ness, O. and </a:t>
            </a:r>
            <a:r>
              <a:rPr lang="en-GB" dirty="0" err="1"/>
              <a:t>Prilleltensky</a:t>
            </a:r>
            <a:r>
              <a:rPr lang="en-GB" dirty="0"/>
              <a:t>, I., (2024). Country deep dive on the well-being economy: Wales. </a:t>
            </a:r>
            <a:endParaRPr lang="en-IN" dirty="0"/>
          </a:p>
          <a:p>
            <a:pPr algn="just"/>
            <a:r>
              <a:rPr lang="en-GB" dirty="0"/>
              <a:t>Tan, Y. and Zhu, Z., (2022). The effect of ESG rating events on corporate green innovation in China: The mediating role of financial constraints and managers' environmental awareness. </a:t>
            </a:r>
            <a:r>
              <a:rPr lang="en-GB" i="1" dirty="0"/>
              <a:t>Technology in Society</a:t>
            </a:r>
            <a:r>
              <a:rPr lang="en-GB" dirty="0"/>
              <a:t>, </a:t>
            </a:r>
            <a:r>
              <a:rPr lang="en-GB" i="1" dirty="0"/>
              <a:t>68</a:t>
            </a:r>
            <a:r>
              <a:rPr lang="en-GB" dirty="0"/>
              <a:t>, p.101906. </a:t>
            </a:r>
            <a:endParaRPr lang="en-IN" dirty="0"/>
          </a:p>
          <a:p>
            <a:pPr algn="just"/>
            <a:r>
              <a:rPr lang="en-GB" dirty="0" err="1"/>
              <a:t>Visitwales</a:t>
            </a:r>
            <a:r>
              <a:rPr lang="en-GB" dirty="0"/>
              <a:t>, (2025), </a:t>
            </a:r>
            <a:r>
              <a:rPr lang="en-GB" i="1" dirty="0"/>
              <a:t>Year of </a:t>
            </a:r>
            <a:r>
              <a:rPr lang="en-GB" i="1" dirty="0" err="1"/>
              <a:t>Croeso</a:t>
            </a:r>
            <a:r>
              <a:rPr lang="en-GB" i="1" dirty="0"/>
              <a:t> in Wales</a:t>
            </a:r>
            <a:r>
              <a:rPr lang="en-GB" dirty="0"/>
              <a:t>, [Online], Available at” </a:t>
            </a:r>
            <a:r>
              <a:rPr lang="en-GB" u="sng" dirty="0">
                <a:hlinkClick r:id="rId3"/>
              </a:rPr>
              <a:t>https://traveltrade.visitwales.com/</a:t>
            </a:r>
            <a:r>
              <a:rPr lang="en-GB" dirty="0"/>
              <a:t> [Accessed on 30th October 2025] </a:t>
            </a:r>
            <a:endParaRPr lang="en-IN" dirty="0"/>
          </a:p>
          <a:p>
            <a:pPr algn="just"/>
            <a:r>
              <a:rPr lang="en-GB" dirty="0"/>
              <a:t>Wang, J., Zhao, L. and </a:t>
            </a:r>
            <a:r>
              <a:rPr lang="en-GB" dirty="0" err="1"/>
              <a:t>Huchzermeier</a:t>
            </a:r>
            <a:r>
              <a:rPr lang="en-GB" dirty="0"/>
              <a:t>, A., (2021). Operations‐finance interface in risk management: Research evolution and opportunities. </a:t>
            </a:r>
            <a:r>
              <a:rPr lang="en-GB" i="1" dirty="0"/>
              <a:t>Production and Operations Management</a:t>
            </a:r>
            <a:r>
              <a:rPr lang="en-GB" dirty="0"/>
              <a:t>, </a:t>
            </a:r>
            <a:r>
              <a:rPr lang="en-GB" i="1" dirty="0"/>
              <a:t>30</a:t>
            </a:r>
            <a:r>
              <a:rPr lang="en-GB" dirty="0"/>
              <a:t>(2), pp.355-389.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1406994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21</TotalTime>
  <Words>1777</Words>
  <Application>Microsoft Macintosh PowerPoint</Application>
  <PresentationFormat>Widescreen</PresentationFormat>
  <Paragraphs>147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Helvetica Neue</vt:lpstr>
      <vt:lpstr>Trebuchet MS</vt:lpstr>
      <vt:lpstr>Wingdings 3</vt:lpstr>
      <vt:lpstr>Facet</vt:lpstr>
      <vt:lpstr>BMIH6007 INTERNATIONAL MEETINGS MANAGEMENT FOR THE HOTEL INDUSTRY   ASSIGNMENT 1: FEASIBILITY PLAN FOR AN INTERNATIONAL MEETING / EVENT    INDIVIDUAL PRESENTATION    THEME: VISIT WALES’ - “YEAR OF CROESO 2025</vt:lpstr>
      <vt:lpstr>Introduction</vt:lpstr>
      <vt:lpstr>Event Content and Context (Background)</vt:lpstr>
      <vt:lpstr>Market Factors - Target Market</vt:lpstr>
      <vt:lpstr>Market Factors - Demand and Supply</vt:lpstr>
      <vt:lpstr>Market Factors - Competition and Market Activity</vt:lpstr>
      <vt:lpstr>Operational Factors - Venue Availability</vt:lpstr>
      <vt:lpstr>Operational Factors - Skills Required</vt:lpstr>
      <vt:lpstr>Operational Factors - Resources</vt:lpstr>
      <vt:lpstr>Financial Factors - Costs and Predicted Revenues</vt:lpstr>
      <vt:lpstr>Financial Factors - Funding Resources</vt:lpstr>
      <vt:lpstr>Conclusions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Microsoft Office User</cp:lastModifiedBy>
  <cp:revision>1</cp:revision>
  <dcterms:created xsi:type="dcterms:W3CDTF">2025-10-30T14:26:16Z</dcterms:created>
  <dcterms:modified xsi:type="dcterms:W3CDTF">2025-11-02T18:08:25Z</dcterms:modified>
</cp:coreProperties>
</file>