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E51A1C-81A5-49A0-95A2-AA47E1AC1113}" v="2" dt="2026-07-12T18:40:33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eosa aghamioghogho" userId="889f6b36811f7256" providerId="LiveId" clId="{82AC58C0-551D-497F-A67F-6FBA5277266F}"/>
    <pc:docChg chg="modSld">
      <pc:chgData name="eseosa aghamioghogho" userId="889f6b36811f7256" providerId="LiveId" clId="{82AC58C0-551D-497F-A67F-6FBA5277266F}" dt="2026-07-12T18:40:37.284" v="81" actId="12"/>
      <pc:docMkLst>
        <pc:docMk/>
      </pc:docMkLst>
      <pc:sldChg chg="modSp mod">
        <pc:chgData name="eseosa aghamioghogho" userId="889f6b36811f7256" providerId="LiveId" clId="{82AC58C0-551D-497F-A67F-6FBA5277266F}" dt="2026-07-12T18:35:43.827" v="47" actId="20577"/>
        <pc:sldMkLst>
          <pc:docMk/>
          <pc:sldMk cId="3086390909" sldId="257"/>
        </pc:sldMkLst>
        <pc:spChg chg="mod">
          <ac:chgData name="eseosa aghamioghogho" userId="889f6b36811f7256" providerId="LiveId" clId="{82AC58C0-551D-497F-A67F-6FBA5277266F}" dt="2026-07-12T18:35:43.827" v="47" actId="20577"/>
          <ac:spMkLst>
            <pc:docMk/>
            <pc:sldMk cId="3086390909" sldId="257"/>
            <ac:spMk id="4" creationId="{DF4BE80F-BADC-4FAB-44E9-881DAD403CAB}"/>
          </ac:spMkLst>
        </pc:spChg>
      </pc:sldChg>
      <pc:sldChg chg="modSp mod">
        <pc:chgData name="eseosa aghamioghogho" userId="889f6b36811f7256" providerId="LiveId" clId="{82AC58C0-551D-497F-A67F-6FBA5277266F}" dt="2026-07-12T18:36:11.667" v="77" actId="20577"/>
        <pc:sldMkLst>
          <pc:docMk/>
          <pc:sldMk cId="1175115397" sldId="258"/>
        </pc:sldMkLst>
        <pc:spChg chg="mod">
          <ac:chgData name="eseosa aghamioghogho" userId="889f6b36811f7256" providerId="LiveId" clId="{82AC58C0-551D-497F-A67F-6FBA5277266F}" dt="2026-07-12T18:36:11.667" v="77" actId="20577"/>
          <ac:spMkLst>
            <pc:docMk/>
            <pc:sldMk cId="1175115397" sldId="258"/>
            <ac:spMk id="4" creationId="{6078C88F-C9EA-2FD4-C60E-3F7348C1F0B7}"/>
          </ac:spMkLst>
        </pc:spChg>
      </pc:sldChg>
      <pc:sldChg chg="modSp mod">
        <pc:chgData name="eseosa aghamioghogho" userId="889f6b36811f7256" providerId="LiveId" clId="{82AC58C0-551D-497F-A67F-6FBA5277266F}" dt="2026-07-12T18:31:53.521" v="0" actId="1076"/>
        <pc:sldMkLst>
          <pc:docMk/>
          <pc:sldMk cId="2595708437" sldId="265"/>
        </pc:sldMkLst>
        <pc:spChg chg="mod">
          <ac:chgData name="eseosa aghamioghogho" userId="889f6b36811f7256" providerId="LiveId" clId="{82AC58C0-551D-497F-A67F-6FBA5277266F}" dt="2026-07-12T18:31:53.521" v="0" actId="1076"/>
          <ac:spMkLst>
            <pc:docMk/>
            <pc:sldMk cId="2595708437" sldId="265"/>
            <ac:spMk id="4" creationId="{1773EBC2-5F8B-75F3-4BC4-0F0109E33783}"/>
          </ac:spMkLst>
        </pc:spChg>
      </pc:sldChg>
      <pc:sldChg chg="modSp mod">
        <pc:chgData name="eseosa aghamioghogho" userId="889f6b36811f7256" providerId="LiveId" clId="{82AC58C0-551D-497F-A67F-6FBA5277266F}" dt="2026-07-12T18:40:37.284" v="81" actId="12"/>
        <pc:sldMkLst>
          <pc:docMk/>
          <pc:sldMk cId="1022577824" sldId="266"/>
        </pc:sldMkLst>
        <pc:spChg chg="mod">
          <ac:chgData name="eseosa aghamioghogho" userId="889f6b36811f7256" providerId="LiveId" clId="{82AC58C0-551D-497F-A67F-6FBA5277266F}" dt="2026-07-12T18:40:37.284" v="81" actId="12"/>
          <ac:spMkLst>
            <pc:docMk/>
            <pc:sldMk cId="1022577824" sldId="266"/>
            <ac:spMk id="3" creationId="{79F73A98-786B-6E13-474E-4ADB894F0AE6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2T18:25:32.69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5627 475 24575,'-1671'0'0,"1665"1"0,0-1 0,-1 0 0,1-1 0,0 1 0,0-1 0,-1-1 0,1 1 0,0-1 0,0 0 0,0 0 0,0-1 0,1 0 0,-1 0 0,1 0 0,0-1 0,0 1 0,0-1 0,0-1 0,0 1 0,-4-7 0,1 2 0,-1 1 0,0 0 0,0 0 0,0 1 0,-1 0 0,0 0 0,0 1 0,-1 1 0,-14-7 0,1 3 0,1 2 0,-1 0 0,-37-6 0,-49 5 0,85 7 0,-1 0 0,0-2 0,0 0 0,-46-14 0,41 8 0,0 2 0,-1 2 0,0 0 0,1 2 0,-37 2 0,29 0 0,0-1 0,-67-13 0,36-4 0,40 10 0,0 2 0,-1 0 0,1 2 0,-37-1 0,-230 8 0,358-1 0,74-2 0,-122 0 0,1 0 0,0-2 0,-1 1 0,1-2 0,-1 0 0,0 0 0,18-10 0,10-16 0,-33 24 0,1-1 0,-1 1 0,19-9 0,-12 8 0,32-14 0,-44 19 0,-1 1 0,0 0 0,1 0 0,-1-1 0,0 0 0,0 1 0,0-1 0,0 0 0,-1 0 0,1 0 0,0 0 0,-1 0 0,1 0 0,1-5 0,-3 7 0,0-1 0,0 0 0,0 0 0,0 1 0,-1-1 0,1 0 0,0 1 0,0-1 0,-1 0 0,1 1 0,0-1 0,-1 0 0,1 1 0,0-1 0,-1 1 0,1-1 0,-1 0 0,1 1 0,-1-1 0,0 1 0,1 0 0,-1-1 0,1 1 0,-1-1 0,0 1 0,1 0 0,-1 0 0,0-1 0,1 1 0,-1 0 0,0 0 0,0 0 0,1 0 0,-1 0 0,-1 0 0,-31-4 0,31 4 0,-323-1 0,148 4 0,66-5 0,-124 4 0,228-2 0,1 1 0,0 0 0,0-1 0,-1 2 0,1-1 0,0 1 0,0 0 0,0 0 0,1 1 0,-1 0 0,-6 4 0,9-4 0,0-1 0,0 1 0,0 0 0,1 0 0,0 0 0,0 1 0,-1-1 0,2 0 0,-1 1 0,0-1 0,1 1 0,0 0 0,0 0 0,0-1 0,0 1 0,0 0 0,1 0 0,0 0 0,0 4 0,3 136 0,0-91 0,-5 77 0,3-129 0,-1 0 0,0 0 0,0 0 0,0 0 0,0 0 0,0 0 0,-1 0 0,1 1 0,0-1 0,0 0 0,-1 0 0,1 0 0,0 0 0,-1 0 0,1 0 0,-1-1 0,0 1 0,1 0 0,-1 0 0,1 0 0,-1 0 0,0-1 0,0 1 0,0 0 0,1 0 0,-1-1 0,0 1 0,0-1 0,0 1 0,0-1 0,-1 1 0,0-1 0,1-1 0,-1 1 0,1-1 0,0 1 0,-1-1 0,1 0 0,0 0 0,-1 1 0,1-1 0,0 0 0,0 0 0,0 0 0,0 0 0,0-1 0,0 1 0,0 0 0,0 0 0,1 0 0,-1-1 0,0 1 0,1 0 0,-1-3 0,-6-7 0,1 0 0,-2 0 0,1 1 0,-2 0 0,1 0 0,-1 0 0,-1 1 0,0 1 0,0 0 0,0 0 0,-1 1 0,-21-11 0,4 5 0,0 1 0,-1 1 0,0 2 0,-40-8 0,-61-1 0,92 14 0,0-1 0,0-2 0,-42-13 0,46 10 0,-1 2 0,0 2 0,0 1 0,-1 1 0,0 2 0,-43 4 0,16-1 0,1 1 0,0-3 0,-75-10 0,16-4 0,58 8 0,-64-16 0,56 3 0,42 11 0,-1 1 0,-52-7 0,66 17 0,15-2 0,1 0 0,0 1 0,0-1 0,0 0 0,0 1 0,0-1 0,0 0 0,0 0 0,0 1 0,0-1 0,0 0 0,0 0 0,0 1 0,0-1 0,0 0 0,0 1 0,0-1 0,0 0 0,0 0 0,0 1 0,0-1 0,1 0 0,-1 0 0,0 1 0,0-1 0,0 0 0,0 0 0,1 0 0,-1 1 0,0-1 0,0 0 0,1 0 0,25 20 0,27 4 0,103 34 0,23 8 0,336 140 0,-488-198 0,1-1 0,0-2 0,0 0 0,51 0 0,4 1 0,-52-3 0,474 32 0,-478-34 0,0 1 0,26 6 0,37 4 0,505-10 0,-307-4 0,-103 4 0,194-5 0,-372 3 0,0-1 0,-1 0 0,1-1 0,0 1 0,9-5 0,-15 6 0,-1-1 0,1 1 0,0 0 0,0-1 0,0 1 0,0-1 0,-1 0 0,1 1 0,0-1 0,0 1 0,-1-1 0,1 0 0,0 0 0,-1 1 0,1-1 0,-1 0 0,1 0 0,0-1 0,-1 1 0,0 0 0,-1 0 0,1 0 0,0 0 0,0 0 0,-1 0 0,1 0 0,0 0 0,-1 1 0,1-1 0,-1 0 0,1 0 0,-1 0 0,1 1 0,-1-1 0,0 0 0,1 1 0,-1-1 0,0 0 0,0 1 0,1-1 0,-1 1 0,-2-2 0,-5-2 0,0 0 0,-1 0 0,1 0 0,-1 1 0,0 0 0,0 1 0,-1 0 0,-17-2 0,-82 1 0,90 3 0,-273 3 0,534-3-1365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97BA5-185F-BC99-2166-A4844889D9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502031-E960-6941-86F2-CA9C8C026F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98053-53B2-CB77-89C9-0A9B70AE3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67603-171C-23D8-7F07-E6B9D06B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4B51C-FF2C-8AC2-8EE1-C0F5755BD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12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9786-3852-8E7E-8B84-527DBD15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5EFB7-CB68-337B-3231-586E08CFB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A3CF6-F8BE-7EB2-DBBD-0044B8199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B24EE-FE85-62F6-CA03-C86E3DBA2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27B39-8EF2-F453-C393-1AA35EAD5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3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9FD29-3E42-43D4-BCCA-199685B17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1C245-FA67-71A0-9F80-0C3937E5E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D42B4-8225-21AB-BAB8-8FAB610E9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7CB9C-43A5-9154-E308-731CE0897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713E8-9A5B-49F5-15C5-7D9E349C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9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10AB5-FD56-2EDA-7E1F-7E2604C62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D5E63-010A-0159-A95C-759A23CE48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11D91-E55A-8D3C-F4ED-18F55B0047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0A69F2-172B-3155-40DF-78E63E707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F9FC5-7244-C266-92BF-4E572BC40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D0288-38BE-4B5C-6088-6C11FDC37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443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F656-0DBE-0946-9140-4AD1F208E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F4BD8-15B4-BE3F-CCFE-550F3D2F7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FE5E7-2257-439E-3DEC-24048B8628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496F4D-DC96-82EA-BA80-B5FCAA7F4C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BA34D-4DBF-3ED6-9D06-A4CD115B26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85FF79-036C-41A0-8CB3-D50D52FA6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335987-7BFF-25FB-62B9-D28949FB7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1B23BA-3879-1F36-7B78-A0D18057A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6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40EF5-931A-FC53-FBBE-B70B1F027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4CFAEE-49DD-0AD3-2534-8F9729B6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78C795-31B0-A8CB-B60A-82AB5EFD1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8CD8BC-38CC-005D-F065-9F04AD976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E6274-993E-73AA-4FC4-D4BDF569A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E9B9FA-3102-E15B-5CEC-201E260B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9B023E-878F-3EC1-4287-B7CEBE918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52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74E11-4ACC-0D42-6FAF-6F140ACCF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369A4-9587-4FA6-4244-208022AEC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466752-0F0E-2F9D-B1A0-15026AC4D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D7BAD-D294-4619-462B-209DD2655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112F2-FE65-A150-53C7-0FA978D88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C242E-09C6-12F6-B9B1-120A78616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57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0CEE1-680F-50D3-8EE1-68FF68F0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67D427-442E-4AC1-FFD5-7FC3C822B7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37D94A-8E38-EB4B-6E4B-79DD1B70BD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4918E-CF9A-E480-FA9D-DBC020A3E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C5CFDE-70B1-10F1-7AF2-571BDF30C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4F0DB-0B27-E0B3-0538-3FCF5AB69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851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72342-DCCD-51CE-CB86-BFB36824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CC6A59-BEDC-7822-39DD-611E36D6B5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3AB3B-E887-5929-4EC4-CBF8F60F0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893A0-D1FC-66E7-F743-CBE60BDB1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EDEE5-51BC-46BD-23A0-59CC72995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9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AEC5A9-7E07-B71D-42C3-3181E17088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941F21-5FA3-6F8E-33AE-A129D094D6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AF71A-1993-B3DA-0336-9D14FF375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E2567-0E1F-BB06-A741-8A58F5786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7365E-92AF-D1D0-9DC7-10E4D3ED5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34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120D48-C1E1-7F4A-FB84-519033D02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DD5BD-E702-24F2-1E91-C7CED9EC61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9671C-F067-7946-2E0E-295E55DD7D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FFFFC3-C7EC-46CC-AA09-FA5445BEFC9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165D4-E1D5-1A37-8A87-370ABCD67A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31F05-A3B5-2775-AD8D-8B92D55D5F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934352-2426-436C-B37E-A3C3914C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50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s://www.gov.uk/government/publications/early-years-foundation-stage-framework%E2%80%93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" TargetMode="External"/><Relationship Id="rId4" Type="http://schemas.openxmlformats.org/officeDocument/2006/relationships/hyperlink" Target="https://learning.nspcc.org.uk/child-health-develop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Kids Valentines Coloring Pages">
            <a:extLst>
              <a:ext uri="{FF2B5EF4-FFF2-40B4-BE49-F238E27FC236}">
                <a16:creationId xmlns:a16="http://schemas.microsoft.com/office/drawing/2014/main" id="{33E22328-804A-16F6-2E97-9D6E10080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2" r="12792" b="2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FD15E-18B1-3668-13B6-BC19B0A5B7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4320161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Applying Piaget’s Cognitive Development Theory to Support Isaac’s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4567BE-857F-BB0C-3A31-D31CC3000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083" y="4613898"/>
            <a:ext cx="3933306" cy="1717989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LCHS4010 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: Component 1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Eseosa Ogiegor</a:t>
            </a:r>
            <a:endParaRPr lang="en-GB" alt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ID:2442418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: Shepard Ziko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757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E0A38-5800-EB0A-508A-CB875D54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7" y="1575995"/>
            <a:ext cx="3784591" cy="128374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400" dirty="0"/>
              <a:t>Introducing Issac </a:t>
            </a:r>
          </a:p>
        </p:txBody>
      </p:sp>
      <p:pic>
        <p:nvPicPr>
          <p:cNvPr id="5" name="Content Placeholder 4" descr="Can Loneliness Affect a Child’s Mental Health? - Friendometry">
            <a:extLst>
              <a:ext uri="{FF2B5EF4-FFF2-40B4-BE49-F238E27FC236}">
                <a16:creationId xmlns:a16="http://schemas.microsoft.com/office/drawing/2014/main" id="{54C4BB2E-B028-F382-E6B5-4BB374D9AF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499" r="12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4BE80F-BADC-4FAB-44E9-881DAD403C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3611" y="706460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About Issac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4-year-old attending a children’s Centre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Lives with his mother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Mother experiencing Post-natal depression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Recently relocated to London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Disrupted childcare experiences </a:t>
            </a:r>
          </a:p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Displays: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Language delays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Separation anxiety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Withdrawn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Difficulty joining play groups</a:t>
            </a:r>
          </a:p>
          <a:p>
            <a:pPr marL="5715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(Berk,2023)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86390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F8056-A64A-55C9-339C-9EFF84A5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294" y="486184"/>
            <a:ext cx="539723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Piaget’s Cognitive Development Theory</a:t>
            </a:r>
          </a:p>
        </p:txBody>
      </p:sp>
      <p:pic>
        <p:nvPicPr>
          <p:cNvPr id="5" name="Content Placeholder 4" descr="Piaget's Stages of Cognitive Development">
            <a:extLst>
              <a:ext uri="{FF2B5EF4-FFF2-40B4-BE49-F238E27FC236}">
                <a16:creationId xmlns:a16="http://schemas.microsoft.com/office/drawing/2014/main" id="{F1C5765F-2238-CBB6-1CFC-E8C310935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353" y="894734"/>
            <a:ext cx="4555700" cy="2141179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PPT - Chapter 7 PowerPoint Presentation, free download - ID:1039281">
            <a:extLst>
              <a:ext uri="{FF2B5EF4-FFF2-40B4-BE49-F238E27FC236}">
                <a16:creationId xmlns:a16="http://schemas.microsoft.com/office/drawing/2014/main" id="{D8DB2C1A-931A-3A48-BD9F-A45827741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3209366"/>
            <a:ext cx="4812520" cy="2949388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78C88F-C9EA-2FD4-C60E-3F7348C1F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51294" y="1946684"/>
            <a:ext cx="5397237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Piaget believed children actively develop knowledge through experience.</a:t>
            </a:r>
          </a:p>
          <a:p>
            <a:r>
              <a:rPr lang="en-US" sz="1400"/>
              <a:t>Four different stages</a:t>
            </a:r>
            <a:r>
              <a:rPr lang="en-US" sz="1400" dirty="0"/>
              <a:t>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Sensorimotor (0-2 years)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b="1" dirty="0"/>
              <a:t>Preoperational (2-7 years)</a:t>
            </a:r>
            <a:r>
              <a:rPr lang="en-US" sz="1400" dirty="0"/>
              <a:t> ←  This is  Isaac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Concrete Operational (7-11 years)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Formal Operational (11+ years)</a:t>
            </a:r>
          </a:p>
          <a:p>
            <a:r>
              <a:rPr lang="en-US" sz="1400" dirty="0"/>
              <a:t>Key concepts: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Schemas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Assimilation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Accommodation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Egocentrism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Symbolic play</a:t>
            </a:r>
          </a:p>
          <a:p>
            <a:r>
              <a:rPr lang="en-US" sz="1400" dirty="0"/>
              <a:t>(Piaget, 1952)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71A2B1C-F76B-4FDF-DC8A-8CC3849903DB}"/>
                  </a:ext>
                </a:extLst>
              </p14:cNvPr>
              <p14:cNvContentPartPr/>
              <p14:nvPr/>
            </p14:nvContentPartPr>
            <p14:xfrm>
              <a:off x="1246673" y="5870894"/>
              <a:ext cx="2025720" cy="1904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71A2B1C-F76B-4FDF-DC8A-8CC3849903D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84033" y="5807894"/>
                <a:ext cx="2151360" cy="31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75115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4C585-7E76-6210-40E6-30F7BFDB2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930" y="503336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Applying Piaget’s Theory to Isaac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72A433-2C3C-363C-91EB-BD1CD0FB7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737943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200" dirty="0"/>
              <a:t>Isaac’s experiences may affect: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His Language development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His Confidence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Social interaction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Learning through play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Cognitive development</a:t>
            </a:r>
          </a:p>
          <a:p>
            <a:r>
              <a:rPr lang="en-US" sz="1200" dirty="0"/>
              <a:t>Examples: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Limited peer interaction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Less opportunity to develop schemas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200" dirty="0"/>
              <a:t>Anxiety affecting learning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(Papalia and Martorell, 2024)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5" name="Content Placeholder 4" descr="Page 36 | Student Play Images - Free Download on Freepik">
            <a:extLst>
              <a:ext uri="{FF2B5EF4-FFF2-40B4-BE49-F238E27FC236}">
                <a16:creationId xmlns:a16="http://schemas.microsoft.com/office/drawing/2014/main" id="{4FAA91A6-A8A0-E628-98B1-6D4397725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02819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7F239-C94D-609D-F957-D871757A7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373" y="642548"/>
            <a:ext cx="3404369" cy="2244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Nature and Nurture: Influences on Isaac’s Development</a:t>
            </a:r>
          </a:p>
        </p:txBody>
      </p:sp>
      <p:pic>
        <p:nvPicPr>
          <p:cNvPr id="6" name="Picture 5" descr="Start Early Launches Head Start Future Thinking Project">
            <a:extLst>
              <a:ext uri="{FF2B5EF4-FFF2-40B4-BE49-F238E27FC236}">
                <a16:creationId xmlns:a16="http://schemas.microsoft.com/office/drawing/2014/main" id="{9BD3FC10-12EA-3B22-5051-8F5332A4CC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84" r="349" b="-4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3FFCD-3467-659B-9FFE-371434C1DC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76420" y="571303"/>
            <a:ext cx="3378708" cy="5715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Nature (Biological Factors)</a:t>
            </a:r>
            <a:endParaRPr lang="en-US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Brain development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Individual temperament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Genetic influences</a:t>
            </a:r>
          </a:p>
          <a:p>
            <a:r>
              <a:rPr lang="en-US" b="1" dirty="0"/>
              <a:t>Nurture (Environmental Factors)</a:t>
            </a:r>
            <a:endParaRPr lang="en-US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Mother’s post-natal depression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Disrupted childcare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Recent move to London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Limited social support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Opportunities for play and learning</a:t>
            </a:r>
          </a:p>
          <a:p>
            <a:r>
              <a:rPr lang="en-US" b="1" dirty="0"/>
              <a:t>Key Point</a:t>
            </a:r>
            <a:br>
              <a:rPr lang="en-US" dirty="0"/>
            </a:br>
            <a:r>
              <a:rPr lang="en-US" dirty="0"/>
              <a:t>Development is influenced by the interaction between biological and environmental factors.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dirty="0"/>
            </a:br>
            <a:r>
              <a:rPr lang="en-US" i="1" dirty="0"/>
              <a:t>(Berk, 2023; Bronfenbrenner, 1979)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Content Placeholder 4" descr="Minimal Human children brain Linear Silhouette vector | Premium AI ...">
            <a:extLst>
              <a:ext uri="{FF2B5EF4-FFF2-40B4-BE49-F238E27FC236}">
                <a16:creationId xmlns:a16="http://schemas.microsoft.com/office/drawing/2014/main" id="{E627C126-088B-D993-8439-176C77ADDD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27766" r="22888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74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CEB5AA-F58A-DDA8-6F76-E339B4CDC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900" b="1"/>
              <a:t>The Impact of Isaac’s Early Experiences</a:t>
            </a:r>
            <a:endParaRPr lang="en-US" sz="39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aring for Kids: Coping with Grief and Loss | Human Resources ...">
            <a:extLst>
              <a:ext uri="{FF2B5EF4-FFF2-40B4-BE49-F238E27FC236}">
                <a16:creationId xmlns:a16="http://schemas.microsoft.com/office/drawing/2014/main" id="{3C96ECD3-E936-94F9-C9FF-3818DACC1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538" r="41289" b="1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9CE6F-2685-6DE5-E9D6-4AE3F2CFB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2583" y="2348754"/>
            <a:ext cx="4434721" cy="4007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may have affected: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learn through play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learn best when they feel safe and secure.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(Shonkoff and Garner, 2012)</a:t>
            </a:r>
            <a:endParaRPr lang="en-US" sz="17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192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5673-27DD-30D6-4D94-48D89ED00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Support pans for Issac </a:t>
            </a:r>
          </a:p>
        </p:txBody>
      </p:sp>
      <p:pic>
        <p:nvPicPr>
          <p:cNvPr id="5" name="Content Placeholder 4" descr="A woman and a child are playing puzzle together | Premium AI-generated ...">
            <a:extLst>
              <a:ext uri="{FF2B5EF4-FFF2-40B4-BE49-F238E27FC236}">
                <a16:creationId xmlns:a16="http://schemas.microsoft.com/office/drawing/2014/main" id="{0C186224-B60B-4467-0605-0C0FD10E15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347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52F77-92BA-604F-D6E2-5DBEE17E58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7404" y="580912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Support strategies:</a:t>
            </a:r>
          </a:p>
          <a:p>
            <a:r>
              <a:rPr lang="en-US" sz="2000" dirty="0"/>
              <a:t>Play-based learning</a:t>
            </a:r>
          </a:p>
          <a:p>
            <a:r>
              <a:rPr lang="en-US" sz="2000" dirty="0"/>
              <a:t>Language-rich activities</a:t>
            </a:r>
          </a:p>
          <a:p>
            <a:r>
              <a:rPr lang="en-US" sz="2000" dirty="0"/>
              <a:t>Small group play</a:t>
            </a:r>
          </a:p>
          <a:p>
            <a:r>
              <a:rPr lang="en-US" sz="2000" dirty="0"/>
              <a:t>Visual resources</a:t>
            </a:r>
          </a:p>
          <a:p>
            <a:r>
              <a:rPr lang="en-US" sz="2000" dirty="0"/>
              <a:t>Predictable daily routines</a:t>
            </a:r>
          </a:p>
          <a:p>
            <a:r>
              <a:rPr lang="en-US" sz="2000" dirty="0"/>
              <a:t>Positive adult relationships</a:t>
            </a:r>
          </a:p>
          <a:p>
            <a:r>
              <a:rPr lang="en-US" sz="2000" dirty="0"/>
              <a:t>Praise and encouragement</a:t>
            </a:r>
          </a:p>
          <a:p>
            <a:pPr marL="0" indent="0">
              <a:buNone/>
            </a:pPr>
            <a:r>
              <a:rPr lang="en-US" sz="2000" dirty="0"/>
              <a:t>Strategies are linked to Piaget’s theory by encouraging active learning through play.</a:t>
            </a:r>
          </a:p>
          <a:p>
            <a:br>
              <a:rPr lang="en-US" sz="2000" dirty="0"/>
            </a:br>
            <a:r>
              <a:rPr lang="en-US" sz="2000" i="1" dirty="0"/>
              <a:t>(Department for Education, 2024)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0327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886CF-775D-1EFB-D7A2-1355296D7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Working together to support Issac </a:t>
            </a:r>
          </a:p>
        </p:txBody>
      </p:sp>
      <p:pic>
        <p:nvPicPr>
          <p:cNvPr id="5" name="Content Placeholder 4" descr="Teachers Working Together">
            <a:extLst>
              <a:ext uri="{FF2B5EF4-FFF2-40B4-BE49-F238E27FC236}">
                <a16:creationId xmlns:a16="http://schemas.microsoft.com/office/drawing/2014/main" id="{A586193E-CC61-CF9B-0619-C3C496580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127" r="-5" b="1827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651B0-7C88-64A9-1E33-B1CB41B28C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Possible professionals involved: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Parents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Early Years Practitioner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Health Visitor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Speech and Language Therapist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SENCO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GP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Children’s Centre Staff</a:t>
            </a:r>
          </a:p>
          <a:p>
            <a:r>
              <a:rPr lang="en-US" sz="2000" dirty="0"/>
              <a:t>Working together improves outcomes for children.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br>
              <a:rPr lang="en-US" sz="2000" dirty="0"/>
            </a:br>
            <a:r>
              <a:rPr lang="en-US" sz="2000" i="1" dirty="0"/>
              <a:t>(Department for Education, 2024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55971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6AFE9-E114-05C6-27C8-D92AC2B9B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 and Limitations of Piaget’s Theory</a:t>
            </a:r>
            <a:endParaRPr lang="en-US" sz="2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Strength and Weakness Balance Concept, Vector Illustration of Scales ...">
            <a:extLst>
              <a:ext uri="{FF2B5EF4-FFF2-40B4-BE49-F238E27FC236}">
                <a16:creationId xmlns:a16="http://schemas.microsoft.com/office/drawing/2014/main" id="{BA6CACA6-BF11-72B9-9CFA-811EDFDC61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179" r="14940" b="-1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332ACC-477E-DB7C-9482-9D56F1F94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07921" y="397565"/>
            <a:ext cx="3378708" cy="5715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 dirty="0"/>
              <a:t>Strengths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Recognizes children as active learners.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Highlights the importance of play and exploration.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Widely used in early years education.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Supports child-centered learning.</a:t>
            </a:r>
          </a:p>
          <a:p>
            <a:r>
              <a:rPr lang="en-US" sz="1700" b="1" dirty="0"/>
              <a:t>Limitations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Underestimates young children’s abilities.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Gives limited attention to social and cultural influences.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Focuses mainly on cognition rather than emotional development.</a:t>
            </a:r>
          </a:p>
          <a:p>
            <a:pPr marL="57150"/>
            <a:r>
              <a:rPr lang="en-US" sz="1700" i="1" dirty="0"/>
              <a:t>(Piaget, 1952; Vygotsky, 1978; Berk, 2023)</a:t>
            </a:r>
            <a:endParaRPr lang="en-US" sz="17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6" name="Picture 5" descr="Learning Through Play, Is It Important?">
            <a:extLst>
              <a:ext uri="{FF2B5EF4-FFF2-40B4-BE49-F238E27FC236}">
                <a16:creationId xmlns:a16="http://schemas.microsoft.com/office/drawing/2014/main" id="{05349BC6-2E84-8D0C-4C4F-2F4926D5C2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400" r="27661" b="-2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09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How to raise... Happy kids - 8 expert approved tips to improve ...">
            <a:extLst>
              <a:ext uri="{FF2B5EF4-FFF2-40B4-BE49-F238E27FC236}">
                <a16:creationId xmlns:a16="http://schemas.microsoft.com/office/drawing/2014/main" id="{7F9D2DA4-4C7E-0B73-A40C-36DCF2D08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D4039-B6F5-9A31-4700-8D2B86BB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73EBC2-5F8B-75F3-4BC4-0F0109E33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2042" y="1815636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Piaget’s theory helps explain Isaac’s cognitive development.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Isaac’s development has been influenced by both nature and nurture.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Play-based learning can support his development.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Multi-agency working is essential.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Every child develops differently and should receive individualized support.</a:t>
            </a:r>
          </a:p>
          <a:p>
            <a:r>
              <a:rPr lang="en-US" sz="1700" i="1" dirty="0"/>
              <a:t>(Berk, 2023)</a:t>
            </a:r>
            <a:endParaRPr lang="en-US" sz="17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95708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89922-C121-8769-416B-FB1D5740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7017" y="203760"/>
            <a:ext cx="3437965" cy="1325563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73A98-786B-6E13-474E-4ADB894F0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519" y="1529323"/>
            <a:ext cx="11573434" cy="4802651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Berk, L.E. (2023)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8th ed. Pearson.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Bronfenbrenner, U. (1979)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Ecology of Human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Education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https://www.gov.uk/government/publications/early-years-foundation-stage-framework–2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July 2026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Piaget, J. (1952)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Papalia, D.E. and Martorell, G.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Human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15th ed. McGraw-Hill.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Shonkoff, J.P. and Garner, A.S. (2012) ‘The lifelong effects of early childhood adversity and toxic stress’, </a:t>
            </a:r>
            <a:r>
              <a:rPr lang="en-GB" sz="26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129(1), pp. e232–e246.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(2020)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and Emotional Wellbeing in Children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July 2026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NSPCC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https://learning.nspcc.org.uk/child-health-development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5</a:t>
            </a:r>
            <a:r>
              <a:rPr lang="en-GB" sz="260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July 2026).</a:t>
            </a:r>
          </a:p>
          <a:p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(2024) </a:t>
            </a:r>
            <a:r>
              <a:rPr lang="en-GB" sz="2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5</a:t>
            </a:r>
            <a:r>
              <a:rPr lang="en-GB" sz="260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Vygotsky, L.S. (1978)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Mind in Society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577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765</Words>
  <Application>Microsoft Office PowerPoint</Application>
  <PresentationFormat>Widescreen</PresentationFormat>
  <Paragraphs>120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Applying Piaget’s Cognitive Development Theory to Support Isaac’s Development</vt:lpstr>
      <vt:lpstr>Introducing Issac </vt:lpstr>
      <vt:lpstr>Piaget’s Cognitive Development Theory</vt:lpstr>
      <vt:lpstr>Applying Piaget’s Theory to Isaac</vt:lpstr>
      <vt:lpstr>Nature and Nurture: Influences on Isaac’s Development</vt:lpstr>
      <vt:lpstr>The Impact of Isaac’s Early Experiences</vt:lpstr>
      <vt:lpstr>Support pans for Issac </vt:lpstr>
      <vt:lpstr>Working together to support Issac </vt:lpstr>
      <vt:lpstr>Strengths and Limitations of Piaget’s Theory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eseosa aghamioghogho</dc:creator>
  <cp:lastModifiedBy>eseosa aghamioghogho</cp:lastModifiedBy>
  <cp:revision>1</cp:revision>
  <dcterms:created xsi:type="dcterms:W3CDTF">2026-07-12T14:48:02Z</dcterms:created>
  <dcterms:modified xsi:type="dcterms:W3CDTF">2026-07-12T18:40:39Z</dcterms:modified>
</cp:coreProperties>
</file>