
<file path=[Content_Types].xml><?xml version="1.0" encoding="utf-8"?>
<Types xmlns="http://schemas.openxmlformats.org/package/2006/content-types">
  <Default Extension="0"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17"/>
  </p:notesMasterIdLst>
  <p:handoutMasterIdLst>
    <p:handoutMasterId r:id="rId18"/>
  </p:handoutMasterIdLst>
  <p:sldIdLst>
    <p:sldId id="1497" r:id="rId5"/>
    <p:sldId id="1498" r:id="rId6"/>
    <p:sldId id="1514" r:id="rId7"/>
    <p:sldId id="1515" r:id="rId8"/>
    <p:sldId id="1499" r:id="rId9"/>
    <p:sldId id="1516" r:id="rId10"/>
    <p:sldId id="1513" r:id="rId11"/>
    <p:sldId id="1502" r:id="rId12"/>
    <p:sldId id="1503" r:id="rId13"/>
    <p:sldId id="1506" r:id="rId14"/>
    <p:sldId id="1508" r:id="rId15"/>
    <p:sldId id="151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21A5C3-D70E-48E1-856E-296CBC7553DC}" v="10" dt="2026-09-28T21:33:41.527"/>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216"/>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Idreis (2522172)" userId="0258e823-8f76-4f2e-abf2-66293b547db3" providerId="ADAL" clId="{A494139A-58AA-4003-AEFF-E047D363D4FC}"/>
    <pc:docChg chg="undo custSel delSld modSld">
      <pc:chgData name="Mohammed Idreis (2522172)" userId="0258e823-8f76-4f2e-abf2-66293b547db3" providerId="ADAL" clId="{A494139A-58AA-4003-AEFF-E047D363D4FC}" dt="2026-09-28T21:33:52.519" v="6565" actId="20577"/>
      <pc:docMkLst>
        <pc:docMk/>
      </pc:docMkLst>
      <pc:sldChg chg="addSp delSp modSp mod">
        <pc:chgData name="Mohammed Idreis (2522172)" userId="0258e823-8f76-4f2e-abf2-66293b547db3" providerId="ADAL" clId="{A494139A-58AA-4003-AEFF-E047D363D4FC}" dt="2026-09-28T20:53:12.319" v="2060" actId="478"/>
        <pc:sldMkLst>
          <pc:docMk/>
          <pc:sldMk cId="1751885377" sldId="1499"/>
        </pc:sldMkLst>
        <pc:spChg chg="add del mod">
          <ac:chgData name="Mohammed Idreis (2522172)" userId="0258e823-8f76-4f2e-abf2-66293b547db3" providerId="ADAL" clId="{A494139A-58AA-4003-AEFF-E047D363D4FC}" dt="2026-09-28T20:52:10.121" v="2050" actId="478"/>
          <ac:spMkLst>
            <pc:docMk/>
            <pc:sldMk cId="1751885377" sldId="1499"/>
            <ac:spMk id="6" creationId="{91FDC016-69C1-0AE4-8BCA-E148ACF39C2E}"/>
          </ac:spMkLst>
        </pc:spChg>
        <pc:spChg chg="add del mod">
          <ac:chgData name="Mohammed Idreis (2522172)" userId="0258e823-8f76-4f2e-abf2-66293b547db3" providerId="ADAL" clId="{A494139A-58AA-4003-AEFF-E047D363D4FC}" dt="2026-09-28T20:53:12.319" v="2060" actId="478"/>
          <ac:spMkLst>
            <pc:docMk/>
            <pc:sldMk cId="1751885377" sldId="1499"/>
            <ac:spMk id="9" creationId="{4C92CE5F-BA0B-E6EA-0B6A-904A0B71337B}"/>
          </ac:spMkLst>
        </pc:spChg>
        <pc:picChg chg="add del mod">
          <ac:chgData name="Mohammed Idreis (2522172)" userId="0258e823-8f76-4f2e-abf2-66293b547db3" providerId="ADAL" clId="{A494139A-58AA-4003-AEFF-E047D363D4FC}" dt="2026-09-28T20:52:10.121" v="2050" actId="478"/>
          <ac:picMkLst>
            <pc:docMk/>
            <pc:sldMk cId="1751885377" sldId="1499"/>
            <ac:picMk id="5" creationId="{12F5FC0F-09D2-079F-D47B-7B5E67C1AF25}"/>
          </ac:picMkLst>
        </pc:picChg>
        <pc:picChg chg="add del mod">
          <ac:chgData name="Mohammed Idreis (2522172)" userId="0258e823-8f76-4f2e-abf2-66293b547db3" providerId="ADAL" clId="{A494139A-58AA-4003-AEFF-E047D363D4FC}" dt="2026-09-28T20:53:04.591" v="2059" actId="1076"/>
          <ac:picMkLst>
            <pc:docMk/>
            <pc:sldMk cId="1751885377" sldId="1499"/>
            <ac:picMk id="8" creationId="{0C42AE8E-4E34-244E-65AC-CC9AAAE655DF}"/>
          </ac:picMkLst>
        </pc:picChg>
      </pc:sldChg>
      <pc:sldChg chg="addSp delSp modSp mod modNotesTx">
        <pc:chgData name="Mohammed Idreis (2522172)" userId="0258e823-8f76-4f2e-abf2-66293b547db3" providerId="ADAL" clId="{A494139A-58AA-4003-AEFF-E047D363D4FC}" dt="2026-09-28T21:13:09.148" v="3735" actId="33524"/>
        <pc:sldMkLst>
          <pc:docMk/>
          <pc:sldMk cId="1858387724" sldId="1502"/>
        </pc:sldMkLst>
        <pc:spChg chg="del mod">
          <ac:chgData name="Mohammed Idreis (2522172)" userId="0258e823-8f76-4f2e-abf2-66293b547db3" providerId="ADAL" clId="{A494139A-58AA-4003-AEFF-E047D363D4FC}" dt="2026-09-28T20:55:14.479" v="2373" actId="478"/>
          <ac:spMkLst>
            <pc:docMk/>
            <pc:sldMk cId="1858387724" sldId="1502"/>
            <ac:spMk id="2" creationId="{76A360D7-F74C-CD9E-C576-1CB8FFE8778E}"/>
          </ac:spMkLst>
        </pc:spChg>
        <pc:spChg chg="add del mod">
          <ac:chgData name="Mohammed Idreis (2522172)" userId="0258e823-8f76-4f2e-abf2-66293b547db3" providerId="ADAL" clId="{A494139A-58AA-4003-AEFF-E047D363D4FC}" dt="2026-09-28T20:55:15.992" v="2374" actId="478"/>
          <ac:spMkLst>
            <pc:docMk/>
            <pc:sldMk cId="1858387724" sldId="1502"/>
            <ac:spMk id="4" creationId="{62A3FFA3-EA20-8AC1-2D31-796B2C261124}"/>
          </ac:spMkLst>
        </pc:spChg>
        <pc:spChg chg="add del mod">
          <ac:chgData name="Mohammed Idreis (2522172)" userId="0258e823-8f76-4f2e-abf2-66293b547db3" providerId="ADAL" clId="{A494139A-58AA-4003-AEFF-E047D363D4FC}" dt="2026-09-28T20:58:49.860" v="2384" actId="478"/>
          <ac:spMkLst>
            <pc:docMk/>
            <pc:sldMk cId="1858387724" sldId="1502"/>
            <ac:spMk id="7" creationId="{7C5B7BBE-F50E-358F-0B05-94EAFD354EF9}"/>
          </ac:spMkLst>
        </pc:spChg>
        <pc:spChg chg="add del mod">
          <ac:chgData name="Mohammed Idreis (2522172)" userId="0258e823-8f76-4f2e-abf2-66293b547db3" providerId="ADAL" clId="{A494139A-58AA-4003-AEFF-E047D363D4FC}" dt="2026-09-28T21:05:14.457" v="2848" actId="478"/>
          <ac:spMkLst>
            <pc:docMk/>
            <pc:sldMk cId="1858387724" sldId="1502"/>
            <ac:spMk id="11" creationId="{5A2BAEED-FAB7-792B-576C-84DDC07F27A5}"/>
          </ac:spMkLst>
        </pc:spChg>
        <pc:graphicFrameChg chg="add mod modGraphic">
          <ac:chgData name="Mohammed Idreis (2522172)" userId="0258e823-8f76-4f2e-abf2-66293b547db3" providerId="ADAL" clId="{A494139A-58AA-4003-AEFF-E047D363D4FC}" dt="2026-09-28T21:05:33.703" v="2850" actId="1076"/>
          <ac:graphicFrameMkLst>
            <pc:docMk/>
            <pc:sldMk cId="1858387724" sldId="1502"/>
            <ac:graphicFrameMk id="8" creationId="{8232BB98-2EAE-595D-0046-575B8967089E}"/>
          </ac:graphicFrameMkLst>
        </pc:graphicFrameChg>
        <pc:picChg chg="add del mod">
          <ac:chgData name="Mohammed Idreis (2522172)" userId="0258e823-8f76-4f2e-abf2-66293b547db3" providerId="ADAL" clId="{A494139A-58AA-4003-AEFF-E047D363D4FC}" dt="2026-09-28T21:04:43.817" v="2846" actId="14100"/>
          <ac:picMkLst>
            <pc:docMk/>
            <pc:sldMk cId="1858387724" sldId="1502"/>
            <ac:picMk id="6" creationId="{2AB395F3-DF8D-EFB9-60A6-7B3084A885EE}"/>
          </ac:picMkLst>
        </pc:picChg>
        <pc:picChg chg="add del mod">
          <ac:chgData name="Mohammed Idreis (2522172)" userId="0258e823-8f76-4f2e-abf2-66293b547db3" providerId="ADAL" clId="{A494139A-58AA-4003-AEFF-E047D363D4FC}" dt="2026-09-28T21:05:14.457" v="2848" actId="478"/>
          <ac:picMkLst>
            <pc:docMk/>
            <pc:sldMk cId="1858387724" sldId="1502"/>
            <ac:picMk id="10" creationId="{FE7B7A09-BF74-192A-4371-62E5029C69B3}"/>
          </ac:picMkLst>
        </pc:picChg>
      </pc:sldChg>
      <pc:sldChg chg="addSp delSp modSp mod modNotesTx">
        <pc:chgData name="Mohammed Idreis (2522172)" userId="0258e823-8f76-4f2e-abf2-66293b547db3" providerId="ADAL" clId="{A494139A-58AA-4003-AEFF-E047D363D4FC}" dt="2026-09-28T21:25:32.781" v="5346" actId="313"/>
        <pc:sldMkLst>
          <pc:docMk/>
          <pc:sldMk cId="1834936329" sldId="1503"/>
        </pc:sldMkLst>
        <pc:spChg chg="del">
          <ac:chgData name="Mohammed Idreis (2522172)" userId="0258e823-8f76-4f2e-abf2-66293b547db3" providerId="ADAL" clId="{A494139A-58AA-4003-AEFF-E047D363D4FC}" dt="2026-09-28T21:05:56.846" v="2851" actId="478"/>
          <ac:spMkLst>
            <pc:docMk/>
            <pc:sldMk cId="1834936329" sldId="1503"/>
            <ac:spMk id="2" creationId="{414BB16D-2F4A-F938-64C3-F8B6808F5004}"/>
          </ac:spMkLst>
        </pc:spChg>
        <pc:spChg chg="add mod">
          <ac:chgData name="Mohammed Idreis (2522172)" userId="0258e823-8f76-4f2e-abf2-66293b547db3" providerId="ADAL" clId="{A494139A-58AA-4003-AEFF-E047D363D4FC}" dt="2026-09-28T21:06:30.071" v="2897" actId="313"/>
          <ac:spMkLst>
            <pc:docMk/>
            <pc:sldMk cId="1834936329" sldId="1503"/>
            <ac:spMk id="4" creationId="{BBB2C148-9F97-3D7C-F6B6-2EE04C678DE2}"/>
          </ac:spMkLst>
        </pc:spChg>
        <pc:spChg chg="del">
          <ac:chgData name="Mohammed Idreis (2522172)" userId="0258e823-8f76-4f2e-abf2-66293b547db3" providerId="ADAL" clId="{A494139A-58AA-4003-AEFF-E047D363D4FC}" dt="2026-09-28T21:13:21.314" v="3736" actId="478"/>
          <ac:spMkLst>
            <pc:docMk/>
            <pc:sldMk cId="1834936329" sldId="1503"/>
            <ac:spMk id="5" creationId="{6BCE1C32-E3BE-E820-0C0D-D82105EBFBD0}"/>
          </ac:spMkLst>
        </pc:spChg>
        <pc:spChg chg="del">
          <ac:chgData name="Mohammed Idreis (2522172)" userId="0258e823-8f76-4f2e-abf2-66293b547db3" providerId="ADAL" clId="{A494139A-58AA-4003-AEFF-E047D363D4FC}" dt="2026-09-28T21:21:01.178" v="4702" actId="478"/>
          <ac:spMkLst>
            <pc:docMk/>
            <pc:sldMk cId="1834936329" sldId="1503"/>
            <ac:spMk id="6" creationId="{4F150D46-3D0A-D56B-B660-3906C581B932}"/>
          </ac:spMkLst>
        </pc:spChg>
        <pc:spChg chg="add del mod">
          <ac:chgData name="Mohammed Idreis (2522172)" userId="0258e823-8f76-4f2e-abf2-66293b547db3" providerId="ADAL" clId="{A494139A-58AA-4003-AEFF-E047D363D4FC}" dt="2026-09-28T21:13:22.593" v="3737" actId="478"/>
          <ac:spMkLst>
            <pc:docMk/>
            <pc:sldMk cId="1834936329" sldId="1503"/>
            <ac:spMk id="9" creationId="{2C1376D6-14AA-B1C4-4517-6F7BF5C862B5}"/>
          </ac:spMkLst>
        </pc:spChg>
        <pc:spChg chg="add del mod">
          <ac:chgData name="Mohammed Idreis (2522172)" userId="0258e823-8f76-4f2e-abf2-66293b547db3" providerId="ADAL" clId="{A494139A-58AA-4003-AEFF-E047D363D4FC}" dt="2026-09-28T21:14:11.307" v="3744" actId="478"/>
          <ac:spMkLst>
            <pc:docMk/>
            <pc:sldMk cId="1834936329" sldId="1503"/>
            <ac:spMk id="13" creationId="{D07C20BA-B12B-34F6-B85E-3F89DB72C75E}"/>
          </ac:spMkLst>
        </pc:spChg>
        <pc:graphicFrameChg chg="add mod modGraphic">
          <ac:chgData name="Mohammed Idreis (2522172)" userId="0258e823-8f76-4f2e-abf2-66293b547db3" providerId="ADAL" clId="{A494139A-58AA-4003-AEFF-E047D363D4FC}" dt="2026-09-28T21:19:47.795" v="4697" actId="20577"/>
          <ac:graphicFrameMkLst>
            <pc:docMk/>
            <pc:sldMk cId="1834936329" sldId="1503"/>
            <ac:graphicFrameMk id="10" creationId="{2425C3E0-B595-2FF6-2951-7D1101254680}"/>
          </ac:graphicFrameMkLst>
        </pc:graphicFrameChg>
        <pc:picChg chg="add del mod">
          <ac:chgData name="Mohammed Idreis (2522172)" userId="0258e823-8f76-4f2e-abf2-66293b547db3" providerId="ADAL" clId="{A494139A-58AA-4003-AEFF-E047D363D4FC}" dt="2026-09-28T21:14:12.138" v="3745" actId="14100"/>
          <ac:picMkLst>
            <pc:docMk/>
            <pc:sldMk cId="1834936329" sldId="1503"/>
            <ac:picMk id="12" creationId="{97CF5FE8-A2FD-C460-9918-438118B2F241}"/>
          </ac:picMkLst>
        </pc:picChg>
      </pc:sldChg>
      <pc:sldChg chg="addSp delSp modSp mod modNotesTx">
        <pc:chgData name="Mohammed Idreis (2522172)" userId="0258e823-8f76-4f2e-abf2-66293b547db3" providerId="ADAL" clId="{A494139A-58AA-4003-AEFF-E047D363D4FC}" dt="2026-09-28T21:33:52.519" v="6565" actId="20577"/>
        <pc:sldMkLst>
          <pc:docMk/>
          <pc:sldMk cId="1135043495" sldId="1506"/>
        </pc:sldMkLst>
        <pc:spChg chg="del">
          <ac:chgData name="Mohammed Idreis (2522172)" userId="0258e823-8f76-4f2e-abf2-66293b547db3" providerId="ADAL" clId="{A494139A-58AA-4003-AEFF-E047D363D4FC}" dt="2026-09-28T21:25:47.513" v="5347" actId="478"/>
          <ac:spMkLst>
            <pc:docMk/>
            <pc:sldMk cId="1135043495" sldId="1506"/>
            <ac:spMk id="2" creationId="{1FE72092-1D93-1C42-71C9-4C3CD1035FA3}"/>
          </ac:spMkLst>
        </pc:spChg>
        <pc:spChg chg="add mod">
          <ac:chgData name="Mohammed Idreis (2522172)" userId="0258e823-8f76-4f2e-abf2-66293b547db3" providerId="ADAL" clId="{A494139A-58AA-4003-AEFF-E047D363D4FC}" dt="2026-09-28T21:25:53.777" v="5359" actId="20577"/>
          <ac:spMkLst>
            <pc:docMk/>
            <pc:sldMk cId="1135043495" sldId="1506"/>
            <ac:spMk id="4" creationId="{C48298A2-EE42-99D6-7958-68C8EF7CEF5B}"/>
          </ac:spMkLst>
        </pc:spChg>
        <pc:spChg chg="del mod">
          <ac:chgData name="Mohammed Idreis (2522172)" userId="0258e823-8f76-4f2e-abf2-66293b547db3" providerId="ADAL" clId="{A494139A-58AA-4003-AEFF-E047D363D4FC}" dt="2026-09-28T21:21:09.606" v="4704" actId="478"/>
          <ac:spMkLst>
            <pc:docMk/>
            <pc:sldMk cId="1135043495" sldId="1506"/>
            <ac:spMk id="5" creationId="{F2C79F98-15E6-6046-8778-50E4BCD4271C}"/>
          </ac:spMkLst>
        </pc:spChg>
        <pc:spChg chg="add del mod">
          <ac:chgData name="Mohammed Idreis (2522172)" userId="0258e823-8f76-4f2e-abf2-66293b547db3" providerId="ADAL" clId="{A494139A-58AA-4003-AEFF-E047D363D4FC}" dt="2026-09-28T21:25:58.314" v="5361" actId="478"/>
          <ac:spMkLst>
            <pc:docMk/>
            <pc:sldMk cId="1135043495" sldId="1506"/>
            <ac:spMk id="9" creationId="{2C026103-F6DB-FC05-EBD9-37258A334EF5}"/>
          </ac:spMkLst>
        </pc:spChg>
        <pc:spChg chg="add mod">
          <ac:chgData name="Mohammed Idreis (2522172)" userId="0258e823-8f76-4f2e-abf2-66293b547db3" providerId="ADAL" clId="{A494139A-58AA-4003-AEFF-E047D363D4FC}" dt="2026-09-28T21:33:52.519" v="6565" actId="20577"/>
          <ac:spMkLst>
            <pc:docMk/>
            <pc:sldMk cId="1135043495" sldId="1506"/>
            <ac:spMk id="10" creationId="{4CA59A51-F462-CD58-DC59-445ED6BCA84C}"/>
          </ac:spMkLst>
        </pc:spChg>
        <pc:graphicFrameChg chg="del">
          <ac:chgData name="Mohammed Idreis (2522172)" userId="0258e823-8f76-4f2e-abf2-66293b547db3" providerId="ADAL" clId="{A494139A-58AA-4003-AEFF-E047D363D4FC}" dt="2026-09-28T21:25:56.864" v="5360" actId="478"/>
          <ac:graphicFrameMkLst>
            <pc:docMk/>
            <pc:sldMk cId="1135043495" sldId="1506"/>
            <ac:graphicFrameMk id="7" creationId="{69780BEB-FFD1-3971-F361-1B40A8D66893}"/>
          </ac:graphicFrameMkLst>
        </pc:graphicFrameChg>
      </pc:sldChg>
      <pc:sldChg chg="modSp mod">
        <pc:chgData name="Mohammed Idreis (2522172)" userId="0258e823-8f76-4f2e-abf2-66293b547db3" providerId="ADAL" clId="{A494139A-58AA-4003-AEFF-E047D363D4FC}" dt="2026-09-28T21:26:12.340" v="5373" actId="1076"/>
        <pc:sldMkLst>
          <pc:docMk/>
          <pc:sldMk cId="3761678752" sldId="1508"/>
        </pc:sldMkLst>
        <pc:spChg chg="mod">
          <ac:chgData name="Mohammed Idreis (2522172)" userId="0258e823-8f76-4f2e-abf2-66293b547db3" providerId="ADAL" clId="{A494139A-58AA-4003-AEFF-E047D363D4FC}" dt="2026-09-28T21:26:12.340" v="5373" actId="1076"/>
          <ac:spMkLst>
            <pc:docMk/>
            <pc:sldMk cId="3761678752" sldId="1508"/>
            <ac:spMk id="2" creationId="{06B47223-A893-96A6-F0E7-83F317B9BE5B}"/>
          </ac:spMkLst>
        </pc:spChg>
      </pc:sldChg>
      <pc:sldChg chg="addSp delSp modSp del mod">
        <pc:chgData name="Mohammed Idreis (2522172)" userId="0258e823-8f76-4f2e-abf2-66293b547db3" providerId="ADAL" clId="{A494139A-58AA-4003-AEFF-E047D363D4FC}" dt="2026-09-28T21:26:29.534" v="5380" actId="47"/>
        <pc:sldMkLst>
          <pc:docMk/>
          <pc:sldMk cId="611099963" sldId="1509"/>
        </pc:sldMkLst>
        <pc:spChg chg="del">
          <ac:chgData name="Mohammed Idreis (2522172)" userId="0258e823-8f76-4f2e-abf2-66293b547db3" providerId="ADAL" clId="{A494139A-58AA-4003-AEFF-E047D363D4FC}" dt="2026-09-28T21:26:24.689" v="5377" actId="478"/>
          <ac:spMkLst>
            <pc:docMk/>
            <pc:sldMk cId="611099963" sldId="1509"/>
            <ac:spMk id="2" creationId="{6159B732-B1AC-BE34-4B6A-E40D4AAEC4AE}"/>
          </ac:spMkLst>
        </pc:spChg>
        <pc:spChg chg="del mod">
          <ac:chgData name="Mohammed Idreis (2522172)" userId="0258e823-8f76-4f2e-abf2-66293b547db3" providerId="ADAL" clId="{A494139A-58AA-4003-AEFF-E047D363D4FC}" dt="2026-09-28T21:26:21.454" v="5376" actId="478"/>
          <ac:spMkLst>
            <pc:docMk/>
            <pc:sldMk cId="611099963" sldId="1509"/>
            <ac:spMk id="3" creationId="{3F013921-0C7A-69E8-FDAD-099AB8A05415}"/>
          </ac:spMkLst>
        </pc:spChg>
        <pc:spChg chg="del">
          <ac:chgData name="Mohammed Idreis (2522172)" userId="0258e823-8f76-4f2e-abf2-66293b547db3" providerId="ADAL" clId="{A494139A-58AA-4003-AEFF-E047D363D4FC}" dt="2026-09-28T21:26:19.833" v="5375" actId="478"/>
          <ac:spMkLst>
            <pc:docMk/>
            <pc:sldMk cId="611099963" sldId="1509"/>
            <ac:spMk id="5" creationId="{FE35B73C-3D8E-CFE3-AB46-7188C56FE4D2}"/>
          </ac:spMkLst>
        </pc:spChg>
        <pc:spChg chg="add mod">
          <ac:chgData name="Mohammed Idreis (2522172)" userId="0258e823-8f76-4f2e-abf2-66293b547db3" providerId="ADAL" clId="{A494139A-58AA-4003-AEFF-E047D363D4FC}" dt="2026-09-28T21:26:24.689" v="5377" actId="478"/>
          <ac:spMkLst>
            <pc:docMk/>
            <pc:sldMk cId="611099963" sldId="1509"/>
            <ac:spMk id="7" creationId="{B07EA5B5-4388-BFA2-7021-86BD718F84A6}"/>
          </ac:spMkLst>
        </pc:spChg>
      </pc:sldChg>
      <pc:sldChg chg="del">
        <pc:chgData name="Mohammed Idreis (2522172)" userId="0258e823-8f76-4f2e-abf2-66293b547db3" providerId="ADAL" clId="{A494139A-58AA-4003-AEFF-E047D363D4FC}" dt="2026-09-28T21:26:26.775" v="5379" actId="47"/>
        <pc:sldMkLst>
          <pc:docMk/>
          <pc:sldMk cId="2236553916" sldId="1511"/>
        </pc:sldMkLst>
      </pc:sldChg>
      <pc:sldChg chg="addSp delSp modSp mod modNotesTx">
        <pc:chgData name="Mohammed Idreis (2522172)" userId="0258e823-8f76-4f2e-abf2-66293b547db3" providerId="ADAL" clId="{A494139A-58AA-4003-AEFF-E047D363D4FC}" dt="2026-09-28T21:20:39.584" v="4701" actId="478"/>
        <pc:sldMkLst>
          <pc:docMk/>
          <pc:sldMk cId="1403495588" sldId="1513"/>
        </pc:sldMkLst>
        <pc:spChg chg="add mod">
          <ac:chgData name="Mohammed Idreis (2522172)" userId="0258e823-8f76-4f2e-abf2-66293b547db3" providerId="ADAL" clId="{A494139A-58AA-4003-AEFF-E047D363D4FC}" dt="2026-09-28T20:48:41.628" v="2031" actId="403"/>
          <ac:spMkLst>
            <pc:docMk/>
            <pc:sldMk cId="1403495588" sldId="1513"/>
            <ac:spMk id="2" creationId="{D0D26318-2AC6-02B6-FC88-294335412778}"/>
          </ac:spMkLst>
        </pc:spChg>
        <pc:spChg chg="add mod">
          <ac:chgData name="Mohammed Idreis (2522172)" userId="0258e823-8f76-4f2e-abf2-66293b547db3" providerId="ADAL" clId="{A494139A-58AA-4003-AEFF-E047D363D4FC}" dt="2026-09-28T20:49:05.413" v="2037" actId="1076"/>
          <ac:spMkLst>
            <pc:docMk/>
            <pc:sldMk cId="1403495588" sldId="1513"/>
            <ac:spMk id="3" creationId="{4001D69D-A44B-19F3-0640-EC2C9DB47F9A}"/>
          </ac:spMkLst>
        </pc:spChg>
        <pc:spChg chg="del mod">
          <ac:chgData name="Mohammed Idreis (2522172)" userId="0258e823-8f76-4f2e-abf2-66293b547db3" providerId="ADAL" clId="{A494139A-58AA-4003-AEFF-E047D363D4FC}" dt="2026-09-28T20:34:45.413" v="1305" actId="478"/>
          <ac:spMkLst>
            <pc:docMk/>
            <pc:sldMk cId="1403495588" sldId="1513"/>
            <ac:spMk id="4" creationId="{3155104D-69A8-58FF-868A-7F17105C2B58}"/>
          </ac:spMkLst>
        </pc:spChg>
        <pc:spChg chg="del mod">
          <ac:chgData name="Mohammed Idreis (2522172)" userId="0258e823-8f76-4f2e-abf2-66293b547db3" providerId="ADAL" clId="{A494139A-58AA-4003-AEFF-E047D363D4FC}" dt="2026-09-28T20:22:45.316" v="1263" actId="478"/>
          <ac:spMkLst>
            <pc:docMk/>
            <pc:sldMk cId="1403495588" sldId="1513"/>
            <ac:spMk id="6" creationId="{E5236CAB-BB4B-BDCA-63F6-F77BA904E53B}"/>
          </ac:spMkLst>
        </pc:spChg>
        <pc:spChg chg="del">
          <ac:chgData name="Mohammed Idreis (2522172)" userId="0258e823-8f76-4f2e-abf2-66293b547db3" providerId="ADAL" clId="{A494139A-58AA-4003-AEFF-E047D363D4FC}" dt="2026-09-28T21:20:31.422" v="4698" actId="478"/>
          <ac:spMkLst>
            <pc:docMk/>
            <pc:sldMk cId="1403495588" sldId="1513"/>
            <ac:spMk id="7" creationId="{CC6C6DB8-3FC9-C305-0440-3BB83263F06D}"/>
          </ac:spMkLst>
        </pc:spChg>
        <pc:spChg chg="add mod">
          <ac:chgData name="Mohammed Idreis (2522172)" userId="0258e823-8f76-4f2e-abf2-66293b547db3" providerId="ADAL" clId="{A494139A-58AA-4003-AEFF-E047D363D4FC}" dt="2026-09-28T20:49:22.259" v="2040" actId="1076"/>
          <ac:spMkLst>
            <pc:docMk/>
            <pc:sldMk cId="1403495588" sldId="1513"/>
            <ac:spMk id="9" creationId="{A5FE6A8B-CCE7-1167-A961-7C3245BE21C9}"/>
          </ac:spMkLst>
        </pc:spChg>
        <pc:spChg chg="add mod">
          <ac:chgData name="Mohammed Idreis (2522172)" userId="0258e823-8f76-4f2e-abf2-66293b547db3" providerId="ADAL" clId="{A494139A-58AA-4003-AEFF-E047D363D4FC}" dt="2026-09-28T20:49:09.269" v="2038" actId="1076"/>
          <ac:spMkLst>
            <pc:docMk/>
            <pc:sldMk cId="1403495588" sldId="1513"/>
            <ac:spMk id="11" creationId="{403A8EC4-9804-533E-A29B-E1A7E92BDB12}"/>
          </ac:spMkLst>
        </pc:spChg>
        <pc:spChg chg="add mod">
          <ac:chgData name="Mohammed Idreis (2522172)" userId="0258e823-8f76-4f2e-abf2-66293b547db3" providerId="ADAL" clId="{A494139A-58AA-4003-AEFF-E047D363D4FC}" dt="2026-09-28T20:49:16.926" v="2039" actId="1076"/>
          <ac:spMkLst>
            <pc:docMk/>
            <pc:sldMk cId="1403495588" sldId="1513"/>
            <ac:spMk id="13" creationId="{34F89CD8-5142-1D8F-4335-4CF9AD887E51}"/>
          </ac:spMkLst>
        </pc:spChg>
        <pc:spChg chg="add del mod">
          <ac:chgData name="Mohammed Idreis (2522172)" userId="0258e823-8f76-4f2e-abf2-66293b547db3" providerId="ADAL" clId="{A494139A-58AA-4003-AEFF-E047D363D4FC}" dt="2026-09-28T21:20:35.792" v="4700" actId="478"/>
          <ac:spMkLst>
            <pc:docMk/>
            <pc:sldMk cId="1403495588" sldId="1513"/>
            <ac:spMk id="17" creationId="{126D6DAA-0F02-2158-3E35-58674C5CA98A}"/>
          </ac:spMkLst>
        </pc:spChg>
        <pc:spChg chg="add del mod">
          <ac:chgData name="Mohammed Idreis (2522172)" userId="0258e823-8f76-4f2e-abf2-66293b547db3" providerId="ADAL" clId="{A494139A-58AA-4003-AEFF-E047D363D4FC}" dt="2026-09-28T21:20:39.584" v="4701" actId="478"/>
          <ac:spMkLst>
            <pc:docMk/>
            <pc:sldMk cId="1403495588" sldId="1513"/>
            <ac:spMk id="19" creationId="{996DA390-78B9-EE8B-D644-A43633999810}"/>
          </ac:spMkLst>
        </pc:spChg>
        <pc:picChg chg="add mod">
          <ac:chgData name="Mohammed Idreis (2522172)" userId="0258e823-8f76-4f2e-abf2-66293b547db3" providerId="ADAL" clId="{A494139A-58AA-4003-AEFF-E047D363D4FC}" dt="2026-09-28T20:48:18.367" v="2026" actId="1076"/>
          <ac:picMkLst>
            <pc:docMk/>
            <pc:sldMk cId="1403495588" sldId="1513"/>
            <ac:picMk id="15" creationId="{4D681AC4-F612-6E96-0EB5-87B50385A692}"/>
          </ac:picMkLst>
        </pc:picChg>
      </pc:sldChg>
      <pc:sldChg chg="addSp delSp modSp mod modNotesTx">
        <pc:chgData name="Mohammed Idreis (2522172)" userId="0258e823-8f76-4f2e-abf2-66293b547db3" providerId="ADAL" clId="{A494139A-58AA-4003-AEFF-E047D363D4FC}" dt="2026-09-28T20:50:45.355" v="2047" actId="478"/>
        <pc:sldMkLst>
          <pc:docMk/>
          <pc:sldMk cId="2168735708" sldId="1516"/>
        </pc:sldMkLst>
        <pc:spChg chg="mod">
          <ac:chgData name="Mohammed Idreis (2522172)" userId="0258e823-8f76-4f2e-abf2-66293b547db3" providerId="ADAL" clId="{A494139A-58AA-4003-AEFF-E047D363D4FC}" dt="2026-09-28T20:50:41.094" v="2045" actId="1076"/>
          <ac:spMkLst>
            <pc:docMk/>
            <pc:sldMk cId="2168735708" sldId="1516"/>
            <ac:spMk id="3" creationId="{E435B5EE-EC32-8941-B9F3-74604A298061}"/>
          </ac:spMkLst>
        </pc:spChg>
        <pc:spChg chg="del mod">
          <ac:chgData name="Mohammed Idreis (2522172)" userId="0258e823-8f76-4f2e-abf2-66293b547db3" providerId="ADAL" clId="{A494139A-58AA-4003-AEFF-E047D363D4FC}" dt="2026-09-28T20:18:29.277" v="612" actId="478"/>
          <ac:spMkLst>
            <pc:docMk/>
            <pc:sldMk cId="2168735708" sldId="1516"/>
            <ac:spMk id="4" creationId="{085F83F2-AAC5-A5A2-512A-01B647657FF8}"/>
          </ac:spMkLst>
        </pc:spChg>
        <pc:spChg chg="del mod">
          <ac:chgData name="Mohammed Idreis (2522172)" userId="0258e823-8f76-4f2e-abf2-66293b547db3" providerId="ADAL" clId="{A494139A-58AA-4003-AEFF-E047D363D4FC}" dt="2026-09-28T20:50:45.355" v="2047" actId="478"/>
          <ac:spMkLst>
            <pc:docMk/>
            <pc:sldMk cId="2168735708" sldId="1516"/>
            <ac:spMk id="6" creationId="{51CB0929-CD1B-0E1A-BF53-A7DB452F16AF}"/>
          </ac:spMkLst>
        </pc:spChg>
        <pc:picChg chg="add mod">
          <ac:chgData name="Mohammed Idreis (2522172)" userId="0258e823-8f76-4f2e-abf2-66293b547db3" providerId="ADAL" clId="{A494139A-58AA-4003-AEFF-E047D363D4FC}" dt="2026-09-28T20:50:36.762" v="2044" actId="1076"/>
          <ac:picMkLst>
            <pc:docMk/>
            <pc:sldMk cId="2168735708" sldId="1516"/>
            <ac:picMk id="8" creationId="{75410F83-3EB1-B581-9B1F-49F4F267D69C}"/>
          </ac:picMkLst>
        </pc:picChg>
      </pc:sldChg>
      <pc:sldChg chg="del">
        <pc:chgData name="Mohammed Idreis (2522172)" userId="0258e823-8f76-4f2e-abf2-66293b547db3" providerId="ADAL" clId="{A494139A-58AA-4003-AEFF-E047D363D4FC}" dt="2026-09-28T21:26:26.188" v="5378" actId="47"/>
        <pc:sldMkLst>
          <pc:docMk/>
          <pc:sldMk cId="3902066237" sldId="1517"/>
        </pc:sldMkLst>
      </pc:sldChg>
      <pc:sldChg chg="addSp delSp modSp mod">
        <pc:chgData name="Mohammed Idreis (2522172)" userId="0258e823-8f76-4f2e-abf2-66293b547db3" providerId="ADAL" clId="{A494139A-58AA-4003-AEFF-E047D363D4FC}" dt="2026-09-28T21:26:56.757" v="5400" actId="1076"/>
        <pc:sldMkLst>
          <pc:docMk/>
          <pc:sldMk cId="3843793409" sldId="1518"/>
        </pc:sldMkLst>
        <pc:spChg chg="mod">
          <ac:chgData name="Mohammed Idreis (2522172)" userId="0258e823-8f76-4f2e-abf2-66293b547db3" providerId="ADAL" clId="{A494139A-58AA-4003-AEFF-E047D363D4FC}" dt="2026-09-28T21:26:56.757" v="5400" actId="1076"/>
          <ac:spMkLst>
            <pc:docMk/>
            <pc:sldMk cId="3843793409" sldId="1518"/>
            <ac:spMk id="2" creationId="{2DC21CBA-BF0E-B09D-1B6D-7B68C95FAF55}"/>
          </ac:spMkLst>
        </pc:spChg>
        <pc:spChg chg="del">
          <ac:chgData name="Mohammed Idreis (2522172)" userId="0258e823-8f76-4f2e-abf2-66293b547db3" providerId="ADAL" clId="{A494139A-58AA-4003-AEFF-E047D363D4FC}" dt="2026-09-28T21:26:46.882" v="5398" actId="478"/>
          <ac:spMkLst>
            <pc:docMk/>
            <pc:sldMk cId="3843793409" sldId="1518"/>
            <ac:spMk id="3" creationId="{F50FAF19-45F3-90C6-51C9-DEA3089E4D18}"/>
          </ac:spMkLst>
        </pc:spChg>
        <pc:spChg chg="del">
          <ac:chgData name="Mohammed Idreis (2522172)" userId="0258e823-8f76-4f2e-abf2-66293b547db3" providerId="ADAL" clId="{A494139A-58AA-4003-AEFF-E047D363D4FC}" dt="2026-09-28T21:26:33.972" v="5381" actId="478"/>
          <ac:spMkLst>
            <pc:docMk/>
            <pc:sldMk cId="3843793409" sldId="1518"/>
            <ac:spMk id="5" creationId="{44792FE0-4319-A77C-57A1-4733ED755FD5}"/>
          </ac:spMkLst>
        </pc:spChg>
        <pc:spChg chg="add del mod">
          <ac:chgData name="Mohammed Idreis (2522172)" userId="0258e823-8f76-4f2e-abf2-66293b547db3" providerId="ADAL" clId="{A494139A-58AA-4003-AEFF-E047D363D4FC}" dt="2026-09-28T21:26:48.011" v="5399" actId="478"/>
          <ac:spMkLst>
            <pc:docMk/>
            <pc:sldMk cId="3843793409" sldId="1518"/>
            <ac:spMk id="7" creationId="{BC6D66E2-0D4F-8C8E-50FE-13609EC6F7F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9/28/2026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9/28/2026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184428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 believed that attachment has a biological basis and helps children survive by keeping them close to their protective caregivers. It is noted that when children feel secure, they are more confident in exploring their surroundings. Bowlby further suggested that early relationships contribute to an internal working model, which can influence expectations about themselves and other people. </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355283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should be careful not to label Shona’s attachment based only on her separation anxiety. More information about her relationships and behaviour would be needed such as how she seeks comfort, responds to her caregivers and behaves during separation and reunion.</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098894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589911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allocating a consistent key person to Shona, it could help her develop trust and become more comfortable within the nursery. It is vital that care practitioners  work at Shona’s pace and not force her into group activities when she is already feeling distressed. Instead, they can gradually introduce activities  to provide reassurance and overall  encourage her communication. This is because once Shona is comfortable and familiarised with the nursery, it can help her to open up and be herself.</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3307366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supporting Shona’s emotional security, it can potentially benefit several areas of her development, Therefore it is vital for practitioners to take a holistic approach rather than only concentrating on one aspect- her separation anxiety. </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2648000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Shona;s</a:t>
            </a:r>
            <a:r>
              <a:rPr lang="en-GB" dirty="0"/>
              <a:t> development is likely to result from an interaction between both biological and environmental influences. For example, Shona may naturally possess a cautious temperament, while starting nursery and experiencing new routines could influence the way she behaves. This is why although Bowlby’s theory is useful it should not be used as the only explanation as other biological, social and environmental factors need to be considered.</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717091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Bowlby’s theory is useful because it emphasises emotional security and the need for consistent relationships for a child. However, the theory alone cannot be treated as a complete explanation of development. A lot of aspects are not considered in this theory such as cultural differences or her communicational difficulties etc. Therefore, Shona requires an individual assessment rather than practitioners using this theory to explain her behaviour as a whole.</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828195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Bowlby’s attachment theory can aid practitioners in understanding why separation and new environments can be unsettling and pose difficulty for Shona. Consistent, sensitive and responsive care may help her develop security and safety within the nursery and encourage her to break out her shell. However, attachment theory only has one perspective so practitioners should consider her individual needs, development, family circumstances and her environment.</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9749310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9/28/2026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9/28/2026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9/28/2026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GB"/>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9/28/2026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GB"/>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9/28/2026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9/28/2026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9/28/2026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9/28/2026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GB"/>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9/28/2026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9/28/2026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9/28/2026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9/28/2026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9/28/2026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9/28/2026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9/28/2026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9/28/2026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9/28/2026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9/28/2026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GB"/>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9/28/2026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GB"/>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GB"/>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9/28/2026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r>
              <a:rPr lang="en-GB"/>
              <a:t>Click icon to add picture</a:t>
            </a:r>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GB"/>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9/28/2026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GB"/>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GB"/>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9/28/2026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9/28/2026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9/28/2026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9/28/2026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9/28/2026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9/28/2026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9/28/2026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9/28/2026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9/28/2026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9/28/2026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9/28/2026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9/28/2026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9/28/2026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9/28/2026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9/28/2026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9/28/2026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GB"/>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9/28/2026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9/28/2026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GB"/>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hyperlink" Target="https://toygear360.com/best-toys-for-3-year-olds-guid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hyperlink" Target="https://childandfamilyblog.com/how-do-caregivers-decide-what-toys-to-buy-for-infants/"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s://hridayartha.blogspot.com/2016/09/coucou-me-revoila.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5.xml"/><Relationship Id="rId1" Type="http://schemas.openxmlformats.org/officeDocument/2006/relationships/slideLayout" Target="../slideLayouts/slideLayout43.xml"/><Relationship Id="rId4" Type="http://schemas.openxmlformats.org/officeDocument/2006/relationships/hyperlink" Target="https://www.wallpaperflare.com/search?wallpaper=shu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xml"/><Relationship Id="rId1" Type="http://schemas.openxmlformats.org/officeDocument/2006/relationships/slideLayout" Target="../slideLayouts/slideLayout39.xml"/><Relationship Id="rId4" Type="http://schemas.openxmlformats.org/officeDocument/2006/relationships/hyperlink" Target="https://www.publicdomainpictures.net/en/view-image.php?image=682974&amp;picture=mother-and-child-ar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0.0"/><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mappingignorance.org/2019/11/25/nature-versus-nurture-how-modern-science-is-rewriting-i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634031" y="1001715"/>
            <a:ext cx="5955028" cy="5477511"/>
          </a:xfrm>
        </p:spPr>
        <p:txBody>
          <a:bodyPr>
            <a:normAutofit/>
          </a:bodyPr>
          <a:lstStyle/>
          <a:p>
            <a:r>
              <a:rPr lang="en-US" sz="4800" b="1" dirty="0">
                <a:latin typeface="Arial" panose="020B0604020202020204" pitchFamily="34" charset="0"/>
                <a:cs typeface="Arial" panose="020B0604020202020204" pitchFamily="34" charset="0"/>
              </a:rPr>
              <a:t>Assignment 1 : individual presentation</a:t>
            </a:r>
            <a:br>
              <a:rPr lang="en-US" sz="4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 Psychology in Health and Social</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code : LCHS4010</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lead : Neale </a:t>
            </a:r>
            <a:r>
              <a:rPr lang="en-US" sz="1800" dirty="0" err="1">
                <a:latin typeface="Arial" panose="020B0604020202020204" pitchFamily="34" charset="0"/>
                <a:cs typeface="Arial" panose="020B0604020202020204" pitchFamily="34" charset="0"/>
              </a:rPr>
              <a:t>haddon</a:t>
            </a:r>
            <a:endParaRPr lang="en-US" sz="4800" dirty="0">
              <a:latin typeface="Arial" panose="020B0604020202020204" pitchFamily="34" charset="0"/>
              <a:cs typeface="Arial" panose="020B0604020202020204" pitchFamily="34" charset="0"/>
            </a:endParaRPr>
          </a:p>
        </p:txBody>
      </p:sp>
      <p:pic>
        <p:nvPicPr>
          <p:cNvPr id="16" name="Picture Placeholder 15">
            <a:extLst>
              <a:ext uri="{FF2B5EF4-FFF2-40B4-BE49-F238E27FC236}">
                <a16:creationId xmlns:a16="http://schemas.microsoft.com/office/drawing/2014/main" id="{0EF92AAA-69F5-4BBD-D336-59ACECD44524}"/>
              </a:ext>
            </a:extLst>
          </p:cNvPr>
          <p:cNvPicPr>
            <a:picLocks noGrp="1" noChangeAspect="1"/>
          </p:cNvPicPr>
          <p:nvPr>
            <p:ph type="pic" sz="quarter" idx="13"/>
          </p:nvPr>
        </p:nvPicPr>
        <p:blipFill>
          <a:blip r:embed="rId2"/>
          <a:srcRect l="12" r="12"/>
          <a:stretch>
            <a:fillRect/>
          </a:stretch>
        </p:blipFill>
        <p:spPr>
          <a:prstGeom prst="rect">
            <a:avLst/>
          </a:prstGeom>
        </p:spPr>
      </p:pic>
      <p:sp>
        <p:nvSpPr>
          <p:cNvPr id="3" name="Subtitle 2">
            <a:extLst>
              <a:ext uri="{FF2B5EF4-FFF2-40B4-BE49-F238E27FC236}">
                <a16:creationId xmlns:a16="http://schemas.microsoft.com/office/drawing/2014/main" id="{363CF5F8-0028-8636-5006-5D5C52B32774}"/>
              </a:ext>
            </a:extLst>
          </p:cNvPr>
          <p:cNvSpPr>
            <a:spLocks noGrp="1"/>
          </p:cNvSpPr>
          <p:nvPr>
            <p:ph sz="quarter" idx="14"/>
          </p:nvPr>
        </p:nvSpPr>
        <p:spPr>
          <a:xfrm>
            <a:off x="7177414" y="6375748"/>
            <a:ext cx="4847572" cy="363255"/>
          </a:xfrm>
        </p:spPr>
        <p:txBody>
          <a:bodyPr>
            <a:normAutofit lnSpcReduction="10000"/>
          </a:bodyPr>
          <a:lstStyle/>
          <a:p>
            <a:r>
              <a:rPr lang="en-US" dirty="0"/>
              <a:t>Mohammed Idreis</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p:txBody>
          <a:bodyPr/>
          <a:lstStyle/>
          <a:p>
            <a:r>
              <a:rPr lang="en-US" dirty="0"/>
              <a:t>Shona’s case study</a:t>
            </a:r>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p:txBody>
          <a:bodyPr/>
          <a:lstStyle/>
          <a:p>
            <a:fld id="{CC057153-B650-4DEB-B370-79DDCFDCE934}" type="slidenum">
              <a:rPr lang="en-US" smtClean="0"/>
              <a:t>2</a:t>
            </a:fld>
            <a:endParaRPr lang="en-US" dirty="0"/>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sz="quarter" idx="13"/>
          </p:nvPr>
        </p:nvSpPr>
        <p:spPr/>
        <p:txBody>
          <a:bodyPr anchor="ctr">
            <a:normAutofit fontScale="92500" lnSpcReduction="10000"/>
          </a:bodyPr>
          <a:lstStyle/>
          <a:p>
            <a:pPr marL="0" indent="0">
              <a:buNone/>
            </a:pPr>
            <a:r>
              <a:rPr lang="en-US" sz="1600" dirty="0"/>
              <a:t>Shona </a:t>
            </a:r>
            <a:r>
              <a:rPr lang="en-US" dirty="0"/>
              <a:t>is a 3-year-old child who has  recently started an early year's nursery. </a:t>
            </a:r>
          </a:p>
          <a:p>
            <a:pPr marL="0" indent="0">
              <a:buNone/>
            </a:pPr>
            <a:r>
              <a:rPr lang="en-US" dirty="0"/>
              <a:t>She is showing separation anxiety as she  becomes anxious when her carers leave and has limited verbal communication.  </a:t>
            </a:r>
          </a:p>
          <a:p>
            <a:pPr marL="0" indent="0">
              <a:buNone/>
            </a:pPr>
            <a:r>
              <a:rPr lang="en-US" dirty="0"/>
              <a:t>She also finds it hard to take part in group play.</a:t>
            </a:r>
          </a:p>
          <a:p>
            <a:r>
              <a:rPr lang="en-US" sz="1600" dirty="0"/>
              <a:t>Overall, these difficulties may affect Shona’s em</a:t>
            </a:r>
            <a:r>
              <a:rPr lang="en-US" dirty="0"/>
              <a:t>otional, social and cognitive development which can be explained by Bowlby’s attachment theory. This theory can help practitioners explore how feelings of security may influence her behavior.</a:t>
            </a:r>
            <a:endParaRPr lang="en-US" sz="1600" dirty="0"/>
          </a:p>
        </p:txBody>
      </p:sp>
      <p:pic>
        <p:nvPicPr>
          <p:cNvPr id="7" name="Picture 6">
            <a:extLst>
              <a:ext uri="{FF2B5EF4-FFF2-40B4-BE49-F238E27FC236}">
                <a16:creationId xmlns:a16="http://schemas.microsoft.com/office/drawing/2014/main" id="{851A5732-5C16-738D-B73B-D2DE5C8C791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6571" y="0"/>
            <a:ext cx="5769429" cy="6858000"/>
          </a:xfrm>
          <a:prstGeom prst="rect">
            <a:avLst/>
          </a:prstGeom>
        </p:spPr>
      </p:pic>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E547D68-CFC1-8AF4-FE7E-36D912B1B951}"/>
              </a:ext>
            </a:extLst>
          </p:cNvPr>
          <p:cNvSpPr>
            <a:spLocks noGrp="1"/>
          </p:cNvSpPr>
          <p:nvPr>
            <p:ph type="sldNum" sz="quarter" idx="12"/>
          </p:nvPr>
        </p:nvSpPr>
        <p:spPr/>
        <p:txBody>
          <a:bodyPr/>
          <a:lstStyle/>
          <a:p>
            <a:fld id="{CC057153-B650-4DEB-B370-79DDCFDCE934}" type="slidenum">
              <a:rPr lang="en-US" smtClean="0"/>
              <a:t>3</a:t>
            </a:fld>
            <a:endParaRPr lang="en-US" dirty="0"/>
          </a:p>
        </p:txBody>
      </p:sp>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5348916" y="572320"/>
            <a:ext cx="6209054" cy="656225"/>
          </a:xfrm>
        </p:spPr>
        <p:txBody>
          <a:bodyPr/>
          <a:lstStyle/>
          <a:p>
            <a:pPr marL="0" indent="0" algn="ctr">
              <a:buNone/>
            </a:pPr>
            <a:r>
              <a:rPr lang="en-US" sz="2400" b="1" dirty="0">
                <a:latin typeface="Arial" panose="020B0604020202020204" pitchFamily="34" charset="0"/>
                <a:cs typeface="Arial" panose="020B0604020202020204" pitchFamily="34" charset="0"/>
              </a:rPr>
              <a:t>What is Bowlby’s Attachment Theory?</a:t>
            </a:r>
          </a:p>
          <a:p>
            <a:pPr marL="0" indent="0" algn="ctr">
              <a:buNone/>
            </a:pPr>
            <a:endParaRPr lang="en-US" dirty="0"/>
          </a:p>
        </p:txBody>
      </p:sp>
      <p:sp>
        <p:nvSpPr>
          <p:cNvPr id="3" name="TextBox 2">
            <a:extLst>
              <a:ext uri="{FF2B5EF4-FFF2-40B4-BE49-F238E27FC236}">
                <a16:creationId xmlns:a16="http://schemas.microsoft.com/office/drawing/2014/main" id="{451E56E4-B510-3BA6-3BA2-C93BEDBEBE5A}"/>
              </a:ext>
            </a:extLst>
          </p:cNvPr>
          <p:cNvSpPr txBox="1"/>
          <p:nvPr/>
        </p:nvSpPr>
        <p:spPr>
          <a:xfrm>
            <a:off x="7707086" y="1147801"/>
            <a:ext cx="426720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Bowlby proposed that children have an innate need to form close emotional attachments.</a:t>
            </a:r>
          </a:p>
        </p:txBody>
      </p:sp>
      <p:sp>
        <p:nvSpPr>
          <p:cNvPr id="8" name="TextBox 7">
            <a:extLst>
              <a:ext uri="{FF2B5EF4-FFF2-40B4-BE49-F238E27FC236}">
                <a16:creationId xmlns:a16="http://schemas.microsoft.com/office/drawing/2014/main" id="{67967E51-79CE-B715-A44A-6D35B2AF1DA5}"/>
              </a:ext>
            </a:extLst>
          </p:cNvPr>
          <p:cNvSpPr txBox="1"/>
          <p:nvPr/>
        </p:nvSpPr>
        <p:spPr>
          <a:xfrm>
            <a:off x="5127172" y="2105408"/>
            <a:ext cx="4267200"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Attachment then helps children to seek safety and protection.</a:t>
            </a:r>
          </a:p>
        </p:txBody>
      </p:sp>
      <p:sp>
        <p:nvSpPr>
          <p:cNvPr id="10" name="TextBox 9">
            <a:extLst>
              <a:ext uri="{FF2B5EF4-FFF2-40B4-BE49-F238E27FC236}">
                <a16:creationId xmlns:a16="http://schemas.microsoft.com/office/drawing/2014/main" id="{EA1582FD-8770-E134-D79D-9461A9F6029F}"/>
              </a:ext>
            </a:extLst>
          </p:cNvPr>
          <p:cNvSpPr txBox="1"/>
          <p:nvPr/>
        </p:nvSpPr>
        <p:spPr>
          <a:xfrm>
            <a:off x="7707086" y="3043535"/>
            <a:ext cx="426720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A trusted caregiver can act as a </a:t>
            </a:r>
            <a:r>
              <a:rPr lang="en-GB" b="1" dirty="0">
                <a:latin typeface="Arial" panose="020B0604020202020204" pitchFamily="34" charset="0"/>
                <a:cs typeface="Arial" panose="020B0604020202020204" pitchFamily="34" charset="0"/>
              </a:rPr>
              <a:t>SECURE BASE </a:t>
            </a:r>
            <a:r>
              <a:rPr lang="en-GB" dirty="0">
                <a:latin typeface="Arial" panose="020B0604020202020204" pitchFamily="34" charset="0"/>
                <a:cs typeface="Arial" panose="020B0604020202020204" pitchFamily="34" charset="0"/>
              </a:rPr>
              <a:t>from which a child then explores their environment</a:t>
            </a:r>
            <a:r>
              <a:rPr lang="en-GB" dirty="0"/>
              <a:t>.</a:t>
            </a:r>
          </a:p>
        </p:txBody>
      </p:sp>
      <p:sp>
        <p:nvSpPr>
          <p:cNvPr id="12" name="TextBox 11">
            <a:extLst>
              <a:ext uri="{FF2B5EF4-FFF2-40B4-BE49-F238E27FC236}">
                <a16:creationId xmlns:a16="http://schemas.microsoft.com/office/drawing/2014/main" id="{81A0FC6D-10AD-552F-D2C9-A2DC4AE7EF1D}"/>
              </a:ext>
            </a:extLst>
          </p:cNvPr>
          <p:cNvSpPr txBox="1"/>
          <p:nvPr/>
        </p:nvSpPr>
        <p:spPr>
          <a:xfrm>
            <a:off x="5127172" y="4164765"/>
            <a:ext cx="426720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Bowlby proposes that early relationships may influence later emotional and social development</a:t>
            </a:r>
            <a:r>
              <a:rPr lang="en-GB" dirty="0"/>
              <a:t>,</a:t>
            </a:r>
          </a:p>
        </p:txBody>
      </p:sp>
      <p:sp>
        <p:nvSpPr>
          <p:cNvPr id="14" name="TextBox 13">
            <a:extLst>
              <a:ext uri="{FF2B5EF4-FFF2-40B4-BE49-F238E27FC236}">
                <a16:creationId xmlns:a16="http://schemas.microsoft.com/office/drawing/2014/main" id="{94D3DAFB-95F5-FDBA-91E8-6C0503444CC5}"/>
              </a:ext>
            </a:extLst>
          </p:cNvPr>
          <p:cNvSpPr txBox="1"/>
          <p:nvPr/>
        </p:nvSpPr>
        <p:spPr>
          <a:xfrm>
            <a:off x="7707086" y="5366657"/>
            <a:ext cx="4267200" cy="1200329"/>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Bowlby also believed that early attachment experiences contribute to an </a:t>
            </a:r>
            <a:r>
              <a:rPr lang="en-GB" b="1" dirty="0">
                <a:latin typeface="Arial" panose="020B0604020202020204" pitchFamily="34" charset="0"/>
                <a:cs typeface="Arial" panose="020B0604020202020204" pitchFamily="34" charset="0"/>
              </a:rPr>
              <a:t>INTERNAL WORKING MODEL </a:t>
            </a:r>
            <a:r>
              <a:rPr lang="en-GB" dirty="0">
                <a:latin typeface="Arial" panose="020B0604020202020204" pitchFamily="34" charset="0"/>
                <a:cs typeface="Arial" panose="020B0604020202020204" pitchFamily="34" charset="0"/>
              </a:rPr>
              <a:t>of relationships.</a:t>
            </a:r>
          </a:p>
        </p:txBody>
      </p:sp>
      <p:pic>
        <p:nvPicPr>
          <p:cNvPr id="18" name="Picture 17">
            <a:extLst>
              <a:ext uri="{FF2B5EF4-FFF2-40B4-BE49-F238E27FC236}">
                <a16:creationId xmlns:a16="http://schemas.microsoft.com/office/drawing/2014/main" id="{BFBF18FF-F21C-5F84-0D36-03AA434982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209" y="900432"/>
            <a:ext cx="4414934" cy="5532635"/>
          </a:xfrm>
          <a:prstGeom prst="rect">
            <a:avLst/>
          </a:prstGeom>
        </p:spPr>
      </p:pic>
    </p:spTree>
    <p:extLst>
      <p:ext uri="{BB962C8B-B14F-4D97-AF65-F5344CB8AC3E}">
        <p14:creationId xmlns:p14="http://schemas.microsoft.com/office/powerpoint/2010/main" val="156629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loud 10">
            <a:extLst>
              <a:ext uri="{FF2B5EF4-FFF2-40B4-BE49-F238E27FC236}">
                <a16:creationId xmlns:a16="http://schemas.microsoft.com/office/drawing/2014/main" id="{EC4A653E-E189-249A-305C-05348AEF07C0}"/>
              </a:ext>
            </a:extLst>
          </p:cNvPr>
          <p:cNvSpPr/>
          <p:nvPr/>
        </p:nvSpPr>
        <p:spPr>
          <a:xfrm>
            <a:off x="7064829" y="2198914"/>
            <a:ext cx="5007428" cy="386442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a:xfrm>
            <a:off x="3445211" y="468080"/>
            <a:ext cx="4893246" cy="1113476"/>
          </a:xfrm>
        </p:spPr>
        <p:txBody>
          <a:bodyPr/>
          <a:lstStyle/>
          <a:p>
            <a:r>
              <a:rPr lang="en-US" sz="3600" b="1" dirty="0">
                <a:latin typeface="Arial" panose="020B0604020202020204" pitchFamily="34" charset="0"/>
                <a:cs typeface="Arial" panose="020B0604020202020204" pitchFamily="34" charset="0"/>
              </a:rPr>
              <a:t>KEY CONCEPTS OF BOWLBY’S THEORY</a:t>
            </a:r>
          </a:p>
        </p:txBody>
      </p:sp>
      <p:sp>
        <p:nvSpPr>
          <p:cNvPr id="6" name="Slide Number Placeholder 5">
            <a:extLst>
              <a:ext uri="{FF2B5EF4-FFF2-40B4-BE49-F238E27FC236}">
                <a16:creationId xmlns:a16="http://schemas.microsoft.com/office/drawing/2014/main" id="{0A48C2CB-6E2E-DF1B-8A65-092437051456}"/>
              </a:ext>
            </a:extLst>
          </p:cNvPr>
          <p:cNvSpPr>
            <a:spLocks noGrp="1"/>
          </p:cNvSpPr>
          <p:nvPr>
            <p:ph type="sldNum" sz="quarter" idx="12"/>
          </p:nvPr>
        </p:nvSpPr>
        <p:spPr/>
        <p:txBody>
          <a:bodyPr/>
          <a:lstStyle/>
          <a:p>
            <a:fld id="{CC057153-B650-4DEB-B370-79DDCFDCE934}" type="slidenum">
              <a:rPr lang="en-US" smtClean="0"/>
              <a:t>4</a:t>
            </a:fld>
            <a:endParaRPr lang="en-US" dirty="0"/>
          </a:p>
        </p:txBody>
      </p:sp>
      <p:sp>
        <p:nvSpPr>
          <p:cNvPr id="3" name="Content Placeholder 2">
            <a:extLst>
              <a:ext uri="{FF2B5EF4-FFF2-40B4-BE49-F238E27FC236}">
                <a16:creationId xmlns:a16="http://schemas.microsoft.com/office/drawing/2014/main" id="{E1115141-87C9-23DF-ECBC-B828494C9F1E}"/>
              </a:ext>
            </a:extLst>
          </p:cNvPr>
          <p:cNvSpPr>
            <a:spLocks noGrp="1"/>
          </p:cNvSpPr>
          <p:nvPr>
            <p:ph sz="quarter" idx="14"/>
          </p:nvPr>
        </p:nvSpPr>
        <p:spPr>
          <a:xfrm>
            <a:off x="7687487" y="3008581"/>
            <a:ext cx="3648408" cy="2647869"/>
          </a:xfrm>
        </p:spPr>
        <p:txBody>
          <a:bodyPr/>
          <a:lstStyle/>
          <a:p>
            <a:pPr marL="0" indent="0" algn="ctr">
              <a:buNone/>
            </a:pPr>
            <a:r>
              <a:rPr lang="en-US" dirty="0"/>
              <a:t>These concepts are relevant to Shona because starting nursery involves separation from familiar carers and entering an unfamiliar environment. However, separation anxiety alone does not tell us what type of attachment Shona has,</a:t>
            </a:r>
          </a:p>
        </p:txBody>
      </p:sp>
      <p:sp>
        <p:nvSpPr>
          <p:cNvPr id="9" name="Content Placeholder 2">
            <a:extLst>
              <a:ext uri="{FF2B5EF4-FFF2-40B4-BE49-F238E27FC236}">
                <a16:creationId xmlns:a16="http://schemas.microsoft.com/office/drawing/2014/main" id="{1C5F073B-260D-CDC1-2F01-68BC23D9791C}"/>
              </a:ext>
            </a:extLst>
          </p:cNvPr>
          <p:cNvSpPr txBox="1">
            <a:spLocks/>
          </p:cNvSpPr>
          <p:nvPr/>
        </p:nvSpPr>
        <p:spPr>
          <a:xfrm>
            <a:off x="856105" y="2105065"/>
            <a:ext cx="6208724" cy="1113477"/>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latin typeface="Arial" panose="020B0604020202020204" pitchFamily="34" charset="0"/>
                <a:cs typeface="Arial" panose="020B0604020202020204" pitchFamily="34" charset="0"/>
              </a:rPr>
              <a:t>Attachment : </a:t>
            </a:r>
            <a:r>
              <a:rPr lang="en-US" dirty="0">
                <a:latin typeface="Arial" panose="020B0604020202020204" pitchFamily="34" charset="0"/>
                <a:cs typeface="Arial" panose="020B0604020202020204" pitchFamily="34" charset="0"/>
              </a:rPr>
              <a:t>an emotional bond between a child and caregiver</a:t>
            </a:r>
          </a:p>
          <a:p>
            <a:r>
              <a:rPr lang="en-US" b="1" dirty="0">
                <a:latin typeface="Arial" panose="020B0604020202020204" pitchFamily="34" charset="0"/>
                <a:cs typeface="Arial" panose="020B0604020202020204" pitchFamily="34" charset="0"/>
              </a:rPr>
              <a:t>Secure Base : </a:t>
            </a:r>
            <a:r>
              <a:rPr lang="en-US" dirty="0">
                <a:latin typeface="Arial" panose="020B0604020202020204" pitchFamily="34" charset="0"/>
                <a:cs typeface="Arial" panose="020B0604020202020204" pitchFamily="34" charset="0"/>
              </a:rPr>
              <a:t>a trusted caregiver provides security while the child explores.</a:t>
            </a:r>
          </a:p>
          <a:p>
            <a:r>
              <a:rPr lang="en-US" b="1" dirty="0">
                <a:latin typeface="Arial" panose="020B0604020202020204" pitchFamily="34" charset="0"/>
                <a:cs typeface="Arial" panose="020B0604020202020204" pitchFamily="34" charset="0"/>
              </a:rPr>
              <a:t>Internal working model : </a:t>
            </a:r>
            <a:r>
              <a:rPr lang="en-US" dirty="0">
                <a:latin typeface="Arial" panose="020B0604020202020204" pitchFamily="34" charset="0"/>
                <a:cs typeface="Arial" panose="020B0604020202020204" pitchFamily="34" charset="0"/>
              </a:rPr>
              <a:t>early relationships may shape expectations of future relationships</a:t>
            </a:r>
          </a:p>
          <a:p>
            <a:r>
              <a:rPr lang="en-US" b="1" dirty="0">
                <a:latin typeface="Arial" panose="020B0604020202020204" pitchFamily="34" charset="0"/>
                <a:cs typeface="Arial" panose="020B0604020202020204" pitchFamily="34" charset="0"/>
              </a:rPr>
              <a:t>Monotropy : </a:t>
            </a:r>
            <a:r>
              <a:rPr lang="en-US" dirty="0">
                <a:latin typeface="Arial" panose="020B0604020202020204" pitchFamily="34" charset="0"/>
                <a:cs typeface="Arial" panose="020B0604020202020204" pitchFamily="34" charset="0"/>
              </a:rPr>
              <a:t>Bowlby originally placed particular importance on one primary attachment figure,</a:t>
            </a:r>
          </a:p>
          <a:p>
            <a:r>
              <a:rPr lang="en-US" b="1" dirty="0">
                <a:latin typeface="Arial" panose="020B0604020202020204" pitchFamily="34" charset="0"/>
                <a:cs typeface="Arial" panose="020B0604020202020204" pitchFamily="34" charset="0"/>
              </a:rPr>
              <a:t>Sensitive period : </a:t>
            </a:r>
            <a:r>
              <a:rPr lang="en-US" dirty="0">
                <a:latin typeface="Arial" panose="020B0604020202020204" pitchFamily="34" charset="0"/>
                <a:cs typeface="Arial" panose="020B0604020202020204" pitchFamily="34" charset="0"/>
              </a:rPr>
              <a:t>early childhood is considered particularly important for attachment development.</a:t>
            </a:r>
          </a:p>
          <a:p>
            <a:r>
              <a:rPr lang="en-US" b="1" dirty="0" err="1">
                <a:latin typeface="Arial" panose="020B0604020202020204" pitchFamily="34" charset="0"/>
                <a:cs typeface="Arial" panose="020B0604020202020204" pitchFamily="34" charset="0"/>
              </a:rPr>
              <a:t>Seperation</a:t>
            </a:r>
            <a:r>
              <a:rPr lang="en-US" dirty="0">
                <a:latin typeface="Arial" panose="020B0604020202020204" pitchFamily="34" charset="0"/>
                <a:cs typeface="Arial" panose="020B0604020202020204" pitchFamily="34" charset="0"/>
              </a:rPr>
              <a:t> : separation from an attachment figure can cause distress, particularly in unfamiliar situations.</a:t>
            </a:r>
          </a:p>
        </p:txBody>
      </p:sp>
    </p:spTree>
    <p:extLst>
      <p:ext uri="{BB962C8B-B14F-4D97-AF65-F5344CB8AC3E}">
        <p14:creationId xmlns:p14="http://schemas.microsoft.com/office/powerpoint/2010/main" val="59902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633762" y="551046"/>
            <a:ext cx="10924476" cy="3291611"/>
          </a:xfrm>
        </p:spPr>
        <p:txBody>
          <a:bodyPr>
            <a:normAutofit fontScale="90000"/>
          </a:bodyPr>
          <a:lstStyle/>
          <a:p>
            <a:r>
              <a:rPr lang="en-US" sz="4800" dirty="0"/>
              <a:t>APPLYING BOWLBY TO SHONA</a:t>
            </a:r>
            <a:br>
              <a:rPr lang="en-US" sz="4800" dirty="0"/>
            </a:br>
            <a:br>
              <a:rPr lang="en-US" sz="4800" dirty="0"/>
            </a:br>
            <a:br>
              <a:rPr lang="en-US" sz="4800" dirty="0"/>
            </a:br>
            <a:br>
              <a:rPr lang="en-US" sz="4800" dirty="0"/>
            </a:br>
            <a:endParaRPr lang="en-US" sz="4800" dirty="0"/>
          </a:p>
        </p:txBody>
      </p:sp>
      <p:sp>
        <p:nvSpPr>
          <p:cNvPr id="3" name="TextBox 2">
            <a:extLst>
              <a:ext uri="{FF2B5EF4-FFF2-40B4-BE49-F238E27FC236}">
                <a16:creationId xmlns:a16="http://schemas.microsoft.com/office/drawing/2014/main" id="{3CADFB41-515D-79E7-42EF-D205C90B7C50}"/>
              </a:ext>
            </a:extLst>
          </p:cNvPr>
          <p:cNvSpPr txBox="1"/>
          <p:nvPr/>
        </p:nvSpPr>
        <p:spPr>
          <a:xfrm>
            <a:off x="633762" y="1828800"/>
            <a:ext cx="6158924" cy="4247317"/>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chemeClr val="bg1"/>
                </a:solidFill>
              </a:rPr>
              <a:t>Shona’s distress may be related to separation from familiar attachment figures. </a:t>
            </a:r>
          </a:p>
          <a:p>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As her new nursery is a new environment it can initially make her feel unfamiliar and uncomfortable.</a:t>
            </a:r>
          </a:p>
          <a:p>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The overall anxiety can then affect her in exploring and engaging in play with her peers,</a:t>
            </a:r>
          </a:p>
          <a:p>
            <a:pPr marL="285750" indent="-285750">
              <a:buFont typeface="Wingdings" panose="05000000000000000000" pitchFamily="2" charset="2"/>
              <a:buChar char="Ø"/>
            </a:pPr>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Feeling distressed can then influence Shona in conversing making it more difficult.</a:t>
            </a:r>
          </a:p>
          <a:p>
            <a:pPr marL="285750" indent="-285750">
              <a:buFont typeface="Wingdings" panose="05000000000000000000" pitchFamily="2" charset="2"/>
              <a:buChar char="Ø"/>
            </a:pPr>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 However, by developing a trusting relationship with a consistent nursery practitioner could help her feel more secure and confident.</a:t>
            </a:r>
          </a:p>
        </p:txBody>
      </p:sp>
      <p:pic>
        <p:nvPicPr>
          <p:cNvPr id="8" name="Picture 7">
            <a:extLst>
              <a:ext uri="{FF2B5EF4-FFF2-40B4-BE49-F238E27FC236}">
                <a16:creationId xmlns:a16="http://schemas.microsoft.com/office/drawing/2014/main" id="{0C42AE8E-4E34-244E-65AC-CC9AAAE655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10400" y="2138096"/>
            <a:ext cx="5097753" cy="3409122"/>
          </a:xfrm>
          <a:prstGeom prst="rect">
            <a:avLst/>
          </a:prstGeom>
        </p:spPr>
      </p:pic>
    </p:spTree>
    <p:extLst>
      <p:ext uri="{BB962C8B-B14F-4D97-AF65-F5344CB8AC3E}">
        <p14:creationId xmlns:p14="http://schemas.microsoft.com/office/powerpoint/2010/main" val="1751885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p:txBody>
          <a:bodyPr/>
          <a:lstStyle/>
          <a:p>
            <a:r>
              <a:rPr lang="en-US" dirty="0"/>
              <a:t>Practical strategies for </a:t>
            </a:r>
            <a:r>
              <a:rPr lang="en-US" dirty="0" err="1"/>
              <a:t>shona</a:t>
            </a:r>
            <a:endParaRPr lang="en-US" dirty="0"/>
          </a:p>
        </p:txBody>
      </p:sp>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a:xfrm>
            <a:off x="1036801" y="2264229"/>
            <a:ext cx="5266090" cy="4093525"/>
          </a:xfrm>
        </p:spPr>
        <p:txBody>
          <a:bodyPr vert="horz" lIns="91440" tIns="45720" rIns="91440" bIns="45720" rtlCol="0" anchor="t">
            <a:normAutofit/>
          </a:bodyPr>
          <a:lstStyle/>
          <a:p>
            <a:pPr marL="0" indent="0">
              <a:buNone/>
            </a:pPr>
            <a:r>
              <a:rPr lang="en-US" dirty="0"/>
              <a:t>The way practitioners can help Shona, is by :</a:t>
            </a:r>
          </a:p>
          <a:p>
            <a:r>
              <a:rPr lang="en-US" dirty="0"/>
              <a:t>Allocating her a key person who remains consistent with her and working with Shona’s parents / carers.</a:t>
            </a:r>
          </a:p>
          <a:p>
            <a:r>
              <a:rPr lang="en-US" dirty="0"/>
              <a:t>Having gradual settling in sessions so that she becomes comfortable with the new environment,</a:t>
            </a:r>
          </a:p>
          <a:p>
            <a:r>
              <a:rPr lang="en-US" dirty="0"/>
              <a:t>Using simple language, gestures and play to encourage her communication</a:t>
            </a:r>
          </a:p>
          <a:p>
            <a:r>
              <a:rPr lang="en-US" dirty="0"/>
              <a:t>Building a warm relationship with her</a:t>
            </a:r>
          </a:p>
          <a:p>
            <a:r>
              <a:rPr lang="en-US" dirty="0"/>
              <a:t>Don’t force any participation, work at Shona’s pace and introduce group  activities gradually. </a:t>
            </a:r>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6</a:t>
            </a:fld>
            <a:endParaRPr lang="en-US" dirty="0"/>
          </a:p>
        </p:txBody>
      </p:sp>
      <p:pic>
        <p:nvPicPr>
          <p:cNvPr id="8" name="Picture 7">
            <a:extLst>
              <a:ext uri="{FF2B5EF4-FFF2-40B4-BE49-F238E27FC236}">
                <a16:creationId xmlns:a16="http://schemas.microsoft.com/office/drawing/2014/main" id="{75410F83-3EB1-B581-9B1F-49F4F267D6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54050" y="1655259"/>
            <a:ext cx="3224836" cy="4837254"/>
          </a:xfrm>
          <a:prstGeom prst="rect">
            <a:avLst/>
          </a:prstGeom>
        </p:spPr>
      </p:pic>
    </p:spTree>
    <p:extLst>
      <p:ext uri="{BB962C8B-B14F-4D97-AF65-F5344CB8AC3E}">
        <p14:creationId xmlns:p14="http://schemas.microsoft.com/office/powerpoint/2010/main" val="2168735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359E7F2-0D61-4491-A0F7-F96292DA0B2A}"/>
              </a:ext>
            </a:extLst>
          </p:cNvPr>
          <p:cNvSpPr>
            <a:spLocks noGrp="1"/>
          </p:cNvSpPr>
          <p:nvPr>
            <p:ph type="sldNum" sz="quarter" idx="12"/>
          </p:nvPr>
        </p:nvSpPr>
        <p:spPr/>
        <p:txBody>
          <a:bodyPr/>
          <a:lstStyle/>
          <a:p>
            <a:fld id="{CC057153-B650-4DEB-B370-79DDCFDCE934}" type="slidenum">
              <a:rPr lang="en-US" smtClean="0"/>
              <a:pPr/>
              <a:t>7</a:t>
            </a:fld>
            <a:endParaRPr lang="en-US" dirty="0"/>
          </a:p>
        </p:txBody>
      </p:sp>
      <p:sp>
        <p:nvSpPr>
          <p:cNvPr id="2" name="TextBox 1">
            <a:extLst>
              <a:ext uri="{FF2B5EF4-FFF2-40B4-BE49-F238E27FC236}">
                <a16:creationId xmlns:a16="http://schemas.microsoft.com/office/drawing/2014/main" id="{D0D26318-2AC6-02B6-FC88-294335412778}"/>
              </a:ext>
            </a:extLst>
          </p:cNvPr>
          <p:cNvSpPr txBox="1"/>
          <p:nvPr/>
        </p:nvSpPr>
        <p:spPr>
          <a:xfrm>
            <a:off x="2748643" y="624813"/>
            <a:ext cx="6694714" cy="584775"/>
          </a:xfrm>
          <a:prstGeom prst="rect">
            <a:avLst/>
          </a:prstGeom>
          <a:noFill/>
        </p:spPr>
        <p:txBody>
          <a:bodyPr wrap="square" rtlCol="0">
            <a:spAutoFit/>
          </a:bodyPr>
          <a:lstStyle/>
          <a:p>
            <a:pPr algn="ctr"/>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Supporting Shona’s Development</a:t>
            </a:r>
          </a:p>
        </p:txBody>
      </p:sp>
      <p:sp>
        <p:nvSpPr>
          <p:cNvPr id="3" name="TextBox 2">
            <a:extLst>
              <a:ext uri="{FF2B5EF4-FFF2-40B4-BE49-F238E27FC236}">
                <a16:creationId xmlns:a16="http://schemas.microsoft.com/office/drawing/2014/main" id="{4001D69D-A44B-19F3-0640-EC2C9DB47F9A}"/>
              </a:ext>
            </a:extLst>
          </p:cNvPr>
          <p:cNvSpPr txBox="1"/>
          <p:nvPr/>
        </p:nvSpPr>
        <p:spPr>
          <a:xfrm>
            <a:off x="734187" y="1463971"/>
            <a:ext cx="3461657" cy="1200329"/>
          </a:xfrm>
          <a:prstGeom prst="rect">
            <a:avLst/>
          </a:prstGeom>
          <a:noFill/>
        </p:spPr>
        <p:txBody>
          <a:bodyPr wrap="square" rtlCol="0">
            <a:spAutoFit/>
          </a:bodyPr>
          <a:lstStyle/>
          <a:p>
            <a:r>
              <a:rPr lang="en-GB" b="1" dirty="0"/>
              <a:t>Emotional</a:t>
            </a:r>
            <a:r>
              <a:rPr lang="en-GB" dirty="0"/>
              <a:t> – responsive care can help towards making Shona feel secure and manage her emotions.</a:t>
            </a:r>
          </a:p>
        </p:txBody>
      </p:sp>
      <p:sp>
        <p:nvSpPr>
          <p:cNvPr id="9" name="TextBox 8">
            <a:extLst>
              <a:ext uri="{FF2B5EF4-FFF2-40B4-BE49-F238E27FC236}">
                <a16:creationId xmlns:a16="http://schemas.microsoft.com/office/drawing/2014/main" id="{A5FE6A8B-CCE7-1167-A961-7C3245BE21C9}"/>
              </a:ext>
            </a:extLst>
          </p:cNvPr>
          <p:cNvSpPr txBox="1"/>
          <p:nvPr/>
        </p:nvSpPr>
        <p:spPr>
          <a:xfrm>
            <a:off x="8251371" y="4999606"/>
            <a:ext cx="3461657" cy="1200329"/>
          </a:xfrm>
          <a:prstGeom prst="rect">
            <a:avLst/>
          </a:prstGeom>
          <a:noFill/>
        </p:spPr>
        <p:txBody>
          <a:bodyPr wrap="square" rtlCol="0">
            <a:spAutoFit/>
          </a:bodyPr>
          <a:lstStyle/>
          <a:p>
            <a:r>
              <a:rPr lang="en-GB" b="1" dirty="0"/>
              <a:t>Physical</a:t>
            </a:r>
            <a:r>
              <a:rPr lang="en-GB" dirty="0"/>
              <a:t> – by taking part in active and sensory play, it will support Shona’s coordination and physical development,</a:t>
            </a:r>
          </a:p>
        </p:txBody>
      </p:sp>
      <p:sp>
        <p:nvSpPr>
          <p:cNvPr id="11" name="TextBox 10">
            <a:extLst>
              <a:ext uri="{FF2B5EF4-FFF2-40B4-BE49-F238E27FC236}">
                <a16:creationId xmlns:a16="http://schemas.microsoft.com/office/drawing/2014/main" id="{403A8EC4-9804-533E-A29B-E1A7E92BDB12}"/>
              </a:ext>
            </a:extLst>
          </p:cNvPr>
          <p:cNvSpPr txBox="1"/>
          <p:nvPr/>
        </p:nvSpPr>
        <p:spPr>
          <a:xfrm>
            <a:off x="734187" y="5014403"/>
            <a:ext cx="3461657" cy="1200329"/>
          </a:xfrm>
          <a:prstGeom prst="rect">
            <a:avLst/>
          </a:prstGeom>
          <a:noFill/>
        </p:spPr>
        <p:txBody>
          <a:bodyPr wrap="square" rtlCol="0">
            <a:spAutoFit/>
          </a:bodyPr>
          <a:lstStyle/>
          <a:p>
            <a:r>
              <a:rPr lang="en-GB" b="1" dirty="0"/>
              <a:t>Cognitive</a:t>
            </a:r>
            <a:r>
              <a:rPr lang="en-GB" dirty="0"/>
              <a:t> – the more Shona feels secure, the easier it will be for her to concentrate and learn.</a:t>
            </a:r>
          </a:p>
        </p:txBody>
      </p:sp>
      <p:sp>
        <p:nvSpPr>
          <p:cNvPr id="13" name="TextBox 12">
            <a:extLst>
              <a:ext uri="{FF2B5EF4-FFF2-40B4-BE49-F238E27FC236}">
                <a16:creationId xmlns:a16="http://schemas.microsoft.com/office/drawing/2014/main" id="{34F89CD8-5142-1D8F-4335-4CF9AD887E51}"/>
              </a:ext>
            </a:extLst>
          </p:cNvPr>
          <p:cNvSpPr txBox="1"/>
          <p:nvPr/>
        </p:nvSpPr>
        <p:spPr>
          <a:xfrm>
            <a:off x="8251371" y="1463971"/>
            <a:ext cx="3461657" cy="1477328"/>
          </a:xfrm>
          <a:prstGeom prst="rect">
            <a:avLst/>
          </a:prstGeom>
          <a:noFill/>
        </p:spPr>
        <p:txBody>
          <a:bodyPr wrap="square" rtlCol="0">
            <a:spAutoFit/>
          </a:bodyPr>
          <a:lstStyle/>
          <a:p>
            <a:r>
              <a:rPr lang="en-GB" b="1" dirty="0"/>
              <a:t>Communication – </a:t>
            </a:r>
            <a:r>
              <a:rPr lang="en-GB" dirty="0"/>
              <a:t>practitioners should use simple language, visual prompts such as pictures, gestures, stories and play to encourage her communication.</a:t>
            </a:r>
          </a:p>
        </p:txBody>
      </p:sp>
      <p:pic>
        <p:nvPicPr>
          <p:cNvPr id="15" name="Picture 14">
            <a:extLst>
              <a:ext uri="{FF2B5EF4-FFF2-40B4-BE49-F238E27FC236}">
                <a16:creationId xmlns:a16="http://schemas.microsoft.com/office/drawing/2014/main" id="{4D681AC4-F612-6E96-0EB5-87B50385A69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72831" y="2259095"/>
            <a:ext cx="3246338" cy="2360973"/>
          </a:xfrm>
          <a:prstGeom prst="rect">
            <a:avLst/>
          </a:prstGeom>
        </p:spPr>
      </p:pic>
    </p:spTree>
    <p:extLst>
      <p:ext uri="{BB962C8B-B14F-4D97-AF65-F5344CB8AC3E}">
        <p14:creationId xmlns:p14="http://schemas.microsoft.com/office/powerpoint/2010/main" val="1403495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AB395F3-DF8D-EFB9-60A6-7B3084A885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4543" y="3808793"/>
            <a:ext cx="3189513" cy="3049207"/>
          </a:xfrm>
          <a:prstGeom prst="rect">
            <a:avLst/>
          </a:prstGeom>
        </p:spPr>
      </p:pic>
      <p:graphicFrame>
        <p:nvGraphicFramePr>
          <p:cNvPr id="8" name="Table 7">
            <a:extLst>
              <a:ext uri="{FF2B5EF4-FFF2-40B4-BE49-F238E27FC236}">
                <a16:creationId xmlns:a16="http://schemas.microsoft.com/office/drawing/2014/main" id="{8232BB98-2EAE-595D-0046-575B8967089E}"/>
              </a:ext>
            </a:extLst>
          </p:cNvPr>
          <p:cNvGraphicFramePr>
            <a:graphicFrameLocks noGrp="1"/>
          </p:cNvGraphicFramePr>
          <p:nvPr>
            <p:extLst>
              <p:ext uri="{D42A27DB-BD31-4B8C-83A1-F6EECF244321}">
                <p14:modId xmlns:p14="http://schemas.microsoft.com/office/powerpoint/2010/main" val="2940504765"/>
              </p:ext>
            </p:extLst>
          </p:nvPr>
        </p:nvGraphicFramePr>
        <p:xfrm>
          <a:off x="2525485" y="627987"/>
          <a:ext cx="8128000" cy="3474720"/>
        </p:xfrm>
        <a:graphic>
          <a:graphicData uri="http://schemas.openxmlformats.org/drawingml/2006/table">
            <a:tbl>
              <a:tblPr firstRow="1" bandRow="1">
                <a:tableStyleId>{7E9639D4-E3E2-4D34-9284-5A2195B3D0D7}</a:tableStyleId>
              </a:tblPr>
              <a:tblGrid>
                <a:gridCol w="4064000">
                  <a:extLst>
                    <a:ext uri="{9D8B030D-6E8A-4147-A177-3AD203B41FA5}">
                      <a16:colId xmlns:a16="http://schemas.microsoft.com/office/drawing/2014/main" val="2799877735"/>
                    </a:ext>
                  </a:extLst>
                </a:gridCol>
                <a:gridCol w="4064000">
                  <a:extLst>
                    <a:ext uri="{9D8B030D-6E8A-4147-A177-3AD203B41FA5}">
                      <a16:colId xmlns:a16="http://schemas.microsoft.com/office/drawing/2014/main" val="1979189219"/>
                    </a:ext>
                  </a:extLst>
                </a:gridCol>
              </a:tblGrid>
              <a:tr h="203924">
                <a:tc>
                  <a:txBody>
                    <a:bodyPr/>
                    <a:lstStyle/>
                    <a:p>
                      <a:pPr algn="ctr"/>
                      <a:r>
                        <a:rPr lang="en-GB" dirty="0">
                          <a:solidFill>
                            <a:schemeClr val="bg1"/>
                          </a:solidFill>
                        </a:rPr>
                        <a:t>NATURE – refers to the biological and genetic influences that an individual is born with, such as :</a:t>
                      </a:r>
                    </a:p>
                  </a:txBody>
                  <a:tcPr/>
                </a:tc>
                <a:tc>
                  <a:txBody>
                    <a:bodyPr/>
                    <a:lstStyle/>
                    <a:p>
                      <a:pPr algn="ctr"/>
                      <a:r>
                        <a:rPr lang="en-GB" dirty="0">
                          <a:solidFill>
                            <a:schemeClr val="bg1"/>
                          </a:solidFill>
                        </a:rPr>
                        <a:t>NURTURE – refers to  the environmental influences &amp; experiences such as :</a:t>
                      </a:r>
                    </a:p>
                  </a:txBody>
                  <a:tcPr/>
                </a:tc>
                <a:extLst>
                  <a:ext uri="{0D108BD9-81ED-4DB2-BD59-A6C34878D82A}">
                    <a16:rowId xmlns:a16="http://schemas.microsoft.com/office/drawing/2014/main" val="3821908399"/>
                  </a:ext>
                </a:extLst>
              </a:tr>
              <a:tr h="370840">
                <a:tc>
                  <a:txBody>
                    <a:bodyPr/>
                    <a:lstStyle/>
                    <a:p>
                      <a:r>
                        <a:rPr lang="en-GB" dirty="0">
                          <a:solidFill>
                            <a:schemeClr val="bg1"/>
                          </a:solidFill>
                        </a:rPr>
                        <a:t>Individual temperament</a:t>
                      </a:r>
                    </a:p>
                  </a:txBody>
                  <a:tcPr/>
                </a:tc>
                <a:tc>
                  <a:txBody>
                    <a:bodyPr/>
                    <a:lstStyle/>
                    <a:p>
                      <a:r>
                        <a:rPr lang="en-GB" dirty="0">
                          <a:solidFill>
                            <a:schemeClr val="bg1"/>
                          </a:solidFill>
                        </a:rPr>
                        <a:t>Parenting style</a:t>
                      </a:r>
                    </a:p>
                    <a:p>
                      <a:endParaRPr lang="en-GB" dirty="0">
                        <a:solidFill>
                          <a:schemeClr val="bg1"/>
                        </a:solidFill>
                      </a:endParaRPr>
                    </a:p>
                  </a:txBody>
                  <a:tcPr/>
                </a:tc>
                <a:extLst>
                  <a:ext uri="{0D108BD9-81ED-4DB2-BD59-A6C34878D82A}">
                    <a16:rowId xmlns:a16="http://schemas.microsoft.com/office/drawing/2014/main" val="963809455"/>
                  </a:ext>
                </a:extLst>
              </a:tr>
              <a:tr h="370840">
                <a:tc>
                  <a:txBody>
                    <a:bodyPr/>
                    <a:lstStyle/>
                    <a:p>
                      <a:r>
                        <a:rPr lang="en-GB" dirty="0">
                          <a:solidFill>
                            <a:schemeClr val="bg1"/>
                          </a:solidFill>
                        </a:rPr>
                        <a:t>Brain development </a:t>
                      </a:r>
                    </a:p>
                    <a:p>
                      <a:endParaRPr lang="en-GB" dirty="0">
                        <a:solidFill>
                          <a:schemeClr val="bg1"/>
                        </a:solidFill>
                      </a:endParaRPr>
                    </a:p>
                  </a:txBody>
                  <a:tcPr/>
                </a:tc>
                <a:tc>
                  <a:txBody>
                    <a:bodyPr/>
                    <a:lstStyle/>
                    <a:p>
                      <a:r>
                        <a:rPr lang="en-GB" dirty="0">
                          <a:solidFill>
                            <a:schemeClr val="bg1"/>
                          </a:solidFill>
                        </a:rPr>
                        <a:t>Emotional support</a:t>
                      </a:r>
                    </a:p>
                  </a:txBody>
                  <a:tcPr/>
                </a:tc>
                <a:extLst>
                  <a:ext uri="{0D108BD9-81ED-4DB2-BD59-A6C34878D82A}">
                    <a16:rowId xmlns:a16="http://schemas.microsoft.com/office/drawing/2014/main" val="1848603127"/>
                  </a:ext>
                </a:extLst>
              </a:tr>
              <a:tr h="370840">
                <a:tc>
                  <a:txBody>
                    <a:bodyPr/>
                    <a:lstStyle/>
                    <a:p>
                      <a:r>
                        <a:rPr lang="en-GB" dirty="0">
                          <a:solidFill>
                            <a:schemeClr val="bg1"/>
                          </a:solidFill>
                        </a:rPr>
                        <a:t>Personal traits</a:t>
                      </a:r>
                    </a:p>
                  </a:txBody>
                  <a:tcPr/>
                </a:tc>
                <a:tc>
                  <a:txBody>
                    <a:bodyPr/>
                    <a:lstStyle/>
                    <a:p>
                      <a:r>
                        <a:rPr lang="en-GB" dirty="0">
                          <a:solidFill>
                            <a:schemeClr val="bg1"/>
                          </a:solidFill>
                        </a:rPr>
                        <a:t>Social  interaction </a:t>
                      </a:r>
                    </a:p>
                    <a:p>
                      <a:endParaRPr lang="en-GB" dirty="0">
                        <a:solidFill>
                          <a:schemeClr val="bg1"/>
                        </a:solidFill>
                      </a:endParaRPr>
                    </a:p>
                  </a:txBody>
                  <a:tcPr/>
                </a:tc>
                <a:extLst>
                  <a:ext uri="{0D108BD9-81ED-4DB2-BD59-A6C34878D82A}">
                    <a16:rowId xmlns:a16="http://schemas.microsoft.com/office/drawing/2014/main" val="559994996"/>
                  </a:ext>
                </a:extLst>
              </a:tr>
              <a:tr h="370840">
                <a:tc>
                  <a:txBody>
                    <a:bodyPr/>
                    <a:lstStyle/>
                    <a:p>
                      <a:r>
                        <a:rPr lang="en-GB" dirty="0">
                          <a:solidFill>
                            <a:schemeClr val="bg1"/>
                          </a:solidFill>
                        </a:rPr>
                        <a:t>Biological maturation</a:t>
                      </a:r>
                    </a:p>
                    <a:p>
                      <a:endParaRPr lang="en-GB" dirty="0">
                        <a:solidFill>
                          <a:schemeClr val="bg1"/>
                        </a:solidFill>
                      </a:endParaRPr>
                    </a:p>
                  </a:txBody>
                  <a:tcPr/>
                </a:tc>
                <a:tc>
                  <a:txBody>
                    <a:bodyPr/>
                    <a:lstStyle/>
                    <a:p>
                      <a:r>
                        <a:rPr lang="en-GB" dirty="0">
                          <a:solidFill>
                            <a:schemeClr val="bg1"/>
                          </a:solidFill>
                        </a:rPr>
                        <a:t>Relationships and upbringing</a:t>
                      </a:r>
                    </a:p>
                  </a:txBody>
                  <a:tcPr/>
                </a:tc>
                <a:extLst>
                  <a:ext uri="{0D108BD9-81ED-4DB2-BD59-A6C34878D82A}">
                    <a16:rowId xmlns:a16="http://schemas.microsoft.com/office/drawing/2014/main" val="2886305862"/>
                  </a:ext>
                </a:extLst>
              </a:tr>
            </a:tbl>
          </a:graphicData>
        </a:graphic>
      </p:graphicFrame>
    </p:spTree>
    <p:extLst>
      <p:ext uri="{BB962C8B-B14F-4D97-AF65-F5344CB8AC3E}">
        <p14:creationId xmlns:p14="http://schemas.microsoft.com/office/powerpoint/2010/main" val="1858387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B815EF4-E43B-5657-1598-A18FA579493D}"/>
              </a:ext>
            </a:extLst>
          </p:cNvPr>
          <p:cNvSpPr>
            <a:spLocks noGrp="1"/>
          </p:cNvSpPr>
          <p:nvPr>
            <p:ph type="sldNum" sz="quarter" idx="17"/>
          </p:nvPr>
        </p:nvSpPr>
        <p:spPr/>
        <p:txBody>
          <a:bodyPr/>
          <a:lstStyle/>
          <a:p>
            <a:fld id="{CC057153-B650-4DEB-B370-79DDCFDCE934}" type="slidenum">
              <a:rPr lang="en-US" smtClean="0"/>
              <a:t>9</a:t>
            </a:fld>
            <a:endParaRPr lang="en-US" dirty="0"/>
          </a:p>
        </p:txBody>
      </p:sp>
      <p:pic>
        <p:nvPicPr>
          <p:cNvPr id="12" name="Picture Placeholder 11" descr="A chair and table on a balcony">
            <a:extLst>
              <a:ext uri="{FF2B5EF4-FFF2-40B4-BE49-F238E27FC236}">
                <a16:creationId xmlns:a16="http://schemas.microsoft.com/office/drawing/2014/main" id="{97CF5FE8-A2FD-C460-9918-438118B2F24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p:pic>
      <p:sp>
        <p:nvSpPr>
          <p:cNvPr id="4" name="Title 3">
            <a:extLst>
              <a:ext uri="{FF2B5EF4-FFF2-40B4-BE49-F238E27FC236}">
                <a16:creationId xmlns:a16="http://schemas.microsoft.com/office/drawing/2014/main" id="{BBB2C148-9F97-3D7C-F6B6-2EE04C678DE2}"/>
              </a:ext>
            </a:extLst>
          </p:cNvPr>
          <p:cNvSpPr>
            <a:spLocks noGrp="1"/>
          </p:cNvSpPr>
          <p:nvPr>
            <p:ph type="title"/>
          </p:nvPr>
        </p:nvSpPr>
        <p:spPr>
          <a:xfrm>
            <a:off x="773731" y="443930"/>
            <a:ext cx="6595448" cy="1113475"/>
          </a:xfrm>
        </p:spPr>
        <p:txBody>
          <a:bodyPr/>
          <a:lstStyle/>
          <a:p>
            <a:pPr algn="ctr"/>
            <a:r>
              <a:rPr lang="en-GB" sz="3600" dirty="0">
                <a:latin typeface="Arial" panose="020B0604020202020204" pitchFamily="34" charset="0"/>
                <a:cs typeface="Arial" panose="020B0604020202020204" pitchFamily="34" charset="0"/>
              </a:rPr>
              <a:t>Strengths vs limitations of Bowlby</a:t>
            </a:r>
          </a:p>
        </p:txBody>
      </p:sp>
      <p:graphicFrame>
        <p:nvGraphicFramePr>
          <p:cNvPr id="10" name="Table 9">
            <a:extLst>
              <a:ext uri="{FF2B5EF4-FFF2-40B4-BE49-F238E27FC236}">
                <a16:creationId xmlns:a16="http://schemas.microsoft.com/office/drawing/2014/main" id="{2425C3E0-B595-2FF6-2951-7D1101254680}"/>
              </a:ext>
            </a:extLst>
          </p:cNvPr>
          <p:cNvGraphicFramePr>
            <a:graphicFrameLocks noGrp="1"/>
          </p:cNvGraphicFramePr>
          <p:nvPr>
            <p:extLst>
              <p:ext uri="{D42A27DB-BD31-4B8C-83A1-F6EECF244321}">
                <p14:modId xmlns:p14="http://schemas.microsoft.com/office/powerpoint/2010/main" val="1197277740"/>
              </p:ext>
            </p:extLst>
          </p:nvPr>
        </p:nvGraphicFramePr>
        <p:xfrm>
          <a:off x="429207" y="1701800"/>
          <a:ext cx="6939970" cy="4958536"/>
        </p:xfrm>
        <a:graphic>
          <a:graphicData uri="http://schemas.openxmlformats.org/drawingml/2006/table">
            <a:tbl>
              <a:tblPr firstRow="1" bandRow="1">
                <a:tableStyleId>{69012ECD-51FC-41F1-AA8D-1B2483CD663E}</a:tableStyleId>
              </a:tblPr>
              <a:tblGrid>
                <a:gridCol w="3469985">
                  <a:extLst>
                    <a:ext uri="{9D8B030D-6E8A-4147-A177-3AD203B41FA5}">
                      <a16:colId xmlns:a16="http://schemas.microsoft.com/office/drawing/2014/main" val="3999452781"/>
                    </a:ext>
                  </a:extLst>
                </a:gridCol>
                <a:gridCol w="3469985">
                  <a:extLst>
                    <a:ext uri="{9D8B030D-6E8A-4147-A177-3AD203B41FA5}">
                      <a16:colId xmlns:a16="http://schemas.microsoft.com/office/drawing/2014/main" val="1911722011"/>
                    </a:ext>
                  </a:extLst>
                </a:gridCol>
              </a:tblGrid>
              <a:tr h="942454">
                <a:tc>
                  <a:txBody>
                    <a:bodyPr/>
                    <a:lstStyle/>
                    <a:p>
                      <a:r>
                        <a:rPr lang="en-GB" dirty="0"/>
                        <a:t>STRENGTHS</a:t>
                      </a:r>
                    </a:p>
                  </a:txBody>
                  <a:tcPr/>
                </a:tc>
                <a:tc>
                  <a:txBody>
                    <a:bodyPr/>
                    <a:lstStyle/>
                    <a:p>
                      <a:r>
                        <a:rPr lang="en-GB" dirty="0"/>
                        <a:t>LIMITATIONS</a:t>
                      </a:r>
                    </a:p>
                  </a:txBody>
                  <a:tcPr/>
                </a:tc>
                <a:extLst>
                  <a:ext uri="{0D108BD9-81ED-4DB2-BD59-A6C34878D82A}">
                    <a16:rowId xmlns:a16="http://schemas.microsoft.com/office/drawing/2014/main" val="2805634849"/>
                  </a:ext>
                </a:extLst>
              </a:tr>
              <a:tr h="942454">
                <a:tc>
                  <a:txBody>
                    <a:bodyPr/>
                    <a:lstStyle/>
                    <a:p>
                      <a:r>
                        <a:rPr lang="en-GB" dirty="0"/>
                        <a:t>Bowlby highlights the importance of early emotional relationships </a:t>
                      </a:r>
                    </a:p>
                  </a:txBody>
                  <a:tcPr/>
                </a:tc>
                <a:tc>
                  <a:txBody>
                    <a:bodyPr/>
                    <a:lstStyle/>
                    <a:p>
                      <a:r>
                        <a:rPr lang="en-GB" dirty="0"/>
                        <a:t>Bowlby’s theory focuses heavily on one primary  attachment.</a:t>
                      </a:r>
                    </a:p>
                  </a:txBody>
                  <a:tcPr/>
                </a:tc>
                <a:extLst>
                  <a:ext uri="{0D108BD9-81ED-4DB2-BD59-A6C34878D82A}">
                    <a16:rowId xmlns:a16="http://schemas.microsoft.com/office/drawing/2014/main" val="3180630069"/>
                  </a:ext>
                </a:extLst>
              </a:tr>
              <a:tr h="942454">
                <a:tc>
                  <a:txBody>
                    <a:bodyPr/>
                    <a:lstStyle/>
                    <a:p>
                      <a:r>
                        <a:rPr lang="en-GB" dirty="0"/>
                        <a:t>The theory helps practitioners recognise a child’s need for security,</a:t>
                      </a:r>
                    </a:p>
                  </a:txBody>
                  <a:tcPr/>
                </a:tc>
                <a:tc>
                  <a:txBody>
                    <a:bodyPr/>
                    <a:lstStyle/>
                    <a:p>
                      <a:r>
                        <a:rPr lang="en-GB" dirty="0"/>
                        <a:t>Attachment patterns  and caregiving practises  can vary across cultures.</a:t>
                      </a:r>
                    </a:p>
                  </a:txBody>
                  <a:tcPr/>
                </a:tc>
                <a:extLst>
                  <a:ext uri="{0D108BD9-81ED-4DB2-BD59-A6C34878D82A}">
                    <a16:rowId xmlns:a16="http://schemas.microsoft.com/office/drawing/2014/main" val="1969414395"/>
                  </a:ext>
                </a:extLst>
              </a:tr>
              <a:tr h="942454">
                <a:tc>
                  <a:txBody>
                    <a:bodyPr/>
                    <a:lstStyle/>
                    <a:p>
                      <a:r>
                        <a:rPr lang="en-GB" dirty="0"/>
                        <a:t>Has influenced childcare practises such as consistent key person relationships.</a:t>
                      </a:r>
                    </a:p>
                  </a:txBody>
                  <a:tcPr/>
                </a:tc>
                <a:tc>
                  <a:txBody>
                    <a:bodyPr/>
                    <a:lstStyle/>
                    <a:p>
                      <a:r>
                        <a:rPr lang="en-GB" dirty="0"/>
                        <a:t>The theory cannot explain every aspect of Shona’s communication or social difficulties.</a:t>
                      </a:r>
                    </a:p>
                  </a:txBody>
                  <a:tcPr/>
                </a:tc>
                <a:extLst>
                  <a:ext uri="{0D108BD9-81ED-4DB2-BD59-A6C34878D82A}">
                    <a16:rowId xmlns:a16="http://schemas.microsoft.com/office/drawing/2014/main" val="607167404"/>
                  </a:ext>
                </a:extLst>
              </a:tr>
              <a:tr h="942454">
                <a:tc>
                  <a:txBody>
                    <a:bodyPr/>
                    <a:lstStyle/>
                    <a:p>
                      <a:r>
                        <a:rPr lang="en-GB" dirty="0"/>
                        <a:t>Helps professionals understand emotional development,</a:t>
                      </a:r>
                    </a:p>
                  </a:txBody>
                  <a:tcPr/>
                </a:tc>
                <a:tc>
                  <a:txBody>
                    <a:bodyPr/>
                    <a:lstStyle/>
                    <a:p>
                      <a:endParaRPr lang="en-GB" dirty="0"/>
                    </a:p>
                  </a:txBody>
                  <a:tcPr/>
                </a:tc>
                <a:extLst>
                  <a:ext uri="{0D108BD9-81ED-4DB2-BD59-A6C34878D82A}">
                    <a16:rowId xmlns:a16="http://schemas.microsoft.com/office/drawing/2014/main" val="297536153"/>
                  </a:ext>
                </a:extLst>
              </a:tr>
            </a:tbl>
          </a:graphicData>
        </a:graphic>
      </p:graphicFrame>
    </p:spTree>
    <p:extLst>
      <p:ext uri="{BB962C8B-B14F-4D97-AF65-F5344CB8AC3E}">
        <p14:creationId xmlns:p14="http://schemas.microsoft.com/office/powerpoint/2010/main" val="1834936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6B74622-7DE0-8F9D-5C52-82D39E218EE1}"/>
              </a:ext>
            </a:extLst>
          </p:cNvPr>
          <p:cNvSpPr>
            <a:spLocks noGrp="1"/>
          </p:cNvSpPr>
          <p:nvPr>
            <p:ph type="sldNum" sz="quarter" idx="12"/>
          </p:nvPr>
        </p:nvSpPr>
        <p:spPr/>
        <p:txBody>
          <a:bodyPr/>
          <a:lstStyle/>
          <a:p>
            <a:fld id="{CC057153-B650-4DEB-B370-79DDCFDCE934}" type="slidenum">
              <a:rPr lang="en-US" smtClean="0"/>
              <a:t>10</a:t>
            </a:fld>
            <a:endParaRPr lang="en-US" dirty="0"/>
          </a:p>
        </p:txBody>
      </p:sp>
      <p:sp>
        <p:nvSpPr>
          <p:cNvPr id="4" name="Title 3">
            <a:extLst>
              <a:ext uri="{FF2B5EF4-FFF2-40B4-BE49-F238E27FC236}">
                <a16:creationId xmlns:a16="http://schemas.microsoft.com/office/drawing/2014/main" id="{C48298A2-EE42-99D6-7958-68C8EF7CEF5B}"/>
              </a:ext>
            </a:extLst>
          </p:cNvPr>
          <p:cNvSpPr>
            <a:spLocks noGrp="1"/>
          </p:cNvSpPr>
          <p:nvPr>
            <p:ph type="title"/>
          </p:nvPr>
        </p:nvSpPr>
        <p:spPr/>
        <p:txBody>
          <a:bodyPr/>
          <a:lstStyle/>
          <a:p>
            <a:r>
              <a:rPr lang="en-GB" dirty="0"/>
              <a:t>Conclusion</a:t>
            </a:r>
          </a:p>
        </p:txBody>
      </p:sp>
      <p:sp>
        <p:nvSpPr>
          <p:cNvPr id="10" name="TextBox 9">
            <a:extLst>
              <a:ext uri="{FF2B5EF4-FFF2-40B4-BE49-F238E27FC236}">
                <a16:creationId xmlns:a16="http://schemas.microsoft.com/office/drawing/2014/main" id="{4CA59A51-F462-CD58-DC59-445ED6BCA84C}"/>
              </a:ext>
            </a:extLst>
          </p:cNvPr>
          <p:cNvSpPr txBox="1"/>
          <p:nvPr/>
        </p:nvSpPr>
        <p:spPr>
          <a:xfrm>
            <a:off x="800100" y="2034386"/>
            <a:ext cx="5156200" cy="397031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Bowlby’s theory provide sone framework for understand Shona’s separation anxiety.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 secure and consistent relationship with one key person may help her adjust and settle down comfortably.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Both nature and nurture influence development.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Practitioners should consider more than just Shona’s separation anxiety such as </a:t>
            </a:r>
            <a:r>
              <a:rPr lang="en-GB" dirty="0"/>
              <a:t>her individual needs, development, family circumstances etc.</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04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7223-A893-96A6-F0E7-83F317B9BE5B}"/>
              </a:ext>
            </a:extLst>
          </p:cNvPr>
          <p:cNvSpPr>
            <a:spLocks noGrp="1"/>
          </p:cNvSpPr>
          <p:nvPr>
            <p:ph type="ctrTitle"/>
          </p:nvPr>
        </p:nvSpPr>
        <p:spPr>
          <a:xfrm>
            <a:off x="633762" y="0"/>
            <a:ext cx="10924476" cy="1843724"/>
          </a:xfrm>
        </p:spPr>
        <p:txBody>
          <a:bodyPr/>
          <a:lstStyle/>
          <a:p>
            <a:r>
              <a:rPr lang="en-US" dirty="0"/>
              <a:t>references</a:t>
            </a:r>
          </a:p>
        </p:txBody>
      </p:sp>
    </p:spTree>
    <p:extLst>
      <p:ext uri="{BB962C8B-B14F-4D97-AF65-F5344CB8AC3E}">
        <p14:creationId xmlns:p14="http://schemas.microsoft.com/office/powerpoint/2010/main" val="3761678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1CBA-BF0E-B09D-1B6D-7B68C95FAF55}"/>
              </a:ext>
            </a:extLst>
          </p:cNvPr>
          <p:cNvSpPr>
            <a:spLocks noGrp="1"/>
          </p:cNvSpPr>
          <p:nvPr>
            <p:ph type="title"/>
          </p:nvPr>
        </p:nvSpPr>
        <p:spPr>
          <a:xfrm>
            <a:off x="631069" y="2865120"/>
            <a:ext cx="3401568" cy="1127760"/>
          </a:xfrm>
        </p:spPr>
        <p:txBody>
          <a:bodyPr/>
          <a:lstStyle/>
          <a:p>
            <a:r>
              <a:rPr lang="en-US" dirty="0"/>
              <a:t>Thank you</a:t>
            </a:r>
          </a:p>
        </p:txBody>
      </p:sp>
      <p:sp>
        <p:nvSpPr>
          <p:cNvPr id="6" name="Slide Number Placeholder 5">
            <a:extLst>
              <a:ext uri="{FF2B5EF4-FFF2-40B4-BE49-F238E27FC236}">
                <a16:creationId xmlns:a16="http://schemas.microsoft.com/office/drawing/2014/main" id="{390E8512-F192-F148-7D3C-9D173B81DA84}"/>
              </a:ext>
            </a:extLst>
          </p:cNvPr>
          <p:cNvSpPr>
            <a:spLocks noGrp="1"/>
          </p:cNvSpPr>
          <p:nvPr>
            <p:ph type="sldNum" sz="quarter" idx="12"/>
          </p:nvPr>
        </p:nvSpPr>
        <p:spPr/>
        <p:txBody>
          <a:bodyPr/>
          <a:lstStyle/>
          <a:p>
            <a:fld id="{CC057153-B650-4DEB-B370-79DDCFDCE934}" type="slidenum">
              <a:rPr lang="en-US" smtClean="0"/>
              <a:pPr/>
              <a:t>12</a:t>
            </a:fld>
            <a:endParaRPr lang="en-US" dirty="0"/>
          </a:p>
        </p:txBody>
      </p:sp>
      <p:pic>
        <p:nvPicPr>
          <p:cNvPr id="8" name="Picture Placeholder 7" descr="A living room with a white sofa and a coffee table">
            <a:extLst>
              <a:ext uri="{FF2B5EF4-FFF2-40B4-BE49-F238E27FC236}">
                <a16:creationId xmlns:a16="http://schemas.microsoft.com/office/drawing/2014/main" id="{4CEF7857-464F-3B7A-9327-7E3B813EECF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p:pic>
    </p:spTree>
    <p:extLst>
      <p:ext uri="{BB962C8B-B14F-4D97-AF65-F5344CB8AC3E}">
        <p14:creationId xmlns:p14="http://schemas.microsoft.com/office/powerpoint/2010/main" val="3843793409"/>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customXml/itemProps3.xml><?xml version="1.0" encoding="utf-8"?>
<ds:datastoreItem xmlns:ds="http://schemas.openxmlformats.org/officeDocument/2006/customXml" ds:itemID="{D3301439-688F-4D19-B908-B48B62C56078}">
  <ds:schemaRefs>
    <ds:schemaRef ds:uri="http://schemas.microsoft.com/sharepoint/v3/contenttype/forms"/>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{05045DBD-94B9-45AB-8C25-C96AC34724E7}9a8ca73c-9ec2-4fbe-abc4-e368f4cb1a3b-TF575ccade-082f-4251-9f61-e4053e242b00_win32</Template>
  <TotalTime>143</TotalTime>
  <Words>1212</Words>
  <Application>Microsoft Office PowerPoint</Application>
  <PresentationFormat>Widescreen</PresentationFormat>
  <Paragraphs>97</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Nunito Sans</vt:lpstr>
      <vt:lpstr>Univers Light</vt:lpstr>
      <vt:lpstr>Wingdings</vt:lpstr>
      <vt:lpstr>JapandiLinearHarmony</vt:lpstr>
      <vt:lpstr>Assignment 1 : individual presentation  Module : Psychology in Health and Social Module code : LCHS4010 Module lead : Neale haddon</vt:lpstr>
      <vt:lpstr>Shona’s case study</vt:lpstr>
      <vt:lpstr>PowerPoint Presentation</vt:lpstr>
      <vt:lpstr>KEY CONCEPTS OF BOWLBY’S THEORY</vt:lpstr>
      <vt:lpstr>APPLYING BOWLBY TO SHONA    </vt:lpstr>
      <vt:lpstr>Practical strategies for shona</vt:lpstr>
      <vt:lpstr>PowerPoint Presentation</vt:lpstr>
      <vt:lpstr>PowerPoint Presentation</vt:lpstr>
      <vt:lpstr>Strengths vs limitations of Bowlby</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Idreis (2522172)</dc:creator>
  <cp:lastModifiedBy>Mohammed Idreis (2522172)</cp:lastModifiedBy>
  <cp:revision>1</cp:revision>
  <dcterms:created xsi:type="dcterms:W3CDTF">2026-09-25T19:41:23Z</dcterms:created>
  <dcterms:modified xsi:type="dcterms:W3CDTF">2026-09-28T21:33:58Z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