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0" r:id="rId1"/>
  </p:sldMasterIdLst>
  <p:notesMasterIdLst>
    <p:notesMasterId r:id="rId38"/>
  </p:notesMasterIdLst>
  <p:handoutMasterIdLst>
    <p:handoutMasterId r:id="rId39"/>
  </p:handoutMasterIdLst>
  <p:sldIdLst>
    <p:sldId id="256" r:id="rId2"/>
    <p:sldId id="282" r:id="rId3"/>
    <p:sldId id="283" r:id="rId4"/>
    <p:sldId id="270" r:id="rId5"/>
    <p:sldId id="267" r:id="rId6"/>
    <p:sldId id="280" r:id="rId7"/>
    <p:sldId id="300" r:id="rId8"/>
    <p:sldId id="301" r:id="rId9"/>
    <p:sldId id="302" r:id="rId10"/>
    <p:sldId id="306" r:id="rId11"/>
    <p:sldId id="297" r:id="rId12"/>
    <p:sldId id="260" r:id="rId13"/>
    <p:sldId id="281" r:id="rId14"/>
    <p:sldId id="285" r:id="rId15"/>
    <p:sldId id="296" r:id="rId16"/>
    <p:sldId id="262" r:id="rId17"/>
    <p:sldId id="287" r:id="rId18"/>
    <p:sldId id="264" r:id="rId19"/>
    <p:sldId id="299" r:id="rId20"/>
    <p:sldId id="286" r:id="rId21"/>
    <p:sldId id="288" r:id="rId22"/>
    <p:sldId id="263" r:id="rId23"/>
    <p:sldId id="273" r:id="rId24"/>
    <p:sldId id="276" r:id="rId25"/>
    <p:sldId id="291" r:id="rId26"/>
    <p:sldId id="274" r:id="rId27"/>
    <p:sldId id="308" r:id="rId28"/>
    <p:sldId id="311" r:id="rId29"/>
    <p:sldId id="315" r:id="rId30"/>
    <p:sldId id="309" r:id="rId31"/>
    <p:sldId id="310" r:id="rId32"/>
    <p:sldId id="312" r:id="rId33"/>
    <p:sldId id="293" r:id="rId34"/>
    <p:sldId id="313" r:id="rId35"/>
    <p:sldId id="314" r:id="rId36"/>
    <p:sldId id="294" r:id="rId3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59" autoAdjust="0"/>
    <p:restoredTop sz="86372" autoAdjust="0"/>
  </p:normalViewPr>
  <p:slideViewPr>
    <p:cSldViewPr>
      <p:cViewPr varScale="1">
        <p:scale>
          <a:sx n="39" d="100"/>
          <a:sy n="39" d="100"/>
        </p:scale>
        <p:origin x="834" y="54"/>
      </p:cViewPr>
      <p:guideLst>
        <p:guide orient="horz" pos="2160"/>
        <p:guide pos="2880"/>
      </p:guideLst>
    </p:cSldViewPr>
  </p:slideViewPr>
  <p:outlineViewPr>
    <p:cViewPr>
      <p:scale>
        <a:sx n="33" d="100"/>
        <a:sy n="33" d="100"/>
      </p:scale>
      <p:origin x="0" y="-6264"/>
    </p:cViewPr>
  </p:outlineViewPr>
  <p:notesTextViewPr>
    <p:cViewPr>
      <p:scale>
        <a:sx n="1" d="1"/>
        <a:sy n="1" d="1"/>
      </p:scale>
      <p:origin x="0" y="0"/>
    </p:cViewPr>
  </p:notesTextViewPr>
  <p:sorterViewPr>
    <p:cViewPr>
      <p:scale>
        <a:sx n="100" d="100"/>
        <a:sy n="100" d="100"/>
      </p:scale>
      <p:origin x="0" y="-385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5A2FE2-0564-419C-B07B-F1FF7C4D5F70}"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F488EDBC-563C-4F13-BB63-DE8F6687E19E}">
      <dgm:prSet phldrT="[Text]"/>
      <dgm:spPr>
        <a:solidFill>
          <a:schemeClr val="accent4"/>
        </a:solidFill>
      </dgm:spPr>
      <dgm:t>
        <a:bodyPr/>
        <a:lstStyle/>
        <a:p>
          <a:r>
            <a:rPr lang="en-US" dirty="0" smtClean="0"/>
            <a:t>Education</a:t>
          </a:r>
          <a:endParaRPr lang="en-US" dirty="0"/>
        </a:p>
      </dgm:t>
    </dgm:pt>
    <dgm:pt modelId="{D5AAF5DD-A937-4CA3-9FDD-DCC8A30CCC30}" type="parTrans" cxnId="{F95FA865-FA8D-463F-B7B7-8EF918D9D1FC}">
      <dgm:prSet/>
      <dgm:spPr/>
      <dgm:t>
        <a:bodyPr/>
        <a:lstStyle/>
        <a:p>
          <a:endParaRPr lang="en-US"/>
        </a:p>
      </dgm:t>
    </dgm:pt>
    <dgm:pt modelId="{85CE2DBE-086A-4CC7-814B-3A3659FEFF0E}" type="sibTrans" cxnId="{F95FA865-FA8D-463F-B7B7-8EF918D9D1FC}">
      <dgm:prSet/>
      <dgm:spPr/>
      <dgm:t>
        <a:bodyPr/>
        <a:lstStyle/>
        <a:p>
          <a:endParaRPr lang="en-US"/>
        </a:p>
      </dgm:t>
    </dgm:pt>
    <dgm:pt modelId="{AF34AE65-24B3-4DE1-A398-4A4D824EF550}">
      <dgm:prSet phldrT="[Text]"/>
      <dgm:spPr>
        <a:solidFill>
          <a:schemeClr val="accent4"/>
        </a:solidFill>
      </dgm:spPr>
      <dgm:t>
        <a:bodyPr/>
        <a:lstStyle/>
        <a:p>
          <a:r>
            <a:rPr lang="en-US" dirty="0" smtClean="0"/>
            <a:t>ACE Awareness </a:t>
          </a:r>
          <a:endParaRPr lang="en-US" dirty="0"/>
        </a:p>
      </dgm:t>
    </dgm:pt>
    <dgm:pt modelId="{D808048B-7952-4064-B593-A33F41C2745A}" type="parTrans" cxnId="{7733D048-95B8-489D-8632-468A094B0F2C}">
      <dgm:prSet/>
      <dgm:spPr/>
      <dgm:t>
        <a:bodyPr/>
        <a:lstStyle/>
        <a:p>
          <a:endParaRPr lang="en-US"/>
        </a:p>
      </dgm:t>
    </dgm:pt>
    <dgm:pt modelId="{574267ED-7FC7-4BD5-A3D5-968571C77E47}" type="sibTrans" cxnId="{7733D048-95B8-489D-8632-468A094B0F2C}">
      <dgm:prSet/>
      <dgm:spPr/>
      <dgm:t>
        <a:bodyPr/>
        <a:lstStyle/>
        <a:p>
          <a:endParaRPr lang="en-US"/>
        </a:p>
      </dgm:t>
    </dgm:pt>
    <dgm:pt modelId="{803AB02D-460C-467A-BE52-FBA7ECD6EA9E}">
      <dgm:prSet phldrT="[Text]"/>
      <dgm:spPr>
        <a:solidFill>
          <a:schemeClr val="accent4"/>
        </a:solidFill>
      </dgm:spPr>
      <dgm:t>
        <a:bodyPr/>
        <a:lstStyle/>
        <a:p>
          <a:r>
            <a:rPr lang="en-GB" dirty="0" smtClean="0"/>
            <a:t>Recognising trauma, responding appropriately, developing resilience</a:t>
          </a:r>
          <a:endParaRPr lang="en-US" dirty="0"/>
        </a:p>
      </dgm:t>
    </dgm:pt>
    <dgm:pt modelId="{4F44DCBF-7A63-4650-8659-1A08411E9D45}" type="parTrans" cxnId="{9868B4D5-A26E-4CCD-A768-22472CFCCC4B}">
      <dgm:prSet/>
      <dgm:spPr/>
      <dgm:t>
        <a:bodyPr/>
        <a:lstStyle/>
        <a:p>
          <a:endParaRPr lang="en-US"/>
        </a:p>
      </dgm:t>
    </dgm:pt>
    <dgm:pt modelId="{DFE61F75-532D-408D-9776-B52FE8688B05}" type="sibTrans" cxnId="{9868B4D5-A26E-4CCD-A768-22472CFCCC4B}">
      <dgm:prSet/>
      <dgm:spPr/>
      <dgm:t>
        <a:bodyPr/>
        <a:lstStyle/>
        <a:p>
          <a:endParaRPr lang="en-US"/>
        </a:p>
      </dgm:t>
    </dgm:pt>
    <dgm:pt modelId="{40CCFB39-9A76-4FC2-BAA5-7628E73C6C63}">
      <dgm:prSet phldrT="[Text]"/>
      <dgm:spPr/>
      <dgm:t>
        <a:bodyPr/>
        <a:lstStyle/>
        <a:p>
          <a:r>
            <a:rPr lang="en-US" dirty="0" smtClean="0"/>
            <a:t>Housing PATH Training</a:t>
          </a:r>
          <a:endParaRPr lang="en-US" dirty="0"/>
        </a:p>
      </dgm:t>
    </dgm:pt>
    <dgm:pt modelId="{0C9BC21F-8BC2-4994-ADF0-771A695EAAEF}" type="parTrans" cxnId="{C0EB66DC-C799-4E74-A492-1EC732EEE712}">
      <dgm:prSet/>
      <dgm:spPr/>
      <dgm:t>
        <a:bodyPr/>
        <a:lstStyle/>
        <a:p>
          <a:endParaRPr lang="en-US"/>
        </a:p>
      </dgm:t>
    </dgm:pt>
    <dgm:pt modelId="{16CF237D-A0BD-4F03-BAF7-B0939737E43A}" type="sibTrans" cxnId="{C0EB66DC-C799-4E74-A492-1EC732EEE712}">
      <dgm:prSet/>
      <dgm:spPr/>
      <dgm:t>
        <a:bodyPr/>
        <a:lstStyle/>
        <a:p>
          <a:endParaRPr lang="en-US"/>
        </a:p>
      </dgm:t>
    </dgm:pt>
    <dgm:pt modelId="{89D7F3CA-5A61-4DF6-9010-8F6BC544E550}">
      <dgm:prSet phldrT="[Text]"/>
      <dgm:spPr>
        <a:solidFill>
          <a:schemeClr val="accent6"/>
        </a:solidFill>
      </dgm:spPr>
      <dgm:t>
        <a:bodyPr/>
        <a:lstStyle/>
        <a:p>
          <a:r>
            <a:rPr lang="en-US" sz="1600" dirty="0" smtClean="0"/>
            <a:t>Introduction to ACEs (E-learning package) </a:t>
          </a:r>
          <a:endParaRPr lang="en-US" sz="1600" dirty="0"/>
        </a:p>
      </dgm:t>
    </dgm:pt>
    <dgm:pt modelId="{A17D26B3-5A27-429F-9597-6FF765E1A95F}" type="parTrans" cxnId="{EFB2097F-C10E-46C0-A143-BAF4628F4E1B}">
      <dgm:prSet/>
      <dgm:spPr/>
      <dgm:t>
        <a:bodyPr/>
        <a:lstStyle/>
        <a:p>
          <a:endParaRPr lang="en-US"/>
        </a:p>
      </dgm:t>
    </dgm:pt>
    <dgm:pt modelId="{ED0F1CC8-2659-4E79-B186-48C45F17EC58}" type="sibTrans" cxnId="{EFB2097F-C10E-46C0-A143-BAF4628F4E1B}">
      <dgm:prSet/>
      <dgm:spPr/>
      <dgm:t>
        <a:bodyPr/>
        <a:lstStyle/>
        <a:p>
          <a:endParaRPr lang="en-US"/>
        </a:p>
      </dgm:t>
    </dgm:pt>
    <dgm:pt modelId="{5022A088-AF4B-4865-B867-BBD8769F06F9}">
      <dgm:prSet phldrT="[Text]"/>
      <dgm:spPr>
        <a:solidFill>
          <a:schemeClr val="accent6"/>
        </a:solidFill>
      </dgm:spPr>
      <dgm:t>
        <a:bodyPr/>
        <a:lstStyle/>
        <a:p>
          <a:r>
            <a:rPr lang="en-US" sz="1600" dirty="0" smtClean="0"/>
            <a:t>1-day ACE Awareness (Train the Trainer)</a:t>
          </a:r>
          <a:endParaRPr lang="en-US" sz="1600" dirty="0"/>
        </a:p>
      </dgm:t>
    </dgm:pt>
    <dgm:pt modelId="{A1883CA4-71CF-4E17-925A-DD30736A052C}" type="parTrans" cxnId="{B01D2744-F03E-4ABB-A360-A36BAFAB5A6D}">
      <dgm:prSet/>
      <dgm:spPr/>
      <dgm:t>
        <a:bodyPr/>
        <a:lstStyle/>
        <a:p>
          <a:endParaRPr lang="en-US"/>
        </a:p>
      </dgm:t>
    </dgm:pt>
    <dgm:pt modelId="{DBA8593A-5FB8-4405-A700-434221FCA029}" type="sibTrans" cxnId="{B01D2744-F03E-4ABB-A360-A36BAFAB5A6D}">
      <dgm:prSet/>
      <dgm:spPr/>
      <dgm:t>
        <a:bodyPr/>
        <a:lstStyle/>
        <a:p>
          <a:endParaRPr lang="en-US"/>
        </a:p>
      </dgm:t>
    </dgm:pt>
    <dgm:pt modelId="{27763503-08BA-469D-B706-C422A878A266}">
      <dgm:prSet phldrT="[Text]"/>
      <dgm:spPr>
        <a:solidFill>
          <a:srgbClr val="BF4D99"/>
        </a:solidFill>
      </dgm:spPr>
      <dgm:t>
        <a:bodyPr/>
        <a:lstStyle/>
        <a:p>
          <a:r>
            <a:rPr lang="en-US" dirty="0" smtClean="0"/>
            <a:t>Youth</a:t>
          </a:r>
          <a:endParaRPr lang="en-US" dirty="0"/>
        </a:p>
      </dgm:t>
    </dgm:pt>
    <dgm:pt modelId="{38A70DCE-D541-45FE-8AF1-04F42FF730D5}" type="parTrans" cxnId="{EF60D343-D14C-42E4-B43D-AFC169910BD6}">
      <dgm:prSet/>
      <dgm:spPr/>
      <dgm:t>
        <a:bodyPr/>
        <a:lstStyle/>
        <a:p>
          <a:endParaRPr lang="en-US"/>
        </a:p>
      </dgm:t>
    </dgm:pt>
    <dgm:pt modelId="{13583E9E-6F89-4BA8-B207-0CF63FCD2A61}" type="sibTrans" cxnId="{EF60D343-D14C-42E4-B43D-AFC169910BD6}">
      <dgm:prSet/>
      <dgm:spPr/>
      <dgm:t>
        <a:bodyPr/>
        <a:lstStyle/>
        <a:p>
          <a:endParaRPr lang="en-US"/>
        </a:p>
      </dgm:t>
    </dgm:pt>
    <dgm:pt modelId="{965E7B07-E836-4AAF-A5A4-81FA5E66BE5E}">
      <dgm:prSet phldrT="[Text]"/>
      <dgm:spPr/>
      <dgm:t>
        <a:bodyPr/>
        <a:lstStyle/>
        <a:p>
          <a:r>
            <a:rPr lang="en-US" dirty="0" smtClean="0"/>
            <a:t>Leaders</a:t>
          </a:r>
          <a:endParaRPr lang="en-US" dirty="0"/>
        </a:p>
      </dgm:t>
    </dgm:pt>
    <dgm:pt modelId="{1858F2F0-282C-4C26-9315-58E7E268254D}" type="parTrans" cxnId="{34A3C31A-585E-4243-BEB1-AA631595205A}">
      <dgm:prSet/>
      <dgm:spPr/>
      <dgm:t>
        <a:bodyPr/>
        <a:lstStyle/>
        <a:p>
          <a:endParaRPr lang="en-US"/>
        </a:p>
      </dgm:t>
    </dgm:pt>
    <dgm:pt modelId="{746BA762-D123-4CF8-BCE0-FC869E3A23AC}" type="sibTrans" cxnId="{34A3C31A-585E-4243-BEB1-AA631595205A}">
      <dgm:prSet/>
      <dgm:spPr/>
      <dgm:t>
        <a:bodyPr/>
        <a:lstStyle/>
        <a:p>
          <a:endParaRPr lang="en-US"/>
        </a:p>
      </dgm:t>
    </dgm:pt>
    <dgm:pt modelId="{0978C9D8-40F1-44FA-AA08-3EE98801F0A5}">
      <dgm:prSet phldrT="[Text]"/>
      <dgm:spPr>
        <a:solidFill>
          <a:srgbClr val="BF4D99"/>
        </a:solidFill>
      </dgm:spPr>
      <dgm:t>
        <a:bodyPr/>
        <a:lstStyle/>
        <a:p>
          <a:r>
            <a:rPr lang="en-US" dirty="0" smtClean="0"/>
            <a:t>Creating an ACE Aware Youth Workforce – Youth workers linked to school settings</a:t>
          </a:r>
          <a:endParaRPr lang="en-US" dirty="0"/>
        </a:p>
      </dgm:t>
    </dgm:pt>
    <dgm:pt modelId="{6D8DB4CE-3FA1-47BF-97C9-1BDDA2B134A1}" type="parTrans" cxnId="{419A9FBC-EE64-46D5-9222-5ABFB9B04836}">
      <dgm:prSet/>
      <dgm:spPr/>
      <dgm:t>
        <a:bodyPr/>
        <a:lstStyle/>
        <a:p>
          <a:endParaRPr lang="en-US"/>
        </a:p>
      </dgm:t>
    </dgm:pt>
    <dgm:pt modelId="{D8C45D4B-4018-414D-A8BF-0BC34762350A}" type="sibTrans" cxnId="{419A9FBC-EE64-46D5-9222-5ABFB9B04836}">
      <dgm:prSet/>
      <dgm:spPr/>
      <dgm:t>
        <a:bodyPr/>
        <a:lstStyle/>
        <a:p>
          <a:endParaRPr lang="en-US"/>
        </a:p>
      </dgm:t>
    </dgm:pt>
    <dgm:pt modelId="{77390DE1-6530-40EE-9034-A4E2D8215BF5}">
      <dgm:prSet phldrT="[Text]" custT="1"/>
      <dgm:spPr>
        <a:solidFill>
          <a:schemeClr val="accent6"/>
        </a:solidFill>
      </dgm:spPr>
      <dgm:t>
        <a:bodyPr/>
        <a:lstStyle/>
        <a:p>
          <a:r>
            <a:rPr lang="en-US" sz="2100" dirty="0" smtClean="0"/>
            <a:t>Multi-agency</a:t>
          </a:r>
        </a:p>
        <a:p>
          <a:r>
            <a:rPr lang="en-US" sz="1600" b="1" dirty="0" smtClean="0">
              <a:solidFill>
                <a:srgbClr val="FF0000"/>
              </a:solidFill>
            </a:rPr>
            <a:t>Under development</a:t>
          </a:r>
          <a:endParaRPr lang="en-US" sz="1600" b="1" dirty="0">
            <a:solidFill>
              <a:srgbClr val="FF0000"/>
            </a:solidFill>
          </a:endParaRPr>
        </a:p>
      </dgm:t>
    </dgm:pt>
    <dgm:pt modelId="{B80EC008-7D9F-4A0A-82C9-EB9299326690}" type="parTrans" cxnId="{CBC11A53-E6E7-48F8-9B53-4A169364A45E}">
      <dgm:prSet/>
      <dgm:spPr/>
      <dgm:t>
        <a:bodyPr/>
        <a:lstStyle/>
        <a:p>
          <a:endParaRPr lang="en-US"/>
        </a:p>
      </dgm:t>
    </dgm:pt>
    <dgm:pt modelId="{6DD5C812-11CB-4B04-8ADA-6C0EBBED3EB9}" type="sibTrans" cxnId="{CBC11A53-E6E7-48F8-9B53-4A169364A45E}">
      <dgm:prSet/>
      <dgm:spPr/>
      <dgm:t>
        <a:bodyPr/>
        <a:lstStyle/>
        <a:p>
          <a:endParaRPr lang="en-US"/>
        </a:p>
      </dgm:t>
    </dgm:pt>
    <dgm:pt modelId="{58CE9706-3162-472F-BDC7-BCF8C3A2D533}">
      <dgm:prSet phldrT="[Text]"/>
      <dgm:spPr>
        <a:solidFill>
          <a:schemeClr val="accent4"/>
        </a:solidFill>
      </dgm:spPr>
      <dgm:t>
        <a:bodyPr/>
        <a:lstStyle/>
        <a:p>
          <a:r>
            <a:rPr lang="en-US" dirty="0" smtClean="0"/>
            <a:t>PATH approach to becoming an ACE-Informed School</a:t>
          </a:r>
          <a:endParaRPr lang="en-US" dirty="0"/>
        </a:p>
      </dgm:t>
    </dgm:pt>
    <dgm:pt modelId="{7B6ABA93-C233-43D1-9ECD-45CFE3586923}" type="parTrans" cxnId="{7E5E8847-7A00-4398-A589-F3DBBA844084}">
      <dgm:prSet/>
      <dgm:spPr/>
      <dgm:t>
        <a:bodyPr/>
        <a:lstStyle/>
        <a:p>
          <a:endParaRPr lang="en-US"/>
        </a:p>
      </dgm:t>
    </dgm:pt>
    <dgm:pt modelId="{336759FF-00DC-426A-9F7D-8C2B7A404979}" type="sibTrans" cxnId="{7E5E8847-7A00-4398-A589-F3DBBA844084}">
      <dgm:prSet/>
      <dgm:spPr/>
      <dgm:t>
        <a:bodyPr/>
        <a:lstStyle/>
        <a:p>
          <a:endParaRPr lang="en-US"/>
        </a:p>
      </dgm:t>
    </dgm:pt>
    <dgm:pt modelId="{E1CAD519-AC28-416C-AB10-BA732352A6E9}">
      <dgm:prSet phldrT="[Text]"/>
      <dgm:spPr/>
      <dgm:t>
        <a:bodyPr/>
        <a:lstStyle/>
        <a:p>
          <a:r>
            <a:rPr lang="en-US" dirty="0" smtClean="0"/>
            <a:t>Foundation</a:t>
          </a:r>
          <a:endParaRPr lang="en-US" dirty="0"/>
        </a:p>
      </dgm:t>
    </dgm:pt>
    <dgm:pt modelId="{49A269AC-5362-496E-BEB0-D34869518B46}" type="parTrans" cxnId="{6CA243B9-CD4D-47A9-8A84-21BA9104EFD1}">
      <dgm:prSet/>
      <dgm:spPr/>
      <dgm:t>
        <a:bodyPr/>
        <a:lstStyle/>
        <a:p>
          <a:endParaRPr lang="en-US"/>
        </a:p>
      </dgm:t>
    </dgm:pt>
    <dgm:pt modelId="{9F2D1B9A-B4D8-4DF2-8416-676A45D6291E}" type="sibTrans" cxnId="{6CA243B9-CD4D-47A9-8A84-21BA9104EFD1}">
      <dgm:prSet/>
      <dgm:spPr/>
      <dgm:t>
        <a:bodyPr/>
        <a:lstStyle/>
        <a:p>
          <a:endParaRPr lang="en-US"/>
        </a:p>
      </dgm:t>
    </dgm:pt>
    <dgm:pt modelId="{7FB8544A-CCA8-47D9-94C6-AB9795A7D916}">
      <dgm:prSet phldrT="[Text]"/>
      <dgm:spPr/>
      <dgm:t>
        <a:bodyPr/>
        <a:lstStyle/>
        <a:p>
          <a:r>
            <a:rPr lang="en-US" dirty="0" smtClean="0">
              <a:solidFill>
                <a:schemeClr val="bg1"/>
              </a:solidFill>
            </a:rPr>
            <a:t>3-day</a:t>
          </a:r>
          <a:endParaRPr lang="en-US" dirty="0"/>
        </a:p>
      </dgm:t>
    </dgm:pt>
    <dgm:pt modelId="{17D6C568-6BF3-46DC-99D7-F27236385285}" type="parTrans" cxnId="{6229AA75-E52E-417A-ACF6-C14516C2A1FC}">
      <dgm:prSet/>
      <dgm:spPr/>
      <dgm:t>
        <a:bodyPr/>
        <a:lstStyle/>
        <a:p>
          <a:endParaRPr lang="en-US"/>
        </a:p>
      </dgm:t>
    </dgm:pt>
    <dgm:pt modelId="{92E3C710-D46B-4B38-8E64-E0C29922F6FB}" type="sibTrans" cxnId="{6229AA75-E52E-417A-ACF6-C14516C2A1FC}">
      <dgm:prSet/>
      <dgm:spPr/>
      <dgm:t>
        <a:bodyPr/>
        <a:lstStyle/>
        <a:p>
          <a:endParaRPr lang="en-US"/>
        </a:p>
      </dgm:t>
    </dgm:pt>
    <dgm:pt modelId="{86E15164-C745-4CAE-9EBF-FB3A48FDDECD}">
      <dgm:prSet phldrT="[Text]"/>
      <dgm:spPr>
        <a:solidFill>
          <a:srgbClr val="BF4D99"/>
        </a:solidFill>
      </dgm:spPr>
      <dgm:t>
        <a:bodyPr/>
        <a:lstStyle/>
        <a:p>
          <a:r>
            <a:rPr lang="en-US" dirty="0" smtClean="0"/>
            <a:t>Sports Wales- develop resilience as core protective factor</a:t>
          </a:r>
          <a:endParaRPr lang="en-US" dirty="0"/>
        </a:p>
      </dgm:t>
    </dgm:pt>
    <dgm:pt modelId="{D1223374-6892-43D6-A6C2-23FB78635B5D}" type="parTrans" cxnId="{A3197D38-DC89-4B7B-BD24-A9F63BAAD8B8}">
      <dgm:prSet/>
      <dgm:spPr/>
    </dgm:pt>
    <dgm:pt modelId="{C0CAE7EA-BDED-433C-B2F8-F7EBA6D5C512}" type="sibTrans" cxnId="{A3197D38-DC89-4B7B-BD24-A9F63BAAD8B8}">
      <dgm:prSet/>
      <dgm:spPr/>
    </dgm:pt>
    <dgm:pt modelId="{776CF18D-74CA-4B93-BDB5-FC7B2114DA80}" type="pres">
      <dgm:prSet presAssocID="{6B5A2FE2-0564-419C-B07B-F1FF7C4D5F70}" presName="Name0" presStyleCnt="0">
        <dgm:presLayoutVars>
          <dgm:dir/>
          <dgm:resizeHandles val="exact"/>
        </dgm:presLayoutVars>
      </dgm:prSet>
      <dgm:spPr/>
      <dgm:t>
        <a:bodyPr/>
        <a:lstStyle/>
        <a:p>
          <a:endParaRPr lang="en-US"/>
        </a:p>
      </dgm:t>
    </dgm:pt>
    <dgm:pt modelId="{5016C5D8-9D21-48D2-8FDD-8C96CB7289CD}" type="pres">
      <dgm:prSet presAssocID="{F488EDBC-563C-4F13-BB63-DE8F6687E19E}" presName="node" presStyleLbl="node1" presStyleIdx="0" presStyleCnt="4">
        <dgm:presLayoutVars>
          <dgm:bulletEnabled val="1"/>
        </dgm:presLayoutVars>
      </dgm:prSet>
      <dgm:spPr/>
      <dgm:t>
        <a:bodyPr/>
        <a:lstStyle/>
        <a:p>
          <a:endParaRPr lang="en-US"/>
        </a:p>
      </dgm:t>
    </dgm:pt>
    <dgm:pt modelId="{7A67B74F-6E43-45BB-A049-A0A1B893815C}" type="pres">
      <dgm:prSet presAssocID="{85CE2DBE-086A-4CC7-814B-3A3659FEFF0E}" presName="sibTrans" presStyleCnt="0"/>
      <dgm:spPr/>
    </dgm:pt>
    <dgm:pt modelId="{0E9B7DAC-0E6A-4FCE-B2A8-38273348A5A2}" type="pres">
      <dgm:prSet presAssocID="{40CCFB39-9A76-4FC2-BAA5-7628E73C6C63}" presName="node" presStyleLbl="node1" presStyleIdx="1" presStyleCnt="4" custScaleX="94988" custLinFactNeighborX="-14002">
        <dgm:presLayoutVars>
          <dgm:bulletEnabled val="1"/>
        </dgm:presLayoutVars>
      </dgm:prSet>
      <dgm:spPr/>
      <dgm:t>
        <a:bodyPr/>
        <a:lstStyle/>
        <a:p>
          <a:endParaRPr lang="en-US"/>
        </a:p>
      </dgm:t>
    </dgm:pt>
    <dgm:pt modelId="{74164995-30FC-4E63-A963-B58D5E662FB4}" type="pres">
      <dgm:prSet presAssocID="{16CF237D-A0BD-4F03-BAF7-B0939737E43A}" presName="sibTrans" presStyleCnt="0"/>
      <dgm:spPr/>
    </dgm:pt>
    <dgm:pt modelId="{A82B1D2B-8FDC-439E-8B06-ED2715302A6D}" type="pres">
      <dgm:prSet presAssocID="{27763503-08BA-469D-B706-C422A878A266}" presName="node" presStyleLbl="node1" presStyleIdx="2" presStyleCnt="4">
        <dgm:presLayoutVars>
          <dgm:bulletEnabled val="1"/>
        </dgm:presLayoutVars>
      </dgm:prSet>
      <dgm:spPr/>
      <dgm:t>
        <a:bodyPr/>
        <a:lstStyle/>
        <a:p>
          <a:endParaRPr lang="en-US"/>
        </a:p>
      </dgm:t>
    </dgm:pt>
    <dgm:pt modelId="{A4FF0F1D-7805-4D1F-BBF7-5C1B47A22FC1}" type="pres">
      <dgm:prSet presAssocID="{13583E9E-6F89-4BA8-B207-0CF63FCD2A61}" presName="sibTrans" presStyleCnt="0"/>
      <dgm:spPr/>
    </dgm:pt>
    <dgm:pt modelId="{2CFA7613-D513-47FA-9AC2-B754B90D6B37}" type="pres">
      <dgm:prSet presAssocID="{77390DE1-6530-40EE-9034-A4E2D8215BF5}" presName="node" presStyleLbl="node1" presStyleIdx="3" presStyleCnt="4">
        <dgm:presLayoutVars>
          <dgm:bulletEnabled val="1"/>
        </dgm:presLayoutVars>
      </dgm:prSet>
      <dgm:spPr/>
      <dgm:t>
        <a:bodyPr/>
        <a:lstStyle/>
        <a:p>
          <a:endParaRPr lang="en-US"/>
        </a:p>
      </dgm:t>
    </dgm:pt>
  </dgm:ptLst>
  <dgm:cxnLst>
    <dgm:cxn modelId="{34A3C31A-585E-4243-BEB1-AA631595205A}" srcId="{40CCFB39-9A76-4FC2-BAA5-7628E73C6C63}" destId="{965E7B07-E836-4AAF-A5A4-81FA5E66BE5E}" srcOrd="2" destOrd="0" parTransId="{1858F2F0-282C-4C26-9315-58E7E268254D}" sibTransId="{746BA762-D123-4CF8-BCE0-FC869E3A23AC}"/>
    <dgm:cxn modelId="{F95FA865-FA8D-463F-B7B7-8EF918D9D1FC}" srcId="{6B5A2FE2-0564-419C-B07B-F1FF7C4D5F70}" destId="{F488EDBC-563C-4F13-BB63-DE8F6687E19E}" srcOrd="0" destOrd="0" parTransId="{D5AAF5DD-A937-4CA3-9FDD-DCC8A30CCC30}" sibTransId="{85CE2DBE-086A-4CC7-814B-3A3659FEFF0E}"/>
    <dgm:cxn modelId="{2E6D7A32-3D63-41CD-8F52-03B066D2EF7D}" type="presOf" srcId="{58CE9706-3162-472F-BDC7-BCF8C3A2D533}" destId="{5016C5D8-9D21-48D2-8FDD-8C96CB7289CD}" srcOrd="0" destOrd="3" presId="urn:microsoft.com/office/officeart/2005/8/layout/hList6"/>
    <dgm:cxn modelId="{66D28041-EB0D-475F-A53B-FF8C7E7863CB}" type="presOf" srcId="{803AB02D-460C-467A-BE52-FBA7ECD6EA9E}" destId="{5016C5D8-9D21-48D2-8FDD-8C96CB7289CD}" srcOrd="0" destOrd="2" presId="urn:microsoft.com/office/officeart/2005/8/layout/hList6"/>
    <dgm:cxn modelId="{6CA243B9-CD4D-47A9-8A84-21BA9104EFD1}" srcId="{40CCFB39-9A76-4FC2-BAA5-7628E73C6C63}" destId="{E1CAD519-AC28-416C-AB10-BA732352A6E9}" srcOrd="0" destOrd="0" parTransId="{49A269AC-5362-496E-BEB0-D34869518B46}" sibTransId="{9F2D1B9A-B4D8-4DF2-8416-676A45D6291E}"/>
    <dgm:cxn modelId="{8C20B74D-3198-4650-AE72-DBCCC3AA79C8}" type="presOf" srcId="{7FB8544A-CCA8-47D9-94C6-AB9795A7D916}" destId="{0E9B7DAC-0E6A-4FCE-B2A8-38273348A5A2}" srcOrd="0" destOrd="2" presId="urn:microsoft.com/office/officeart/2005/8/layout/hList6"/>
    <dgm:cxn modelId="{419A9FBC-EE64-46D5-9222-5ABFB9B04836}" srcId="{27763503-08BA-469D-B706-C422A878A266}" destId="{0978C9D8-40F1-44FA-AA08-3EE98801F0A5}" srcOrd="0" destOrd="0" parTransId="{6D8DB4CE-3FA1-47BF-97C9-1BDDA2B134A1}" sibTransId="{D8C45D4B-4018-414D-A8BF-0BC34762350A}"/>
    <dgm:cxn modelId="{EF60D343-D14C-42E4-B43D-AFC169910BD6}" srcId="{6B5A2FE2-0564-419C-B07B-F1FF7C4D5F70}" destId="{27763503-08BA-469D-B706-C422A878A266}" srcOrd="2" destOrd="0" parTransId="{38A70DCE-D541-45FE-8AF1-04F42FF730D5}" sibTransId="{13583E9E-6F89-4BA8-B207-0CF63FCD2A61}"/>
    <dgm:cxn modelId="{8C0F4F19-8CDD-4A28-BED0-8028D15532E6}" type="presOf" srcId="{89D7F3CA-5A61-4DF6-9010-8F6BC544E550}" destId="{2CFA7613-D513-47FA-9AC2-B754B90D6B37}" srcOrd="0" destOrd="1" presId="urn:microsoft.com/office/officeart/2005/8/layout/hList6"/>
    <dgm:cxn modelId="{A9AEDBA1-9EC4-44DC-A376-4CD68C855E20}" type="presOf" srcId="{6B5A2FE2-0564-419C-B07B-F1FF7C4D5F70}" destId="{776CF18D-74CA-4B93-BDB5-FC7B2114DA80}" srcOrd="0" destOrd="0" presId="urn:microsoft.com/office/officeart/2005/8/layout/hList6"/>
    <dgm:cxn modelId="{CEB80FB9-9F68-4057-9C94-225D24685E44}" type="presOf" srcId="{27763503-08BA-469D-B706-C422A878A266}" destId="{A82B1D2B-8FDC-439E-8B06-ED2715302A6D}" srcOrd="0" destOrd="0" presId="urn:microsoft.com/office/officeart/2005/8/layout/hList6"/>
    <dgm:cxn modelId="{6229AA75-E52E-417A-ACF6-C14516C2A1FC}" srcId="{40CCFB39-9A76-4FC2-BAA5-7628E73C6C63}" destId="{7FB8544A-CCA8-47D9-94C6-AB9795A7D916}" srcOrd="1" destOrd="0" parTransId="{17D6C568-6BF3-46DC-99D7-F27236385285}" sibTransId="{92E3C710-D46B-4B38-8E64-E0C29922F6FB}"/>
    <dgm:cxn modelId="{114B30A6-CBFB-4E2B-90AE-A2CC49D880B0}" type="presOf" srcId="{AF34AE65-24B3-4DE1-A398-4A4D824EF550}" destId="{5016C5D8-9D21-48D2-8FDD-8C96CB7289CD}" srcOrd="0" destOrd="1" presId="urn:microsoft.com/office/officeart/2005/8/layout/hList6"/>
    <dgm:cxn modelId="{A3197D38-DC89-4B7B-BD24-A9F63BAAD8B8}" srcId="{27763503-08BA-469D-B706-C422A878A266}" destId="{86E15164-C745-4CAE-9EBF-FB3A48FDDECD}" srcOrd="1" destOrd="0" parTransId="{D1223374-6892-43D6-A6C2-23FB78635B5D}" sibTransId="{C0CAE7EA-BDED-433C-B2F8-F7EBA6D5C512}"/>
    <dgm:cxn modelId="{C0EB66DC-C799-4E74-A492-1EC732EEE712}" srcId="{6B5A2FE2-0564-419C-B07B-F1FF7C4D5F70}" destId="{40CCFB39-9A76-4FC2-BAA5-7628E73C6C63}" srcOrd="1" destOrd="0" parTransId="{0C9BC21F-8BC2-4994-ADF0-771A695EAAEF}" sibTransId="{16CF237D-A0BD-4F03-BAF7-B0939737E43A}"/>
    <dgm:cxn modelId="{C16027E4-EAC2-46F5-B7C7-ED516D65CBCC}" type="presOf" srcId="{0978C9D8-40F1-44FA-AA08-3EE98801F0A5}" destId="{A82B1D2B-8FDC-439E-8B06-ED2715302A6D}" srcOrd="0" destOrd="1" presId="urn:microsoft.com/office/officeart/2005/8/layout/hList6"/>
    <dgm:cxn modelId="{E9A7DC44-C0F5-4525-872E-295FBE1E96D1}" type="presOf" srcId="{965E7B07-E836-4AAF-A5A4-81FA5E66BE5E}" destId="{0E9B7DAC-0E6A-4FCE-B2A8-38273348A5A2}" srcOrd="0" destOrd="3" presId="urn:microsoft.com/office/officeart/2005/8/layout/hList6"/>
    <dgm:cxn modelId="{7733D048-95B8-489D-8632-468A094B0F2C}" srcId="{F488EDBC-563C-4F13-BB63-DE8F6687E19E}" destId="{AF34AE65-24B3-4DE1-A398-4A4D824EF550}" srcOrd="0" destOrd="0" parTransId="{D808048B-7952-4064-B593-A33F41C2745A}" sibTransId="{574267ED-7FC7-4BD5-A3D5-968571C77E47}"/>
    <dgm:cxn modelId="{0DC7D466-7943-40CC-80B4-B3F960292DAF}" type="presOf" srcId="{86E15164-C745-4CAE-9EBF-FB3A48FDDECD}" destId="{A82B1D2B-8FDC-439E-8B06-ED2715302A6D}" srcOrd="0" destOrd="2" presId="urn:microsoft.com/office/officeart/2005/8/layout/hList6"/>
    <dgm:cxn modelId="{EFB2097F-C10E-46C0-A143-BAF4628F4E1B}" srcId="{77390DE1-6530-40EE-9034-A4E2D8215BF5}" destId="{89D7F3CA-5A61-4DF6-9010-8F6BC544E550}" srcOrd="0" destOrd="0" parTransId="{A17D26B3-5A27-429F-9597-6FF765E1A95F}" sibTransId="{ED0F1CC8-2659-4E79-B186-48C45F17EC58}"/>
    <dgm:cxn modelId="{7E5E8847-7A00-4398-A589-F3DBBA844084}" srcId="{F488EDBC-563C-4F13-BB63-DE8F6687E19E}" destId="{58CE9706-3162-472F-BDC7-BCF8C3A2D533}" srcOrd="2" destOrd="0" parTransId="{7B6ABA93-C233-43D1-9ECD-45CFE3586923}" sibTransId="{336759FF-00DC-426A-9F7D-8C2B7A404979}"/>
    <dgm:cxn modelId="{42C7D05C-B485-452D-833B-70FD40895C55}" type="presOf" srcId="{5022A088-AF4B-4865-B867-BBD8769F06F9}" destId="{2CFA7613-D513-47FA-9AC2-B754B90D6B37}" srcOrd="0" destOrd="2" presId="urn:microsoft.com/office/officeart/2005/8/layout/hList6"/>
    <dgm:cxn modelId="{B01D2744-F03E-4ABB-A360-A36BAFAB5A6D}" srcId="{77390DE1-6530-40EE-9034-A4E2D8215BF5}" destId="{5022A088-AF4B-4865-B867-BBD8769F06F9}" srcOrd="1" destOrd="0" parTransId="{A1883CA4-71CF-4E17-925A-DD30736A052C}" sibTransId="{DBA8593A-5FB8-4405-A700-434221FCA029}"/>
    <dgm:cxn modelId="{FA207FDF-4B90-4708-BB7D-41ECD4097CD3}" type="presOf" srcId="{77390DE1-6530-40EE-9034-A4E2D8215BF5}" destId="{2CFA7613-D513-47FA-9AC2-B754B90D6B37}" srcOrd="0" destOrd="0" presId="urn:microsoft.com/office/officeart/2005/8/layout/hList6"/>
    <dgm:cxn modelId="{BB4440B5-A1F3-442F-826A-C1CF09F5D765}" type="presOf" srcId="{40CCFB39-9A76-4FC2-BAA5-7628E73C6C63}" destId="{0E9B7DAC-0E6A-4FCE-B2A8-38273348A5A2}" srcOrd="0" destOrd="0" presId="urn:microsoft.com/office/officeart/2005/8/layout/hList6"/>
    <dgm:cxn modelId="{906D767D-4708-41BF-90EA-9317DC7E2852}" type="presOf" srcId="{E1CAD519-AC28-416C-AB10-BA732352A6E9}" destId="{0E9B7DAC-0E6A-4FCE-B2A8-38273348A5A2}" srcOrd="0" destOrd="1" presId="urn:microsoft.com/office/officeart/2005/8/layout/hList6"/>
    <dgm:cxn modelId="{CBC11A53-E6E7-48F8-9B53-4A169364A45E}" srcId="{6B5A2FE2-0564-419C-B07B-F1FF7C4D5F70}" destId="{77390DE1-6530-40EE-9034-A4E2D8215BF5}" srcOrd="3" destOrd="0" parTransId="{B80EC008-7D9F-4A0A-82C9-EB9299326690}" sibTransId="{6DD5C812-11CB-4B04-8ADA-6C0EBBED3EB9}"/>
    <dgm:cxn modelId="{EE2BD0FE-161C-4D4D-9126-98F9431ADC57}" type="presOf" srcId="{F488EDBC-563C-4F13-BB63-DE8F6687E19E}" destId="{5016C5D8-9D21-48D2-8FDD-8C96CB7289CD}" srcOrd="0" destOrd="0" presId="urn:microsoft.com/office/officeart/2005/8/layout/hList6"/>
    <dgm:cxn modelId="{9868B4D5-A26E-4CCD-A768-22472CFCCC4B}" srcId="{F488EDBC-563C-4F13-BB63-DE8F6687E19E}" destId="{803AB02D-460C-467A-BE52-FBA7ECD6EA9E}" srcOrd="1" destOrd="0" parTransId="{4F44DCBF-7A63-4650-8659-1A08411E9D45}" sibTransId="{DFE61F75-532D-408D-9776-B52FE8688B05}"/>
    <dgm:cxn modelId="{87F142D3-89D2-4B7F-9644-EF72CABA83AD}" type="presParOf" srcId="{776CF18D-74CA-4B93-BDB5-FC7B2114DA80}" destId="{5016C5D8-9D21-48D2-8FDD-8C96CB7289CD}" srcOrd="0" destOrd="0" presId="urn:microsoft.com/office/officeart/2005/8/layout/hList6"/>
    <dgm:cxn modelId="{5E8DFBDD-A547-4311-B0C3-232710AFF35E}" type="presParOf" srcId="{776CF18D-74CA-4B93-BDB5-FC7B2114DA80}" destId="{7A67B74F-6E43-45BB-A049-A0A1B893815C}" srcOrd="1" destOrd="0" presId="urn:microsoft.com/office/officeart/2005/8/layout/hList6"/>
    <dgm:cxn modelId="{3C623EF1-5AA7-41FE-9848-C5D5B46ACEBF}" type="presParOf" srcId="{776CF18D-74CA-4B93-BDB5-FC7B2114DA80}" destId="{0E9B7DAC-0E6A-4FCE-B2A8-38273348A5A2}" srcOrd="2" destOrd="0" presId="urn:microsoft.com/office/officeart/2005/8/layout/hList6"/>
    <dgm:cxn modelId="{4BF70724-1791-4C0E-8E71-51E415CDF907}" type="presParOf" srcId="{776CF18D-74CA-4B93-BDB5-FC7B2114DA80}" destId="{74164995-30FC-4E63-A963-B58D5E662FB4}" srcOrd="3" destOrd="0" presId="urn:microsoft.com/office/officeart/2005/8/layout/hList6"/>
    <dgm:cxn modelId="{D86B355C-9C01-4AC3-AD0A-05FFA4CA09E0}" type="presParOf" srcId="{776CF18D-74CA-4B93-BDB5-FC7B2114DA80}" destId="{A82B1D2B-8FDC-439E-8B06-ED2715302A6D}" srcOrd="4" destOrd="0" presId="urn:microsoft.com/office/officeart/2005/8/layout/hList6"/>
    <dgm:cxn modelId="{C00BA0B8-59BB-4B1C-8FBE-EBB8D0570449}" type="presParOf" srcId="{776CF18D-74CA-4B93-BDB5-FC7B2114DA80}" destId="{A4FF0F1D-7805-4D1F-BBF7-5C1B47A22FC1}" srcOrd="5" destOrd="0" presId="urn:microsoft.com/office/officeart/2005/8/layout/hList6"/>
    <dgm:cxn modelId="{59816E56-94CB-4764-A791-7B17162C7C89}" type="presParOf" srcId="{776CF18D-74CA-4B93-BDB5-FC7B2114DA80}" destId="{2CFA7613-D513-47FA-9AC2-B754B90D6B37}"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6C5D8-9D21-48D2-8FDD-8C96CB7289CD}">
      <dsp:nvSpPr>
        <dsp:cNvPr id="0" name=""/>
        <dsp:cNvSpPr/>
      </dsp:nvSpPr>
      <dsp:spPr>
        <a:xfrm rot="16200000">
          <a:off x="-1277034" y="1277478"/>
          <a:ext cx="4525963" cy="1971005"/>
        </a:xfrm>
        <a:prstGeom prst="flowChartManualOperation">
          <a:avLst/>
        </a:prstGeom>
        <a:solidFill>
          <a:schemeClr val="accent4"/>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2675" bIns="0" numCol="1" spcCol="1270" anchor="t" anchorCtr="0">
          <a:noAutofit/>
        </a:bodyPr>
        <a:lstStyle/>
        <a:p>
          <a:pPr lvl="0" algn="l" defTabSz="800100">
            <a:lnSpc>
              <a:spcPct val="90000"/>
            </a:lnSpc>
            <a:spcBef>
              <a:spcPct val="0"/>
            </a:spcBef>
            <a:spcAft>
              <a:spcPct val="35000"/>
            </a:spcAft>
          </a:pPr>
          <a:r>
            <a:rPr lang="en-US" sz="1800" kern="1200" dirty="0" smtClean="0"/>
            <a:t>Education</a:t>
          </a:r>
          <a:endParaRPr lang="en-US" sz="1800" kern="1200" dirty="0"/>
        </a:p>
        <a:p>
          <a:pPr marL="114300" lvl="1" indent="-114300" algn="l" defTabSz="622300">
            <a:lnSpc>
              <a:spcPct val="90000"/>
            </a:lnSpc>
            <a:spcBef>
              <a:spcPct val="0"/>
            </a:spcBef>
            <a:spcAft>
              <a:spcPct val="15000"/>
            </a:spcAft>
            <a:buChar char="••"/>
          </a:pPr>
          <a:r>
            <a:rPr lang="en-US" sz="1400" kern="1200" dirty="0" smtClean="0"/>
            <a:t>ACE Awareness </a:t>
          </a:r>
          <a:endParaRPr lang="en-US" sz="1400" kern="1200" dirty="0"/>
        </a:p>
        <a:p>
          <a:pPr marL="114300" lvl="1" indent="-114300" algn="l" defTabSz="622300">
            <a:lnSpc>
              <a:spcPct val="90000"/>
            </a:lnSpc>
            <a:spcBef>
              <a:spcPct val="0"/>
            </a:spcBef>
            <a:spcAft>
              <a:spcPct val="15000"/>
            </a:spcAft>
            <a:buChar char="••"/>
          </a:pPr>
          <a:r>
            <a:rPr lang="en-GB" sz="1400" kern="1200" dirty="0" smtClean="0"/>
            <a:t>Recognising trauma, responding appropriately, developing resilience</a:t>
          </a:r>
          <a:endParaRPr lang="en-US" sz="1400" kern="1200" dirty="0"/>
        </a:p>
        <a:p>
          <a:pPr marL="114300" lvl="1" indent="-114300" algn="l" defTabSz="622300">
            <a:lnSpc>
              <a:spcPct val="90000"/>
            </a:lnSpc>
            <a:spcBef>
              <a:spcPct val="0"/>
            </a:spcBef>
            <a:spcAft>
              <a:spcPct val="15000"/>
            </a:spcAft>
            <a:buChar char="••"/>
          </a:pPr>
          <a:r>
            <a:rPr lang="en-US" sz="1400" kern="1200" dirty="0" smtClean="0"/>
            <a:t>PATH approach to becoming an ACE-Informed School</a:t>
          </a:r>
          <a:endParaRPr lang="en-US" sz="1400" kern="1200" dirty="0"/>
        </a:p>
      </dsp:txBody>
      <dsp:txXfrm rot="5400000">
        <a:off x="445" y="905192"/>
        <a:ext cx="1971005" cy="2715577"/>
      </dsp:txXfrm>
    </dsp:sp>
    <dsp:sp modelId="{0E9B7DAC-0E6A-4FCE-B2A8-38273348A5A2}">
      <dsp:nvSpPr>
        <dsp:cNvPr id="0" name=""/>
        <dsp:cNvSpPr/>
      </dsp:nvSpPr>
      <dsp:spPr>
        <a:xfrm rot="16200000">
          <a:off x="771704" y="1326872"/>
          <a:ext cx="4525963" cy="1872218"/>
        </a:xfrm>
        <a:prstGeom prst="flowChartManualOperation">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2675" bIns="0" numCol="1" spcCol="1270" anchor="t" anchorCtr="0">
          <a:noAutofit/>
        </a:bodyPr>
        <a:lstStyle/>
        <a:p>
          <a:pPr lvl="0" algn="l" defTabSz="800100">
            <a:lnSpc>
              <a:spcPct val="90000"/>
            </a:lnSpc>
            <a:spcBef>
              <a:spcPct val="0"/>
            </a:spcBef>
            <a:spcAft>
              <a:spcPct val="35000"/>
            </a:spcAft>
          </a:pPr>
          <a:r>
            <a:rPr lang="en-US" sz="1800" kern="1200" dirty="0" smtClean="0"/>
            <a:t>Housing PATH Training</a:t>
          </a:r>
          <a:endParaRPr lang="en-US" sz="1800" kern="1200" dirty="0"/>
        </a:p>
        <a:p>
          <a:pPr marL="114300" lvl="1" indent="-114300" algn="l" defTabSz="622300">
            <a:lnSpc>
              <a:spcPct val="90000"/>
            </a:lnSpc>
            <a:spcBef>
              <a:spcPct val="0"/>
            </a:spcBef>
            <a:spcAft>
              <a:spcPct val="15000"/>
            </a:spcAft>
            <a:buChar char="••"/>
          </a:pPr>
          <a:r>
            <a:rPr lang="en-US" sz="1400" kern="1200" dirty="0" smtClean="0"/>
            <a:t>Foundation</a:t>
          </a:r>
          <a:endParaRPr lang="en-US" sz="1400" kern="1200" dirty="0"/>
        </a:p>
        <a:p>
          <a:pPr marL="114300" lvl="1" indent="-114300" algn="l" defTabSz="622300">
            <a:lnSpc>
              <a:spcPct val="90000"/>
            </a:lnSpc>
            <a:spcBef>
              <a:spcPct val="0"/>
            </a:spcBef>
            <a:spcAft>
              <a:spcPct val="15000"/>
            </a:spcAft>
            <a:buChar char="••"/>
          </a:pPr>
          <a:r>
            <a:rPr lang="en-US" sz="1400" kern="1200" dirty="0" smtClean="0">
              <a:solidFill>
                <a:schemeClr val="bg1"/>
              </a:solidFill>
            </a:rPr>
            <a:t>3-day</a:t>
          </a:r>
          <a:endParaRPr lang="en-US" sz="1400" kern="1200" dirty="0"/>
        </a:p>
        <a:p>
          <a:pPr marL="114300" lvl="1" indent="-114300" algn="l" defTabSz="622300">
            <a:lnSpc>
              <a:spcPct val="90000"/>
            </a:lnSpc>
            <a:spcBef>
              <a:spcPct val="0"/>
            </a:spcBef>
            <a:spcAft>
              <a:spcPct val="15000"/>
            </a:spcAft>
            <a:buChar char="••"/>
          </a:pPr>
          <a:r>
            <a:rPr lang="en-US" sz="1400" kern="1200" dirty="0" smtClean="0"/>
            <a:t>Leaders</a:t>
          </a:r>
          <a:endParaRPr lang="en-US" sz="1400" kern="1200" dirty="0"/>
        </a:p>
      </dsp:txBody>
      <dsp:txXfrm rot="5400000">
        <a:off x="2098576" y="905193"/>
        <a:ext cx="1872218" cy="2715577"/>
      </dsp:txXfrm>
    </dsp:sp>
    <dsp:sp modelId="{A82B1D2B-8FDC-439E-8B06-ED2715302A6D}">
      <dsp:nvSpPr>
        <dsp:cNvPr id="0" name=""/>
        <dsp:cNvSpPr/>
      </dsp:nvSpPr>
      <dsp:spPr>
        <a:xfrm rot="16200000">
          <a:off x="2861840" y="1277478"/>
          <a:ext cx="4525963" cy="1971005"/>
        </a:xfrm>
        <a:prstGeom prst="flowChartManualOperation">
          <a:avLst/>
        </a:prstGeom>
        <a:solidFill>
          <a:srgbClr val="BF4D99"/>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2675" bIns="0" numCol="1" spcCol="1270" anchor="t" anchorCtr="0">
          <a:noAutofit/>
        </a:bodyPr>
        <a:lstStyle/>
        <a:p>
          <a:pPr lvl="0" algn="l" defTabSz="800100">
            <a:lnSpc>
              <a:spcPct val="90000"/>
            </a:lnSpc>
            <a:spcBef>
              <a:spcPct val="0"/>
            </a:spcBef>
            <a:spcAft>
              <a:spcPct val="35000"/>
            </a:spcAft>
          </a:pPr>
          <a:r>
            <a:rPr lang="en-US" sz="1800" kern="1200" dirty="0" smtClean="0"/>
            <a:t>Youth</a:t>
          </a:r>
          <a:endParaRPr lang="en-US" sz="1800" kern="1200" dirty="0"/>
        </a:p>
        <a:p>
          <a:pPr marL="114300" lvl="1" indent="-114300" algn="l" defTabSz="622300">
            <a:lnSpc>
              <a:spcPct val="90000"/>
            </a:lnSpc>
            <a:spcBef>
              <a:spcPct val="0"/>
            </a:spcBef>
            <a:spcAft>
              <a:spcPct val="15000"/>
            </a:spcAft>
            <a:buChar char="••"/>
          </a:pPr>
          <a:r>
            <a:rPr lang="en-US" sz="1400" kern="1200" dirty="0" smtClean="0"/>
            <a:t>Creating an ACE Aware Youth Workforce – Youth workers linked to school settings</a:t>
          </a:r>
          <a:endParaRPr lang="en-US" sz="1400" kern="1200" dirty="0"/>
        </a:p>
        <a:p>
          <a:pPr marL="114300" lvl="1" indent="-114300" algn="l" defTabSz="622300">
            <a:lnSpc>
              <a:spcPct val="90000"/>
            </a:lnSpc>
            <a:spcBef>
              <a:spcPct val="0"/>
            </a:spcBef>
            <a:spcAft>
              <a:spcPct val="15000"/>
            </a:spcAft>
            <a:buChar char="••"/>
          </a:pPr>
          <a:r>
            <a:rPr lang="en-US" sz="1400" kern="1200" dirty="0" smtClean="0"/>
            <a:t>Sports Wales- develop resilience as core protective factor</a:t>
          </a:r>
          <a:endParaRPr lang="en-US" sz="1400" kern="1200" dirty="0"/>
        </a:p>
      </dsp:txBody>
      <dsp:txXfrm rot="5400000">
        <a:off x="4139319" y="905192"/>
        <a:ext cx="1971005" cy="2715577"/>
      </dsp:txXfrm>
    </dsp:sp>
    <dsp:sp modelId="{2CFA7613-D513-47FA-9AC2-B754B90D6B37}">
      <dsp:nvSpPr>
        <dsp:cNvPr id="0" name=""/>
        <dsp:cNvSpPr/>
      </dsp:nvSpPr>
      <dsp:spPr>
        <a:xfrm rot="16200000">
          <a:off x="4980671" y="1277478"/>
          <a:ext cx="4525963" cy="1971005"/>
        </a:xfrm>
        <a:prstGeom prst="flowChartManualOperation">
          <a:avLst/>
        </a:prstGeom>
        <a:solidFill>
          <a:schemeClr val="accent6"/>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3350" bIns="0" numCol="1" spcCol="1270" anchor="t" anchorCtr="0">
          <a:noAutofit/>
        </a:bodyPr>
        <a:lstStyle/>
        <a:p>
          <a:pPr lvl="0" algn="l" defTabSz="933450">
            <a:lnSpc>
              <a:spcPct val="90000"/>
            </a:lnSpc>
            <a:spcBef>
              <a:spcPct val="0"/>
            </a:spcBef>
            <a:spcAft>
              <a:spcPct val="35000"/>
            </a:spcAft>
          </a:pPr>
          <a:r>
            <a:rPr lang="en-US" sz="2100" kern="1200" dirty="0" smtClean="0"/>
            <a:t>Multi-agency</a:t>
          </a:r>
        </a:p>
        <a:p>
          <a:pPr lvl="0" algn="l" defTabSz="933450">
            <a:lnSpc>
              <a:spcPct val="90000"/>
            </a:lnSpc>
            <a:spcBef>
              <a:spcPct val="0"/>
            </a:spcBef>
            <a:spcAft>
              <a:spcPct val="35000"/>
            </a:spcAft>
          </a:pPr>
          <a:r>
            <a:rPr lang="en-US" sz="1600" b="1" kern="1200" dirty="0" smtClean="0">
              <a:solidFill>
                <a:srgbClr val="FF0000"/>
              </a:solidFill>
            </a:rPr>
            <a:t>Under development</a:t>
          </a:r>
          <a:endParaRPr lang="en-US" sz="1600" b="1" kern="1200" dirty="0">
            <a:solidFill>
              <a:srgbClr val="FF0000"/>
            </a:solidFill>
          </a:endParaRPr>
        </a:p>
        <a:p>
          <a:pPr marL="171450" lvl="1" indent="-171450" algn="l" defTabSz="711200">
            <a:lnSpc>
              <a:spcPct val="90000"/>
            </a:lnSpc>
            <a:spcBef>
              <a:spcPct val="0"/>
            </a:spcBef>
            <a:spcAft>
              <a:spcPct val="15000"/>
            </a:spcAft>
            <a:buChar char="••"/>
          </a:pPr>
          <a:r>
            <a:rPr lang="en-US" sz="1600" kern="1200" dirty="0" smtClean="0"/>
            <a:t>Introduction to ACEs (E-learning package) </a:t>
          </a:r>
          <a:endParaRPr lang="en-US" sz="1600" kern="1200" dirty="0"/>
        </a:p>
        <a:p>
          <a:pPr marL="171450" lvl="1" indent="-171450" algn="l" defTabSz="711200">
            <a:lnSpc>
              <a:spcPct val="90000"/>
            </a:lnSpc>
            <a:spcBef>
              <a:spcPct val="0"/>
            </a:spcBef>
            <a:spcAft>
              <a:spcPct val="15000"/>
            </a:spcAft>
            <a:buChar char="••"/>
          </a:pPr>
          <a:r>
            <a:rPr lang="en-US" sz="1600" kern="1200" dirty="0" smtClean="0"/>
            <a:t>1-day ACE Awareness (Train the Trainer)</a:t>
          </a:r>
          <a:endParaRPr lang="en-US" sz="1600" kern="1200" dirty="0"/>
        </a:p>
      </dsp:txBody>
      <dsp:txXfrm rot="5400000">
        <a:off x="6258150" y="905192"/>
        <a:ext cx="1971005" cy="271557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EB88E8F0-EFFA-4FBE-A37C-225F71E4FB93}" type="datetimeFigureOut">
              <a:rPr lang="en-GB" smtClean="0"/>
              <a:t>25/09/2019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67812FFA-24E6-4AFF-9F40-09935C73E886}" type="slidenum">
              <a:rPr lang="en-GB" smtClean="0"/>
              <a:t>‹#›</a:t>
            </a:fld>
            <a:endParaRPr lang="en-GB"/>
          </a:p>
        </p:txBody>
      </p:sp>
    </p:spTree>
    <p:extLst>
      <p:ext uri="{BB962C8B-B14F-4D97-AF65-F5344CB8AC3E}">
        <p14:creationId xmlns:p14="http://schemas.microsoft.com/office/powerpoint/2010/main" val="1027855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31AF8D49-4A0A-4C68-89DD-A69915D00E97}" type="datetimeFigureOut">
              <a:rPr lang="en-GB" smtClean="0"/>
              <a:t>25/09/2019</a:t>
            </a:fld>
            <a:endParaRPr lang="en-GB"/>
          </a:p>
        </p:txBody>
      </p:sp>
      <p:sp>
        <p:nvSpPr>
          <p:cNvPr id="4" name="Slide Image Placeholder 3"/>
          <p:cNvSpPr>
            <a:spLocks noGrp="1" noRot="1" noChangeAspect="1"/>
          </p:cNvSpPr>
          <p:nvPr>
            <p:ph type="sldImg" idx="2"/>
          </p:nvPr>
        </p:nvSpPr>
        <p:spPr>
          <a:xfrm>
            <a:off x="895350" y="730250"/>
            <a:ext cx="4878388" cy="36591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0FAA39B-F3AD-4D1E-AEE4-E5EAEBBAFEB5}" type="slidenum">
              <a:rPr lang="en-GB" smtClean="0"/>
              <a:t>‹#›</a:t>
            </a:fld>
            <a:endParaRPr lang="en-GB"/>
          </a:p>
        </p:txBody>
      </p:sp>
    </p:spTree>
    <p:extLst>
      <p:ext uri="{BB962C8B-B14F-4D97-AF65-F5344CB8AC3E}">
        <p14:creationId xmlns:p14="http://schemas.microsoft.com/office/powerpoint/2010/main" val="1420456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 be obvious, in-your-face behaviours, may be quiet, sad, silent, may be rejecting, attention-attachment seeking, may be no obvious behaviours, fitting in with the crowd, slump in grades, changes in friendships,</a:t>
            </a:r>
            <a:r>
              <a:rPr lang="en-GB" baseline="0" dirty="0"/>
              <a:t> changes in behaviours, challenges and oppositional behaviour, disengaged, anxious, difficulty building relationships, edgy, hypervigilant, impulsive.</a:t>
            </a:r>
            <a:endParaRPr lang="en-GB" dirty="0"/>
          </a:p>
        </p:txBody>
      </p:sp>
      <p:sp>
        <p:nvSpPr>
          <p:cNvPr id="4" name="Slide Number Placeholder 3"/>
          <p:cNvSpPr>
            <a:spLocks noGrp="1"/>
          </p:cNvSpPr>
          <p:nvPr>
            <p:ph type="sldNum" sz="quarter" idx="10"/>
          </p:nvPr>
        </p:nvSpPr>
        <p:spPr/>
        <p:txBody>
          <a:bodyPr/>
          <a:lstStyle/>
          <a:p>
            <a:fld id="{70FAA39B-F3AD-4D1E-AEE4-E5EAEBBAFEB5}" type="slidenum">
              <a:rPr lang="en-GB" smtClean="0"/>
              <a:t>11</a:t>
            </a:fld>
            <a:endParaRPr lang="en-GB"/>
          </a:p>
        </p:txBody>
      </p:sp>
    </p:spTree>
    <p:extLst>
      <p:ext uri="{BB962C8B-B14F-4D97-AF65-F5344CB8AC3E}">
        <p14:creationId xmlns:p14="http://schemas.microsoft.com/office/powerpoint/2010/main" val="959997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FAA39B-F3AD-4D1E-AEE4-E5EAEBBAFEB5}" type="slidenum">
              <a:rPr lang="en-GB" smtClean="0"/>
              <a:t>14</a:t>
            </a:fld>
            <a:endParaRPr lang="en-GB"/>
          </a:p>
        </p:txBody>
      </p:sp>
    </p:spTree>
    <p:extLst>
      <p:ext uri="{BB962C8B-B14F-4D97-AF65-F5344CB8AC3E}">
        <p14:creationId xmlns:p14="http://schemas.microsoft.com/office/powerpoint/2010/main" val="3029442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FAA39B-F3AD-4D1E-AEE4-E5EAEBBAFEB5}" type="slidenum">
              <a:rPr lang="en-GB" smtClean="0"/>
              <a:t>15</a:t>
            </a:fld>
            <a:endParaRPr lang="en-GB"/>
          </a:p>
        </p:txBody>
      </p:sp>
    </p:spTree>
    <p:extLst>
      <p:ext uri="{BB962C8B-B14F-4D97-AF65-F5344CB8AC3E}">
        <p14:creationId xmlns:p14="http://schemas.microsoft.com/office/powerpoint/2010/main" val="1871668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that accessing</a:t>
            </a:r>
            <a:r>
              <a:rPr lang="en-GB" baseline="0" dirty="0"/>
              <a:t> more of the wells promotes our own well-being which can impact on our own resiliency levels</a:t>
            </a:r>
            <a:endParaRPr lang="en-GB" dirty="0"/>
          </a:p>
        </p:txBody>
      </p:sp>
      <p:sp>
        <p:nvSpPr>
          <p:cNvPr id="4" name="Slide Number Placeholder 3"/>
          <p:cNvSpPr>
            <a:spLocks noGrp="1"/>
          </p:cNvSpPr>
          <p:nvPr>
            <p:ph type="sldNum" sz="quarter" idx="10"/>
          </p:nvPr>
        </p:nvSpPr>
        <p:spPr/>
        <p:txBody>
          <a:bodyPr/>
          <a:lstStyle/>
          <a:p>
            <a:fld id="{70FAA39B-F3AD-4D1E-AEE4-E5EAEBBAFEB5}" type="slidenum">
              <a:rPr lang="en-GB" smtClean="0"/>
              <a:t>27</a:t>
            </a:fld>
            <a:endParaRPr lang="en-GB"/>
          </a:p>
        </p:txBody>
      </p:sp>
    </p:spTree>
    <p:extLst>
      <p:ext uri="{BB962C8B-B14F-4D97-AF65-F5344CB8AC3E}">
        <p14:creationId xmlns:p14="http://schemas.microsoft.com/office/powerpoint/2010/main" val="2163732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Resilience </a:t>
            </a:r>
          </a:p>
          <a:p>
            <a:pPr marL="171450" indent="-171450">
              <a:buFont typeface="Arial" panose="020B0604020202020204" pitchFamily="34" charset="0"/>
              <a:buChar char="•"/>
            </a:pPr>
            <a:r>
              <a:rPr lang="en-GB" dirty="0"/>
              <a:t>Self esteem-nurture</a:t>
            </a:r>
            <a:r>
              <a:rPr lang="en-GB" baseline="0" dirty="0"/>
              <a:t> a positive view of yourself</a:t>
            </a:r>
          </a:p>
          <a:p>
            <a:pPr marL="171450" indent="-171450">
              <a:buFont typeface="Arial" panose="020B0604020202020204" pitchFamily="34" charset="0"/>
              <a:buChar char="•"/>
            </a:pPr>
            <a:r>
              <a:rPr lang="en-GB" baseline="0" dirty="0"/>
              <a:t>Take care of yourself-look for opportunities for self discovery</a:t>
            </a:r>
          </a:p>
          <a:p>
            <a:pPr marL="171450" indent="-171450">
              <a:buFont typeface="Arial" panose="020B0604020202020204" pitchFamily="34" charset="0"/>
              <a:buChar char="•"/>
            </a:pPr>
            <a:r>
              <a:rPr lang="en-GB" baseline="0" dirty="0"/>
              <a:t>Make connections-use social skills and develop the ability to seek help from others</a:t>
            </a:r>
          </a:p>
          <a:p>
            <a:pPr marL="171450" indent="-171450">
              <a:buFont typeface="Arial" panose="020B0604020202020204" pitchFamily="34" charset="0"/>
              <a:buChar char="•"/>
            </a:pPr>
            <a:r>
              <a:rPr lang="en-GB" baseline="0" dirty="0"/>
              <a:t>Self control and take decisive actions-learning from experience</a:t>
            </a:r>
          </a:p>
          <a:p>
            <a:pPr marL="171450" indent="-171450">
              <a:buFont typeface="Arial" panose="020B0604020202020204" pitchFamily="34" charset="0"/>
              <a:buChar char="•"/>
            </a:pPr>
            <a:r>
              <a:rPr lang="en-GB" baseline="0" dirty="0"/>
              <a:t>Maintain a hopeful outlook-optimistic thinking patterns</a:t>
            </a:r>
          </a:p>
          <a:p>
            <a:pPr marL="171450" indent="-171450">
              <a:buFont typeface="Arial" panose="020B0604020202020204" pitchFamily="34" charset="0"/>
              <a:buChar char="•"/>
            </a:pPr>
            <a:r>
              <a:rPr lang="en-GB" baseline="0" dirty="0"/>
              <a:t>Ability to recognise our own emotions and those of others-dealing with feeling</a:t>
            </a:r>
          </a:p>
          <a:p>
            <a:pPr marL="171450" indent="-171450">
              <a:buFont typeface="Arial" panose="020B0604020202020204" pitchFamily="34" charset="0"/>
              <a:buChar char="•"/>
            </a:pPr>
            <a:r>
              <a:rPr lang="en-GB" baseline="0" dirty="0"/>
              <a:t>Willingness to overcome difficulties-problem solving skills</a:t>
            </a:r>
          </a:p>
          <a:p>
            <a:pPr marL="171450" indent="-171450">
              <a:buFont typeface="Arial" panose="020B0604020202020204" pitchFamily="34" charset="0"/>
              <a:buChar char="•"/>
            </a:pPr>
            <a:r>
              <a:rPr lang="en-GB" baseline="0" dirty="0"/>
              <a:t>Keep things in perspective- accept that change is a part of life</a:t>
            </a:r>
          </a:p>
          <a:p>
            <a:pPr marL="171450" indent="-171450">
              <a:buFont typeface="Arial" panose="020B0604020202020204" pitchFamily="34" charset="0"/>
              <a:buChar char="•"/>
            </a:pPr>
            <a:r>
              <a:rPr lang="en-GB" baseline="0" dirty="0"/>
              <a:t>Move towards your goals-realistic expectations</a:t>
            </a:r>
            <a:endParaRPr lang="en-GB" dirty="0"/>
          </a:p>
        </p:txBody>
      </p:sp>
      <p:sp>
        <p:nvSpPr>
          <p:cNvPr id="4" name="Slide Number Placeholder 3"/>
          <p:cNvSpPr>
            <a:spLocks noGrp="1"/>
          </p:cNvSpPr>
          <p:nvPr>
            <p:ph type="sldNum" sz="quarter" idx="10"/>
          </p:nvPr>
        </p:nvSpPr>
        <p:spPr/>
        <p:txBody>
          <a:bodyPr/>
          <a:lstStyle/>
          <a:p>
            <a:fld id="{70FAA39B-F3AD-4D1E-AEE4-E5EAEBBAFEB5}" type="slidenum">
              <a:rPr lang="en-GB" smtClean="0"/>
              <a:t>30</a:t>
            </a:fld>
            <a:endParaRPr lang="en-GB"/>
          </a:p>
        </p:txBody>
      </p:sp>
    </p:spTree>
    <p:extLst>
      <p:ext uri="{BB962C8B-B14F-4D97-AF65-F5344CB8AC3E}">
        <p14:creationId xmlns:p14="http://schemas.microsoft.com/office/powerpoint/2010/main" val="1267410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fontAlgn="base"/>
            <a:r>
              <a:rPr lang="en-US" sz="1200" b="0" u="none" strike="noStrike" kern="1200" dirty="0" smtClean="0">
                <a:solidFill>
                  <a:schemeClr val="tx1"/>
                </a:solidFill>
                <a:effectLst/>
                <a:latin typeface="+mn-lt"/>
                <a:ea typeface="+mn-ea"/>
                <a:cs typeface="+mn-cs"/>
              </a:rPr>
              <a:t>As</a:t>
            </a:r>
            <a:r>
              <a:rPr lang="en-US" sz="1200" b="0" u="none" strike="noStrike" kern="1200" baseline="0" dirty="0" smtClean="0">
                <a:solidFill>
                  <a:schemeClr val="tx1"/>
                </a:solidFill>
                <a:effectLst/>
                <a:latin typeface="+mn-lt"/>
                <a:ea typeface="+mn-ea"/>
                <a:cs typeface="+mn-cs"/>
              </a:rPr>
              <a:t> part of the ACEs work, we are developing sector specific training. In Education, it began with </a:t>
            </a:r>
            <a:r>
              <a:rPr lang="en-US" sz="1200" b="0" u="none" strike="noStrike" kern="1200" dirty="0" smtClean="0">
                <a:solidFill>
                  <a:schemeClr val="tx1"/>
                </a:solidFill>
                <a:effectLst/>
                <a:latin typeface="+mn-lt"/>
                <a:ea typeface="+mn-ea"/>
                <a:cs typeface="+mn-cs"/>
              </a:rPr>
              <a:t>3 Primary schools participating in a Pilot project from the </a:t>
            </a:r>
            <a:r>
              <a:rPr lang="en-US" sz="1200" b="0" u="none" strike="noStrike" kern="1200" dirty="0" err="1" smtClean="0">
                <a:solidFill>
                  <a:schemeClr val="tx1"/>
                </a:solidFill>
                <a:effectLst/>
                <a:latin typeface="+mn-lt"/>
                <a:ea typeface="+mn-ea"/>
                <a:cs typeface="+mn-cs"/>
              </a:rPr>
              <a:t>Maesteg</a:t>
            </a:r>
            <a:r>
              <a:rPr lang="en-US" sz="1200" b="0" u="none" strike="noStrike" kern="1200" dirty="0" smtClean="0">
                <a:solidFill>
                  <a:schemeClr val="tx1"/>
                </a:solidFill>
                <a:effectLst/>
                <a:latin typeface="+mn-lt"/>
                <a:ea typeface="+mn-ea"/>
                <a:cs typeface="+mn-cs"/>
              </a:rPr>
              <a:t> cluster. This is starting</a:t>
            </a:r>
            <a:r>
              <a:rPr lang="en-US" sz="1200" b="0" u="none" strike="noStrike" kern="1200" baseline="0" dirty="0" smtClean="0">
                <a:solidFill>
                  <a:schemeClr val="tx1"/>
                </a:solidFill>
                <a:effectLst/>
                <a:latin typeface="+mn-lt"/>
                <a:ea typeface="+mn-ea"/>
                <a:cs typeface="+mn-cs"/>
              </a:rPr>
              <a:t> to be rolled out from next week and includes an </a:t>
            </a:r>
            <a:r>
              <a:rPr lang="en-US" sz="1200" b="0" u="none" strike="noStrike" kern="1200" dirty="0" smtClean="0">
                <a:solidFill>
                  <a:schemeClr val="tx1"/>
                </a:solidFill>
                <a:effectLst/>
                <a:latin typeface="+mn-lt"/>
                <a:ea typeface="+mn-ea"/>
                <a:cs typeface="+mn-cs"/>
              </a:rPr>
              <a:t>Ace Awareness 3 hour training session,</a:t>
            </a:r>
            <a:r>
              <a:rPr lang="en-US" sz="1200" b="0" u="none" strike="noStrike" kern="1200" baseline="0" dirty="0" smtClean="0">
                <a:solidFill>
                  <a:schemeClr val="tx1"/>
                </a:solidFill>
                <a:effectLst/>
                <a:latin typeface="+mn-lt"/>
                <a:ea typeface="+mn-ea"/>
                <a:cs typeface="+mn-cs"/>
              </a:rPr>
              <a:t> a second session on </a:t>
            </a:r>
            <a:r>
              <a:rPr lang="en-US" sz="1200" b="0" u="none" strike="noStrike" kern="1200" baseline="0" dirty="0" err="1" smtClean="0">
                <a:solidFill>
                  <a:schemeClr val="tx1"/>
                </a:solidFill>
                <a:effectLst/>
                <a:latin typeface="+mn-lt"/>
                <a:ea typeface="+mn-ea"/>
                <a:cs typeface="+mn-cs"/>
              </a:rPr>
              <a:t>r</a:t>
            </a:r>
            <a:r>
              <a:rPr lang="en-US" sz="1200" b="0" u="none" strike="noStrike" kern="1200" dirty="0" err="1" smtClean="0">
                <a:solidFill>
                  <a:schemeClr val="tx1"/>
                </a:solidFill>
                <a:effectLst/>
                <a:latin typeface="+mn-lt"/>
                <a:ea typeface="+mn-ea"/>
                <a:cs typeface="+mn-cs"/>
              </a:rPr>
              <a:t>ecognising</a:t>
            </a:r>
            <a:r>
              <a:rPr lang="en-US" sz="1200" b="0" u="none" strike="noStrike" kern="1200" dirty="0" smtClean="0">
                <a:solidFill>
                  <a:schemeClr val="tx1"/>
                </a:solidFill>
                <a:effectLst/>
                <a:latin typeface="+mn-lt"/>
                <a:ea typeface="+mn-ea"/>
                <a:cs typeface="+mn-cs"/>
              </a:rPr>
              <a:t> trauma</a:t>
            </a:r>
            <a:r>
              <a:rPr lang="en-US" sz="1200" b="0" u="none" strike="noStrike" kern="1200" baseline="0" dirty="0" smtClean="0">
                <a:solidFill>
                  <a:schemeClr val="tx1"/>
                </a:solidFill>
                <a:effectLst/>
                <a:latin typeface="+mn-lt"/>
                <a:ea typeface="+mn-ea"/>
                <a:cs typeface="+mn-cs"/>
              </a:rPr>
              <a:t> </a:t>
            </a:r>
            <a:r>
              <a:rPr lang="en-US" sz="1200" b="0" u="none" strike="noStrike" kern="1200" baseline="0" dirty="0" err="1" smtClean="0">
                <a:solidFill>
                  <a:schemeClr val="tx1"/>
                </a:solidFill>
                <a:effectLst/>
                <a:latin typeface="+mn-lt"/>
                <a:ea typeface="+mn-ea"/>
                <a:cs typeface="+mn-cs"/>
              </a:rPr>
              <a:t>and</a:t>
            </a:r>
            <a:r>
              <a:rPr lang="en-US" sz="1200" b="0" u="none" strike="noStrike" kern="1200" dirty="0" err="1" smtClean="0">
                <a:solidFill>
                  <a:schemeClr val="tx1"/>
                </a:solidFill>
                <a:effectLst/>
                <a:latin typeface="+mn-lt"/>
                <a:ea typeface="+mn-ea"/>
                <a:cs typeface="+mn-cs"/>
              </a:rPr>
              <a:t>responding</a:t>
            </a:r>
            <a:r>
              <a:rPr lang="en-US" sz="1200" b="0" u="none" strike="noStrike" kern="1200" dirty="0" smtClean="0">
                <a:solidFill>
                  <a:schemeClr val="tx1"/>
                </a:solidFill>
                <a:effectLst/>
                <a:latin typeface="+mn-lt"/>
                <a:ea typeface="+mn-ea"/>
                <a:cs typeface="+mn-cs"/>
              </a:rPr>
              <a:t> appropriately (emotion coaching). It is a universal</a:t>
            </a:r>
            <a:r>
              <a:rPr lang="en-US" sz="1200" b="0" u="none" strike="noStrike" kern="1200" baseline="0" dirty="0" smtClean="0">
                <a:solidFill>
                  <a:schemeClr val="tx1"/>
                </a:solidFill>
                <a:effectLst/>
                <a:latin typeface="+mn-lt"/>
                <a:ea typeface="+mn-ea"/>
                <a:cs typeface="+mn-cs"/>
              </a:rPr>
              <a:t> and </a:t>
            </a:r>
            <a:r>
              <a:rPr lang="en-US" sz="1200" b="0" u="none" strike="noStrike" kern="1200" dirty="0" smtClean="0">
                <a:solidFill>
                  <a:schemeClr val="tx1"/>
                </a:solidFill>
                <a:effectLst/>
                <a:latin typeface="+mn-lt"/>
                <a:ea typeface="+mn-ea"/>
                <a:cs typeface="+mn-cs"/>
              </a:rPr>
              <a:t>whole school approach. The third and final session is a PATH approach to becoming an ACE informed school.  There is also an</a:t>
            </a:r>
            <a:r>
              <a:rPr lang="en-US" sz="1200" b="0" u="none" strike="noStrike" kern="1200" baseline="0" dirty="0" smtClean="0">
                <a:solidFill>
                  <a:schemeClr val="tx1"/>
                </a:solidFill>
                <a:effectLst/>
                <a:latin typeface="+mn-lt"/>
                <a:ea typeface="+mn-ea"/>
                <a:cs typeface="+mn-cs"/>
              </a:rPr>
              <a:t> in</a:t>
            </a:r>
            <a:r>
              <a:rPr lang="en-US" sz="1200" b="0" u="none" strike="noStrike" kern="1200" dirty="0" smtClean="0">
                <a:solidFill>
                  <a:schemeClr val="tx1"/>
                </a:solidFill>
                <a:effectLst/>
                <a:latin typeface="+mn-lt"/>
                <a:ea typeface="+mn-ea"/>
                <a:cs typeface="+mn-cs"/>
              </a:rPr>
              <a:t>dividual action plan devised for each school with support offered by a Healthy Schools Coordinator to implement the plan as well as provide Early Help. Sian Griffiths (Education</a:t>
            </a:r>
            <a:r>
              <a:rPr lang="en-US" sz="1200" b="0" u="none" strike="noStrike" kern="1200" baseline="0" dirty="0" smtClean="0">
                <a:solidFill>
                  <a:schemeClr val="tx1"/>
                </a:solidFill>
                <a:effectLst/>
                <a:latin typeface="+mn-lt"/>
                <a:ea typeface="+mn-ea"/>
                <a:cs typeface="+mn-cs"/>
              </a:rPr>
              <a:t> Sector Engagement Lead for the Hub) is leading this and there is a similar pilot soon to be started looking at tailored packages for secondary schools across Wales.</a:t>
            </a:r>
          </a:p>
          <a:p>
            <a:pPr lvl="0" fontAlgn="base"/>
            <a:endParaRPr lang="en-US" sz="1200" b="0" u="none" strike="noStrike" kern="1200" baseline="0" dirty="0" smtClean="0">
              <a:solidFill>
                <a:schemeClr val="tx1"/>
              </a:solidFill>
              <a:effectLst/>
              <a:latin typeface="+mn-lt"/>
              <a:ea typeface="+mn-ea"/>
              <a:cs typeface="+mn-cs"/>
            </a:endParaRPr>
          </a:p>
          <a:p>
            <a:pPr lvl="0" fontAlgn="base"/>
            <a:r>
              <a:rPr lang="en-US" sz="1200" b="0" u="none" strike="noStrike" kern="1200" baseline="0" dirty="0" smtClean="0">
                <a:solidFill>
                  <a:schemeClr val="tx1"/>
                </a:solidFill>
                <a:effectLst/>
                <a:latin typeface="+mn-lt"/>
                <a:ea typeface="+mn-ea"/>
                <a:cs typeface="+mn-cs"/>
              </a:rPr>
              <a:t>Charlotte Waite (Housing Sector Engagement Lead for the Hub), in partnership with Cymorth Cymru, has developed training for the housing sector around psychological informed training. The PATH training (Prevention, ACEs, Trauma, Homelessness) offerings include a 1-day foundation, 3-day option around embedding PIE within organization and PIE training for leaders and commissioners.</a:t>
            </a:r>
            <a:endParaRPr lang="en-US" sz="1200" b="0" u="none" strike="noStrike" kern="1200" dirty="0" smtClean="0">
              <a:solidFill>
                <a:schemeClr val="tx1"/>
              </a:solidFill>
              <a:effectLst/>
              <a:latin typeface="+mn-lt"/>
              <a:ea typeface="+mn-ea"/>
              <a:cs typeface="+mn-cs"/>
            </a:endParaRPr>
          </a:p>
          <a:p>
            <a:pPr lvl="0" fontAlgn="base"/>
            <a:endParaRPr lang="en-GB" sz="1200" b="0" u="none" strike="noStrike" kern="1200" dirty="0" smtClean="0">
              <a:solidFill>
                <a:schemeClr val="tx1"/>
              </a:solidFill>
              <a:effectLst/>
              <a:latin typeface="+mn-lt"/>
              <a:ea typeface="+mn-ea"/>
              <a:cs typeface="+mn-cs"/>
            </a:endParaRPr>
          </a:p>
          <a:p>
            <a:pPr lvl="0" fontAlgn="base"/>
            <a:r>
              <a:rPr lang="en-GB" sz="1200" b="0" u="none" strike="noStrike" kern="1200" dirty="0" smtClean="0">
                <a:solidFill>
                  <a:schemeClr val="tx1"/>
                </a:solidFill>
                <a:effectLst/>
                <a:latin typeface="+mn-lt"/>
                <a:ea typeface="+mn-ea"/>
                <a:cs typeface="+mn-cs"/>
              </a:rPr>
              <a:t>Laura Tranter (Community</a:t>
            </a:r>
            <a:r>
              <a:rPr lang="en-GB" sz="1200" b="0" u="none" strike="noStrike" kern="1200" baseline="0" dirty="0" smtClean="0">
                <a:solidFill>
                  <a:schemeClr val="tx1"/>
                </a:solidFill>
                <a:effectLst/>
                <a:latin typeface="+mn-lt"/>
                <a:ea typeface="+mn-ea"/>
                <a:cs typeface="+mn-cs"/>
              </a:rPr>
              <a:t> Sector Engagement Lead) is currently rolling out Youth Workforce Training – Creating an ACE Aware Youth Workforce. A complimentary precursor to accredited training around the trauma recovery model and the enhanced case management training and we have commissioned a Theatre Director to assist in this training so the sessions are very interactive. </a:t>
            </a:r>
            <a:endParaRPr lang="en-GB" sz="1200" b="0" u="none" strike="noStrike"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83BC27-09AE-4EC0-BC05-919E78D97FC6}" type="slidenum">
              <a:rPr lang="en-GB" smtClean="0"/>
              <a:pPr/>
              <a:t>34</a:t>
            </a:fld>
            <a:endParaRPr lang="en-GB"/>
          </a:p>
        </p:txBody>
      </p:sp>
    </p:spTree>
    <p:extLst>
      <p:ext uri="{BB962C8B-B14F-4D97-AF65-F5344CB8AC3E}">
        <p14:creationId xmlns:p14="http://schemas.microsoft.com/office/powerpoint/2010/main" val="441590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hope you’ve enjoyed</a:t>
            </a:r>
            <a:r>
              <a:rPr lang="en-GB" baseline="0" dirty="0" smtClean="0"/>
              <a:t> this session and it’s got you thinking about the role you can play in tackling and preventing ACEs.  If you want to know more or follow the work we are doing, please join us one any one, or all, of our social media sites – details here for you.</a:t>
            </a:r>
          </a:p>
          <a:p>
            <a:endParaRPr lang="en-GB" baseline="0" dirty="0" smtClean="0"/>
          </a:p>
          <a:p>
            <a:r>
              <a:rPr lang="en-GB" baseline="0" dirty="0" smtClean="0"/>
              <a:t>Thank you very much!</a:t>
            </a:r>
            <a:endParaRPr lang="en-GB" dirty="0"/>
          </a:p>
        </p:txBody>
      </p:sp>
      <p:sp>
        <p:nvSpPr>
          <p:cNvPr id="4" name="Slide Number Placeholder 3"/>
          <p:cNvSpPr>
            <a:spLocks noGrp="1"/>
          </p:cNvSpPr>
          <p:nvPr>
            <p:ph type="sldNum" sz="quarter" idx="10"/>
          </p:nvPr>
        </p:nvSpPr>
        <p:spPr/>
        <p:txBody>
          <a:bodyPr/>
          <a:lstStyle/>
          <a:p>
            <a:fld id="{6EAD73DE-ED11-42D0-8370-44AEA20C1918}" type="slidenum">
              <a:rPr lang="en-GB" smtClean="0"/>
              <a:t>35</a:t>
            </a:fld>
            <a:endParaRPr lang="en-GB"/>
          </a:p>
        </p:txBody>
      </p:sp>
    </p:spTree>
    <p:extLst>
      <p:ext uri="{BB962C8B-B14F-4D97-AF65-F5344CB8AC3E}">
        <p14:creationId xmlns:p14="http://schemas.microsoft.com/office/powerpoint/2010/main" val="1456846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20" y="802300"/>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20" y="3531207"/>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25/09/2019</a:t>
            </a:fld>
            <a:endParaRPr lang="en-GB"/>
          </a:p>
        </p:txBody>
      </p:sp>
      <p:sp>
        <p:nvSpPr>
          <p:cNvPr id="5" name="Footer Placeholder 4"/>
          <p:cNvSpPr>
            <a:spLocks noGrp="1"/>
          </p:cNvSpPr>
          <p:nvPr>
            <p:ph type="ftr" sz="quarter" idx="11"/>
          </p:nvPr>
        </p:nvSpPr>
        <p:spPr>
          <a:xfrm>
            <a:off x="2396319" y="329310"/>
            <a:ext cx="3086292" cy="309201"/>
          </a:xfrm>
        </p:spPr>
        <p:txBody>
          <a:bodyPr/>
          <a:lstStyle/>
          <a:p>
            <a:endParaRPr lang="en-GB"/>
          </a:p>
        </p:txBody>
      </p:sp>
      <p:sp>
        <p:nvSpPr>
          <p:cNvPr id="6" name="Slide Number Placeholder 5"/>
          <p:cNvSpPr>
            <a:spLocks noGrp="1"/>
          </p:cNvSpPr>
          <p:nvPr>
            <p:ph type="sldNum" sz="quarter" idx="12"/>
          </p:nvPr>
        </p:nvSpPr>
        <p:spPr>
          <a:xfrm>
            <a:off x="1434704" y="798973"/>
            <a:ext cx="802005" cy="503578"/>
          </a:xfrm>
        </p:spPr>
        <p:txBody>
          <a:bodyPr/>
          <a:lstStyle/>
          <a:p>
            <a:fld id="{F883CAAE-B71C-47B9-A9D2-3D34FE1863A9}" type="slidenum">
              <a:rPr lang="en-GB" smtClean="0"/>
              <a:t>‹#›</a:t>
            </a:fld>
            <a:endParaRPr lang="en-GB"/>
          </a:p>
        </p:txBody>
      </p:sp>
      <p:cxnSp>
        <p:nvCxnSpPr>
          <p:cNvPr id="15" name="Straight Connector 14"/>
          <p:cNvCxnSpPr/>
          <p:nvPr/>
        </p:nvCxnSpPr>
        <p:spPr>
          <a:xfrm>
            <a:off x="2396320"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019237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25/09/2019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cxnSp>
        <p:nvCxnSpPr>
          <p:cNvPr id="33" name="Straight Connector 32"/>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6662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8"/>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6E754CB-3783-466B-A895-000378DFB074}" type="datetimeFigureOut">
              <a:rPr lang="en-GB" smtClean="0"/>
              <a:t>25/09/2019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14468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2" y="804892"/>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7"/>
            <a:ext cx="3125652" cy="34375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E754CB-3783-466B-A895-000378DFB074}" type="datetimeFigureOut">
              <a:rPr lang="en-GB" smtClean="0"/>
              <a:t>25/09/2019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3CAAE-B71C-47B9-A9D2-3D34FE1863A9}" type="slidenum">
              <a:rPr lang="en-GB" smtClean="0"/>
              <a:t>‹#›</a:t>
            </a:fld>
            <a:endParaRPr lang="en-GB"/>
          </a:p>
        </p:txBody>
      </p:sp>
      <p:cxnSp>
        <p:nvCxnSpPr>
          <p:cNvPr id="33" name="Straight Connector 32"/>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87905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6"/>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2"/>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443491" y="2824272"/>
            <a:ext cx="312576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6"/>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E754CB-3783-466B-A895-000378DFB074}" type="datetimeFigureOut">
              <a:rPr lang="en-GB" smtClean="0"/>
              <a:t>25/09/2019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2991835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E754CB-3783-466B-A895-000378DFB074}" type="datetimeFigureOut">
              <a:rPr lang="en-GB" smtClean="0"/>
              <a:t>25/09/2019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1227642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E754CB-3783-466B-A895-000378DFB074}" type="datetimeFigureOut">
              <a:rPr lang="en-GB" smtClean="0"/>
              <a:t>25/09/2019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73153536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4"/>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6E754CB-3783-466B-A895-000378DFB074}" type="datetimeFigureOut">
              <a:rPr lang="en-GB" smtClean="0"/>
              <a:t>25/09/2019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3CAAE-B71C-47B9-A9D2-3D34FE1863A9}" type="slidenum">
              <a:rPr lang="en-GB" smtClean="0"/>
              <a:t>‹#›</a:t>
            </a:fld>
            <a:endParaRPr lang="en-GB"/>
          </a:p>
        </p:txBody>
      </p:sp>
      <p:cxnSp>
        <p:nvCxnSpPr>
          <p:cNvPr id="17" name="Straight Connector 16"/>
          <p:cNvCxnSpPr/>
          <p:nvPr/>
        </p:nvCxnSpPr>
        <p:spPr>
          <a:xfrm>
            <a:off x="1441749"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9537261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2" y="482173"/>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9" y="1122545"/>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1436664" y="5469859"/>
            <a:ext cx="3252420" cy="320123"/>
          </a:xfrm>
        </p:spPr>
        <p:txBody>
          <a:bodyPr/>
          <a:lstStyle>
            <a:lvl1pPr algn="l">
              <a:defRPr/>
            </a:lvl1pPr>
          </a:lstStyle>
          <a:p>
            <a:fld id="{06E754CB-3783-466B-A895-000378DFB074}" type="datetimeFigureOut">
              <a:rPr lang="en-GB" smtClean="0"/>
              <a:t>25/09/2019</a:t>
            </a:fld>
            <a:endParaRPr lang="en-GB"/>
          </a:p>
        </p:txBody>
      </p:sp>
      <p:sp>
        <p:nvSpPr>
          <p:cNvPr id="6" name="Footer Placeholder 5"/>
          <p:cNvSpPr>
            <a:spLocks noGrp="1"/>
          </p:cNvSpPr>
          <p:nvPr>
            <p:ph type="ftr" sz="quarter" idx="11"/>
          </p:nvPr>
        </p:nvSpPr>
        <p:spPr>
          <a:xfrm>
            <a:off x="1437530" y="318642"/>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F883CAAE-B71C-47B9-A9D2-3D34FE1863A9}"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28459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2"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25/09/2019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spTree>
    <p:extLst>
      <p:ext uri="{BB962C8B-B14F-4D97-AF65-F5344CB8AC3E}">
        <p14:creationId xmlns:p14="http://schemas.microsoft.com/office/powerpoint/2010/main" val="2465007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9" y="798976"/>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2" y="798976"/>
            <a:ext cx="5301095"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E754CB-3783-466B-A895-000378DFB074}" type="datetimeFigureOut">
              <a:rPr lang="en-GB" smtClean="0"/>
              <a:t>25/09/2019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3CAAE-B71C-47B9-A9D2-3D34FE1863A9}" type="slidenum">
              <a:rPr lang="en-GB" smtClean="0"/>
              <a:t>‹#›</a:t>
            </a:fld>
            <a:endParaRPr lang="en-GB"/>
          </a:p>
        </p:txBody>
      </p:sp>
      <p:cxnSp>
        <p:nvCxnSpPr>
          <p:cNvPr id="15" name="Straight Connector 14"/>
          <p:cNvCxnSpPr/>
          <p:nvPr/>
        </p:nvCxnSpPr>
        <p:spPr>
          <a:xfrm>
            <a:off x="6918028" y="798976"/>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271596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5"/>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2" y="804522"/>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2" y="2015734"/>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3"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6E754CB-3783-466B-A895-000378DFB074}" type="datetimeFigureOut">
              <a:rPr lang="en-GB" smtClean="0"/>
              <a:t>25/09/2019</a:t>
            </a:fld>
            <a:endParaRPr lang="en-GB"/>
          </a:p>
        </p:txBody>
      </p:sp>
      <p:sp>
        <p:nvSpPr>
          <p:cNvPr id="5" name="Footer Placeholder 4"/>
          <p:cNvSpPr>
            <a:spLocks noGrp="1"/>
          </p:cNvSpPr>
          <p:nvPr>
            <p:ph type="ftr" sz="quarter" idx="3"/>
          </p:nvPr>
        </p:nvSpPr>
        <p:spPr>
          <a:xfrm>
            <a:off x="1443491" y="329310"/>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6"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F883CAAE-B71C-47B9-A9D2-3D34FE1863A9}" type="slidenum">
              <a:rPr lang="en-GB" smtClean="0"/>
              <a:t>‹#›</a:t>
            </a:fld>
            <a:endParaRPr lang="en-GB"/>
          </a:p>
        </p:txBody>
      </p:sp>
    </p:spTree>
    <p:extLst>
      <p:ext uri="{BB962C8B-B14F-4D97-AF65-F5344CB8AC3E}">
        <p14:creationId xmlns:p14="http://schemas.microsoft.com/office/powerpoint/2010/main" val="939880125"/>
      </p:ext>
    </p:extLst>
  </p:cSld>
  <p:clrMap bg1="lt1" tx1="dk1" bg2="lt2" tx2="dk2" accent1="accent1" accent2="accent2" accent3="accent3" accent4="accent4" accent5="accent5" accent6="accent6" hlink="hlink" folHlink="folHlink"/>
  <p:sldLayoutIdLst>
    <p:sldLayoutId id="2147483981" r:id="rId1"/>
    <p:sldLayoutId id="2147483982" r:id="rId2"/>
    <p:sldLayoutId id="2147483983" r:id="rId3"/>
    <p:sldLayoutId id="2147483984" r:id="rId4"/>
    <p:sldLayoutId id="2147483985" r:id="rId5"/>
    <p:sldLayoutId id="2147483986" r:id="rId6"/>
    <p:sldLayoutId id="2147483987" r:id="rId7"/>
    <p:sldLayoutId id="2147483988" r:id="rId8"/>
    <p:sldLayoutId id="2147483989" r:id="rId9"/>
    <p:sldLayoutId id="2147483990" r:id="rId10"/>
    <p:sldLayoutId id="214748399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8.jpeg"/><Relationship Id="rId7" Type="http://schemas.openxmlformats.org/officeDocument/2006/relationships/image" Target="../media/image20.jpe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hyperlink" Target="https://www.google.co.uk/url?sa=i&amp;rct=j&amp;q=&amp;esrc=s&amp;source=images&amp;cd=&amp;cad=rja&amp;uact=8&amp;ved=2ahUKEwi_0Lmj7dfaAhVCU1AKHVz_CFUQjRx6BAgAEAU&amp;url=https://www.mnn.com/health/fitness-well-being/stories/4-things-teens-really-need-their-parents&amp;psig=AOvVaw1vUDKpTMc6u9bz2q1tXoqb&amp;ust=1524826317801549" TargetMode="External"/><Relationship Id="rId5" Type="http://schemas.openxmlformats.org/officeDocument/2006/relationships/image" Target="../media/image13.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1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30.jpeg"/><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png"/><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44.jpeg"/></Relationships>
</file>

<file path=ppt/slides/_rels/slide2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2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jpeg"/></Relationships>
</file>

<file path=ppt/slides/_rels/slide2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31.xml.rels><?xml version="1.0" encoding="UTF-8" standalone="yes"?>
<Relationships xmlns="http://schemas.openxmlformats.org/package/2006/relationships"><Relationship Id="rId2" Type="http://schemas.openxmlformats.org/officeDocument/2006/relationships/hyperlink" Target="https://www.iriss.org.uk/resources/esss-outlines/ace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60.png"/><Relationship Id="rId7" Type="http://schemas.openxmlformats.org/officeDocument/2006/relationships/image" Target="../media/image62.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61.gif"/><Relationship Id="rId5" Type="http://schemas.openxmlformats.org/officeDocument/2006/relationships/hyperlink" Target="mailto:ACE@wales.nhs.uk" TargetMode="External"/><Relationship Id="rId4" Type="http://schemas.openxmlformats.org/officeDocument/2006/relationships/hyperlink" Target="http://www.facebook.com/acehubwales/"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844824"/>
            <a:ext cx="7772400" cy="1944215"/>
          </a:xfrm>
        </p:spPr>
        <p:txBody>
          <a:bodyPr>
            <a:normAutofit/>
          </a:bodyPr>
          <a:lstStyle/>
          <a:p>
            <a:pPr algn="ctr"/>
            <a:r>
              <a:rPr lang="en-GB" b="1" dirty="0"/>
              <a:t>Adverse Childhood Experiences</a:t>
            </a:r>
            <a:br>
              <a:rPr lang="en-GB" b="1" dirty="0"/>
            </a:br>
            <a:r>
              <a:rPr lang="en-GB" sz="1500" dirty="0" smtClean="0"/>
              <a:t>secondary: session 2</a:t>
            </a:r>
            <a:endParaRPr lang="en-GB" sz="1500" dirty="0"/>
          </a:p>
        </p:txBody>
      </p:sp>
      <p:sp>
        <p:nvSpPr>
          <p:cNvPr id="3" name="Subtitle 2"/>
          <p:cNvSpPr>
            <a:spLocks noGrp="1"/>
          </p:cNvSpPr>
          <p:nvPr>
            <p:ph type="subTitle" idx="1"/>
          </p:nvPr>
        </p:nvSpPr>
        <p:spPr>
          <a:xfrm rot="21420000">
            <a:off x="308375" y="3973929"/>
            <a:ext cx="8451075" cy="1566957"/>
          </a:xfrm>
        </p:spPr>
        <p:txBody>
          <a:bodyPr>
            <a:normAutofit/>
          </a:bodyPr>
          <a:lstStyle/>
          <a:p>
            <a:r>
              <a:rPr lang="en-GB" sz="2400" dirty="0"/>
              <a:t>Developed by Peter D’Lima AND Mel Collins</a:t>
            </a:r>
          </a:p>
          <a:p>
            <a:r>
              <a:rPr lang="en-GB" sz="2400" dirty="0"/>
              <a:t>Bridgend Educational Psychology Service </a:t>
            </a:r>
            <a:r>
              <a:rPr lang="en-GB" sz="2400" dirty="0" smtClean="0"/>
              <a:t>2019</a:t>
            </a:r>
            <a:endParaRPr lang="en-GB" sz="2400" dirty="0"/>
          </a:p>
          <a:p>
            <a:endParaRPr lang="en-GB" sz="2400" dirty="0"/>
          </a:p>
        </p:txBody>
      </p:sp>
      <p:pic>
        <p:nvPicPr>
          <p:cNvPr id="4" name="Content Placeholder 3" descr="ACE Generational.JPG">
            <a:extLst>
              <a:ext uri="{FF2B5EF4-FFF2-40B4-BE49-F238E27FC236}">
                <a16:creationId xmlns:a16="http://schemas.microsoft.com/office/drawing/2014/main" id="{736B2BB2-B119-4777-A91A-6077C804B8AF}"/>
              </a:ext>
            </a:extLst>
          </p:cNvPr>
          <p:cNvPicPr>
            <a:picLocks noChangeAspect="1"/>
          </p:cNvPicPr>
          <p:nvPr/>
        </p:nvPicPr>
        <p:blipFill>
          <a:blip r:embed="rId2" cstate="print"/>
          <a:stretch>
            <a:fillRect/>
          </a:stretch>
        </p:blipFill>
        <p:spPr>
          <a:xfrm>
            <a:off x="5436096" y="116632"/>
            <a:ext cx="3403456" cy="2016224"/>
          </a:xfrm>
          <a:prstGeom prst="rect">
            <a:avLst/>
          </a:prstGeom>
        </p:spPr>
      </p:pic>
    </p:spTree>
    <p:extLst>
      <p:ext uri="{BB962C8B-B14F-4D97-AF65-F5344CB8AC3E}">
        <p14:creationId xmlns:p14="http://schemas.microsoft.com/office/powerpoint/2010/main" val="2370671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64" name="Rectangle 82">
            <a:extLst>
              <a:ext uri="{FF2B5EF4-FFF2-40B4-BE49-F238E27FC236}">
                <a16:creationId xmlns:a16="http://schemas.microsoft.com/office/drawing/2014/main" id="{58394E52-1609-430B-A7A5-BFF43EB9C92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84">
            <a:extLst>
              <a:ext uri="{FF2B5EF4-FFF2-40B4-BE49-F238E27FC236}">
                <a16:creationId xmlns:a16="http://schemas.microsoft.com/office/drawing/2014/main" id="{D3697D93-D148-4A98-A3A4-98AA7C2B626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2066" name="Picture 86" descr="A picture containing indoor, furniture&#10;&#10;Description generated with high confidence">
            <a:extLst>
              <a:ext uri="{FF2B5EF4-FFF2-40B4-BE49-F238E27FC236}">
                <a16:creationId xmlns:a16="http://schemas.microsoft.com/office/drawing/2014/main" id="{F190D68A-CD84-4965-890D-4829B6C1EDC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067" name="Straight Connector 88">
            <a:extLst>
              <a:ext uri="{FF2B5EF4-FFF2-40B4-BE49-F238E27FC236}">
                <a16:creationId xmlns:a16="http://schemas.microsoft.com/office/drawing/2014/main" id="{7588CF8F-1D58-4649-9E47-A418EB852DC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68" name="Straight Connector 90">
            <a:extLst>
              <a:ext uri="{FF2B5EF4-FFF2-40B4-BE49-F238E27FC236}">
                <a16:creationId xmlns:a16="http://schemas.microsoft.com/office/drawing/2014/main" id="{8DC4616F-FBF8-4855-A506-67D86C06BBA8}"/>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2648163"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069" name="Group 92">
            <a:extLst>
              <a:ext uri="{FF2B5EF4-FFF2-40B4-BE49-F238E27FC236}">
                <a16:creationId xmlns:a16="http://schemas.microsoft.com/office/drawing/2014/main" id="{3F354BC6-2994-4F4D-AF23-2386109F2027}"/>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5098" y="482171"/>
            <a:ext cx="4568843" cy="5149101"/>
            <a:chOff x="5446003" y="583365"/>
            <a:chExt cx="6091790" cy="5181928"/>
          </a:xfrm>
        </p:grpSpPr>
        <p:sp>
          <p:nvSpPr>
            <p:cNvPr id="94" name="Rectangle 93">
              <a:extLst>
                <a:ext uri="{FF2B5EF4-FFF2-40B4-BE49-F238E27FC236}">
                  <a16:creationId xmlns:a16="http://schemas.microsoft.com/office/drawing/2014/main" id="{948D8A8A-377B-4E5C-BEFB-15AD256EB8A3}"/>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C589EFFC-BCBD-45AD-9D67-24B6C7C56E8E}"/>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2" name="Picture 4" descr="https://www.gentlegiant.com/wp-content/uploads/2015/06/New-York.jpg">
            <a:extLst>
              <a:ext uri="{FF2B5EF4-FFF2-40B4-BE49-F238E27FC236}">
                <a16:creationId xmlns:a16="http://schemas.microsoft.com/office/drawing/2014/main" id="{52455FA7-9E61-4C53-AD03-270DB90D0CF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3699" r="29060" b="4"/>
          <a:stretch/>
        </p:blipFill>
        <p:spPr bwMode="auto">
          <a:xfrm>
            <a:off x="6437380" y="3131196"/>
            <a:ext cx="1749227" cy="18513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spiders">
            <a:extLst>
              <a:ext uri="{FF2B5EF4-FFF2-40B4-BE49-F238E27FC236}">
                <a16:creationId xmlns:a16="http://schemas.microsoft.com/office/drawing/2014/main" id="{F6EE06AE-0449-43DE-B2F6-017C76BED085}"/>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7909" r="9888"/>
          <a:stretch/>
        </p:blipFill>
        <p:spPr bwMode="auto">
          <a:xfrm>
            <a:off x="4568082" y="3131195"/>
            <a:ext cx="1749228" cy="1851321"/>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http://dirtymartini.uk.com/wp-content/uploads/2015/12/Cocktails-new-2000x769-1.jpg">
            <a:extLst>
              <a:ext uri="{FF2B5EF4-FFF2-40B4-BE49-F238E27FC236}">
                <a16:creationId xmlns:a16="http://schemas.microsoft.com/office/drawing/2014/main" id="{2E54180E-E8D7-4C92-A433-B6E7237D4553}"/>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41672" r="21824" b="-2"/>
          <a:stretch/>
        </p:blipFill>
        <p:spPr bwMode="auto">
          <a:xfrm>
            <a:off x="6440104" y="1124571"/>
            <a:ext cx="1746503" cy="184203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dog">
            <a:extLst>
              <a:ext uri="{FF2B5EF4-FFF2-40B4-BE49-F238E27FC236}">
                <a16:creationId xmlns:a16="http://schemas.microsoft.com/office/drawing/2014/main" id="{D0407684-B6F9-4643-91C4-6F18A57577D2}"/>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5615" b="8"/>
          <a:stretch/>
        </p:blipFill>
        <p:spPr bwMode="auto">
          <a:xfrm>
            <a:off x="4570808" y="1116346"/>
            <a:ext cx="1746502" cy="1850258"/>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10" descr="Image result for cosmopolitan drink">
            <a:extLst>
              <a:ext uri="{FF2B5EF4-FFF2-40B4-BE49-F238E27FC236}">
                <a16:creationId xmlns:a16="http://schemas.microsoft.com/office/drawing/2014/main" id="{C1D375D5-4D4A-4FF2-9EEB-58B6BFCFFEA5}"/>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Image result for cosmopolitan drink">
            <a:extLst>
              <a:ext uri="{FF2B5EF4-FFF2-40B4-BE49-F238E27FC236}">
                <a16:creationId xmlns:a16="http://schemas.microsoft.com/office/drawing/2014/main" id="{5249D4E0-C656-4CFB-8447-3D5CFCF2B18E}"/>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itle 1">
            <a:extLst>
              <a:ext uri="{FF2B5EF4-FFF2-40B4-BE49-F238E27FC236}">
                <a16:creationId xmlns:a16="http://schemas.microsoft.com/office/drawing/2014/main" id="{E36AD7C2-AB74-420C-9C14-F31462F837E5}"/>
              </a:ext>
            </a:extLst>
          </p:cNvPr>
          <p:cNvSpPr>
            <a:spLocks noGrp="1"/>
          </p:cNvSpPr>
          <p:nvPr>
            <p:ph type="title"/>
          </p:nvPr>
        </p:nvSpPr>
        <p:spPr>
          <a:xfrm>
            <a:off x="1088685" y="804520"/>
            <a:ext cx="2647617" cy="1049235"/>
          </a:xfrm>
        </p:spPr>
        <p:txBody>
          <a:bodyPr>
            <a:normAutofit/>
          </a:bodyPr>
          <a:lstStyle/>
          <a:p>
            <a:r>
              <a:rPr lang="en-GB" sz="2700" b="1"/>
              <a:t>ICE-BREAKER ACTIVITY </a:t>
            </a:r>
          </a:p>
        </p:txBody>
      </p:sp>
      <p:sp>
        <p:nvSpPr>
          <p:cNvPr id="6" name="Content Placeholder 5">
            <a:extLst>
              <a:ext uri="{FF2B5EF4-FFF2-40B4-BE49-F238E27FC236}">
                <a16:creationId xmlns:a16="http://schemas.microsoft.com/office/drawing/2014/main" id="{00688782-298D-4F30-80D3-A4B54A9777D9}"/>
              </a:ext>
            </a:extLst>
          </p:cNvPr>
          <p:cNvSpPr>
            <a:spLocks noGrp="1"/>
          </p:cNvSpPr>
          <p:nvPr>
            <p:ph idx="1"/>
          </p:nvPr>
        </p:nvSpPr>
        <p:spPr>
          <a:xfrm>
            <a:off x="1088685" y="2015732"/>
            <a:ext cx="2644893" cy="3450613"/>
          </a:xfrm>
        </p:spPr>
        <p:txBody>
          <a:bodyPr>
            <a:normAutofit/>
          </a:bodyPr>
          <a:lstStyle/>
          <a:p>
            <a:endParaRPr lang="en-GB" dirty="0"/>
          </a:p>
        </p:txBody>
      </p:sp>
    </p:spTree>
    <p:extLst>
      <p:ext uri="{BB962C8B-B14F-4D97-AF65-F5344CB8AC3E}">
        <p14:creationId xmlns:p14="http://schemas.microsoft.com/office/powerpoint/2010/main" val="12767225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DF84B-786B-4615-95C5-A41823770E0D}"/>
              </a:ext>
            </a:extLst>
          </p:cNvPr>
          <p:cNvSpPr>
            <a:spLocks noGrp="1"/>
          </p:cNvSpPr>
          <p:nvPr>
            <p:ph type="title"/>
          </p:nvPr>
        </p:nvSpPr>
        <p:spPr>
          <a:xfrm>
            <a:off x="1423944" y="1340768"/>
            <a:ext cx="6571343" cy="1049235"/>
          </a:xfrm>
        </p:spPr>
        <p:txBody>
          <a:bodyPr/>
          <a:lstStyle/>
          <a:p>
            <a:r>
              <a:rPr lang="en-GB" dirty="0"/>
              <a:t>Session objectives </a:t>
            </a:r>
          </a:p>
        </p:txBody>
      </p:sp>
      <p:sp>
        <p:nvSpPr>
          <p:cNvPr id="3" name="Content Placeholder 2">
            <a:extLst>
              <a:ext uri="{FF2B5EF4-FFF2-40B4-BE49-F238E27FC236}">
                <a16:creationId xmlns:a16="http://schemas.microsoft.com/office/drawing/2014/main" id="{9C3C5DEC-6A36-4E44-B926-C4C714D25A84}"/>
              </a:ext>
            </a:extLst>
          </p:cNvPr>
          <p:cNvSpPr>
            <a:spLocks noGrp="1"/>
          </p:cNvSpPr>
          <p:nvPr>
            <p:ph idx="1"/>
          </p:nvPr>
        </p:nvSpPr>
        <p:spPr>
          <a:xfrm>
            <a:off x="1443492" y="2015734"/>
            <a:ext cx="7160956" cy="4077562"/>
          </a:xfrm>
        </p:spPr>
        <p:txBody>
          <a:bodyPr>
            <a:normAutofit fontScale="92500"/>
          </a:bodyPr>
          <a:lstStyle/>
          <a:p>
            <a:r>
              <a:rPr lang="en-US" sz="2500" dirty="0"/>
              <a:t>To increase confidence in responding to individuals ACE needs:</a:t>
            </a:r>
            <a:endParaRPr lang="en-GB" sz="2500" dirty="0"/>
          </a:p>
          <a:p>
            <a:pPr lvl="0">
              <a:buFont typeface="Wingdings" panose="05000000000000000000" pitchFamily="2" charset="2"/>
              <a:buChar char="ü"/>
            </a:pPr>
            <a:r>
              <a:rPr lang="en-US" sz="2500" dirty="0"/>
              <a:t>By developing and enhancing school communication skills within an ACE informed school </a:t>
            </a:r>
            <a:endParaRPr lang="en-GB" sz="2500" dirty="0"/>
          </a:p>
          <a:p>
            <a:pPr>
              <a:buFont typeface="Wingdings" panose="05000000000000000000" pitchFamily="2" charset="2"/>
              <a:buChar char="ü"/>
            </a:pPr>
            <a:r>
              <a:rPr lang="en-US" sz="2500" dirty="0"/>
              <a:t>By prioritizing our own well-being as school staff</a:t>
            </a:r>
            <a:endParaRPr lang="en-GB" sz="2500" dirty="0"/>
          </a:p>
          <a:p>
            <a:pPr lvl="0">
              <a:buFont typeface="Wingdings" panose="05000000000000000000" pitchFamily="2" charset="2"/>
              <a:buChar char="ü"/>
            </a:pPr>
            <a:r>
              <a:rPr lang="en-US" sz="2500" dirty="0"/>
              <a:t>By building resilience in children and young people who face adversity </a:t>
            </a:r>
            <a:endParaRPr lang="en-GB" sz="2500" dirty="0"/>
          </a:p>
          <a:p>
            <a:pPr marL="0" indent="0">
              <a:buNone/>
            </a:pPr>
            <a:endParaRPr lang="en-GB" dirty="0"/>
          </a:p>
        </p:txBody>
      </p:sp>
      <p:pic>
        <p:nvPicPr>
          <p:cNvPr id="10244" name="Picture 4" descr="Image result for communic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31726" y="116632"/>
            <a:ext cx="1584176" cy="1616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366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2442844" y="2026204"/>
            <a:ext cx="4572638" cy="3429479"/>
          </a:xfrm>
        </p:spPr>
      </p:pic>
    </p:spTree>
    <p:extLst>
      <p:ext uri="{BB962C8B-B14F-4D97-AF65-F5344CB8AC3E}">
        <p14:creationId xmlns:p14="http://schemas.microsoft.com/office/powerpoint/2010/main" val="14817353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5-12-13 at 10.45.05.png"/>
          <p:cNvPicPr>
            <a:picLocks noGrp="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56738" y="672978"/>
            <a:ext cx="6759678" cy="5420318"/>
          </a:xfrm>
          <a:prstGeom prst="rect">
            <a:avLst/>
          </a:prstGeom>
        </p:spPr>
      </p:pic>
    </p:spTree>
    <p:extLst>
      <p:ext uri="{BB962C8B-B14F-4D97-AF65-F5344CB8AC3E}">
        <p14:creationId xmlns:p14="http://schemas.microsoft.com/office/powerpoint/2010/main" val="2742763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Reflection</a:t>
            </a:r>
          </a:p>
        </p:txBody>
      </p:sp>
      <p:sp>
        <p:nvSpPr>
          <p:cNvPr id="3" name="Content Placeholder 2"/>
          <p:cNvSpPr>
            <a:spLocks noGrp="1"/>
          </p:cNvSpPr>
          <p:nvPr>
            <p:ph idx="1"/>
          </p:nvPr>
        </p:nvSpPr>
        <p:spPr>
          <a:xfrm>
            <a:off x="611560" y="2177370"/>
            <a:ext cx="6571343" cy="3450613"/>
          </a:xfrm>
        </p:spPr>
        <p:txBody>
          <a:bodyPr>
            <a:normAutofit/>
          </a:bodyPr>
          <a:lstStyle/>
          <a:p>
            <a:r>
              <a:rPr lang="en-GB" sz="3000" dirty="0"/>
              <a:t>What did you learn last session that you didn’t already know?</a:t>
            </a:r>
          </a:p>
          <a:p>
            <a:r>
              <a:rPr lang="en-GB" sz="3000" dirty="0"/>
              <a:t>What impact did it have on your practice, if any?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3096452"/>
            <a:ext cx="2520280" cy="2531531"/>
          </a:xfrm>
          <a:prstGeom prst="rect">
            <a:avLst/>
          </a:prstGeom>
        </p:spPr>
      </p:pic>
      <p:pic>
        <p:nvPicPr>
          <p:cNvPr id="1026" name="Picture 2" descr="https://images-na.ssl-images-amazon.com/images/G/01/aplusautomation/vendorimages/ca4c1224-8096-4843-a67f-327536ec330f.jpg._CB294227358__SR300,300_.jpg">
            <a:extLst>
              <a:ext uri="{FF2B5EF4-FFF2-40B4-BE49-F238E27FC236}">
                <a16:creationId xmlns:a16="http://schemas.microsoft.com/office/drawing/2014/main" id="{AFFA244B-5011-402E-826F-EE43734DE1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25796"/>
            <a:ext cx="1890936" cy="1575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05301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419872" y="476672"/>
            <a:ext cx="6571343" cy="1049235"/>
          </a:xfrm>
        </p:spPr>
        <p:txBody>
          <a:bodyPr/>
          <a:lstStyle/>
          <a:p>
            <a:r>
              <a:rPr lang="en-GB" dirty="0"/>
              <a:t>Photocopier scenario</a:t>
            </a:r>
          </a:p>
        </p:txBody>
      </p:sp>
      <p:pic>
        <p:nvPicPr>
          <p:cNvPr id="1026" name="Picture 2" descr="http://photocopy.vn/wp-content/uploads/2017/07/sua-chua-may-photocopy-300x25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4" y="157809"/>
            <a:ext cx="2865590" cy="2407096"/>
          </a:xfrm>
          <a:prstGeom prst="rect">
            <a:avLst/>
          </a:prstGeom>
          <a:noFill/>
          <a:extLst>
            <a:ext uri="{909E8E84-426E-40DD-AFC4-6F175D3DCCD1}">
              <a14:hiddenFill xmlns:a14="http://schemas.microsoft.com/office/drawing/2010/main">
                <a:solidFill>
                  <a:srgbClr val="FFFFFF"/>
                </a:solidFill>
              </a14:hiddenFill>
            </a:ext>
          </a:extLst>
        </p:spPr>
      </p:pic>
      <p:sp>
        <p:nvSpPr>
          <p:cNvPr id="4" name="Oval Callout 3"/>
          <p:cNvSpPr/>
          <p:nvPr/>
        </p:nvSpPr>
        <p:spPr>
          <a:xfrm>
            <a:off x="2987824" y="1124743"/>
            <a:ext cx="5940152" cy="5182671"/>
          </a:xfrm>
          <a:prstGeom prst="wedgeEllipseCallout">
            <a:avLst>
              <a:gd name="adj1" fmla="val -59841"/>
              <a:gd name="adj2" fmla="val 36302"/>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500" b="1" i="1" dirty="0">
                <a:solidFill>
                  <a:schemeClr val="tx1"/>
                </a:solidFill>
                <a:latin typeface="Arabic Typesetting" panose="03020402040406030203" pitchFamily="66" charset="-78"/>
                <a:cs typeface="Arabic Typesetting" panose="03020402040406030203" pitchFamily="66" charset="-78"/>
              </a:rPr>
              <a:t>I didn’t get time to make my lunch last night and now I have no food for today.  And plus, now, I have to do lunch duty. This is just so annoying! Why do things like this always happen to me? </a:t>
            </a:r>
          </a:p>
        </p:txBody>
      </p:sp>
      <p:sp>
        <p:nvSpPr>
          <p:cNvPr id="5" name="TextBox 4"/>
          <p:cNvSpPr txBox="1"/>
          <p:nvPr/>
        </p:nvSpPr>
        <p:spPr>
          <a:xfrm>
            <a:off x="323528" y="2795081"/>
            <a:ext cx="2232248" cy="3477875"/>
          </a:xfrm>
          <a:prstGeom prst="rect">
            <a:avLst/>
          </a:prstGeom>
          <a:noFill/>
        </p:spPr>
        <p:txBody>
          <a:bodyPr wrap="square" rtlCol="0">
            <a:spAutoFit/>
          </a:bodyPr>
          <a:lstStyle/>
          <a:p>
            <a:r>
              <a:rPr lang="en-GB" sz="2200" dirty="0"/>
              <a:t>You meet your colleague at the </a:t>
            </a:r>
          </a:p>
          <a:p>
            <a:r>
              <a:rPr lang="en-GB" sz="2200" dirty="0"/>
              <a:t>photocopier.  </a:t>
            </a:r>
          </a:p>
          <a:p>
            <a:endParaRPr lang="en-GB" sz="2200" dirty="0"/>
          </a:p>
          <a:p>
            <a:r>
              <a:rPr lang="en-GB" sz="2200" dirty="0"/>
              <a:t>How would you respond? </a:t>
            </a:r>
          </a:p>
          <a:p>
            <a:r>
              <a:rPr lang="en-GB" sz="2200" dirty="0"/>
              <a:t>Write what you would you say in your speech bubbles.</a:t>
            </a:r>
          </a:p>
        </p:txBody>
      </p:sp>
    </p:spTree>
    <p:extLst>
      <p:ext uri="{BB962C8B-B14F-4D97-AF65-F5344CB8AC3E}">
        <p14:creationId xmlns:p14="http://schemas.microsoft.com/office/powerpoint/2010/main" val="18675172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8322" y="71731"/>
            <a:ext cx="8676456" cy="1280890"/>
          </a:xfrm>
        </p:spPr>
        <p:txBody>
          <a:bodyPr>
            <a:normAutofit/>
          </a:bodyPr>
          <a:lstStyle/>
          <a:p>
            <a:r>
              <a:rPr lang="en-GB" sz="2500" b="1" dirty="0"/>
              <a:t>Meta-Emotion philosophy </a:t>
            </a:r>
            <a:r>
              <a:rPr lang="en-GB" sz="1100" b="1" dirty="0"/>
              <a:t>(</a:t>
            </a:r>
            <a:r>
              <a:rPr lang="en-GB" sz="1100" b="1" dirty="0" err="1"/>
              <a:t>Gottman</a:t>
            </a:r>
            <a:r>
              <a:rPr lang="en-GB" sz="1100" b="1" dirty="0"/>
              <a:t>  &amp; colleagues,1996)</a:t>
            </a:r>
          </a:p>
        </p:txBody>
      </p:sp>
      <p:sp>
        <p:nvSpPr>
          <p:cNvPr id="3" name="Content Placeholder 2"/>
          <p:cNvSpPr>
            <a:spLocks noGrp="1"/>
          </p:cNvSpPr>
          <p:nvPr>
            <p:ph idx="1"/>
          </p:nvPr>
        </p:nvSpPr>
        <p:spPr>
          <a:xfrm>
            <a:off x="251519" y="1196752"/>
            <a:ext cx="7272809" cy="5472608"/>
          </a:xfrm>
        </p:spPr>
        <p:txBody>
          <a:bodyPr>
            <a:normAutofit fontScale="77500" lnSpcReduction="20000"/>
          </a:bodyPr>
          <a:lstStyle/>
          <a:p>
            <a:pPr marL="0" indent="0">
              <a:buNone/>
            </a:pPr>
            <a:r>
              <a:rPr lang="en-GB" sz="2800" b="1" dirty="0"/>
              <a:t>Emotion coaching:</a:t>
            </a:r>
          </a:p>
          <a:p>
            <a:pPr marL="0" indent="0">
              <a:buNone/>
            </a:pPr>
            <a:r>
              <a:rPr lang="en-GB" sz="2800" i="1" dirty="0"/>
              <a:t>Woah,  you sound upset!  It’s annoying when one thing puts your schedule off kilter. Tell me what happened last night.</a:t>
            </a:r>
          </a:p>
          <a:p>
            <a:pPr marL="0" indent="0">
              <a:buNone/>
            </a:pPr>
            <a:r>
              <a:rPr lang="en-GB" sz="2800" b="1" dirty="0"/>
              <a:t>Emotion dismissing:</a:t>
            </a:r>
          </a:p>
          <a:p>
            <a:pPr marL="0" indent="0">
              <a:buNone/>
            </a:pPr>
            <a:r>
              <a:rPr lang="en-GB" sz="2800" i="1" dirty="0"/>
              <a:t>Don’t worry!  You’ll be fine.  The past few days I’ve been so busy, I haven’t even had a chance to have lunch!  </a:t>
            </a:r>
          </a:p>
          <a:p>
            <a:pPr marL="0" indent="0">
              <a:buNone/>
            </a:pPr>
            <a:r>
              <a:rPr lang="en-GB" sz="2800" b="1" dirty="0"/>
              <a:t> Emotion suppressing:</a:t>
            </a:r>
          </a:p>
          <a:p>
            <a:pPr marL="0" indent="0">
              <a:buNone/>
            </a:pPr>
            <a:r>
              <a:rPr lang="en-GB" sz="2800" i="1" dirty="0"/>
              <a:t>You can’t be over-reacting like this all the time,  just chill out!</a:t>
            </a:r>
          </a:p>
          <a:p>
            <a:pPr marL="0" indent="0">
              <a:buNone/>
            </a:pPr>
            <a:r>
              <a:rPr lang="en-GB" sz="2800" b="1" dirty="0"/>
              <a:t>Laissez-faire:</a:t>
            </a:r>
          </a:p>
          <a:p>
            <a:pPr marL="0" indent="0">
              <a:buNone/>
            </a:pPr>
            <a:r>
              <a:rPr lang="en-GB" sz="2800" i="1" dirty="0"/>
              <a:t>How dramatic! Have you finished with the photocopier yet?</a:t>
            </a:r>
            <a:endParaRPr lang="en-GB" dirty="0"/>
          </a:p>
        </p:txBody>
      </p:sp>
      <p:sp>
        <p:nvSpPr>
          <p:cNvPr id="4" name="TextBox 3">
            <a:extLst>
              <a:ext uri="{FF2B5EF4-FFF2-40B4-BE49-F238E27FC236}">
                <a16:creationId xmlns:a16="http://schemas.microsoft.com/office/drawing/2014/main" id="{41757F52-A21D-4C20-B7A3-F5342E678B31}"/>
              </a:ext>
            </a:extLst>
          </p:cNvPr>
          <p:cNvSpPr txBox="1"/>
          <p:nvPr/>
        </p:nvSpPr>
        <p:spPr>
          <a:xfrm>
            <a:off x="251518" y="429291"/>
            <a:ext cx="7776866" cy="646331"/>
          </a:xfrm>
          <a:prstGeom prst="rect">
            <a:avLst/>
          </a:prstGeom>
          <a:noFill/>
        </p:spPr>
        <p:txBody>
          <a:bodyPr wrap="square" rtlCol="0">
            <a:spAutoFit/>
          </a:bodyPr>
          <a:lstStyle/>
          <a:p>
            <a:r>
              <a:rPr lang="en-GB" b="1" dirty="0"/>
              <a:t>Definition: </a:t>
            </a:r>
            <a:r>
              <a:rPr lang="en-GB" b="1" dirty="0">
                <a:solidFill>
                  <a:srgbClr val="FF0000"/>
                </a:solidFill>
              </a:rPr>
              <a:t>Meta-emotion philosophy is the way we think and feel about how we express our OWN emotions &amp; the emotions of OTHERS. </a:t>
            </a:r>
          </a:p>
        </p:txBody>
      </p:sp>
      <p:pic>
        <p:nvPicPr>
          <p:cNvPr id="5" name="Picture 2">
            <a:extLst>
              <a:ext uri="{FF2B5EF4-FFF2-40B4-BE49-F238E27FC236}">
                <a16:creationId xmlns:a16="http://schemas.microsoft.com/office/drawing/2014/main" id="{5C714A3A-DB1A-405B-8E54-38BC79FDD5F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59586" y="915345"/>
            <a:ext cx="1648870" cy="133792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a:extLst>
              <a:ext uri="{FF2B5EF4-FFF2-40B4-BE49-F238E27FC236}">
                <a16:creationId xmlns:a16="http://schemas.microsoft.com/office/drawing/2014/main" id="{83711C4E-58E2-421F-A560-44400A679D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4957" y="2495569"/>
            <a:ext cx="1683907" cy="13054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ethosmagazine.org/wp-content/uploads/2013/10/whatever02.jpg">
            <a:extLst>
              <a:ext uri="{FF2B5EF4-FFF2-40B4-BE49-F238E27FC236}">
                <a16:creationId xmlns:a16="http://schemas.microsoft.com/office/drawing/2014/main" id="{79C0D0D6-FB74-4AE0-A499-C8B5186F846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99994" y="5597365"/>
            <a:ext cx="1648870" cy="1071995"/>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2" descr="Image result for stop angry face">
            <a:extLst>
              <a:ext uri="{FF2B5EF4-FFF2-40B4-BE49-F238E27FC236}">
                <a16:creationId xmlns:a16="http://schemas.microsoft.com/office/drawing/2014/main" id="{C8AD81D3-E02E-4354-8876-C19BBAB09CBE}"/>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Image result for stop angry face">
            <a:extLst>
              <a:ext uri="{FF2B5EF4-FFF2-40B4-BE49-F238E27FC236}">
                <a16:creationId xmlns:a16="http://schemas.microsoft.com/office/drawing/2014/main" id="{6D864BAB-A1F7-4F79-B824-0EE86A578CA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49374" y="3842230"/>
            <a:ext cx="1592602" cy="1592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2258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does Emotion coaching look like?</a:t>
            </a:r>
          </a:p>
        </p:txBody>
      </p:sp>
      <p:sp>
        <p:nvSpPr>
          <p:cNvPr id="3" name="Content Placeholder 2"/>
          <p:cNvSpPr>
            <a:spLocks noGrp="1"/>
          </p:cNvSpPr>
          <p:nvPr>
            <p:ph idx="1"/>
          </p:nvPr>
        </p:nvSpPr>
        <p:spPr>
          <a:xfrm rot="10800000" flipV="1">
            <a:off x="6634355" y="2099242"/>
            <a:ext cx="2603291" cy="1936766"/>
          </a:xfrm>
        </p:spPr>
        <p:txBody>
          <a:bodyPr>
            <a:noAutofit/>
          </a:bodyPr>
          <a:lstStyle/>
          <a:p>
            <a:pPr marL="0" indent="0">
              <a:buNone/>
            </a:pPr>
            <a:r>
              <a:rPr lang="en-GB" sz="2100" dirty="0"/>
              <a:t>Accepting negative emotion and viewing it as an opportunity for growth &amp; learning.</a:t>
            </a:r>
          </a:p>
        </p:txBody>
      </p:sp>
      <p:pic>
        <p:nvPicPr>
          <p:cNvPr id="11271" name="Picture 7" descr="C:\Users\collimj\AppData\Local\Microsoft\Windows\Temporary Internet Files\Content.IE5\BHMAQ1QY\Fotolia_31923644_S-240x30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3593" y="88587"/>
            <a:ext cx="1242821" cy="155352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ttp://www.nelive.in/sites/default/files/Awareness-Road-Sign.jpg">
            <a:extLst>
              <a:ext uri="{FF2B5EF4-FFF2-40B4-BE49-F238E27FC236}">
                <a16:creationId xmlns:a16="http://schemas.microsoft.com/office/drawing/2014/main" id="{BF432CC7-D43F-4CCE-B844-EAAA553B5F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104" t="8408" r="36994"/>
          <a:stretch/>
        </p:blipFill>
        <p:spPr bwMode="auto">
          <a:xfrm>
            <a:off x="304382" y="1998524"/>
            <a:ext cx="1596469" cy="17076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F794B25-D103-4268-A4B9-0481439F5E40}"/>
              </a:ext>
            </a:extLst>
          </p:cNvPr>
          <p:cNvSpPr/>
          <p:nvPr/>
        </p:nvSpPr>
        <p:spPr>
          <a:xfrm>
            <a:off x="1965597" y="2105679"/>
            <a:ext cx="2515980" cy="1323439"/>
          </a:xfrm>
          <a:prstGeom prst="rect">
            <a:avLst/>
          </a:prstGeom>
        </p:spPr>
        <p:txBody>
          <a:bodyPr wrap="square">
            <a:spAutoFit/>
          </a:bodyPr>
          <a:lstStyle/>
          <a:p>
            <a:r>
              <a:rPr lang="en-GB" sz="2000" dirty="0"/>
              <a:t>An awareness of both low intensity &amp; high intensity emotions in yourself and the child</a:t>
            </a:r>
          </a:p>
        </p:txBody>
      </p:sp>
      <p:sp>
        <p:nvSpPr>
          <p:cNvPr id="5" name="Rectangle 4">
            <a:extLst>
              <a:ext uri="{FF2B5EF4-FFF2-40B4-BE49-F238E27FC236}">
                <a16:creationId xmlns:a16="http://schemas.microsoft.com/office/drawing/2014/main" id="{CBAF6DC2-F60B-46FC-B1C0-AF5F5C700A17}"/>
              </a:ext>
            </a:extLst>
          </p:cNvPr>
          <p:cNvSpPr/>
          <p:nvPr/>
        </p:nvSpPr>
        <p:spPr>
          <a:xfrm>
            <a:off x="2625899" y="4092202"/>
            <a:ext cx="2286000" cy="1107996"/>
          </a:xfrm>
          <a:prstGeom prst="rect">
            <a:avLst/>
          </a:prstGeom>
        </p:spPr>
        <p:txBody>
          <a:bodyPr wrap="square">
            <a:spAutoFit/>
          </a:bodyPr>
          <a:lstStyle/>
          <a:p>
            <a:r>
              <a:rPr lang="en-GB" sz="2200" dirty="0"/>
              <a:t>Helping the child to label their feelings</a:t>
            </a:r>
          </a:p>
        </p:txBody>
      </p:sp>
      <p:sp>
        <p:nvSpPr>
          <p:cNvPr id="6" name="Rectangle 5">
            <a:extLst>
              <a:ext uri="{FF2B5EF4-FFF2-40B4-BE49-F238E27FC236}">
                <a16:creationId xmlns:a16="http://schemas.microsoft.com/office/drawing/2014/main" id="{546072CC-750C-4227-89F1-8FE1309223B6}"/>
              </a:ext>
            </a:extLst>
          </p:cNvPr>
          <p:cNvSpPr/>
          <p:nvPr/>
        </p:nvSpPr>
        <p:spPr>
          <a:xfrm>
            <a:off x="6639664" y="4215313"/>
            <a:ext cx="2677732" cy="861774"/>
          </a:xfrm>
          <a:prstGeom prst="rect">
            <a:avLst/>
          </a:prstGeom>
        </p:spPr>
        <p:txBody>
          <a:bodyPr wrap="square">
            <a:spAutoFit/>
          </a:bodyPr>
          <a:lstStyle/>
          <a:p>
            <a:r>
              <a:rPr lang="en-GB" sz="2500" dirty="0"/>
              <a:t>Validating child’s emotions</a:t>
            </a:r>
          </a:p>
        </p:txBody>
      </p:sp>
      <p:pic>
        <p:nvPicPr>
          <p:cNvPr id="4100" name="Picture 4" descr="https://sunflowerstorytime.files.wordpress.com/2011/03/emotion-faces-picture-e1429925480789.png">
            <a:extLst>
              <a:ext uri="{FF2B5EF4-FFF2-40B4-BE49-F238E27FC236}">
                <a16:creationId xmlns:a16="http://schemas.microsoft.com/office/drawing/2014/main" id="{4FCD6356-50E1-49E8-AD0D-7A8BE44262B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098" y="3928686"/>
            <a:ext cx="2468546" cy="183812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a:extLst>
              <a:ext uri="{FF2B5EF4-FFF2-40B4-BE49-F238E27FC236}">
                <a16:creationId xmlns:a16="http://schemas.microsoft.com/office/drawing/2014/main" id="{5C714A3A-DB1A-405B-8E54-38BC79FDD5F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1981" y="219618"/>
            <a:ext cx="1648870" cy="133792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result for listening to  sad teenager">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517136" y="2184570"/>
            <a:ext cx="2001395" cy="13355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the source image"/>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788971" y="4084220"/>
            <a:ext cx="1703873" cy="1527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54247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Emotion Coaching Process (1)"/>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7584" y="260648"/>
            <a:ext cx="7632848" cy="5616624"/>
          </a:xfrm>
          <a:prstGeom prst="rect">
            <a:avLst/>
          </a:prstGeom>
          <a:noFill/>
          <a:ln>
            <a:noFill/>
          </a:ln>
        </p:spPr>
      </p:pic>
    </p:spTree>
    <p:extLst>
      <p:ext uri="{BB962C8B-B14F-4D97-AF65-F5344CB8AC3E}">
        <p14:creationId xmlns:p14="http://schemas.microsoft.com/office/powerpoint/2010/main" val="15595569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the Effect of aces look like in Teenagers</a:t>
            </a:r>
          </a:p>
        </p:txBody>
      </p:sp>
      <p:sp>
        <p:nvSpPr>
          <p:cNvPr id="3" name="Content Placeholder 2"/>
          <p:cNvSpPr>
            <a:spLocks noGrp="1"/>
          </p:cNvSpPr>
          <p:nvPr>
            <p:ph idx="1"/>
          </p:nvPr>
        </p:nvSpPr>
        <p:spPr/>
        <p:txBody>
          <a:bodyPr/>
          <a:lstStyle/>
          <a:p>
            <a:endParaRPr lang="en-GB" dirty="0"/>
          </a:p>
        </p:txBody>
      </p:sp>
      <p:pic>
        <p:nvPicPr>
          <p:cNvPr id="1033"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2132856"/>
            <a:ext cx="4038600" cy="246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4"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20072" y="1916832"/>
            <a:ext cx="3240484" cy="1620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5" name="Picture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43549" y="3648514"/>
            <a:ext cx="3024460" cy="15122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6" name="Picture 1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57104" y="5349028"/>
            <a:ext cx="2727425" cy="1425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7" name="Picture 1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37577" y="4912425"/>
            <a:ext cx="2614171" cy="1772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8" name="Picture 1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7544" y="4912425"/>
            <a:ext cx="2121981" cy="1862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90736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61358"/>
            <a:ext cx="6571343" cy="1049235"/>
          </a:xfrm>
        </p:spPr>
        <p:txBody>
          <a:bodyPr/>
          <a:lstStyle/>
          <a:p>
            <a:r>
              <a:rPr lang="en-GB" dirty="0" err="1"/>
              <a:t>eLLIOT</a:t>
            </a:r>
            <a:endParaRPr lang="en-GB" dirty="0"/>
          </a:p>
        </p:txBody>
      </p:sp>
      <p:sp>
        <p:nvSpPr>
          <p:cNvPr id="3" name="Content Placeholder 2"/>
          <p:cNvSpPr>
            <a:spLocks noGrp="1"/>
          </p:cNvSpPr>
          <p:nvPr>
            <p:ph idx="1"/>
          </p:nvPr>
        </p:nvSpPr>
        <p:spPr>
          <a:xfrm>
            <a:off x="761045" y="941207"/>
            <a:ext cx="8150543" cy="2631809"/>
          </a:xfrm>
        </p:spPr>
        <p:txBody>
          <a:bodyPr>
            <a:normAutofit fontScale="77500" lnSpcReduction="20000"/>
          </a:bodyPr>
          <a:lstStyle/>
          <a:p>
            <a:pPr marL="0" indent="0">
              <a:buNone/>
            </a:pPr>
            <a:r>
              <a:rPr lang="en-US" sz="3000" dirty="0"/>
              <a:t>You are a staff member walking to your next lesson. Most of the students have got to their classes, but you spot Elliot leaning against the corridor wall. You walk past as you’re in a rush, but when you glance back in his direction it looks as if he has been crying. When you catch his eye, he quickly turns away, muttering: ‘I hate everyone in this school and everyone </a:t>
            </a:r>
            <a:r>
              <a:rPr lang="en-US" sz="3000" dirty="0" smtClean="0"/>
              <a:t>@%#!# </a:t>
            </a:r>
            <a:r>
              <a:rPr lang="en-US" sz="3000" dirty="0"/>
              <a:t>hates me!’</a:t>
            </a:r>
            <a:endParaRPr lang="en-GB" sz="3000" dirty="0"/>
          </a:p>
          <a:p>
            <a:pPr marL="0" indent="0">
              <a:buNone/>
            </a:pPr>
            <a:endParaRPr lang="en-GB" dirty="0"/>
          </a:p>
          <a:p>
            <a:endParaRPr lang="en-GB" dirty="0"/>
          </a:p>
          <a:p>
            <a:endParaRPr lang="en-GB" dirty="0"/>
          </a:p>
          <a:p>
            <a:endParaRPr lang="en-GB" dirty="0"/>
          </a:p>
          <a:p>
            <a:pPr marL="0" indent="0">
              <a:buNone/>
            </a:pPr>
            <a:endParaRPr lang="en-GB" dirty="0"/>
          </a:p>
        </p:txBody>
      </p:sp>
      <p:sp>
        <p:nvSpPr>
          <p:cNvPr id="5" name="TextBox 4">
            <a:extLst>
              <a:ext uri="{FF2B5EF4-FFF2-40B4-BE49-F238E27FC236}">
                <a16:creationId xmlns:a16="http://schemas.microsoft.com/office/drawing/2014/main" id="{8F598F67-E2A2-4DD7-A789-15EFB5C3DC7F}"/>
              </a:ext>
            </a:extLst>
          </p:cNvPr>
          <p:cNvSpPr txBox="1"/>
          <p:nvPr/>
        </p:nvSpPr>
        <p:spPr>
          <a:xfrm>
            <a:off x="283355" y="4104091"/>
            <a:ext cx="4680520" cy="1569660"/>
          </a:xfrm>
          <a:prstGeom prst="rect">
            <a:avLst/>
          </a:prstGeom>
          <a:noFill/>
        </p:spPr>
        <p:txBody>
          <a:bodyPr wrap="square" rtlCol="0">
            <a:spAutoFit/>
          </a:bodyPr>
          <a:lstStyle/>
          <a:p>
            <a:r>
              <a:rPr lang="en-GB" sz="2400" i="1" dirty="0">
                <a:solidFill>
                  <a:srgbClr val="FF0000"/>
                </a:solidFill>
              </a:rPr>
              <a:t>Activity: Match the responses to how the staff member views emotion. What impact may these different responses have on Elliot?</a:t>
            </a:r>
          </a:p>
        </p:txBody>
      </p:sp>
      <p:pic>
        <p:nvPicPr>
          <p:cNvPr id="1028" name="Picture 4" descr="Image result for sullen teenager male school corridor">
            <a:extLst>
              <a:ext uri="{FF2B5EF4-FFF2-40B4-BE49-F238E27FC236}">
                <a16:creationId xmlns:a16="http://schemas.microsoft.com/office/drawing/2014/main" id="{D4CB486F-E7CC-4CFF-9DA3-EBC5CC53C8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2931" y="3573016"/>
            <a:ext cx="3947714" cy="26318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3406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784976" cy="504056"/>
          </a:xfrm>
        </p:spPr>
        <p:txBody>
          <a:bodyPr>
            <a:noAutofit/>
          </a:bodyPr>
          <a:lstStyle/>
          <a:p>
            <a:pPr algn="ctr"/>
            <a:r>
              <a:rPr lang="en-GB" sz="2000" dirty="0">
                <a:solidFill>
                  <a:srgbClr val="FF0000"/>
                </a:solidFill>
              </a:rPr>
              <a:t>Match the response to how the person  views emotional expression</a:t>
            </a:r>
          </a:p>
        </p:txBody>
      </p:sp>
      <p:sp>
        <p:nvSpPr>
          <p:cNvPr id="3" name="Content Placeholder 2"/>
          <p:cNvSpPr>
            <a:spLocks noGrp="1"/>
          </p:cNvSpPr>
          <p:nvPr>
            <p:ph idx="1"/>
          </p:nvPr>
        </p:nvSpPr>
        <p:spPr>
          <a:xfrm>
            <a:off x="295422" y="2276872"/>
            <a:ext cx="8784976" cy="4896544"/>
          </a:xfrm>
        </p:spPr>
        <p:txBody>
          <a:bodyPr>
            <a:normAutofit/>
          </a:bodyPr>
          <a:lstStyle/>
          <a:p>
            <a:pPr marL="0" indent="0">
              <a:buNone/>
            </a:pPr>
            <a:r>
              <a:rPr lang="en-US" sz="2200" b="1" dirty="0">
                <a:solidFill>
                  <a:srgbClr val="FF0000"/>
                </a:solidFill>
              </a:rPr>
              <a:t>1. </a:t>
            </a:r>
            <a:r>
              <a:rPr lang="en-US" sz="2200" dirty="0"/>
              <a:t>“Get in to class, young man! You can’t be nasty to the Year 7s and then start looking for sympathy when things don’t go your way!!”</a:t>
            </a:r>
          </a:p>
          <a:p>
            <a:pPr marL="0" lvl="0" indent="0">
              <a:buNone/>
            </a:pPr>
            <a:r>
              <a:rPr lang="en-US" sz="2200" b="1" dirty="0">
                <a:solidFill>
                  <a:srgbClr val="FF0000"/>
                </a:solidFill>
              </a:rPr>
              <a:t>2</a:t>
            </a:r>
            <a:r>
              <a:rPr lang="en-US" sz="2200" b="1" dirty="0" smtClean="0">
                <a:solidFill>
                  <a:srgbClr val="FF0000"/>
                </a:solidFill>
              </a:rPr>
              <a:t>. </a:t>
            </a:r>
            <a:r>
              <a:rPr lang="en-US" sz="2200" dirty="0"/>
              <a:t>“You don’t seem your usual, cheeky self! You’re actually looking a bit sad. I’m off to </a:t>
            </a:r>
            <a:r>
              <a:rPr lang="en-US" sz="2200" dirty="0" err="1"/>
              <a:t>maths</a:t>
            </a:r>
            <a:r>
              <a:rPr lang="en-US" sz="2200" dirty="0"/>
              <a:t>, call into 3A after your lesson before break and we can have a chat!”</a:t>
            </a:r>
            <a:endParaRPr lang="en-GB" sz="2200" dirty="0"/>
          </a:p>
          <a:p>
            <a:pPr marL="0" lvl="0" indent="0">
              <a:buNone/>
            </a:pPr>
            <a:r>
              <a:rPr lang="en-US" sz="2200" b="1" dirty="0">
                <a:solidFill>
                  <a:srgbClr val="FF0000"/>
                </a:solidFill>
              </a:rPr>
              <a:t>3</a:t>
            </a:r>
            <a:r>
              <a:rPr lang="en-US" sz="2200" b="1" dirty="0" smtClean="0">
                <a:solidFill>
                  <a:srgbClr val="FF0000"/>
                </a:solidFill>
              </a:rPr>
              <a:t>. </a:t>
            </a:r>
            <a:r>
              <a:rPr lang="en-US" sz="2200" dirty="0"/>
              <a:t>“How dare you say that? We do so much for you here, Elliot!” </a:t>
            </a:r>
            <a:endParaRPr lang="en-GB" sz="2200" dirty="0"/>
          </a:p>
          <a:p>
            <a:pPr marL="0" lvl="0" indent="0">
              <a:buNone/>
            </a:pPr>
            <a:r>
              <a:rPr lang="en-US" sz="2200" b="1" dirty="0">
                <a:solidFill>
                  <a:srgbClr val="FF0000"/>
                </a:solidFill>
              </a:rPr>
              <a:t>4</a:t>
            </a:r>
            <a:r>
              <a:rPr lang="en-US" sz="2200" b="1" dirty="0" smtClean="0">
                <a:solidFill>
                  <a:srgbClr val="FF0000"/>
                </a:solidFill>
              </a:rPr>
              <a:t>. </a:t>
            </a:r>
            <a:r>
              <a:rPr lang="en-US" sz="2200" dirty="0"/>
              <a:t>“Elliot, you seem upset. I do want to talk to you about it, but we can’t talk about this right now, mate, you should be in class.  Will you be in Ty </a:t>
            </a:r>
            <a:r>
              <a:rPr lang="en-US" sz="2200" dirty="0" err="1"/>
              <a:t>Seren</a:t>
            </a:r>
            <a:r>
              <a:rPr lang="en-US" sz="2200" dirty="0"/>
              <a:t> at lunch-time? We could talk then.” </a:t>
            </a:r>
            <a:endParaRPr lang="en-GB" sz="2200" dirty="0"/>
          </a:p>
          <a:p>
            <a:pPr marL="0" indent="0">
              <a:buNone/>
            </a:pPr>
            <a:endParaRPr lang="en-US" dirty="0"/>
          </a:p>
          <a:p>
            <a:endParaRPr lang="en-GB" dirty="0">
              <a:highlight>
                <a:srgbClr val="FF0000"/>
              </a:highlight>
            </a:endParaRPr>
          </a:p>
        </p:txBody>
      </p:sp>
      <p:pic>
        <p:nvPicPr>
          <p:cNvPr id="7172" name="Picture 4" descr="http://ethosmagazine.org/wp-content/uploads/2013/10/whatever02.jpg">
            <a:extLst>
              <a:ext uri="{FF2B5EF4-FFF2-40B4-BE49-F238E27FC236}">
                <a16:creationId xmlns:a16="http://schemas.microsoft.com/office/drawing/2014/main" id="{DC731F6F-21A0-416D-885F-25B8421DCD2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44387" y="815489"/>
            <a:ext cx="1954186" cy="1509132"/>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https://t3.ftcdn.net/jpg/00/50/39/12/240_F_50391224_l2KVN0JWE88Kua43yCZBFDko1pU7QkC2.jpg">
            <a:extLst>
              <a:ext uri="{FF2B5EF4-FFF2-40B4-BE49-F238E27FC236}">
                <a16:creationId xmlns:a16="http://schemas.microsoft.com/office/drawing/2014/main" id="{6309DE01-BD4B-473F-9695-08BFDCD8B5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6855" y="854832"/>
            <a:ext cx="1755960" cy="136125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s://media-exp1.licdn.com/mpr/mpr/p/6/005/0ae/2b5/064793a.png">
            <a:extLst>
              <a:ext uri="{FF2B5EF4-FFF2-40B4-BE49-F238E27FC236}">
                <a16:creationId xmlns:a16="http://schemas.microsoft.com/office/drawing/2014/main" id="{2CC8F00D-58C1-41FE-A787-E0968972542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4957" y="854832"/>
            <a:ext cx="1641458" cy="133191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stop angry face">
            <a:extLst>
              <a:ext uri="{FF2B5EF4-FFF2-40B4-BE49-F238E27FC236}">
                <a16:creationId xmlns:a16="http://schemas.microsoft.com/office/drawing/2014/main" id="{35C591EE-1FA7-404D-831D-B47BA709A9D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08537" y="815489"/>
            <a:ext cx="1468464" cy="1468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767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91348" y="260648"/>
            <a:ext cx="8852652" cy="798402"/>
          </a:xfrm>
        </p:spPr>
        <p:txBody>
          <a:bodyPr>
            <a:normAutofit/>
          </a:bodyPr>
          <a:lstStyle/>
          <a:p>
            <a:pPr algn="ctr"/>
            <a:r>
              <a:rPr lang="en-GB" sz="2000" dirty="0">
                <a:solidFill>
                  <a:srgbClr val="FF0000"/>
                </a:solidFill>
              </a:rPr>
              <a:t>Activity: Match the response to how the person  views emotional  expression</a:t>
            </a:r>
          </a:p>
        </p:txBody>
      </p:sp>
      <p:sp>
        <p:nvSpPr>
          <p:cNvPr id="3" name="Content Placeholder 2"/>
          <p:cNvSpPr>
            <a:spLocks noGrp="1"/>
          </p:cNvSpPr>
          <p:nvPr>
            <p:ph idx="1"/>
          </p:nvPr>
        </p:nvSpPr>
        <p:spPr>
          <a:xfrm>
            <a:off x="291348" y="2158018"/>
            <a:ext cx="8852652" cy="4699983"/>
          </a:xfrm>
        </p:spPr>
        <p:txBody>
          <a:bodyPr>
            <a:normAutofit lnSpcReduction="10000"/>
          </a:bodyPr>
          <a:lstStyle/>
          <a:p>
            <a:pPr marL="0" indent="0">
              <a:buNone/>
            </a:pPr>
            <a:r>
              <a:rPr lang="en-US" sz="2600" b="1" dirty="0">
                <a:solidFill>
                  <a:srgbClr val="FF0000"/>
                </a:solidFill>
              </a:rPr>
              <a:t>5</a:t>
            </a:r>
            <a:r>
              <a:rPr lang="en-US" sz="2600" dirty="0" smtClean="0">
                <a:solidFill>
                  <a:srgbClr val="FF0000"/>
                </a:solidFill>
              </a:rPr>
              <a:t>. </a:t>
            </a:r>
            <a:r>
              <a:rPr lang="en-US" sz="2600" dirty="0"/>
              <a:t>“Don’t worry, Elliot. I know things have been hard for you, mate, but the sun is shining, and things will get better! They always do!” </a:t>
            </a:r>
            <a:endParaRPr lang="en-GB" sz="2600" dirty="0"/>
          </a:p>
          <a:p>
            <a:pPr marL="0" indent="0">
              <a:buNone/>
            </a:pPr>
            <a:r>
              <a:rPr lang="en-GB" sz="2600" b="1" dirty="0" smtClean="0">
                <a:solidFill>
                  <a:srgbClr val="FF0000"/>
                </a:solidFill>
              </a:rPr>
              <a:t>6. </a:t>
            </a:r>
            <a:r>
              <a:rPr lang="en-US" sz="2600" dirty="0"/>
              <a:t>“Eh, no young man. Watch your language!! We don’t say things like that! </a:t>
            </a:r>
            <a:endParaRPr lang="en-GB" sz="2600" dirty="0"/>
          </a:p>
          <a:p>
            <a:pPr marL="0" indent="0">
              <a:buNone/>
            </a:pPr>
            <a:r>
              <a:rPr lang="en-US" sz="2600" b="1" dirty="0">
                <a:solidFill>
                  <a:srgbClr val="FF0000"/>
                </a:solidFill>
              </a:rPr>
              <a:t>7</a:t>
            </a:r>
            <a:r>
              <a:rPr lang="en-US" sz="2600" b="1" dirty="0" smtClean="0">
                <a:solidFill>
                  <a:srgbClr val="FF0000"/>
                </a:solidFill>
              </a:rPr>
              <a:t>. </a:t>
            </a:r>
            <a:r>
              <a:rPr lang="en-US" sz="2600" dirty="0"/>
              <a:t>“Elliot, you look a bit frustrated there. I’m wondering if you’re annoyed about what happened with the boys in 8c earlier </a:t>
            </a:r>
            <a:r>
              <a:rPr lang="en-US" sz="2600" dirty="0" err="1"/>
              <a:t>earlier</a:t>
            </a:r>
            <a:r>
              <a:rPr lang="en-US" sz="2600" dirty="0"/>
              <a:t> today…”</a:t>
            </a:r>
          </a:p>
          <a:p>
            <a:pPr marL="0" indent="0">
              <a:buNone/>
            </a:pPr>
            <a:r>
              <a:rPr lang="en-US" sz="2600" b="1" dirty="0">
                <a:solidFill>
                  <a:srgbClr val="FF0000"/>
                </a:solidFill>
              </a:rPr>
              <a:t>8</a:t>
            </a:r>
            <a:r>
              <a:rPr lang="en-US" sz="2600" b="1" dirty="0" smtClean="0">
                <a:solidFill>
                  <a:srgbClr val="FF0000"/>
                </a:solidFill>
              </a:rPr>
              <a:t>.</a:t>
            </a:r>
            <a:r>
              <a:rPr lang="en-US" sz="2600" b="1" dirty="0" smtClean="0"/>
              <a:t> </a:t>
            </a:r>
            <a:r>
              <a:rPr lang="en-US" sz="2600" dirty="0"/>
              <a:t>“Go talk to Mrs. Robbins, Elliot!”</a:t>
            </a:r>
            <a:endParaRPr lang="en-GB" sz="2600" dirty="0"/>
          </a:p>
          <a:p>
            <a:pPr marL="0" lvl="0" indent="0">
              <a:buNone/>
            </a:pPr>
            <a:endParaRPr lang="en-GB" dirty="0">
              <a:highlight>
                <a:srgbClr val="FF0000"/>
              </a:highlight>
            </a:endParaRPr>
          </a:p>
        </p:txBody>
      </p:sp>
      <p:pic>
        <p:nvPicPr>
          <p:cNvPr id="7172" name="Picture 4" descr="http://ethosmagazine.org/wp-content/uploads/2013/10/whatever02.jpg">
            <a:extLst>
              <a:ext uri="{FF2B5EF4-FFF2-40B4-BE49-F238E27FC236}">
                <a16:creationId xmlns:a16="http://schemas.microsoft.com/office/drawing/2014/main" id="{DC731F6F-21A0-416D-885F-25B8421DCD2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25747" y="924424"/>
            <a:ext cx="1666605" cy="1207934"/>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https://t3.ftcdn.net/jpg/00/50/39/12/240_F_50391224_l2KVN0JWE88Kua43yCZBFDko1pU7QkC2.jpg">
            <a:extLst>
              <a:ext uri="{FF2B5EF4-FFF2-40B4-BE49-F238E27FC236}">
                <a16:creationId xmlns:a16="http://schemas.microsoft.com/office/drawing/2014/main" id="{6309DE01-BD4B-473F-9695-08BFDCD8B5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5128" y="872729"/>
            <a:ext cx="1624864" cy="125962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s://media-exp1.licdn.com/mpr/mpr/p/6/005/0ae/2b5/064793a.png">
            <a:extLst>
              <a:ext uri="{FF2B5EF4-FFF2-40B4-BE49-F238E27FC236}">
                <a16:creationId xmlns:a16="http://schemas.microsoft.com/office/drawing/2014/main" id="{832B5127-4377-4218-8EB0-101CFFA22CD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7125" y="885881"/>
            <a:ext cx="1596192" cy="129518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Image result for stop angry face">
            <a:extLst>
              <a:ext uri="{FF2B5EF4-FFF2-40B4-BE49-F238E27FC236}">
                <a16:creationId xmlns:a16="http://schemas.microsoft.com/office/drawing/2014/main" id="{6473431C-17A4-4C87-8AA0-373CDDFB2ED6}"/>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07938" y="924424"/>
            <a:ext cx="1676210" cy="1233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99794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7668344" cy="798402"/>
          </a:xfrm>
        </p:spPr>
        <p:txBody>
          <a:bodyPr>
            <a:normAutofit/>
          </a:bodyPr>
          <a:lstStyle/>
          <a:p>
            <a:pPr algn="ctr"/>
            <a:r>
              <a:rPr lang="en-GB" sz="2000" dirty="0">
                <a:solidFill>
                  <a:srgbClr val="FF0000"/>
                </a:solidFill>
              </a:rPr>
              <a:t>What could happen next using each approach?  How might Elliot feel/respond?</a:t>
            </a:r>
          </a:p>
        </p:txBody>
      </p:sp>
      <p:pic>
        <p:nvPicPr>
          <p:cNvPr id="7172" name="Picture 4" descr="http://ethosmagazine.org/wp-content/uploads/2013/10/whatever02.jpg">
            <a:extLst>
              <a:ext uri="{FF2B5EF4-FFF2-40B4-BE49-F238E27FC236}">
                <a16:creationId xmlns:a16="http://schemas.microsoft.com/office/drawing/2014/main" id="{DC731F6F-21A0-416D-885F-25B8421DCD2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39856" y="863584"/>
            <a:ext cx="1948436" cy="1504691"/>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https://t3.ftcdn.net/jpg/00/50/39/12/240_F_50391224_l2KVN0JWE88Kua43yCZBFDko1pU7QkC2.jpg">
            <a:extLst>
              <a:ext uri="{FF2B5EF4-FFF2-40B4-BE49-F238E27FC236}">
                <a16:creationId xmlns:a16="http://schemas.microsoft.com/office/drawing/2014/main" id="{6309DE01-BD4B-473F-9695-08BFDCD8B5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6756" y="892642"/>
            <a:ext cx="1905000" cy="147679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s://media-exp1.licdn.com/mpr/mpr/p/6/005/0ae/2b5/064793a.png">
            <a:extLst>
              <a:ext uri="{FF2B5EF4-FFF2-40B4-BE49-F238E27FC236}">
                <a16:creationId xmlns:a16="http://schemas.microsoft.com/office/drawing/2014/main" id="{832B5127-4377-4218-8EB0-101CFFA22CD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9552" y="908720"/>
            <a:ext cx="1800200" cy="1460718"/>
          </a:xfrm>
          <a:prstGeom prst="rect">
            <a:avLst/>
          </a:prstGeom>
          <a:noFill/>
          <a:extLst>
            <a:ext uri="{909E8E84-426E-40DD-AFC4-6F175D3DCCD1}">
              <a14:hiddenFill xmlns:a14="http://schemas.microsoft.com/office/drawing/2010/main">
                <a:solidFill>
                  <a:srgbClr val="FFFFFF"/>
                </a:solidFill>
              </a14:hiddenFill>
            </a:ext>
          </a:extLst>
        </p:spPr>
      </p:pic>
      <p:sp>
        <p:nvSpPr>
          <p:cNvPr id="4" name="Cloud 3"/>
          <p:cNvSpPr/>
          <p:nvPr/>
        </p:nvSpPr>
        <p:spPr>
          <a:xfrm>
            <a:off x="4897169" y="2507865"/>
            <a:ext cx="3891123" cy="2087384"/>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“Eh, no young man. Watch your language. We don’t say things like that! </a:t>
            </a:r>
            <a:endParaRPr lang="en-GB" dirty="0">
              <a:solidFill>
                <a:schemeClr val="tx1"/>
              </a:solidFill>
            </a:endParaRPr>
          </a:p>
        </p:txBody>
      </p:sp>
      <p:sp>
        <p:nvSpPr>
          <p:cNvPr id="5" name="Cloud 4"/>
          <p:cNvSpPr/>
          <p:nvPr/>
        </p:nvSpPr>
        <p:spPr>
          <a:xfrm>
            <a:off x="4897169" y="4595249"/>
            <a:ext cx="4223914" cy="2002104"/>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“Get in to class, young man! You can’t be nasty to the Year 7s and then start looking for sympathy when things don’t go your way!!”</a:t>
            </a:r>
            <a:endParaRPr lang="en-GB" dirty="0">
              <a:solidFill>
                <a:schemeClr val="tx1"/>
              </a:solidFill>
            </a:endParaRPr>
          </a:p>
        </p:txBody>
      </p:sp>
      <p:sp>
        <p:nvSpPr>
          <p:cNvPr id="6" name="Cloud 5"/>
          <p:cNvSpPr/>
          <p:nvPr/>
        </p:nvSpPr>
        <p:spPr>
          <a:xfrm>
            <a:off x="747211" y="5086883"/>
            <a:ext cx="3635896" cy="1724794"/>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a:solidFill>
                  <a:schemeClr val="tx1"/>
                </a:solidFill>
              </a:rPr>
              <a:t>“C’mon, Elliot. It’s not that bad. What can I do to help?</a:t>
            </a:r>
          </a:p>
        </p:txBody>
      </p:sp>
      <p:sp>
        <p:nvSpPr>
          <p:cNvPr id="8" name="Cloud 7"/>
          <p:cNvSpPr/>
          <p:nvPr/>
        </p:nvSpPr>
        <p:spPr>
          <a:xfrm>
            <a:off x="22917" y="2359387"/>
            <a:ext cx="4360190" cy="2653789"/>
          </a:xfrm>
          <a:prstGeom prst="clou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dirty="0">
                <a:solidFill>
                  <a:schemeClr val="tx1"/>
                </a:solidFill>
              </a:rPr>
              <a:t>“You don’t seem your usual, cheeky self! You’re actually looking a bit sad. I’m off to </a:t>
            </a:r>
            <a:r>
              <a:rPr lang="en-US" dirty="0" err="1">
                <a:solidFill>
                  <a:schemeClr val="tx1"/>
                </a:solidFill>
              </a:rPr>
              <a:t>maths</a:t>
            </a:r>
            <a:r>
              <a:rPr lang="en-US" dirty="0">
                <a:solidFill>
                  <a:schemeClr val="tx1"/>
                </a:solidFill>
              </a:rPr>
              <a:t>, call into 3A after your lesson before break and we can have a chat!”</a:t>
            </a:r>
            <a:endParaRPr lang="en-GB" dirty="0">
              <a:solidFill>
                <a:schemeClr val="tx1"/>
              </a:solidFill>
            </a:endParaRPr>
          </a:p>
        </p:txBody>
      </p:sp>
      <p:pic>
        <p:nvPicPr>
          <p:cNvPr id="12" name="Picture 2" descr="Image result for stop angry face">
            <a:extLst>
              <a:ext uri="{FF2B5EF4-FFF2-40B4-BE49-F238E27FC236}">
                <a16:creationId xmlns:a16="http://schemas.microsoft.com/office/drawing/2014/main" id="{F8932A4E-AEBC-40EF-9AED-5B0DA84C00A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07938" y="908720"/>
            <a:ext cx="1839861" cy="1354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011403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6412" y="1412776"/>
            <a:ext cx="8604448" cy="1049235"/>
          </a:xfrm>
        </p:spPr>
        <p:txBody>
          <a:bodyPr>
            <a:normAutofit/>
          </a:bodyPr>
          <a:lstStyle/>
          <a:p>
            <a:pPr algn="ctr"/>
            <a:r>
              <a:rPr lang="en-GB" sz="3500" dirty="0">
                <a:solidFill>
                  <a:srgbClr val="002060"/>
                </a:solidFill>
              </a:rPr>
              <a:t>Put aces in their place! </a:t>
            </a:r>
          </a:p>
        </p:txBody>
      </p:sp>
      <p:sp>
        <p:nvSpPr>
          <p:cNvPr id="3" name="Content Placeholder 2"/>
          <p:cNvSpPr>
            <a:spLocks noGrp="1"/>
          </p:cNvSpPr>
          <p:nvPr>
            <p:ph idx="1"/>
          </p:nvPr>
        </p:nvSpPr>
        <p:spPr>
          <a:xfrm>
            <a:off x="539552" y="2015734"/>
            <a:ext cx="7475283" cy="4077562"/>
          </a:xfrm>
        </p:spPr>
        <p:txBody>
          <a:bodyPr>
            <a:normAutofit/>
          </a:bodyPr>
          <a:lstStyle/>
          <a:p>
            <a:r>
              <a:rPr lang="en-GB" sz="3000" b="1" dirty="0">
                <a:solidFill>
                  <a:srgbClr val="002060"/>
                </a:solidFill>
              </a:rPr>
              <a:t>P</a:t>
            </a:r>
            <a:r>
              <a:rPr lang="en-GB" sz="3000" dirty="0"/>
              <a:t>layfulness- environment &amp; approach</a:t>
            </a:r>
          </a:p>
          <a:p>
            <a:r>
              <a:rPr lang="en-GB" sz="3000" b="1" dirty="0">
                <a:solidFill>
                  <a:srgbClr val="002060"/>
                </a:solidFill>
              </a:rPr>
              <a:t>L</a:t>
            </a:r>
            <a:r>
              <a:rPr lang="en-GB" sz="3000" dirty="0"/>
              <a:t>iking </a:t>
            </a:r>
          </a:p>
          <a:p>
            <a:r>
              <a:rPr lang="en-GB" sz="3000" b="1" dirty="0">
                <a:solidFill>
                  <a:srgbClr val="002060"/>
                </a:solidFill>
              </a:rPr>
              <a:t>A</a:t>
            </a:r>
            <a:r>
              <a:rPr lang="en-GB" sz="3000" dirty="0"/>
              <a:t>cceptance</a:t>
            </a:r>
          </a:p>
          <a:p>
            <a:r>
              <a:rPr lang="en-GB" sz="3000" b="1" dirty="0">
                <a:solidFill>
                  <a:srgbClr val="002060"/>
                </a:solidFill>
              </a:rPr>
              <a:t>C</a:t>
            </a:r>
            <a:r>
              <a:rPr lang="en-GB" sz="3000" dirty="0"/>
              <a:t>uriosity</a:t>
            </a:r>
          </a:p>
          <a:p>
            <a:r>
              <a:rPr lang="en-GB" sz="3000" b="1" dirty="0">
                <a:solidFill>
                  <a:srgbClr val="002060"/>
                </a:solidFill>
              </a:rPr>
              <a:t>E</a:t>
            </a:r>
            <a:r>
              <a:rPr lang="en-GB" sz="3000" dirty="0"/>
              <a:t>mpathy</a:t>
            </a:r>
          </a:p>
          <a:p>
            <a:pPr marL="0" indent="0">
              <a:buNone/>
            </a:pPr>
            <a:r>
              <a:rPr lang="en-GB" sz="3000" dirty="0">
                <a:solidFill>
                  <a:schemeClr val="accent1">
                    <a:lumMod val="75000"/>
                  </a:schemeClr>
                </a:solidFill>
              </a:rPr>
              <a:t>(Dan Hughes, 2006)</a:t>
            </a:r>
          </a:p>
          <a:p>
            <a:endParaRPr lang="en-GB" dirty="0"/>
          </a:p>
          <a:p>
            <a:pPr marL="0" indent="0">
              <a:buNone/>
            </a:pPr>
            <a:endParaRPr lang="en-GB" dirty="0"/>
          </a:p>
          <a:p>
            <a:pPr marL="0" indent="0">
              <a:buNone/>
            </a:pPr>
            <a:endParaRPr lang="en-GB" dirty="0"/>
          </a:p>
        </p:txBody>
      </p:sp>
      <p:sp>
        <p:nvSpPr>
          <p:cNvPr id="7" name="Double Wave 6">
            <a:extLst>
              <a:ext uri="{FF2B5EF4-FFF2-40B4-BE49-F238E27FC236}">
                <a16:creationId xmlns:a16="http://schemas.microsoft.com/office/drawing/2014/main" id="{240913AE-D742-4702-8578-B1C6BB1C3835}"/>
              </a:ext>
            </a:extLst>
          </p:cNvPr>
          <p:cNvSpPr/>
          <p:nvPr/>
        </p:nvSpPr>
        <p:spPr>
          <a:xfrm>
            <a:off x="5580112" y="2987842"/>
            <a:ext cx="3181692" cy="2133346"/>
          </a:xfrm>
          <a:prstGeom prst="doubleWav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 useful way to ensure an emotion coaching approach in school or home</a:t>
            </a:r>
          </a:p>
        </p:txBody>
      </p:sp>
      <p:pic>
        <p:nvPicPr>
          <p:cNvPr id="8" name="Picture 2" descr="https://media-exp1.licdn.com/mpr/mpr/p/6/005/0ae/2b5/064793a.png">
            <a:extLst>
              <a:ext uri="{FF2B5EF4-FFF2-40B4-BE49-F238E27FC236}">
                <a16:creationId xmlns:a16="http://schemas.microsoft.com/office/drawing/2014/main" id="{38376328-7D8E-4DF5-A325-4CABA8836DE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5514"/>
            <a:ext cx="2154313" cy="1748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3983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023156" y="732435"/>
            <a:ext cx="5688632" cy="1049235"/>
          </a:xfrm>
        </p:spPr>
        <p:txBody>
          <a:bodyPr>
            <a:noAutofit/>
          </a:bodyPr>
          <a:lstStyle/>
          <a:p>
            <a:pPr algn="ctr"/>
            <a:r>
              <a:rPr lang="en-GB" sz="4500" dirty="0">
                <a:solidFill>
                  <a:srgbClr val="002060"/>
                </a:solidFill>
              </a:rPr>
              <a:t>Put aces in </a:t>
            </a:r>
            <a:br>
              <a:rPr lang="en-GB" sz="4500" dirty="0">
                <a:solidFill>
                  <a:srgbClr val="002060"/>
                </a:solidFill>
              </a:rPr>
            </a:br>
            <a:r>
              <a:rPr lang="en-GB" sz="4500" dirty="0">
                <a:solidFill>
                  <a:srgbClr val="002060"/>
                </a:solidFill>
              </a:rPr>
              <a:t>their place! </a:t>
            </a:r>
          </a:p>
        </p:txBody>
      </p:sp>
      <p:sp>
        <p:nvSpPr>
          <p:cNvPr id="3" name="Content Placeholder 2"/>
          <p:cNvSpPr>
            <a:spLocks noGrp="1"/>
          </p:cNvSpPr>
          <p:nvPr>
            <p:ph idx="1"/>
          </p:nvPr>
        </p:nvSpPr>
        <p:spPr>
          <a:xfrm>
            <a:off x="539552" y="2015734"/>
            <a:ext cx="8604448" cy="4842266"/>
          </a:xfrm>
        </p:spPr>
        <p:txBody>
          <a:bodyPr>
            <a:normAutofit fontScale="32500" lnSpcReduction="20000"/>
          </a:bodyPr>
          <a:lstStyle/>
          <a:p>
            <a:r>
              <a:rPr lang="en-GB" sz="6000" b="1" dirty="0">
                <a:solidFill>
                  <a:srgbClr val="002060"/>
                </a:solidFill>
              </a:rPr>
              <a:t>P</a:t>
            </a:r>
            <a:r>
              <a:rPr lang="en-GB" sz="6000" dirty="0"/>
              <a:t>layfulness: </a:t>
            </a:r>
          </a:p>
          <a:p>
            <a:pPr marL="0" indent="0">
              <a:buNone/>
            </a:pPr>
            <a:r>
              <a:rPr lang="en-GB" sz="6000" dirty="0"/>
              <a:t>Showing warmth, soft eye contact, welcoming body posture</a:t>
            </a:r>
          </a:p>
          <a:p>
            <a:r>
              <a:rPr lang="en-GB" sz="6000" b="1" dirty="0">
                <a:solidFill>
                  <a:srgbClr val="002060"/>
                </a:solidFill>
              </a:rPr>
              <a:t>L</a:t>
            </a:r>
            <a:r>
              <a:rPr lang="en-GB" sz="6000" dirty="0"/>
              <a:t>iking:</a:t>
            </a:r>
          </a:p>
          <a:p>
            <a:pPr marL="0" indent="0">
              <a:buNone/>
            </a:pPr>
            <a:r>
              <a:rPr lang="en-GB" sz="6000" dirty="0"/>
              <a:t>Showing unconditional positive regard for the child</a:t>
            </a:r>
          </a:p>
          <a:p>
            <a:r>
              <a:rPr lang="en-GB" sz="6000" b="1" dirty="0">
                <a:solidFill>
                  <a:srgbClr val="002060"/>
                </a:solidFill>
              </a:rPr>
              <a:t>A</a:t>
            </a:r>
            <a:r>
              <a:rPr lang="en-GB" sz="6000" dirty="0"/>
              <a:t>cceptance:</a:t>
            </a:r>
          </a:p>
          <a:p>
            <a:pPr marL="0" indent="0">
              <a:buNone/>
            </a:pPr>
            <a:r>
              <a:rPr lang="en-GB" sz="6000" dirty="0"/>
              <a:t>“ You look really upset right now. What’s happened?”</a:t>
            </a:r>
          </a:p>
          <a:p>
            <a:r>
              <a:rPr lang="en-GB" sz="6000" b="1" dirty="0">
                <a:solidFill>
                  <a:srgbClr val="002060"/>
                </a:solidFill>
              </a:rPr>
              <a:t>C</a:t>
            </a:r>
            <a:r>
              <a:rPr lang="en-GB" sz="6000" dirty="0"/>
              <a:t>uriosity:</a:t>
            </a:r>
          </a:p>
          <a:p>
            <a:pPr marL="0" indent="0">
              <a:buNone/>
            </a:pPr>
            <a:r>
              <a:rPr lang="en-GB" sz="6000" dirty="0"/>
              <a:t>“I’m </a:t>
            </a:r>
            <a:r>
              <a:rPr lang="en-GB" sz="6000" dirty="0">
                <a:solidFill>
                  <a:srgbClr val="FF0000"/>
                </a:solidFill>
              </a:rPr>
              <a:t>wondering</a:t>
            </a:r>
            <a:r>
              <a:rPr lang="en-GB" sz="6000" dirty="0"/>
              <a:t> if you are upset about what Gethin said…”</a:t>
            </a:r>
          </a:p>
          <a:p>
            <a:r>
              <a:rPr lang="en-GB" sz="6000" b="1" dirty="0">
                <a:solidFill>
                  <a:srgbClr val="002060"/>
                </a:solidFill>
              </a:rPr>
              <a:t>E</a:t>
            </a:r>
            <a:r>
              <a:rPr lang="en-GB" sz="6000" dirty="0"/>
              <a:t>mpathy:</a:t>
            </a:r>
          </a:p>
          <a:p>
            <a:pPr marL="0" indent="0">
              <a:buNone/>
            </a:pPr>
            <a:r>
              <a:rPr lang="en-GB" sz="6000" dirty="0"/>
              <a:t>“ I know you’re finding mum being away difficult at the moment and that’s okay.”</a:t>
            </a:r>
          </a:p>
          <a:p>
            <a:endParaRPr lang="en-GB" sz="6000" dirty="0"/>
          </a:p>
          <a:p>
            <a:pPr marL="0" indent="0">
              <a:buNone/>
            </a:pPr>
            <a:endParaRPr lang="en-GB" dirty="0"/>
          </a:p>
          <a:p>
            <a:pPr marL="0" indent="0">
              <a:buNone/>
            </a:pPr>
            <a:endParaRPr lang="en-GB" dirty="0"/>
          </a:p>
        </p:txBody>
      </p:sp>
      <p:pic>
        <p:nvPicPr>
          <p:cNvPr id="8" name="Picture 2" descr="https://media-exp1.licdn.com/mpr/mpr/p/6/005/0ae/2b5/064793a.png">
            <a:extLst>
              <a:ext uri="{FF2B5EF4-FFF2-40B4-BE49-F238E27FC236}">
                <a16:creationId xmlns:a16="http://schemas.microsoft.com/office/drawing/2014/main" id="{38376328-7D8E-4DF5-A325-4CABA8836DE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33420" y="230895"/>
            <a:ext cx="1619672" cy="131423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Image result for sullen teenager male school corridor">
            <a:extLst>
              <a:ext uri="{FF2B5EF4-FFF2-40B4-BE49-F238E27FC236}">
                <a16:creationId xmlns:a16="http://schemas.microsoft.com/office/drawing/2014/main" id="{512F4E33-0A16-469B-9397-1A153CF2165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6268" y="239982"/>
            <a:ext cx="2312532" cy="1541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02925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0658" y="867037"/>
            <a:ext cx="4162766" cy="1049235"/>
          </a:xfrm>
        </p:spPr>
        <p:txBody>
          <a:bodyPr>
            <a:normAutofit/>
          </a:bodyPr>
          <a:lstStyle/>
          <a:p>
            <a:r>
              <a:rPr lang="en-GB" dirty="0"/>
              <a:t>Elliot- After lesson chat </a:t>
            </a:r>
          </a:p>
        </p:txBody>
      </p:sp>
      <p:sp>
        <p:nvSpPr>
          <p:cNvPr id="3" name="Content Placeholder 2"/>
          <p:cNvSpPr>
            <a:spLocks noGrp="1"/>
          </p:cNvSpPr>
          <p:nvPr>
            <p:ph idx="1"/>
          </p:nvPr>
        </p:nvSpPr>
        <p:spPr>
          <a:xfrm>
            <a:off x="1088685" y="2015732"/>
            <a:ext cx="4162766" cy="3450613"/>
          </a:xfrm>
        </p:spPr>
        <p:txBody>
          <a:bodyPr>
            <a:normAutofit/>
          </a:bodyPr>
          <a:lstStyle/>
          <a:p>
            <a:r>
              <a:rPr lang="en-US" sz="1800" dirty="0"/>
              <a:t>Staff Member: Hi, Elliot. I said I’d chat to you after your lesson.  Let’s sit down here. You seemed really upset before, what’s going on?</a:t>
            </a:r>
            <a:endParaRPr lang="en-GB" sz="1800" dirty="0"/>
          </a:p>
          <a:p>
            <a:r>
              <a:rPr lang="en-US" sz="1800" dirty="0"/>
              <a:t>Elliot: I just HATE it here. And I HATE everyone who goes to this school.</a:t>
            </a:r>
            <a:endParaRPr lang="en-GB" sz="1800" dirty="0"/>
          </a:p>
          <a:p>
            <a:endParaRPr lang="en-GB" dirty="0"/>
          </a:p>
        </p:txBody>
      </p:sp>
      <p:sp>
        <p:nvSpPr>
          <p:cNvPr id="5" name="TextBox 4">
            <a:extLst>
              <a:ext uri="{FF2B5EF4-FFF2-40B4-BE49-F238E27FC236}">
                <a16:creationId xmlns:a16="http://schemas.microsoft.com/office/drawing/2014/main" id="{6D94A84F-24E0-4483-968D-8309148076A7}"/>
              </a:ext>
            </a:extLst>
          </p:cNvPr>
          <p:cNvSpPr txBox="1"/>
          <p:nvPr/>
        </p:nvSpPr>
        <p:spPr>
          <a:xfrm>
            <a:off x="373251" y="4217130"/>
            <a:ext cx="5112568" cy="1938992"/>
          </a:xfrm>
          <a:prstGeom prst="rect">
            <a:avLst/>
          </a:prstGeom>
          <a:noFill/>
        </p:spPr>
        <p:txBody>
          <a:bodyPr wrap="square" rtlCol="0">
            <a:spAutoFit/>
          </a:bodyPr>
          <a:lstStyle/>
          <a:p>
            <a:r>
              <a:rPr lang="en-GB" sz="2000" i="1" dirty="0">
                <a:solidFill>
                  <a:srgbClr val="FF0000"/>
                </a:solidFill>
              </a:rPr>
              <a:t>In 3s, have a practice using an emotion coaching approach through PLACE. </a:t>
            </a:r>
          </a:p>
          <a:p>
            <a:pPr marL="342900" indent="-342900">
              <a:buFont typeface="Arial" panose="020B0604020202020204" pitchFamily="34" charset="0"/>
              <a:buChar char="•"/>
            </a:pPr>
            <a:r>
              <a:rPr lang="en-GB" sz="2000" i="1" dirty="0">
                <a:solidFill>
                  <a:srgbClr val="FF0000"/>
                </a:solidFill>
              </a:rPr>
              <a:t>Three roles: Elliot; Staff member; Observer</a:t>
            </a:r>
          </a:p>
          <a:p>
            <a:pPr marL="342900" indent="-342900">
              <a:buFont typeface="Arial" panose="020B0604020202020204" pitchFamily="34" charset="0"/>
              <a:buChar char="•"/>
            </a:pPr>
            <a:r>
              <a:rPr lang="en-GB" sz="2000" i="1" dirty="0">
                <a:solidFill>
                  <a:srgbClr val="FF0000"/>
                </a:solidFill>
              </a:rPr>
              <a:t>Use Emotion Coaching diagram &amp; PLACE checklist as a prompt</a:t>
            </a:r>
          </a:p>
          <a:p>
            <a:pPr marL="342900" indent="-342900">
              <a:buFont typeface="Arial" panose="020B0604020202020204" pitchFamily="34" charset="0"/>
              <a:buChar char="•"/>
            </a:pPr>
            <a:r>
              <a:rPr lang="en-GB" sz="2000" i="1" dirty="0">
                <a:solidFill>
                  <a:srgbClr val="FF0000"/>
                </a:solidFill>
              </a:rPr>
              <a:t>Observer to complete checklist in handout</a:t>
            </a:r>
          </a:p>
        </p:txBody>
      </p:sp>
      <p:pic>
        <p:nvPicPr>
          <p:cNvPr id="6" name="Picture 4" descr="Image result for sullen teenager male school corridor">
            <a:extLst>
              <a:ext uri="{FF2B5EF4-FFF2-40B4-BE49-F238E27FC236}">
                <a16:creationId xmlns:a16="http://schemas.microsoft.com/office/drawing/2014/main" id="{97B5218D-04E8-4744-82A4-8E8E2D0853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65052" y="2204864"/>
            <a:ext cx="3337005" cy="2224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8107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340768"/>
            <a:ext cx="6607901" cy="1049235"/>
          </a:xfrm>
        </p:spPr>
        <p:txBody>
          <a:bodyPr>
            <a:normAutofit/>
          </a:bodyPr>
          <a:lstStyle/>
          <a:p>
            <a:pPr algn="ctr"/>
            <a:r>
              <a:rPr lang="en-GB" dirty="0"/>
              <a:t>Time  to  feedback in groups</a:t>
            </a:r>
          </a:p>
        </p:txBody>
      </p:sp>
      <p:sp>
        <p:nvSpPr>
          <p:cNvPr id="3" name="Content Placeholder 2"/>
          <p:cNvSpPr>
            <a:spLocks noGrp="1"/>
          </p:cNvSpPr>
          <p:nvPr>
            <p:ph idx="1"/>
          </p:nvPr>
        </p:nvSpPr>
        <p:spPr>
          <a:xfrm>
            <a:off x="358642" y="1988840"/>
            <a:ext cx="5208057" cy="4581123"/>
          </a:xfrm>
        </p:spPr>
        <p:txBody>
          <a:bodyPr>
            <a:noAutofit/>
          </a:bodyPr>
          <a:lstStyle/>
          <a:p>
            <a:pPr marL="457200" indent="-457200">
              <a:buFont typeface="+mj-lt"/>
              <a:buAutoNum type="arabicPeriod"/>
            </a:pPr>
            <a:r>
              <a:rPr lang="en-GB" sz="2500" i="1" dirty="0"/>
              <a:t>Observer to share notes made on checklist during role play.</a:t>
            </a:r>
          </a:p>
          <a:p>
            <a:pPr marL="457200" indent="-457200">
              <a:buFont typeface="+mj-lt"/>
              <a:buAutoNum type="arabicPeriod"/>
            </a:pPr>
            <a:r>
              <a:rPr lang="en-GB" sz="2500" i="1" dirty="0"/>
              <a:t>Staff member &amp; Elliot to share feelings and thoughts experienced whilst in role.</a:t>
            </a:r>
          </a:p>
          <a:p>
            <a:pPr marL="457200" indent="-457200">
              <a:buFont typeface="+mj-lt"/>
              <a:buAutoNum type="arabicPeriod"/>
            </a:pPr>
            <a:r>
              <a:rPr lang="en-GB" sz="2500" i="1" dirty="0"/>
              <a:t>What would you say/do to help further if you were the staff member? </a:t>
            </a:r>
          </a:p>
        </p:txBody>
      </p:sp>
      <p:pic>
        <p:nvPicPr>
          <p:cNvPr id="5" name="Picture 4" descr="Image result for sullen teenager male school corridor">
            <a:extLst>
              <a:ext uri="{FF2B5EF4-FFF2-40B4-BE49-F238E27FC236}">
                <a16:creationId xmlns:a16="http://schemas.microsoft.com/office/drawing/2014/main" id="{1A20C5DF-BA4D-48F3-A3D0-F25A90CA53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9411" y="2636912"/>
            <a:ext cx="3337005" cy="2224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270565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3" name="Picture 2" descr="http://images.clipartpanda.com/break-clipart-break-time-free-clipart-1.jpg">
            <a:extLst>
              <a:ext uri="{FF2B5EF4-FFF2-40B4-BE49-F238E27FC236}">
                <a16:creationId xmlns:a16="http://schemas.microsoft.com/office/drawing/2014/main" id="{0F7381D9-B4BC-4CB3-9709-EFAA45A6BCC3}"/>
              </a:ext>
            </a:extLst>
          </p:cNvPr>
          <p:cNvPicPr>
            <a:picLocks noGrp="1" noChangeAspect="1" noChangeArrowheads="1"/>
          </p:cNvPicPr>
          <p:nvPr>
            <p:ph idx="1"/>
          </p:nvPr>
        </p:nvPicPr>
        <p:blipFill rotWithShape="1">
          <a:blip r:embed="rId2" cstate="print">
            <a:extLst>
              <a:ext uri="{28A0092B-C50C-407E-A947-70E740481C1C}">
                <a14:useLocalDpi xmlns:a14="http://schemas.microsoft.com/office/drawing/2010/main" val="0"/>
              </a:ext>
            </a:extLst>
          </a:blip>
          <a:srcRect/>
          <a:stretch/>
        </p:blipFill>
        <p:spPr bwMode="auto">
          <a:xfrm>
            <a:off x="921637" y="643467"/>
            <a:ext cx="7300725" cy="4873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0950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270" name="Rectangle 76">
            <a:extLst>
              <a:ext uri="{FF2B5EF4-FFF2-40B4-BE49-F238E27FC236}">
                <a16:creationId xmlns:a16="http://schemas.microsoft.com/office/drawing/2014/main" id="{021A4066-B261-49FE-952E-A0FE3EE75CD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2" name="Rectangle 78">
            <a:extLst>
              <a:ext uri="{FF2B5EF4-FFF2-40B4-BE49-F238E27FC236}">
                <a16:creationId xmlns:a16="http://schemas.microsoft.com/office/drawing/2014/main" id="{81958111-BC13-4D45-AB27-0C2C83F9BA6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1274" name="Picture 80" descr="A picture containing indoor, furniture&#10;&#10;Description generated with high confidence">
            <a:extLst>
              <a:ext uri="{FF2B5EF4-FFF2-40B4-BE49-F238E27FC236}">
                <a16:creationId xmlns:a16="http://schemas.microsoft.com/office/drawing/2014/main" id="{D42F4933-2ECF-4EE5-BCE4-F19E3CA609F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1275" name="Straight Connector 82">
            <a:extLst>
              <a:ext uri="{FF2B5EF4-FFF2-40B4-BE49-F238E27FC236}">
                <a16:creationId xmlns:a16="http://schemas.microsoft.com/office/drawing/2014/main" id="{C6FAC23C-014D-4AC5-AD1B-36F7D0E7EF3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81B4579-E2EA-4BD7-94FF-0A0BEE135C6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2648163"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87" name="Group 86">
            <a:extLst>
              <a:ext uri="{FF2B5EF4-FFF2-40B4-BE49-F238E27FC236}">
                <a16:creationId xmlns:a16="http://schemas.microsoft.com/office/drawing/2014/main" id="{82188758-E18A-4CE5-9D03-F4BF5D887C3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5098" y="482171"/>
            <a:ext cx="4568843" cy="5149101"/>
            <a:chOff x="5446003" y="583365"/>
            <a:chExt cx="6091790" cy="5181928"/>
          </a:xfrm>
        </p:grpSpPr>
        <p:sp>
          <p:nvSpPr>
            <p:cNvPr id="88" name="Rectangle 87">
              <a:extLst>
                <a:ext uri="{FF2B5EF4-FFF2-40B4-BE49-F238E27FC236}">
                  <a16:creationId xmlns:a16="http://schemas.microsoft.com/office/drawing/2014/main" id="{821513DD-C15F-4381-AEA6-ED9E5E218CA6}"/>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CED2DE01-7F43-4858-85FC-27022DA78120}"/>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BECD21C-29A5-4952-B722-327A46EDD81A}"/>
              </a:ext>
            </a:extLst>
          </p:cNvPr>
          <p:cNvSpPr>
            <a:spLocks noGrp="1"/>
          </p:cNvSpPr>
          <p:nvPr>
            <p:ph type="title"/>
          </p:nvPr>
        </p:nvSpPr>
        <p:spPr>
          <a:xfrm>
            <a:off x="1088685" y="804520"/>
            <a:ext cx="2647617" cy="1049235"/>
          </a:xfrm>
        </p:spPr>
        <p:txBody>
          <a:bodyPr>
            <a:normAutofit/>
          </a:bodyPr>
          <a:lstStyle/>
          <a:p>
            <a:r>
              <a:rPr lang="en-GB" sz="2000" dirty="0"/>
              <a:t>WHEN MAY TALKING THROUGH PLACE BE LESS USEFUL?</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8106" y="824727"/>
            <a:ext cx="4208556" cy="46078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0476923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84417"/>
            <a:ext cx="8229600" cy="1143000"/>
          </a:xfrm>
        </p:spPr>
        <p:txBody>
          <a:bodyPr>
            <a:normAutofit/>
          </a:bodyPr>
          <a:lstStyle/>
          <a:p>
            <a:pPr algn="ctr"/>
            <a:r>
              <a:rPr lang="en-GB" dirty="0"/>
              <a:t>‘</a:t>
            </a:r>
            <a:r>
              <a:rPr lang="en-GB" dirty="0">
                <a:solidFill>
                  <a:srgbClr val="FF0000"/>
                </a:solidFill>
              </a:rPr>
              <a:t>THE window of tolerance</a:t>
            </a:r>
            <a:r>
              <a:rPr lang="en-GB" dirty="0"/>
              <a:t>’</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24882" y="855917"/>
            <a:ext cx="7325028" cy="58897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38" name="Picture 2" descr="Image result for sad child">
            <a:extLst>
              <a:ext uri="{FF2B5EF4-FFF2-40B4-BE49-F238E27FC236}">
                <a16:creationId xmlns:a16="http://schemas.microsoft.com/office/drawing/2014/main" id="{6E537AA4-A914-4ED2-A849-FDE4E9A69CF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47965" y="5229200"/>
            <a:ext cx="1595669" cy="119675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ee the source imag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82480" y="1113254"/>
            <a:ext cx="1963320" cy="1476783"/>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6216" y="2863057"/>
            <a:ext cx="1600200" cy="1630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239226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80608" y="0"/>
            <a:ext cx="8229600" cy="924712"/>
          </a:xfrm>
        </p:spPr>
        <p:txBody>
          <a:bodyPr>
            <a:normAutofit/>
          </a:bodyPr>
          <a:lstStyle/>
          <a:p>
            <a:r>
              <a:rPr lang="en-GB" dirty="0"/>
              <a:t>Window of tolerance -Dan Siegel</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05016821"/>
              </p:ext>
            </p:extLst>
          </p:nvPr>
        </p:nvGraphicFramePr>
        <p:xfrm>
          <a:off x="323528" y="478412"/>
          <a:ext cx="8640960" cy="6175487"/>
        </p:xfrm>
        <a:graphic>
          <a:graphicData uri="http://schemas.openxmlformats.org/drawingml/2006/table">
            <a:tbl>
              <a:tblPr firstRow="1" bandRow="1">
                <a:tableStyleId>{5C22544A-7EE6-4342-B048-85BDC9FD1C3A}</a:tableStyleId>
              </a:tblPr>
              <a:tblGrid>
                <a:gridCol w="8640960">
                  <a:extLst>
                    <a:ext uri="{9D8B030D-6E8A-4147-A177-3AD203B41FA5}">
                      <a16:colId xmlns:a16="http://schemas.microsoft.com/office/drawing/2014/main" val="20000"/>
                    </a:ext>
                  </a:extLst>
                </a:gridCol>
              </a:tblGrid>
              <a:tr h="1579201">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500" dirty="0">
                          <a:solidFill>
                            <a:schemeClr val="tx1"/>
                          </a:solidFill>
                        </a:rPr>
                        <a:t>‘Fight or flight response’-</a:t>
                      </a:r>
                      <a:r>
                        <a:rPr lang="en-GB" sz="2500" b="1" dirty="0">
                          <a:solidFill>
                            <a:schemeClr val="tx1"/>
                          </a:solidFill>
                        </a:rPr>
                        <a:t>Hyper-arousal</a:t>
                      </a:r>
                      <a:r>
                        <a:rPr lang="en-GB" sz="2500" b="1" baseline="0" dirty="0">
                          <a:solidFill>
                            <a:schemeClr val="tx1"/>
                          </a:solidFill>
                        </a:rPr>
                        <a:t>  zone</a:t>
                      </a:r>
                      <a:endParaRPr lang="en-GB" sz="2500" b="1" dirty="0">
                        <a:solidFill>
                          <a:schemeClr val="tx1"/>
                        </a:solidFill>
                      </a:endParaRPr>
                    </a:p>
                    <a:p>
                      <a:r>
                        <a:rPr lang="en-GB" sz="2500" dirty="0">
                          <a:solidFill>
                            <a:schemeClr val="tx1"/>
                          </a:solidFill>
                        </a:rPr>
                        <a:t> </a:t>
                      </a:r>
                    </a:p>
                    <a:p>
                      <a:r>
                        <a:rPr lang="en-GB" sz="2500" b="0" i="1" dirty="0">
                          <a:solidFill>
                            <a:schemeClr val="tx1"/>
                          </a:solidFill>
                        </a:rPr>
                        <a:t>tension, shaking, racing thoughts, hypervigilance, feeling unsafe, emotional overwhelmed, anger/rage, impulsivity, defensiveness</a:t>
                      </a:r>
                    </a:p>
                  </a:txBody>
                  <a:tcPr>
                    <a:solidFill>
                      <a:schemeClr val="accent5">
                        <a:lumMod val="40000"/>
                        <a:lumOff val="60000"/>
                      </a:schemeClr>
                    </a:solidFill>
                  </a:tcPr>
                </a:tc>
                <a:extLst>
                  <a:ext uri="{0D108BD9-81ED-4DB2-BD59-A6C34878D82A}">
                    <a16:rowId xmlns:a16="http://schemas.microsoft.com/office/drawing/2014/main" val="10000"/>
                  </a:ext>
                </a:extLst>
              </a:tr>
              <a:tr h="2357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b="1" dirty="0"/>
                        <a:t> </a:t>
                      </a:r>
                      <a:r>
                        <a:rPr lang="en-GB" sz="2500" b="1" dirty="0"/>
                        <a:t>‘Window of tolerance’</a:t>
                      </a:r>
                      <a:r>
                        <a:rPr lang="en-GB" sz="2500" b="1" dirty="0">
                          <a:solidFill>
                            <a:schemeClr val="tx1"/>
                          </a:solidFill>
                        </a:rPr>
                        <a:t> </a:t>
                      </a:r>
                      <a:r>
                        <a:rPr lang="en-GB" sz="2500" b="1" baseline="0" dirty="0">
                          <a:solidFill>
                            <a:schemeClr val="tx1"/>
                          </a:solidFill>
                        </a:rPr>
                        <a:t>O</a:t>
                      </a:r>
                      <a:r>
                        <a:rPr lang="en-GB" sz="2500" b="1" dirty="0">
                          <a:solidFill>
                            <a:schemeClr val="tx1"/>
                          </a:solidFill>
                        </a:rPr>
                        <a:t>ptimal arousal zone</a:t>
                      </a:r>
                    </a:p>
                    <a:p>
                      <a:endParaRPr lang="en-GB" dirty="0"/>
                    </a:p>
                    <a:p>
                      <a:endParaRPr lang="en-GB" dirty="0"/>
                    </a:p>
                    <a:p>
                      <a:r>
                        <a:rPr lang="en-GB" sz="2500" i="1" dirty="0">
                          <a:solidFill>
                            <a:schemeClr val="tx1"/>
                          </a:solidFill>
                        </a:rPr>
                        <a:t>Can feel</a:t>
                      </a:r>
                      <a:r>
                        <a:rPr lang="en-GB" sz="2500" i="1" baseline="0" dirty="0">
                          <a:solidFill>
                            <a:schemeClr val="tx1"/>
                          </a:solidFill>
                        </a:rPr>
                        <a:t> and think simultaneously, e</a:t>
                      </a:r>
                      <a:r>
                        <a:rPr lang="en-GB" sz="2500" i="1" dirty="0">
                          <a:solidFill>
                            <a:schemeClr val="tx1"/>
                          </a:solidFill>
                        </a:rPr>
                        <a:t>xperience empathy, feel safe, in the moment-present, feel open and curious, reactions</a:t>
                      </a:r>
                      <a:r>
                        <a:rPr lang="en-GB" sz="2500" i="1" baseline="0" dirty="0">
                          <a:solidFill>
                            <a:schemeClr val="tx1"/>
                          </a:solidFill>
                        </a:rPr>
                        <a:t> adapt to fit the situation, feelings are tolerable, open to relationship/engagement</a:t>
                      </a:r>
                      <a:endParaRPr lang="en-GB" sz="2500" i="1" dirty="0">
                        <a:solidFill>
                          <a:schemeClr val="tx1"/>
                        </a:solidFill>
                      </a:endParaRPr>
                    </a:p>
                    <a:p>
                      <a:endParaRPr lang="en-GB" dirty="0">
                        <a:solidFill>
                          <a:schemeClr val="tx1"/>
                        </a:solidFill>
                      </a:endParaRPr>
                    </a:p>
                  </a:txBody>
                  <a:tcPr/>
                </a:tc>
                <a:extLst>
                  <a:ext uri="{0D108BD9-81ED-4DB2-BD59-A6C34878D82A}">
                    <a16:rowId xmlns:a16="http://schemas.microsoft.com/office/drawing/2014/main" val="10001"/>
                  </a:ext>
                </a:extLst>
              </a:tr>
              <a:tr h="215277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500" b="1" dirty="0"/>
                        <a:t>‘Immobilisation</a:t>
                      </a:r>
                      <a:r>
                        <a:rPr lang="en-GB" sz="2500" b="1" baseline="0" dirty="0"/>
                        <a:t> response’- </a:t>
                      </a:r>
                      <a:r>
                        <a:rPr lang="en-GB" sz="2500" b="1" dirty="0">
                          <a:solidFill>
                            <a:schemeClr val="tx1"/>
                          </a:solidFill>
                        </a:rPr>
                        <a:t>Hypo-arousal zone</a:t>
                      </a:r>
                    </a:p>
                    <a:p>
                      <a:endParaRPr lang="en-GB" sz="2500" baseline="0" dirty="0"/>
                    </a:p>
                    <a:p>
                      <a:r>
                        <a:rPr lang="en-GB" sz="2500" i="1" baseline="0" dirty="0">
                          <a:solidFill>
                            <a:schemeClr val="tx1"/>
                          </a:solidFill>
                        </a:rPr>
                        <a:t>no energy, numbing of emotions, shut down, flat affect, ‘not there’, passive, reduced physical movement, ashamed, disconnected, ‘can’t think’, ‘can’t say no’, can’t defend self</a:t>
                      </a:r>
                      <a:endParaRPr lang="en-GB" sz="2500" i="1" dirty="0">
                        <a:solidFill>
                          <a:schemeClr val="tx1"/>
                        </a:solidFill>
                      </a:endParaRPr>
                    </a:p>
                    <a:p>
                      <a:endParaRPr lang="en-GB" dirty="0">
                        <a:solidFill>
                          <a:schemeClr val="tx1"/>
                        </a:solidFill>
                      </a:endParaRPr>
                    </a:p>
                  </a:txBody>
                  <a:tcPr/>
                </a:tc>
                <a:extLst>
                  <a:ext uri="{0D108BD9-81ED-4DB2-BD59-A6C34878D82A}">
                    <a16:rowId xmlns:a16="http://schemas.microsoft.com/office/drawing/2014/main" val="10002"/>
                  </a:ext>
                </a:extLst>
              </a:tr>
            </a:tbl>
          </a:graphicData>
        </a:graphic>
      </p:graphicFrame>
      <p:sp>
        <p:nvSpPr>
          <p:cNvPr id="6" name="5-Point Star 5"/>
          <p:cNvSpPr/>
          <p:nvPr/>
        </p:nvSpPr>
        <p:spPr>
          <a:xfrm>
            <a:off x="8048257" y="3517016"/>
            <a:ext cx="988239" cy="678722"/>
          </a:xfrm>
          <a:prstGeom prst="star5">
            <a:avLst>
              <a:gd name="adj" fmla="val 14530"/>
              <a:gd name="hf" fmla="val 105146"/>
              <a:gd name="vf" fmla="val 110557"/>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5">
                  <a:lumMod val="75000"/>
                </a:schemeClr>
              </a:solidFill>
            </a:endParaRPr>
          </a:p>
        </p:txBody>
      </p:sp>
      <p:pic>
        <p:nvPicPr>
          <p:cNvPr id="8" name="Picture 2" descr="Image result for sad child">
            <a:extLst>
              <a:ext uri="{FF2B5EF4-FFF2-40B4-BE49-F238E27FC236}">
                <a16:creationId xmlns:a16="http://schemas.microsoft.com/office/drawing/2014/main" id="{5A7AFCEB-9396-4571-9F73-C4814B189C5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39490" y="4496522"/>
            <a:ext cx="991411" cy="74355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See the source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43884" y="404664"/>
            <a:ext cx="1287017" cy="96807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5683" y="1910279"/>
            <a:ext cx="925218" cy="942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7252080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371654"/>
            <a:ext cx="6571343" cy="1049235"/>
          </a:xfrm>
        </p:spPr>
        <p:txBody>
          <a:bodyPr>
            <a:normAutofit/>
          </a:bodyPr>
          <a:lstStyle/>
          <a:p>
            <a:r>
              <a:rPr lang="en-GB" dirty="0"/>
              <a:t>What can we do?</a:t>
            </a:r>
          </a:p>
        </p:txBody>
      </p:sp>
      <p:sp>
        <p:nvSpPr>
          <p:cNvPr id="3" name="Content Placeholder 2"/>
          <p:cNvSpPr>
            <a:spLocks noGrp="1"/>
          </p:cNvSpPr>
          <p:nvPr>
            <p:ph idx="1"/>
          </p:nvPr>
        </p:nvSpPr>
        <p:spPr>
          <a:xfrm>
            <a:off x="611560" y="1896271"/>
            <a:ext cx="6912768" cy="1296143"/>
          </a:xfrm>
        </p:spPr>
        <p:txBody>
          <a:bodyPr>
            <a:normAutofit fontScale="92500" lnSpcReduction="20000"/>
          </a:bodyPr>
          <a:lstStyle/>
          <a:p>
            <a:pPr lvl="1"/>
            <a:r>
              <a:rPr lang="en-GB" sz="2100" dirty="0"/>
              <a:t>Imagine a young person in your class is showing the flight or fight response. They are about to throw a chair at another pupil? How do we bring the child back to their window of tolerance?</a:t>
            </a:r>
          </a:p>
          <a:p>
            <a:endParaRPr lang="en-GB" dirty="0"/>
          </a:p>
          <a:p>
            <a:endParaRPr lang="en-GB" dirty="0"/>
          </a:p>
          <a:p>
            <a:endParaRPr lang="en-GB" dirty="0"/>
          </a:p>
          <a:p>
            <a:endParaRPr lang="en-GB" dirty="0"/>
          </a:p>
          <a:p>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4663" y="3274522"/>
            <a:ext cx="3959745" cy="26516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5251926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260648"/>
            <a:ext cx="6571343" cy="1049235"/>
          </a:xfrm>
        </p:spPr>
        <p:txBody>
          <a:bodyPr/>
          <a:lstStyle/>
          <a:p>
            <a:pPr algn="ctr"/>
            <a:r>
              <a:rPr lang="en-GB" u="sng" dirty="0"/>
              <a:t>PATHWAYS BACK TO THE ‘WINDOW OF TOLERANCE’  </a:t>
            </a:r>
          </a:p>
        </p:txBody>
      </p:sp>
      <p:sp>
        <p:nvSpPr>
          <p:cNvPr id="3" name="Content Placeholder 2"/>
          <p:cNvSpPr>
            <a:spLocks noGrp="1"/>
          </p:cNvSpPr>
          <p:nvPr>
            <p:ph idx="1"/>
          </p:nvPr>
        </p:nvSpPr>
        <p:spPr>
          <a:xfrm>
            <a:off x="6660232" y="1484784"/>
            <a:ext cx="2483768" cy="1728192"/>
          </a:xfrm>
        </p:spPr>
        <p:txBody>
          <a:bodyPr>
            <a:noAutofit/>
          </a:bodyPr>
          <a:lstStyle/>
          <a:p>
            <a:pPr marL="0" indent="0">
              <a:buNone/>
            </a:pPr>
            <a:r>
              <a:rPr lang="en-GB" sz="2500" i="1" dirty="0">
                <a:solidFill>
                  <a:srgbClr val="002060"/>
                </a:solidFill>
              </a:rPr>
              <a:t>Pre-agreed processes with staff &amp; kids</a:t>
            </a:r>
          </a:p>
        </p:txBody>
      </p:sp>
      <p:pic>
        <p:nvPicPr>
          <p:cNvPr id="14338" name="Picture 2" descr="Image result for safet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6286" y="1343409"/>
            <a:ext cx="2499529" cy="2392965"/>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http://www.armproduct.am/wp-content/uploads/2013/09/AGREEMEN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79912" y="1343408"/>
            <a:ext cx="2633365" cy="2296679"/>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p:cNvSpPr txBox="1">
            <a:spLocks/>
          </p:cNvSpPr>
          <p:nvPr/>
        </p:nvSpPr>
        <p:spPr>
          <a:xfrm>
            <a:off x="3131841" y="4098656"/>
            <a:ext cx="2232248" cy="2037196"/>
          </a:xfrm>
          <a:prstGeom prst="rect">
            <a:avLst/>
          </a:prstGeom>
        </p:spPr>
        <p:txBody>
          <a:bodyPr vert="horz" lIns="91440" tIns="45720" rIns="91440" bIns="45720" rtlCol="0" anchor="t">
            <a:normAutofit fontScale="25000" lnSpcReduction="20000"/>
          </a:bodyPr>
          <a:lst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r>
              <a:rPr lang="en-GB" sz="10000" i="1" dirty="0">
                <a:solidFill>
                  <a:srgbClr val="002060"/>
                </a:solidFill>
              </a:rPr>
              <a:t>De-escalation tasks- provide opportunities to engage positively</a:t>
            </a:r>
          </a:p>
          <a:p>
            <a:endParaRPr lang="en-GB" dirty="0"/>
          </a:p>
        </p:txBody>
      </p:sp>
      <p:pic>
        <p:nvPicPr>
          <p:cNvPr id="14344" name="Picture 8" descr="Image result for connec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160" y="3825475"/>
            <a:ext cx="3067050" cy="1838325"/>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2"/>
          <p:cNvSpPr txBox="1">
            <a:spLocks/>
          </p:cNvSpPr>
          <p:nvPr/>
        </p:nvSpPr>
        <p:spPr>
          <a:xfrm>
            <a:off x="4462279" y="5877272"/>
            <a:ext cx="4608512" cy="1728192"/>
          </a:xfrm>
          <a:prstGeom prst="rect">
            <a:avLst/>
          </a:prstGeom>
        </p:spPr>
        <p:txBody>
          <a:bodyPr vert="horz" lIns="91440" tIns="45720" rIns="91440" bIns="45720" rtlCol="0" anchor="t">
            <a:noAutofit/>
          </a:bodyPr>
          <a:lst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Font typeface="Arial" panose="020B0604020202020204" pitchFamily="34" charset="0"/>
              <a:buNone/>
            </a:pPr>
            <a:r>
              <a:rPr lang="en-GB" sz="2500" i="1" dirty="0">
                <a:solidFill>
                  <a:srgbClr val="002060"/>
                </a:solidFill>
              </a:rPr>
              <a:t>“Connection before correction”</a:t>
            </a:r>
          </a:p>
        </p:txBody>
      </p:sp>
      <p:pic>
        <p:nvPicPr>
          <p:cNvPr id="2050" name="Picture 2" descr="Image result for could you">
            <a:extLst>
              <a:ext uri="{FF2B5EF4-FFF2-40B4-BE49-F238E27FC236}">
                <a16:creationId xmlns:a16="http://schemas.microsoft.com/office/drawing/2014/main" id="{B86F089D-49B1-471F-819A-1D4A6531161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89233" y="4719917"/>
            <a:ext cx="2900561" cy="794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368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wipe(down)">
                                      <p:cBhvr>
                                        <p:cTn id="7" dur="580">
                                          <p:stCondLst>
                                            <p:cond delay="0"/>
                                          </p:stCondLst>
                                        </p:cTn>
                                        <p:tgtEl>
                                          <p:spTgt spid="14338"/>
                                        </p:tgtEl>
                                      </p:cBhvr>
                                    </p:animEffect>
                                    <p:anim calcmode="lin" valueType="num">
                                      <p:cBhvr>
                                        <p:cTn id="8" dur="1822" tmFilter="0,0; 0.14,0.36; 0.43,0.73; 0.71,0.91; 1.0,1.0">
                                          <p:stCondLst>
                                            <p:cond delay="0"/>
                                          </p:stCondLst>
                                        </p:cTn>
                                        <p:tgtEl>
                                          <p:spTgt spid="1433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433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433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433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4338"/>
                                        </p:tgtEl>
                                        <p:attrNameLst>
                                          <p:attrName>ppt_y</p:attrName>
                                        </p:attrNameLst>
                                      </p:cBhvr>
                                      <p:tavLst>
                                        <p:tav tm="0" fmla="#ppt_y-sin(pi*$)/81">
                                          <p:val>
                                            <p:fltVal val="0"/>
                                          </p:val>
                                        </p:tav>
                                        <p:tav tm="100000">
                                          <p:val>
                                            <p:fltVal val="1"/>
                                          </p:val>
                                        </p:tav>
                                      </p:tavLst>
                                    </p:anim>
                                    <p:animScale>
                                      <p:cBhvr>
                                        <p:cTn id="13" dur="26">
                                          <p:stCondLst>
                                            <p:cond delay="650"/>
                                          </p:stCondLst>
                                        </p:cTn>
                                        <p:tgtEl>
                                          <p:spTgt spid="14338"/>
                                        </p:tgtEl>
                                      </p:cBhvr>
                                      <p:to x="100000" y="60000"/>
                                    </p:animScale>
                                    <p:animScale>
                                      <p:cBhvr>
                                        <p:cTn id="14" dur="166" decel="50000">
                                          <p:stCondLst>
                                            <p:cond delay="676"/>
                                          </p:stCondLst>
                                        </p:cTn>
                                        <p:tgtEl>
                                          <p:spTgt spid="14338"/>
                                        </p:tgtEl>
                                      </p:cBhvr>
                                      <p:to x="100000" y="100000"/>
                                    </p:animScale>
                                    <p:animScale>
                                      <p:cBhvr>
                                        <p:cTn id="15" dur="26">
                                          <p:stCondLst>
                                            <p:cond delay="1312"/>
                                          </p:stCondLst>
                                        </p:cTn>
                                        <p:tgtEl>
                                          <p:spTgt spid="14338"/>
                                        </p:tgtEl>
                                      </p:cBhvr>
                                      <p:to x="100000" y="80000"/>
                                    </p:animScale>
                                    <p:animScale>
                                      <p:cBhvr>
                                        <p:cTn id="16" dur="166" decel="50000">
                                          <p:stCondLst>
                                            <p:cond delay="1338"/>
                                          </p:stCondLst>
                                        </p:cTn>
                                        <p:tgtEl>
                                          <p:spTgt spid="14338"/>
                                        </p:tgtEl>
                                      </p:cBhvr>
                                      <p:to x="100000" y="100000"/>
                                    </p:animScale>
                                    <p:animScale>
                                      <p:cBhvr>
                                        <p:cTn id="17" dur="26">
                                          <p:stCondLst>
                                            <p:cond delay="1642"/>
                                          </p:stCondLst>
                                        </p:cTn>
                                        <p:tgtEl>
                                          <p:spTgt spid="14338"/>
                                        </p:tgtEl>
                                      </p:cBhvr>
                                      <p:to x="100000" y="90000"/>
                                    </p:animScale>
                                    <p:animScale>
                                      <p:cBhvr>
                                        <p:cTn id="18" dur="166" decel="50000">
                                          <p:stCondLst>
                                            <p:cond delay="1668"/>
                                          </p:stCondLst>
                                        </p:cTn>
                                        <p:tgtEl>
                                          <p:spTgt spid="14338"/>
                                        </p:tgtEl>
                                      </p:cBhvr>
                                      <p:to x="100000" y="100000"/>
                                    </p:animScale>
                                    <p:animScale>
                                      <p:cBhvr>
                                        <p:cTn id="19" dur="26">
                                          <p:stCondLst>
                                            <p:cond delay="1808"/>
                                          </p:stCondLst>
                                        </p:cTn>
                                        <p:tgtEl>
                                          <p:spTgt spid="14338"/>
                                        </p:tgtEl>
                                      </p:cBhvr>
                                      <p:to x="100000" y="95000"/>
                                    </p:animScale>
                                    <p:animScale>
                                      <p:cBhvr>
                                        <p:cTn id="20" dur="166" decel="50000">
                                          <p:stCondLst>
                                            <p:cond delay="1834"/>
                                          </p:stCondLst>
                                        </p:cTn>
                                        <p:tgtEl>
                                          <p:spTgt spid="14338"/>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14342"/>
                                        </p:tgtEl>
                                        <p:attrNameLst>
                                          <p:attrName>style.visibility</p:attrName>
                                        </p:attrNameLst>
                                      </p:cBhvr>
                                      <p:to>
                                        <p:strVal val="visible"/>
                                      </p:to>
                                    </p:set>
                                    <p:animEffect transition="in" filter="wheel(1)">
                                      <p:cBhvr>
                                        <p:cTn id="25" dur="2000"/>
                                        <p:tgtEl>
                                          <p:spTgt spid="14342"/>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animEffect transition="in" filter="fade">
                                      <p:cBhvr>
                                        <p:cTn id="30" dur="1000"/>
                                        <p:tgtEl>
                                          <p:spTgt spid="3">
                                            <p:txEl>
                                              <p:pRg st="0" end="0"/>
                                            </p:txEl>
                                          </p:spTgt>
                                        </p:tgtEl>
                                      </p:cBhvr>
                                    </p:animEffect>
                                    <p:anim calcmode="lin" valueType="num">
                                      <p:cBhvr>
                                        <p:cTn id="3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nodeType="clickEffect">
                                  <p:stCondLst>
                                    <p:cond delay="0"/>
                                  </p:stCondLst>
                                  <p:childTnLst>
                                    <p:set>
                                      <p:cBhvr>
                                        <p:cTn id="36" dur="1" fill="hold">
                                          <p:stCondLst>
                                            <p:cond delay="0"/>
                                          </p:stCondLst>
                                        </p:cTn>
                                        <p:tgtEl>
                                          <p:spTgt spid="14344"/>
                                        </p:tgtEl>
                                        <p:attrNameLst>
                                          <p:attrName>style.visibility</p:attrName>
                                        </p:attrNameLst>
                                      </p:cBhvr>
                                      <p:to>
                                        <p:strVal val="visible"/>
                                      </p:to>
                                    </p:set>
                                    <p:anim calcmode="lin" valueType="num">
                                      <p:cBhvr>
                                        <p:cTn id="37" dur="1000" fill="hold"/>
                                        <p:tgtEl>
                                          <p:spTgt spid="14344"/>
                                        </p:tgtEl>
                                        <p:attrNameLst>
                                          <p:attrName>ppt_w</p:attrName>
                                        </p:attrNameLst>
                                      </p:cBhvr>
                                      <p:tavLst>
                                        <p:tav tm="0">
                                          <p:val>
                                            <p:fltVal val="0"/>
                                          </p:val>
                                        </p:tav>
                                        <p:tav tm="100000">
                                          <p:val>
                                            <p:strVal val="#ppt_w"/>
                                          </p:val>
                                        </p:tav>
                                      </p:tavLst>
                                    </p:anim>
                                    <p:anim calcmode="lin" valueType="num">
                                      <p:cBhvr>
                                        <p:cTn id="38" dur="1000" fill="hold"/>
                                        <p:tgtEl>
                                          <p:spTgt spid="14344"/>
                                        </p:tgtEl>
                                        <p:attrNameLst>
                                          <p:attrName>ppt_h</p:attrName>
                                        </p:attrNameLst>
                                      </p:cBhvr>
                                      <p:tavLst>
                                        <p:tav tm="0">
                                          <p:val>
                                            <p:fltVal val="0"/>
                                          </p:val>
                                        </p:tav>
                                        <p:tav tm="100000">
                                          <p:val>
                                            <p:strVal val="#ppt_h"/>
                                          </p:val>
                                        </p:tav>
                                      </p:tavLst>
                                    </p:anim>
                                    <p:anim calcmode="lin" valueType="num">
                                      <p:cBhvr>
                                        <p:cTn id="39" dur="1000" fill="hold"/>
                                        <p:tgtEl>
                                          <p:spTgt spid="14344"/>
                                        </p:tgtEl>
                                        <p:attrNameLst>
                                          <p:attrName>style.rotation</p:attrName>
                                        </p:attrNameLst>
                                      </p:cBhvr>
                                      <p:tavLst>
                                        <p:tav tm="0">
                                          <p:val>
                                            <p:fltVal val="90"/>
                                          </p:val>
                                        </p:tav>
                                        <p:tav tm="100000">
                                          <p:val>
                                            <p:fltVal val="0"/>
                                          </p:val>
                                        </p:tav>
                                      </p:tavLst>
                                    </p:anim>
                                    <p:animEffect transition="in" filter="fade">
                                      <p:cBhvr>
                                        <p:cTn id="40" dur="1000"/>
                                        <p:tgtEl>
                                          <p:spTgt spid="14344"/>
                                        </p:tgtEl>
                                      </p:cBhvr>
                                    </p:animEffect>
                                  </p:childTnLst>
                                </p:cTn>
                              </p:par>
                            </p:childTnLst>
                          </p:cTn>
                        </p:par>
                      </p:childTnLst>
                    </p:cTn>
                  </p:par>
                  <p:par>
                    <p:cTn id="41" fill="hold">
                      <p:stCondLst>
                        <p:cond delay="indefinite"/>
                      </p:stCondLst>
                      <p:childTnLst>
                        <p:par>
                          <p:cTn id="42" fill="hold">
                            <p:stCondLst>
                              <p:cond delay="0"/>
                            </p:stCondLst>
                            <p:childTnLst>
                              <p:par>
                                <p:cTn id="43" presetID="31" presetClass="entr" presetSubtype="0" fill="hold" grpId="0" nodeType="clickEffect">
                                  <p:stCondLst>
                                    <p:cond delay="0"/>
                                  </p:stCondLst>
                                  <p:childTnLst>
                                    <p:set>
                                      <p:cBhvr>
                                        <p:cTn id="44" dur="1" fill="hold">
                                          <p:stCondLst>
                                            <p:cond delay="0"/>
                                          </p:stCondLst>
                                        </p:cTn>
                                        <p:tgtEl>
                                          <p:spTgt spid="11"/>
                                        </p:tgtEl>
                                        <p:attrNameLst>
                                          <p:attrName>style.visibility</p:attrName>
                                        </p:attrNameLst>
                                      </p:cBhvr>
                                      <p:to>
                                        <p:strVal val="visible"/>
                                      </p:to>
                                    </p:set>
                                    <p:anim calcmode="lin" valueType="num">
                                      <p:cBhvr>
                                        <p:cTn id="45" dur="2000" fill="hold"/>
                                        <p:tgtEl>
                                          <p:spTgt spid="11"/>
                                        </p:tgtEl>
                                        <p:attrNameLst>
                                          <p:attrName>ppt_w</p:attrName>
                                        </p:attrNameLst>
                                      </p:cBhvr>
                                      <p:tavLst>
                                        <p:tav tm="0">
                                          <p:val>
                                            <p:fltVal val="0"/>
                                          </p:val>
                                        </p:tav>
                                        <p:tav tm="100000">
                                          <p:val>
                                            <p:strVal val="#ppt_w"/>
                                          </p:val>
                                        </p:tav>
                                      </p:tavLst>
                                    </p:anim>
                                    <p:anim calcmode="lin" valueType="num">
                                      <p:cBhvr>
                                        <p:cTn id="46" dur="2000" fill="hold"/>
                                        <p:tgtEl>
                                          <p:spTgt spid="11"/>
                                        </p:tgtEl>
                                        <p:attrNameLst>
                                          <p:attrName>ppt_h</p:attrName>
                                        </p:attrNameLst>
                                      </p:cBhvr>
                                      <p:tavLst>
                                        <p:tav tm="0">
                                          <p:val>
                                            <p:fltVal val="0"/>
                                          </p:val>
                                        </p:tav>
                                        <p:tav tm="100000">
                                          <p:val>
                                            <p:strVal val="#ppt_h"/>
                                          </p:val>
                                        </p:tav>
                                      </p:tavLst>
                                    </p:anim>
                                    <p:anim calcmode="lin" valueType="num">
                                      <p:cBhvr>
                                        <p:cTn id="47" dur="2000" fill="hold"/>
                                        <p:tgtEl>
                                          <p:spTgt spid="11"/>
                                        </p:tgtEl>
                                        <p:attrNameLst>
                                          <p:attrName>style.rotation</p:attrName>
                                        </p:attrNameLst>
                                      </p:cBhvr>
                                      <p:tavLst>
                                        <p:tav tm="0">
                                          <p:val>
                                            <p:fltVal val="90"/>
                                          </p:val>
                                        </p:tav>
                                        <p:tav tm="100000">
                                          <p:val>
                                            <p:fltVal val="0"/>
                                          </p:val>
                                        </p:tav>
                                      </p:tavLst>
                                    </p:anim>
                                    <p:animEffect transition="in" filter="fade">
                                      <p:cBhvr>
                                        <p:cTn id="48" dur="2000"/>
                                        <p:tgtEl>
                                          <p:spTgt spid="11"/>
                                        </p:tgtEl>
                                      </p:cBhvr>
                                    </p:animEffect>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9"/>
                                        </p:tgtEl>
                                        <p:attrNameLst>
                                          <p:attrName>style.visibility</p:attrName>
                                        </p:attrNameLst>
                                      </p:cBhvr>
                                      <p:to>
                                        <p:strVal val="visible"/>
                                      </p:to>
                                    </p:set>
                                    <p:animEffect transition="in" filter="fade">
                                      <p:cBhvr>
                                        <p:cTn id="53" dur="1000"/>
                                        <p:tgtEl>
                                          <p:spTgt spid="9"/>
                                        </p:tgtEl>
                                      </p:cBhvr>
                                    </p:animEffect>
                                    <p:anim calcmode="lin" valueType="num">
                                      <p:cBhvr>
                                        <p:cTn id="54" dur="1000" fill="hold"/>
                                        <p:tgtEl>
                                          <p:spTgt spid="9"/>
                                        </p:tgtEl>
                                        <p:attrNameLst>
                                          <p:attrName>ppt_x</p:attrName>
                                        </p:attrNameLst>
                                      </p:cBhvr>
                                      <p:tavLst>
                                        <p:tav tm="0">
                                          <p:val>
                                            <p:strVal val="#ppt_x"/>
                                          </p:val>
                                        </p:tav>
                                        <p:tav tm="100000">
                                          <p:val>
                                            <p:strVal val="#ppt_x"/>
                                          </p:val>
                                        </p:tav>
                                      </p:tavLst>
                                    </p:anim>
                                    <p:anim calcmode="lin" valueType="num">
                                      <p:cBhvr>
                                        <p:cTn id="5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0"/>
                                  </p:stCondLst>
                                  <p:childTnLst>
                                    <p:set>
                                      <p:cBhvr>
                                        <p:cTn id="59" dur="1" fill="hold">
                                          <p:stCondLst>
                                            <p:cond delay="0"/>
                                          </p:stCondLst>
                                        </p:cTn>
                                        <p:tgtEl>
                                          <p:spTgt spid="2050"/>
                                        </p:tgtEl>
                                        <p:attrNameLst>
                                          <p:attrName>style.visibility</p:attrName>
                                        </p:attrNameLst>
                                      </p:cBhvr>
                                      <p:to>
                                        <p:strVal val="visible"/>
                                      </p:to>
                                    </p:set>
                                    <p:animEffect transition="in" filter="fade">
                                      <p:cBhvr>
                                        <p:cTn id="60" dur="1000"/>
                                        <p:tgtEl>
                                          <p:spTgt spid="2050"/>
                                        </p:tgtEl>
                                      </p:cBhvr>
                                    </p:animEffect>
                                    <p:anim calcmode="lin" valueType="num">
                                      <p:cBhvr>
                                        <p:cTn id="61" dur="1000" fill="hold"/>
                                        <p:tgtEl>
                                          <p:spTgt spid="2050"/>
                                        </p:tgtEl>
                                        <p:attrNameLst>
                                          <p:attrName>ppt_x</p:attrName>
                                        </p:attrNameLst>
                                      </p:cBhvr>
                                      <p:tavLst>
                                        <p:tav tm="0">
                                          <p:val>
                                            <p:strVal val="#ppt_x"/>
                                          </p:val>
                                        </p:tav>
                                        <p:tav tm="100000">
                                          <p:val>
                                            <p:strVal val="#ppt_x"/>
                                          </p:val>
                                        </p:tav>
                                      </p:tavLst>
                                    </p:anim>
                                    <p:anim calcmode="lin" valueType="num">
                                      <p:cBhvr>
                                        <p:cTn id="62"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P spid="1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2" y="1340768"/>
            <a:ext cx="6571343" cy="1049235"/>
          </a:xfrm>
        </p:spPr>
        <p:txBody>
          <a:bodyPr/>
          <a:lstStyle/>
          <a:p>
            <a:r>
              <a:rPr lang="en-GB" dirty="0"/>
              <a:t>What about you?</a:t>
            </a:r>
          </a:p>
        </p:txBody>
      </p:sp>
      <p:sp>
        <p:nvSpPr>
          <p:cNvPr id="3" name="Content Placeholder 2"/>
          <p:cNvSpPr>
            <a:spLocks noGrp="1"/>
          </p:cNvSpPr>
          <p:nvPr>
            <p:ph idx="1"/>
          </p:nvPr>
        </p:nvSpPr>
        <p:spPr/>
        <p:txBody>
          <a:bodyPr/>
          <a:lstStyle/>
          <a:p>
            <a:r>
              <a:rPr lang="en-US" dirty="0"/>
              <a:t>Imagine your worst/ most stressful day… how do you bring yourself back to your window of tolerance?</a:t>
            </a:r>
            <a:endParaRPr lang="en-GB" dirty="0"/>
          </a:p>
          <a:p>
            <a:endParaRPr lang="en-GB" dirty="0"/>
          </a:p>
          <a:p>
            <a:pPr marL="0" indent="0">
              <a:buNone/>
            </a:pPr>
            <a:endParaRPr lang="en-GB" dirty="0"/>
          </a:p>
        </p:txBody>
      </p:sp>
      <p:pic>
        <p:nvPicPr>
          <p:cNvPr id="9221" name="Picture 5" descr="C:\Users\collimj\AppData\Local\Microsoft\Windows\Temporary Internet Files\Content.IE5\JQPOOIQK\Calm_-_(Explored_2011-11-17)_(635210133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51720" y="2996952"/>
            <a:ext cx="4386299" cy="292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11625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          </a:t>
            </a:r>
            <a:r>
              <a:rPr lang="en-GB" sz="2800" b="1" u="sng" dirty="0"/>
              <a:t>Visiting  the  Wells (Mosely)</a:t>
            </a:r>
            <a:r>
              <a:rPr lang="en-GB" dirty="0"/>
              <a:t/>
            </a:r>
            <a:br>
              <a:rPr lang="en-GB" dirty="0"/>
            </a:br>
            <a:endParaRPr lang="en-GB" sz="2000" dirty="0"/>
          </a:p>
        </p:txBody>
      </p:sp>
      <p:sp>
        <p:nvSpPr>
          <p:cNvPr id="3" name="Content Placeholder 2"/>
          <p:cNvSpPr>
            <a:spLocks noGrp="1"/>
          </p:cNvSpPr>
          <p:nvPr>
            <p:ph idx="1"/>
          </p:nvPr>
        </p:nvSpPr>
        <p:spPr>
          <a:xfrm>
            <a:off x="395536" y="1412776"/>
            <a:ext cx="8496944" cy="5256584"/>
          </a:xfrm>
        </p:spPr>
        <p:txBody>
          <a:bodyPr>
            <a:noAutofit/>
          </a:bodyPr>
          <a:lstStyle/>
          <a:p>
            <a:r>
              <a:rPr lang="en-GB" sz="3000" dirty="0">
                <a:solidFill>
                  <a:schemeClr val="accent5">
                    <a:lumMod val="75000"/>
                  </a:schemeClr>
                </a:solidFill>
                <a:effectLst>
                  <a:outerShdw blurRad="38100" dist="38100" dir="2700000" algn="tl">
                    <a:srgbClr val="000000">
                      <a:alpha val="43137"/>
                    </a:srgbClr>
                  </a:outerShdw>
                </a:effectLst>
              </a:rPr>
              <a:t>S</a:t>
            </a:r>
            <a:r>
              <a:rPr lang="en-GB" sz="3000" dirty="0"/>
              <a:t>piritual well-</a:t>
            </a:r>
            <a:r>
              <a:rPr lang="en-GB" sz="3000" dirty="0">
                <a:solidFill>
                  <a:schemeClr val="accent5">
                    <a:lumMod val="50000"/>
                  </a:schemeClr>
                </a:solidFill>
                <a:effectLst>
                  <a:outerShdw blurRad="38100" dist="38100" dir="2700000" algn="tl">
                    <a:srgbClr val="000000">
                      <a:alpha val="43137"/>
                    </a:srgbClr>
                  </a:outerShdw>
                </a:effectLst>
              </a:rPr>
              <a:t>renew your sense of wonder and awe</a:t>
            </a:r>
          </a:p>
          <a:p>
            <a:r>
              <a:rPr lang="en-GB" sz="3000" dirty="0">
                <a:solidFill>
                  <a:srgbClr val="FF0000"/>
                </a:solidFill>
                <a:effectLst>
                  <a:outerShdw blurRad="38100" dist="38100" dir="2700000" algn="tl">
                    <a:srgbClr val="000000">
                      <a:alpha val="43137"/>
                    </a:srgbClr>
                  </a:outerShdw>
                </a:effectLst>
              </a:rPr>
              <a:t>P</a:t>
            </a:r>
            <a:r>
              <a:rPr lang="en-GB" sz="3000" dirty="0"/>
              <a:t>hysical well-</a:t>
            </a:r>
            <a:r>
              <a:rPr lang="en-GB" sz="3000" dirty="0">
                <a:solidFill>
                  <a:srgbClr val="FF0000"/>
                </a:solidFill>
                <a:effectLst>
                  <a:outerShdw blurRad="38100" dist="38100" dir="2700000" algn="tl">
                    <a:srgbClr val="000000">
                      <a:alpha val="43137"/>
                    </a:srgbClr>
                  </a:outerShdw>
                </a:effectLst>
              </a:rPr>
              <a:t>exercise , relax, sleep</a:t>
            </a:r>
          </a:p>
          <a:p>
            <a:r>
              <a:rPr lang="en-GB" sz="3000" dirty="0">
                <a:solidFill>
                  <a:srgbClr val="00B0F0"/>
                </a:solidFill>
                <a:effectLst>
                  <a:outerShdw blurRad="38100" dist="38100" dir="2700000" algn="tl">
                    <a:srgbClr val="000000">
                      <a:alpha val="43137"/>
                    </a:srgbClr>
                  </a:outerShdw>
                </a:effectLst>
              </a:rPr>
              <a:t>I</a:t>
            </a:r>
            <a:r>
              <a:rPr lang="en-GB" sz="3000" dirty="0"/>
              <a:t>ntellectual well-</a:t>
            </a:r>
            <a:r>
              <a:rPr lang="en-GB" sz="3000" dirty="0">
                <a:solidFill>
                  <a:srgbClr val="0070C0"/>
                </a:solidFill>
                <a:effectLst>
                  <a:outerShdw blurRad="38100" dist="38100" dir="2700000" algn="tl">
                    <a:srgbClr val="000000">
                      <a:alpha val="43137"/>
                    </a:srgbClr>
                  </a:outerShdw>
                </a:effectLst>
              </a:rPr>
              <a:t>read, debate, plan, think</a:t>
            </a:r>
          </a:p>
          <a:p>
            <a:r>
              <a:rPr lang="en-GB" sz="3000" dirty="0">
                <a:solidFill>
                  <a:srgbClr val="00B050"/>
                </a:solidFill>
                <a:effectLst>
                  <a:outerShdw blurRad="38100" dist="38100" dir="2700000" algn="tl">
                    <a:srgbClr val="000000">
                      <a:alpha val="43137"/>
                    </a:srgbClr>
                  </a:outerShdw>
                </a:effectLst>
              </a:rPr>
              <a:t>C</a:t>
            </a:r>
            <a:r>
              <a:rPr lang="en-GB" sz="3000" dirty="0"/>
              <a:t>reative well- </a:t>
            </a:r>
            <a:r>
              <a:rPr lang="en-GB" sz="3000" dirty="0">
                <a:solidFill>
                  <a:srgbClr val="00B050"/>
                </a:solidFill>
                <a:effectLst>
                  <a:outerShdw blurRad="38100" dist="38100" dir="2700000" algn="tl">
                    <a:srgbClr val="000000">
                      <a:alpha val="43137"/>
                    </a:srgbClr>
                  </a:outerShdw>
                </a:effectLst>
              </a:rPr>
              <a:t>arts, enjoy your senses, imagination</a:t>
            </a:r>
          </a:p>
          <a:p>
            <a:r>
              <a:rPr lang="en-GB" sz="3000" dirty="0">
                <a:solidFill>
                  <a:srgbClr val="7030A0"/>
                </a:solidFill>
                <a:effectLst>
                  <a:outerShdw blurRad="38100" dist="38100" dir="2700000" algn="tl">
                    <a:srgbClr val="000000">
                      <a:alpha val="43137"/>
                    </a:srgbClr>
                  </a:outerShdw>
                </a:effectLst>
              </a:rPr>
              <a:t>E</a:t>
            </a:r>
            <a:r>
              <a:rPr lang="en-GB" sz="3000" dirty="0"/>
              <a:t>motional well-</a:t>
            </a:r>
            <a:r>
              <a:rPr lang="en-GB" sz="3000" dirty="0">
                <a:solidFill>
                  <a:srgbClr val="7030A0"/>
                </a:solidFill>
                <a:effectLst>
                  <a:outerShdw blurRad="38100" dist="38100" dir="2700000" algn="tl">
                    <a:srgbClr val="000000">
                      <a:alpha val="43137"/>
                    </a:srgbClr>
                  </a:outerShdw>
                </a:effectLst>
              </a:rPr>
              <a:t>unconditional time with close ones, relationships, express feelings….and FUN!</a:t>
            </a:r>
          </a:p>
          <a:p>
            <a:r>
              <a:rPr lang="en-GB" sz="2500" dirty="0"/>
              <a:t>Variety is the S.P.I.C.E of life for energy, perspective, balance.</a:t>
            </a:r>
          </a:p>
          <a:p>
            <a:pPr marL="0" indent="0">
              <a:buNone/>
            </a:pPr>
            <a:r>
              <a:rPr lang="en-GB" sz="2500" b="1" dirty="0">
                <a:solidFill>
                  <a:srgbClr val="002060"/>
                </a:solidFill>
              </a:rPr>
              <a:t>How many of the wells do you access?</a:t>
            </a:r>
            <a:endParaRPr lang="en-GB" sz="1500" b="1" dirty="0">
              <a:solidFill>
                <a:srgbClr val="002060"/>
              </a:solidFill>
            </a:endParaRPr>
          </a:p>
          <a:p>
            <a:pPr marL="0" indent="0">
              <a:buNone/>
            </a:pPr>
            <a:r>
              <a:rPr lang="en-GB" sz="1500" dirty="0"/>
              <a:t>(Jenny Mosely Consultancies)</a:t>
            </a:r>
          </a:p>
        </p:txBody>
      </p:sp>
      <p:pic>
        <p:nvPicPr>
          <p:cNvPr id="15366" name="Picture 6" descr="Related image">
            <a:extLst>
              <a:ext uri="{FF2B5EF4-FFF2-40B4-BE49-F238E27FC236}">
                <a16:creationId xmlns:a16="http://schemas.microsoft.com/office/drawing/2014/main" id="{8F0DCA37-BF87-4E68-A84D-DA2427F808A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3" y="143130"/>
            <a:ext cx="1800200" cy="1411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354020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696"/>
            <a:ext cx="7643192" cy="360040"/>
          </a:xfrm>
        </p:spPr>
        <p:txBody>
          <a:bodyPr>
            <a:normAutofit fontScale="90000"/>
          </a:bodyPr>
          <a:lstStyle/>
          <a:p>
            <a:r>
              <a:rPr lang="en-GB" dirty="0" smtClean="0"/>
              <a:t>No Ordinary Magic!</a:t>
            </a:r>
            <a:endParaRPr lang="en-GB" dirty="0"/>
          </a:p>
        </p:txBody>
      </p:sp>
      <p:pic>
        <p:nvPicPr>
          <p:cNvPr id="819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1581150" y="2204864"/>
            <a:ext cx="5981700" cy="4248472"/>
          </a:xfrm>
        </p:spPr>
      </p:pic>
    </p:spTree>
    <p:extLst>
      <p:ext uri="{BB962C8B-B14F-4D97-AF65-F5344CB8AC3E}">
        <p14:creationId xmlns:p14="http://schemas.microsoft.com/office/powerpoint/2010/main" val="28243071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90" name="Picture 6" descr="Image result for lotus flow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128" y="116633"/>
            <a:ext cx="3204864" cy="200304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323528" y="593535"/>
            <a:ext cx="6571343" cy="1049235"/>
          </a:xfrm>
        </p:spPr>
        <p:txBody>
          <a:bodyPr/>
          <a:lstStyle/>
          <a:p>
            <a:r>
              <a:rPr lang="en-GB" u="sng" dirty="0" smtClean="0"/>
              <a:t>Fostering Resilience</a:t>
            </a:r>
            <a:endParaRPr lang="en-GB" u="sng" dirty="0"/>
          </a:p>
        </p:txBody>
      </p:sp>
      <p:sp>
        <p:nvSpPr>
          <p:cNvPr id="3" name="Content Placeholder 2"/>
          <p:cNvSpPr>
            <a:spLocks noGrp="1"/>
          </p:cNvSpPr>
          <p:nvPr>
            <p:ph idx="1"/>
          </p:nvPr>
        </p:nvSpPr>
        <p:spPr>
          <a:xfrm>
            <a:off x="251520" y="1268760"/>
            <a:ext cx="5616624" cy="5256584"/>
          </a:xfrm>
        </p:spPr>
        <p:txBody>
          <a:bodyPr>
            <a:normAutofit/>
          </a:bodyPr>
          <a:lstStyle/>
          <a:p>
            <a:r>
              <a:rPr lang="en-GB" sz="2500" dirty="0" smtClean="0"/>
              <a:t>Choose one area of the resilience framework (Basics/Belonging/Learning/Coping/Core Self) </a:t>
            </a:r>
          </a:p>
          <a:p>
            <a:r>
              <a:rPr lang="en-GB" sz="2500" dirty="0" smtClean="0"/>
              <a:t>How does your school already help develop resilience in this area? </a:t>
            </a:r>
            <a:endParaRPr lang="en-GB" sz="2500" dirty="0"/>
          </a:p>
          <a:p>
            <a:r>
              <a:rPr lang="en-GB" sz="2500" dirty="0" smtClean="0"/>
              <a:t>What else could be done at the universal/whole-school level?</a:t>
            </a:r>
            <a:endParaRPr lang="en-GB" sz="2500" dirty="0"/>
          </a:p>
        </p:txBody>
      </p:sp>
      <p:pic>
        <p:nvPicPr>
          <p:cNvPr id="16386" name="Picture 2" descr="Image result for resilience lotus flow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9005" y="2900536"/>
            <a:ext cx="3178634"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79563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0175" y="260648"/>
            <a:ext cx="8727592" cy="1049235"/>
          </a:xfrm>
        </p:spPr>
        <p:txBody>
          <a:bodyPr>
            <a:normAutofit/>
          </a:bodyPr>
          <a:lstStyle/>
          <a:p>
            <a:pPr algn="ctr"/>
            <a:r>
              <a:rPr lang="en-GB" sz="2500" dirty="0" smtClean="0"/>
              <a:t>HOW CAN WE TEACH RESILIENCE SKILLS  TO CHILDREN?</a:t>
            </a:r>
            <a:endParaRPr lang="en-GB" sz="2500" dirty="0"/>
          </a:p>
        </p:txBody>
      </p:sp>
      <p:sp>
        <p:nvSpPr>
          <p:cNvPr id="5" name="Content Placeholder 4"/>
          <p:cNvSpPr>
            <a:spLocks noGrp="1"/>
          </p:cNvSpPr>
          <p:nvPr>
            <p:ph idx="1"/>
          </p:nvPr>
        </p:nvSpPr>
        <p:spPr>
          <a:xfrm>
            <a:off x="5580112" y="3068960"/>
            <a:ext cx="3024336" cy="3528392"/>
          </a:xfrm>
        </p:spPr>
        <p:txBody>
          <a:bodyPr>
            <a:normAutofit/>
          </a:bodyPr>
          <a:lstStyle/>
          <a:p>
            <a:r>
              <a:rPr lang="en-GB" dirty="0" smtClean="0"/>
              <a:t>Select three skill cards that you feel </a:t>
            </a:r>
            <a:r>
              <a:rPr lang="en-GB" b="1" u="sng" dirty="0" smtClean="0"/>
              <a:t>most </a:t>
            </a:r>
            <a:r>
              <a:rPr lang="en-GB" dirty="0" smtClean="0"/>
              <a:t>confident helping children with.</a:t>
            </a:r>
          </a:p>
          <a:p>
            <a:r>
              <a:rPr lang="en-GB" dirty="0" smtClean="0"/>
              <a:t>Share some of the activities you use to promote the skill with your group.</a:t>
            </a:r>
          </a:p>
          <a:p>
            <a:pPr marL="0" indent="0">
              <a:buNone/>
            </a:pPr>
            <a:endParaRPr lang="en-GB" dirty="0"/>
          </a:p>
        </p:txBody>
      </p:sp>
      <p:pic>
        <p:nvPicPr>
          <p:cNvPr id="7" name="Picture 6"/>
          <p:cNvPicPr/>
          <p:nvPr/>
        </p:nvPicPr>
        <p:blipFill rotWithShape="1">
          <a:blip r:embed="rId3">
            <a:extLst>
              <a:ext uri="{28A0092B-C50C-407E-A947-70E740481C1C}">
                <a14:useLocalDpi xmlns:a14="http://schemas.microsoft.com/office/drawing/2010/main" val="0"/>
              </a:ext>
            </a:extLst>
          </a:blip>
          <a:srcRect l="22949" t="23538" r="23873" b="2156"/>
          <a:stretch/>
        </p:blipFill>
        <p:spPr bwMode="auto">
          <a:xfrm>
            <a:off x="179512" y="839110"/>
            <a:ext cx="5004048" cy="5256584"/>
          </a:xfrm>
          <a:prstGeom prst="rect">
            <a:avLst/>
          </a:prstGeom>
          <a:noFill/>
          <a:ln>
            <a:noFill/>
          </a:ln>
          <a:extLst>
            <a:ext uri="{53640926-AAD7-44D8-BBD7-CCE9431645EC}">
              <a14:shadowObscured xmlns:a14="http://schemas.microsoft.com/office/drawing/2010/main"/>
            </a:ext>
          </a:extLst>
        </p:spPr>
      </p:pic>
      <p:pic>
        <p:nvPicPr>
          <p:cNvPr id="8" name="Picture 7"/>
          <p:cNvPicPr/>
          <p:nvPr/>
        </p:nvPicPr>
        <p:blipFill rotWithShape="1">
          <a:blip r:embed="rId4"/>
          <a:srcRect l="23527" t="52320" r="23558" b="19356"/>
          <a:stretch/>
        </p:blipFill>
        <p:spPr bwMode="auto">
          <a:xfrm>
            <a:off x="5364088" y="827090"/>
            <a:ext cx="3672408" cy="208823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8116400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happening around wales and elsewhere? </a:t>
            </a:r>
            <a:endParaRPr lang="en-GB" dirty="0"/>
          </a:p>
        </p:txBody>
      </p:sp>
      <p:sp>
        <p:nvSpPr>
          <p:cNvPr id="3" name="Content Placeholder 2"/>
          <p:cNvSpPr>
            <a:spLocks noGrp="1"/>
          </p:cNvSpPr>
          <p:nvPr>
            <p:ph idx="1"/>
          </p:nvPr>
        </p:nvSpPr>
        <p:spPr/>
        <p:txBody>
          <a:bodyPr>
            <a:normAutofit fontScale="92500"/>
          </a:bodyPr>
          <a:lstStyle/>
          <a:p>
            <a:r>
              <a:rPr lang="en-GB" dirty="0" err="1" smtClean="0"/>
              <a:t>Pencoed</a:t>
            </a:r>
            <a:r>
              <a:rPr lang="en-GB" dirty="0" smtClean="0"/>
              <a:t> Comprehensive Bridgend – Pilot secondary school for the ACE Hub. Wellbeing Hub established to support students. Exclusion rate reduced.</a:t>
            </a:r>
          </a:p>
          <a:p>
            <a:r>
              <a:rPr lang="en-GB" dirty="0" smtClean="0"/>
              <a:t>Ebbw </a:t>
            </a:r>
            <a:r>
              <a:rPr lang="en-GB" dirty="0" err="1" smtClean="0"/>
              <a:t>Fawr</a:t>
            </a:r>
            <a:r>
              <a:rPr lang="en-GB" dirty="0" smtClean="0"/>
              <a:t> Learning Centre- Pilot for the EATP and ACE Hub. Trusted adults allocated key time with students.</a:t>
            </a:r>
          </a:p>
          <a:p>
            <a:r>
              <a:rPr lang="en-GB" dirty="0" smtClean="0"/>
              <a:t>Millbrook Primary- Parental presentations trialled.</a:t>
            </a:r>
          </a:p>
          <a:p>
            <a:r>
              <a:rPr lang="en-GB" dirty="0" smtClean="0"/>
              <a:t>Operation Encompass- Student support offered.</a:t>
            </a:r>
          </a:p>
          <a:p>
            <a:r>
              <a:rPr lang="en-GB" u="sng" dirty="0">
                <a:hlinkClick r:id="rId2"/>
              </a:rPr>
              <a:t>https://www.iriss.org.uk/resources/esss-outlines/aces</a:t>
            </a:r>
            <a:endParaRPr lang="en-GB" dirty="0" smtClean="0"/>
          </a:p>
        </p:txBody>
      </p:sp>
    </p:spTree>
    <p:extLst>
      <p:ext uri="{BB962C8B-B14F-4D97-AF65-F5344CB8AC3E}">
        <p14:creationId xmlns:p14="http://schemas.microsoft.com/office/powerpoint/2010/main" val="2466401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Welsh GOVERNMENT policy around aces</a:t>
            </a:r>
            <a:endParaRPr lang="en-GB" dirty="0"/>
          </a:p>
        </p:txBody>
      </p:sp>
      <p:sp>
        <p:nvSpPr>
          <p:cNvPr id="3" name="Content Placeholder 2"/>
          <p:cNvSpPr>
            <a:spLocks noGrp="1"/>
          </p:cNvSpPr>
          <p:nvPr>
            <p:ph idx="1"/>
          </p:nvPr>
        </p:nvSpPr>
        <p:spPr>
          <a:xfrm>
            <a:off x="1443492" y="2015734"/>
            <a:ext cx="6571343" cy="4005554"/>
          </a:xfrm>
        </p:spPr>
        <p:txBody>
          <a:bodyPr>
            <a:normAutofit fontScale="85000" lnSpcReduction="20000"/>
          </a:bodyPr>
          <a:lstStyle/>
          <a:p>
            <a:r>
              <a:rPr lang="en-GB" dirty="0" smtClean="0"/>
              <a:t>WG funded Homelessness Prevention Grant for all Housing Third sector staff to embed Trauma Informed Practice and PIE</a:t>
            </a:r>
          </a:p>
          <a:p>
            <a:r>
              <a:rPr lang="en-GB" dirty="0" smtClean="0"/>
              <a:t>WG currently funding routine enquiry pilots in Health Sectors</a:t>
            </a:r>
          </a:p>
          <a:p>
            <a:r>
              <a:rPr lang="en-GB" dirty="0" smtClean="0"/>
              <a:t> Wellbeing of Future Generations Act. Public service boards- Statutory Wellbeing plans 16 out of 19 have a reduction in ACES as one of their goals to meet the Act</a:t>
            </a:r>
          </a:p>
          <a:p>
            <a:r>
              <a:rPr lang="en-GB" dirty="0" smtClean="0"/>
              <a:t>ESTYN- Thematic review conducted this year to look at how schools embed Trauma Informed Practice across schools in Wales. Good practice </a:t>
            </a:r>
            <a:r>
              <a:rPr lang="en-GB" dirty="0"/>
              <a:t>r</a:t>
            </a:r>
            <a:r>
              <a:rPr lang="en-GB" dirty="0" smtClean="0"/>
              <a:t>eports published end of 2019</a:t>
            </a:r>
          </a:p>
          <a:p>
            <a:r>
              <a:rPr lang="en-GB" dirty="0" smtClean="0"/>
              <a:t>Mind over Matters Report- Whole school approach which includes </a:t>
            </a:r>
            <a:r>
              <a:rPr lang="en-GB" smtClean="0"/>
              <a:t>raising staff </a:t>
            </a:r>
            <a:r>
              <a:rPr lang="en-GB" dirty="0" smtClean="0"/>
              <a:t>ACE Awareness and Trauma </a:t>
            </a:r>
            <a:r>
              <a:rPr lang="en-GB" dirty="0" err="1" smtClean="0"/>
              <a:t>Infomed</a:t>
            </a:r>
            <a:r>
              <a:rPr lang="en-GB" dirty="0" smtClean="0"/>
              <a:t> Practice recommended to support pupils emotional wellbeing needs </a:t>
            </a:r>
            <a:endParaRPr lang="en-GB" dirty="0"/>
          </a:p>
          <a:p>
            <a:endParaRPr lang="en-GB" dirty="0" smtClean="0"/>
          </a:p>
          <a:p>
            <a:endParaRPr lang="en-GB" dirty="0"/>
          </a:p>
        </p:txBody>
      </p:sp>
    </p:spTree>
    <p:extLst>
      <p:ext uri="{BB962C8B-B14F-4D97-AF65-F5344CB8AC3E}">
        <p14:creationId xmlns:p14="http://schemas.microsoft.com/office/powerpoint/2010/main" val="19856486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a:t>What does an ace-informed school look like?</a:t>
            </a:r>
          </a:p>
        </p:txBody>
      </p:sp>
      <p:sp>
        <p:nvSpPr>
          <p:cNvPr id="3" name="Content Placeholder 2"/>
          <p:cNvSpPr>
            <a:spLocks noGrp="1"/>
          </p:cNvSpPr>
          <p:nvPr>
            <p:ph idx="1"/>
          </p:nvPr>
        </p:nvSpPr>
        <p:spPr/>
        <p:txBody>
          <a:bodyPr/>
          <a:lstStyle/>
          <a:p>
            <a:r>
              <a:rPr lang="en-GB" sz="2800" dirty="0"/>
              <a:t>Write down on a post-it what an ACE-informed school looks like.</a:t>
            </a:r>
          </a:p>
          <a:p>
            <a:r>
              <a:rPr lang="en-GB" sz="2800" dirty="0"/>
              <a:t>We will use this to develop ways towards that vision next session! </a:t>
            </a:r>
          </a:p>
          <a:p>
            <a:pPr marL="0" indent="0">
              <a:buNone/>
            </a:pPr>
            <a:endParaRPr lang="en-GB" dirty="0"/>
          </a:p>
        </p:txBody>
      </p:sp>
      <p:pic>
        <p:nvPicPr>
          <p:cNvPr id="4" name="Picture 2" descr="https://images-na.ssl-images-amazon.com/images/G/01/aplusautomation/vendorimages/ca4c1224-8096-4843-a67f-327536ec330f.jpg._CB294227358__SR300,300_.jpg">
            <a:extLst>
              <a:ext uri="{FF2B5EF4-FFF2-40B4-BE49-F238E27FC236}">
                <a16:creationId xmlns:a16="http://schemas.microsoft.com/office/drawing/2014/main" id="{AFFA244B-5011-402E-826F-EE43734DE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3064" y="18047"/>
            <a:ext cx="1890936" cy="1575012"/>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3" descr="ACE Generational.JPG">
            <a:extLst>
              <a:ext uri="{FF2B5EF4-FFF2-40B4-BE49-F238E27FC236}">
                <a16:creationId xmlns:a16="http://schemas.microsoft.com/office/drawing/2014/main" id="{736B2BB2-B119-4777-A91A-6077C804B8AF}"/>
              </a:ext>
            </a:extLst>
          </p:cNvPr>
          <p:cNvPicPr>
            <a:picLocks noChangeAspect="1"/>
          </p:cNvPicPr>
          <p:nvPr/>
        </p:nvPicPr>
        <p:blipFill>
          <a:blip r:embed="rId3" cstate="print"/>
          <a:stretch>
            <a:fillRect/>
          </a:stretch>
        </p:blipFill>
        <p:spPr>
          <a:xfrm>
            <a:off x="2555776" y="4221088"/>
            <a:ext cx="3960440" cy="1800200"/>
          </a:xfrm>
          <a:prstGeom prst="rect">
            <a:avLst/>
          </a:prstGeom>
        </p:spPr>
      </p:pic>
    </p:spTree>
    <p:extLst>
      <p:ext uri="{BB962C8B-B14F-4D97-AF65-F5344CB8AC3E}">
        <p14:creationId xmlns:p14="http://schemas.microsoft.com/office/powerpoint/2010/main" val="287051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1124744"/>
          </a:xfrm>
          <a:prstGeom prst="rect">
            <a:avLst/>
          </a:prstGeom>
          <a:solidFill>
            <a:srgbClr val="6464B3"/>
          </a:solidFill>
          <a:ln>
            <a:solidFill>
              <a:srgbClr val="6464B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Title 1"/>
          <p:cNvSpPr>
            <a:spLocks noGrp="1"/>
          </p:cNvSpPr>
          <p:nvPr>
            <p:ph type="title"/>
          </p:nvPr>
        </p:nvSpPr>
        <p:spPr/>
        <p:txBody>
          <a:bodyPr/>
          <a:lstStyle>
            <a:lvl1pPr algn="l">
              <a:defRPr lang="en-GB" sz="3200" b="1" kern="1200" baseline="0" dirty="0" smtClean="0">
                <a:solidFill>
                  <a:schemeClr val="bg1"/>
                </a:solidFill>
                <a:latin typeface="Verdana" pitchFamily="34" charset="0"/>
                <a:ea typeface="Verdana" pitchFamily="34" charset="0"/>
                <a:cs typeface="Verdana" pitchFamily="34" charset="0"/>
              </a:defRPr>
            </a:lvl1pPr>
          </a:lstStyle>
          <a:p>
            <a:r>
              <a:rPr lang="en-US" smtClean="0"/>
              <a:t>Training</a:t>
            </a:r>
            <a:endParaRPr lang="en-US" dirty="0"/>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70693657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CWW_Daff.PNG"/>
          <p:cNvPicPr>
            <a:picLocks noChangeAspect="1"/>
          </p:cNvPicPr>
          <p:nvPr/>
        </p:nvPicPr>
        <p:blipFill>
          <a:blip r:embed="rId8" cstate="print"/>
          <a:stretch>
            <a:fillRect/>
          </a:stretch>
        </p:blipFill>
        <p:spPr>
          <a:xfrm>
            <a:off x="49635" y="6237312"/>
            <a:ext cx="561925" cy="620688"/>
          </a:xfrm>
          <a:prstGeom prst="rect">
            <a:avLst/>
          </a:prstGeom>
        </p:spPr>
      </p:pic>
      <p:sp>
        <p:nvSpPr>
          <p:cNvPr id="11" name="Rectangle 10"/>
          <p:cNvSpPr/>
          <p:nvPr/>
        </p:nvSpPr>
        <p:spPr>
          <a:xfrm>
            <a:off x="7308304" y="6309320"/>
            <a:ext cx="3150096" cy="462242"/>
          </a:xfrm>
          <a:prstGeom prst="rect">
            <a:avLst/>
          </a:prstGeom>
        </p:spPr>
        <p:txBody>
          <a:bodyPr wrap="square">
            <a:spAutoFit/>
          </a:bodyPr>
          <a:lstStyle/>
          <a:p>
            <a:pPr>
              <a:lnSpc>
                <a:spcPct val="115000"/>
              </a:lnSpc>
              <a:spcAft>
                <a:spcPts val="0"/>
              </a:spcAft>
            </a:pPr>
            <a:r>
              <a:rPr lang="en-GB" sz="1050" b="1" dirty="0" smtClean="0">
                <a:solidFill>
                  <a:srgbClr val="6464B3"/>
                </a:solidFill>
                <a:latin typeface="Verdana"/>
                <a:ea typeface="Calibri"/>
                <a:cs typeface="Times New Roman"/>
              </a:rPr>
              <a:t>Champion &amp; Challenge </a:t>
            </a:r>
          </a:p>
          <a:p>
            <a:pPr>
              <a:lnSpc>
                <a:spcPct val="115000"/>
              </a:lnSpc>
              <a:spcAft>
                <a:spcPts val="0"/>
              </a:spcAft>
            </a:pPr>
            <a:r>
              <a:rPr lang="en-GB" sz="1050" b="1" dirty="0" smtClean="0">
                <a:solidFill>
                  <a:srgbClr val="6464B3"/>
                </a:solidFill>
                <a:latin typeface="Verdana"/>
                <a:ea typeface="Calibri"/>
                <a:cs typeface="Times New Roman"/>
              </a:rPr>
              <a:t>for Change</a:t>
            </a:r>
          </a:p>
        </p:txBody>
      </p:sp>
      <p:pic>
        <p:nvPicPr>
          <p:cNvPr id="12" name="Picture 11" descr="CWW_Daff.PNG"/>
          <p:cNvPicPr>
            <a:picLocks noChangeAspect="1"/>
          </p:cNvPicPr>
          <p:nvPr/>
        </p:nvPicPr>
        <p:blipFill>
          <a:blip r:embed="rId8" cstate="print"/>
          <a:stretch>
            <a:fillRect/>
          </a:stretch>
        </p:blipFill>
        <p:spPr>
          <a:xfrm>
            <a:off x="6732240" y="6237312"/>
            <a:ext cx="561925" cy="620688"/>
          </a:xfrm>
          <a:prstGeom prst="rect">
            <a:avLst/>
          </a:prstGeom>
        </p:spPr>
      </p:pic>
      <p:sp>
        <p:nvSpPr>
          <p:cNvPr id="13" name="Rectangle 12"/>
          <p:cNvSpPr/>
          <p:nvPr/>
        </p:nvSpPr>
        <p:spPr>
          <a:xfrm>
            <a:off x="611560" y="6309320"/>
            <a:ext cx="3150096" cy="463973"/>
          </a:xfrm>
          <a:prstGeom prst="rect">
            <a:avLst/>
          </a:prstGeom>
        </p:spPr>
        <p:txBody>
          <a:bodyPr wrap="square">
            <a:spAutoFit/>
          </a:bodyPr>
          <a:lstStyle/>
          <a:p>
            <a:pPr>
              <a:lnSpc>
                <a:spcPct val="115000"/>
              </a:lnSpc>
              <a:spcAft>
                <a:spcPts val="0"/>
              </a:spcAft>
            </a:pPr>
            <a:r>
              <a:rPr lang="en-GB" sz="1050" b="1" dirty="0" err="1" smtClean="0">
                <a:solidFill>
                  <a:srgbClr val="6464B3"/>
                </a:solidFill>
                <a:latin typeface="Verdana"/>
                <a:ea typeface="Calibri"/>
                <a:cs typeface="Times New Roman"/>
              </a:rPr>
              <a:t>Hyrwyddo</a:t>
            </a:r>
            <a:r>
              <a:rPr lang="en-GB" sz="1050" b="1" dirty="0" smtClean="0">
                <a:solidFill>
                  <a:srgbClr val="6464B3"/>
                </a:solidFill>
                <a:latin typeface="Verdana"/>
                <a:ea typeface="Calibri"/>
                <a:cs typeface="Times New Roman"/>
              </a:rPr>
              <a:t> a</a:t>
            </a:r>
            <a:endParaRPr lang="en-GB" sz="800" b="1" dirty="0" smtClean="0">
              <a:ea typeface="Calibri"/>
              <a:cs typeface="Times New Roman"/>
            </a:endParaRPr>
          </a:p>
          <a:p>
            <a:pPr>
              <a:lnSpc>
                <a:spcPct val="115000"/>
              </a:lnSpc>
              <a:spcAft>
                <a:spcPts val="0"/>
              </a:spcAft>
            </a:pPr>
            <a:r>
              <a:rPr lang="en-GB" sz="1050" b="1" dirty="0" smtClean="0">
                <a:solidFill>
                  <a:srgbClr val="6464B3"/>
                </a:solidFill>
                <a:latin typeface="Verdana"/>
                <a:ea typeface="Calibri"/>
                <a:cs typeface="Times New Roman"/>
              </a:rPr>
              <a:t>Herio </a:t>
            </a:r>
            <a:r>
              <a:rPr lang="en-GB" sz="1050" b="1" dirty="0" err="1" smtClean="0">
                <a:solidFill>
                  <a:srgbClr val="6464B3"/>
                </a:solidFill>
                <a:latin typeface="Verdana"/>
                <a:ea typeface="Calibri"/>
                <a:cs typeface="Times New Roman"/>
              </a:rPr>
              <a:t>dros</a:t>
            </a:r>
            <a:r>
              <a:rPr lang="en-GB" sz="1050" b="1" dirty="0" smtClean="0">
                <a:solidFill>
                  <a:srgbClr val="6464B3"/>
                </a:solidFill>
                <a:latin typeface="Verdana"/>
                <a:ea typeface="Calibri"/>
                <a:cs typeface="Times New Roman"/>
              </a:rPr>
              <a:t> Newid</a:t>
            </a:r>
            <a:endParaRPr lang="en-GB" sz="1050" b="1" dirty="0"/>
          </a:p>
        </p:txBody>
      </p:sp>
    </p:spTree>
    <p:extLst>
      <p:ext uri="{BB962C8B-B14F-4D97-AF65-F5344CB8AC3E}">
        <p14:creationId xmlns:p14="http://schemas.microsoft.com/office/powerpoint/2010/main" val="329765338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1124744"/>
          </a:xfrm>
          <a:prstGeom prst="rect">
            <a:avLst/>
          </a:prstGeom>
          <a:solidFill>
            <a:srgbClr val="6464B3"/>
          </a:solidFill>
          <a:ln>
            <a:solidFill>
              <a:srgbClr val="6464B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p:cNvSpPr>
            <a:spLocks noGrp="1"/>
          </p:cNvSpPr>
          <p:nvPr>
            <p:ph type="title"/>
          </p:nvPr>
        </p:nvSpPr>
        <p:spPr/>
        <p:txBody>
          <a:bodyPr/>
          <a:lstStyle>
            <a:lvl1pPr algn="l">
              <a:defRPr lang="en-GB" sz="3200" b="1" kern="1200" baseline="0" dirty="0" smtClean="0">
                <a:solidFill>
                  <a:schemeClr val="bg1"/>
                </a:solidFill>
                <a:latin typeface="Verdana" pitchFamily="34" charset="0"/>
                <a:ea typeface="Verdana" pitchFamily="34" charset="0"/>
                <a:cs typeface="Verdana" pitchFamily="34" charset="0"/>
              </a:defRPr>
            </a:lvl1pPr>
          </a:lstStyle>
          <a:p>
            <a:r>
              <a:rPr lang="en-US" smtClean="0"/>
              <a:t>ACE Support Hub: Get in touch</a:t>
            </a:r>
            <a:endParaRPr lang="en-GB" dirty="0"/>
          </a:p>
        </p:txBody>
      </p:sp>
      <p:pic>
        <p:nvPicPr>
          <p:cNvPr id="10" name="Content Placeholder 9" descr="CWW_Daff.PNG"/>
          <p:cNvPicPr>
            <a:picLocks noGrp="1" noChangeAspect="1"/>
          </p:cNvPicPr>
          <p:nvPr>
            <p:ph idx="1"/>
          </p:nvPr>
        </p:nvPicPr>
        <p:blipFill>
          <a:blip r:embed="rId3" cstate="print"/>
          <a:stretch>
            <a:fillRect/>
          </a:stretch>
        </p:blipFill>
        <p:spPr>
          <a:xfrm>
            <a:off x="3843236" y="3058206"/>
            <a:ext cx="1457528" cy="1609950"/>
          </a:xfrm>
        </p:spPr>
      </p:pic>
      <p:sp>
        <p:nvSpPr>
          <p:cNvPr id="2" name="Rectangle 1"/>
          <p:cNvSpPr/>
          <p:nvPr/>
        </p:nvSpPr>
        <p:spPr>
          <a:xfrm>
            <a:off x="-108520" y="3284984"/>
            <a:ext cx="2088232" cy="2215991"/>
          </a:xfrm>
          <a:prstGeom prst="rect">
            <a:avLst/>
          </a:prstGeom>
        </p:spPr>
        <p:txBody>
          <a:bodyPr wrap="square">
            <a:spAutoFit/>
          </a:bodyPr>
          <a:lstStyle/>
          <a:p>
            <a:pPr algn="ctr">
              <a:lnSpc>
                <a:spcPct val="115000"/>
              </a:lnSpc>
            </a:pPr>
            <a:r>
              <a:rPr lang="en-GB" b="1" dirty="0" err="1" smtClean="0">
                <a:solidFill>
                  <a:srgbClr val="6464B3"/>
                </a:solidFill>
                <a:latin typeface="Verdana"/>
                <a:ea typeface="Calibri"/>
                <a:cs typeface="Times New Roman"/>
              </a:rPr>
              <a:t>Hyrwyddo</a:t>
            </a:r>
            <a:r>
              <a:rPr lang="en-GB" b="1" dirty="0" smtClean="0">
                <a:solidFill>
                  <a:srgbClr val="6464B3"/>
                </a:solidFill>
                <a:latin typeface="Verdana"/>
                <a:ea typeface="Calibri"/>
                <a:cs typeface="Times New Roman"/>
              </a:rPr>
              <a:t> a Herio </a:t>
            </a:r>
            <a:r>
              <a:rPr lang="en-GB" b="1" dirty="0" err="1" smtClean="0">
                <a:solidFill>
                  <a:srgbClr val="6464B3"/>
                </a:solidFill>
                <a:latin typeface="Verdana"/>
                <a:ea typeface="Calibri"/>
                <a:cs typeface="Times New Roman"/>
              </a:rPr>
              <a:t>dros</a:t>
            </a:r>
            <a:r>
              <a:rPr lang="en-GB" b="1" dirty="0" smtClean="0">
                <a:solidFill>
                  <a:srgbClr val="6464B3"/>
                </a:solidFill>
                <a:latin typeface="Verdana"/>
                <a:ea typeface="Calibri"/>
                <a:cs typeface="Times New Roman"/>
              </a:rPr>
              <a:t> Newid</a:t>
            </a:r>
          </a:p>
          <a:p>
            <a:pPr algn="ctr">
              <a:lnSpc>
                <a:spcPct val="115000"/>
              </a:lnSpc>
              <a:spcAft>
                <a:spcPts val="0"/>
              </a:spcAft>
            </a:pPr>
            <a:endParaRPr lang="en-GB" sz="1200" b="1" dirty="0" smtClean="0">
              <a:solidFill>
                <a:srgbClr val="6464B3"/>
              </a:solidFill>
              <a:latin typeface="Verdana"/>
              <a:ea typeface="Calibri"/>
              <a:cs typeface="Times New Roman"/>
            </a:endParaRPr>
          </a:p>
          <a:p>
            <a:pPr algn="ctr">
              <a:lnSpc>
                <a:spcPct val="115000"/>
              </a:lnSpc>
              <a:spcAft>
                <a:spcPts val="0"/>
              </a:spcAft>
            </a:pPr>
            <a:r>
              <a:rPr lang="en-GB" b="1" dirty="0" smtClean="0">
                <a:solidFill>
                  <a:srgbClr val="6464B3"/>
                </a:solidFill>
                <a:latin typeface="Verdana"/>
                <a:ea typeface="Calibri"/>
                <a:cs typeface="Times New Roman"/>
              </a:rPr>
              <a:t>Champion </a:t>
            </a:r>
            <a:r>
              <a:rPr lang="en-GB" b="1" dirty="0">
                <a:solidFill>
                  <a:srgbClr val="6464B3"/>
                </a:solidFill>
                <a:latin typeface="Verdana"/>
                <a:ea typeface="Calibri"/>
                <a:cs typeface="Times New Roman"/>
              </a:rPr>
              <a:t>&amp;</a:t>
            </a:r>
            <a:endParaRPr lang="en-GB" sz="1200" b="1" dirty="0">
              <a:ea typeface="Calibri"/>
              <a:cs typeface="Times New Roman"/>
            </a:endParaRPr>
          </a:p>
          <a:p>
            <a:pPr algn="ctr">
              <a:lnSpc>
                <a:spcPct val="115000"/>
              </a:lnSpc>
              <a:spcAft>
                <a:spcPts val="0"/>
              </a:spcAft>
            </a:pPr>
            <a:r>
              <a:rPr lang="en-GB" b="1" dirty="0">
                <a:solidFill>
                  <a:srgbClr val="6464B3"/>
                </a:solidFill>
                <a:latin typeface="Verdana"/>
                <a:ea typeface="Calibri"/>
                <a:cs typeface="Times New Roman"/>
              </a:rPr>
              <a:t>Challenge</a:t>
            </a:r>
            <a:endParaRPr lang="en-GB" sz="1200" b="1" dirty="0">
              <a:ea typeface="Calibri"/>
              <a:cs typeface="Times New Roman"/>
            </a:endParaRPr>
          </a:p>
          <a:p>
            <a:pPr algn="ctr">
              <a:lnSpc>
                <a:spcPct val="115000"/>
              </a:lnSpc>
              <a:spcAft>
                <a:spcPts val="0"/>
              </a:spcAft>
            </a:pPr>
            <a:r>
              <a:rPr lang="en-GB" b="1" dirty="0">
                <a:solidFill>
                  <a:srgbClr val="6464B3"/>
                </a:solidFill>
                <a:latin typeface="Verdana"/>
                <a:ea typeface="Calibri"/>
                <a:cs typeface="Times New Roman"/>
              </a:rPr>
              <a:t>for Change</a:t>
            </a:r>
          </a:p>
        </p:txBody>
      </p:sp>
      <p:sp>
        <p:nvSpPr>
          <p:cNvPr id="11" name="Rectangle 10"/>
          <p:cNvSpPr/>
          <p:nvPr/>
        </p:nvSpPr>
        <p:spPr>
          <a:xfrm>
            <a:off x="3563888" y="2490569"/>
            <a:ext cx="5256584" cy="2954655"/>
          </a:xfrm>
          <a:prstGeom prst="rect">
            <a:avLst/>
          </a:prstGeom>
        </p:spPr>
        <p:txBody>
          <a:bodyPr wrap="square">
            <a:spAutoFit/>
          </a:bodyPr>
          <a:lstStyle/>
          <a:p>
            <a:pPr lvl="0"/>
            <a:r>
              <a:rPr lang="en-GB" sz="2400" dirty="0" smtClean="0"/>
              <a:t>@</a:t>
            </a:r>
            <a:r>
              <a:rPr lang="en-GB" sz="2400" dirty="0" err="1" smtClean="0"/>
              <a:t>acehubwales</a:t>
            </a:r>
            <a:endParaRPr lang="en-GB" sz="2400" dirty="0" smtClean="0"/>
          </a:p>
          <a:p>
            <a:pPr lvl="0"/>
            <a:endParaRPr lang="en-GB" sz="1600" dirty="0" smtClean="0"/>
          </a:p>
          <a:p>
            <a:pPr lvl="0"/>
            <a:endParaRPr lang="en-GB" sz="1400" dirty="0" smtClean="0"/>
          </a:p>
          <a:p>
            <a:pPr lvl="0"/>
            <a:r>
              <a:rPr lang="en-GB" sz="2400" dirty="0" smtClean="0">
                <a:hlinkClick r:id="rId4"/>
              </a:rPr>
              <a:t>www.facebook.com/acehubwales/</a:t>
            </a:r>
            <a:endParaRPr lang="en-GB" sz="2400" dirty="0" smtClean="0"/>
          </a:p>
          <a:p>
            <a:pPr lvl="0"/>
            <a:endParaRPr lang="en-GB" sz="2400" dirty="0" smtClean="0"/>
          </a:p>
          <a:p>
            <a:pPr lvl="0"/>
            <a:endParaRPr lang="en-GB" sz="1600" dirty="0" smtClean="0"/>
          </a:p>
          <a:p>
            <a:pPr lvl="0"/>
            <a:r>
              <a:rPr lang="en-GB" sz="2400" dirty="0" smtClean="0">
                <a:hlinkClick r:id="rId5"/>
              </a:rPr>
              <a:t>ACE@wales.nhs.uk</a:t>
            </a:r>
            <a:r>
              <a:rPr lang="en-GB" sz="2400" dirty="0" smtClean="0"/>
              <a:t> </a:t>
            </a:r>
          </a:p>
          <a:p>
            <a:pPr lvl="0"/>
            <a:endParaRPr lang="en-GB" sz="2400" dirty="0" smtClean="0"/>
          </a:p>
          <a:p>
            <a:pPr lvl="0"/>
            <a:endParaRPr lang="en-GB" sz="2000" dirty="0" smtClean="0"/>
          </a:p>
        </p:txBody>
      </p:sp>
      <p:pic>
        <p:nvPicPr>
          <p:cNvPr id="1026" name="Picture 2" descr="https://static.dezeen.com/uploads/2012/06/dezeen_twitter-bird.gif"/>
          <p:cNvPicPr>
            <a:picLocks noChangeAspect="1" noChangeArrowheads="1"/>
          </p:cNvPicPr>
          <p:nvPr/>
        </p:nvPicPr>
        <p:blipFill>
          <a:blip r:embed="rId6" cstate="print"/>
          <a:srcRect l="16154" t="21000" r="12770" b="20847"/>
          <a:stretch>
            <a:fillRect/>
          </a:stretch>
        </p:blipFill>
        <p:spPr bwMode="auto">
          <a:xfrm>
            <a:off x="2627784" y="2484023"/>
            <a:ext cx="624068" cy="510602"/>
          </a:xfrm>
          <a:prstGeom prst="rect">
            <a:avLst/>
          </a:prstGeom>
          <a:noFill/>
        </p:spPr>
      </p:pic>
      <p:pic>
        <p:nvPicPr>
          <p:cNvPr id="1027" name="Picture 3"/>
          <p:cNvPicPr>
            <a:picLocks noChangeAspect="1" noChangeArrowheads="1"/>
          </p:cNvPicPr>
          <p:nvPr/>
        </p:nvPicPr>
        <p:blipFill>
          <a:blip r:embed="rId7" cstate="print"/>
          <a:srcRect/>
          <a:stretch>
            <a:fillRect/>
          </a:stretch>
        </p:blipFill>
        <p:spPr bwMode="auto">
          <a:xfrm>
            <a:off x="2619256" y="3354665"/>
            <a:ext cx="656600" cy="648072"/>
          </a:xfrm>
          <a:prstGeom prst="rect">
            <a:avLst/>
          </a:prstGeom>
          <a:noFill/>
          <a:ln w="9525">
            <a:noFill/>
            <a:miter lim="800000"/>
            <a:headEnd/>
            <a:tailEnd/>
          </a:ln>
        </p:spPr>
      </p:pic>
      <p:pic>
        <p:nvPicPr>
          <p:cNvPr id="1028" name="Picture 4"/>
          <p:cNvPicPr>
            <a:picLocks noChangeAspect="1" noChangeArrowheads="1"/>
          </p:cNvPicPr>
          <p:nvPr/>
        </p:nvPicPr>
        <p:blipFill>
          <a:blip r:embed="rId8" cstate="print"/>
          <a:srcRect/>
          <a:stretch>
            <a:fillRect/>
          </a:stretch>
        </p:blipFill>
        <p:spPr bwMode="auto">
          <a:xfrm>
            <a:off x="2648029" y="4336443"/>
            <a:ext cx="570938" cy="458382"/>
          </a:xfrm>
          <a:prstGeom prst="rect">
            <a:avLst/>
          </a:prstGeom>
          <a:noFill/>
          <a:ln w="9525">
            <a:noFill/>
            <a:miter lim="800000"/>
            <a:headEnd/>
            <a:tailEnd/>
          </a:ln>
        </p:spPr>
      </p:pic>
      <p:pic>
        <p:nvPicPr>
          <p:cNvPr id="15" name="Picture 14" descr="CWW_Daff.PNG"/>
          <p:cNvPicPr>
            <a:picLocks noChangeAspect="1"/>
          </p:cNvPicPr>
          <p:nvPr/>
        </p:nvPicPr>
        <p:blipFill>
          <a:blip r:embed="rId3" cstate="print"/>
          <a:stretch>
            <a:fillRect/>
          </a:stretch>
        </p:blipFill>
        <p:spPr>
          <a:xfrm>
            <a:off x="49635" y="6237312"/>
            <a:ext cx="561925" cy="620688"/>
          </a:xfrm>
          <a:prstGeom prst="rect">
            <a:avLst/>
          </a:prstGeom>
        </p:spPr>
      </p:pic>
      <p:sp>
        <p:nvSpPr>
          <p:cNvPr id="16" name="Rectangle 15"/>
          <p:cNvSpPr/>
          <p:nvPr/>
        </p:nvSpPr>
        <p:spPr>
          <a:xfrm>
            <a:off x="7308304" y="6309320"/>
            <a:ext cx="3150096" cy="462242"/>
          </a:xfrm>
          <a:prstGeom prst="rect">
            <a:avLst/>
          </a:prstGeom>
        </p:spPr>
        <p:txBody>
          <a:bodyPr wrap="square">
            <a:spAutoFit/>
          </a:bodyPr>
          <a:lstStyle/>
          <a:p>
            <a:pPr>
              <a:lnSpc>
                <a:spcPct val="115000"/>
              </a:lnSpc>
              <a:spcAft>
                <a:spcPts val="0"/>
              </a:spcAft>
            </a:pPr>
            <a:r>
              <a:rPr lang="en-GB" sz="1050" b="1" dirty="0" smtClean="0">
                <a:solidFill>
                  <a:srgbClr val="6464B3"/>
                </a:solidFill>
                <a:latin typeface="Verdana"/>
                <a:ea typeface="Calibri"/>
                <a:cs typeface="Times New Roman"/>
              </a:rPr>
              <a:t>Champion &amp; Challenge </a:t>
            </a:r>
          </a:p>
          <a:p>
            <a:pPr>
              <a:lnSpc>
                <a:spcPct val="115000"/>
              </a:lnSpc>
              <a:spcAft>
                <a:spcPts val="0"/>
              </a:spcAft>
            </a:pPr>
            <a:r>
              <a:rPr lang="en-GB" sz="1050" b="1" dirty="0" smtClean="0">
                <a:solidFill>
                  <a:srgbClr val="6464B3"/>
                </a:solidFill>
                <a:latin typeface="Verdana"/>
                <a:ea typeface="Calibri"/>
                <a:cs typeface="Times New Roman"/>
              </a:rPr>
              <a:t>for Change</a:t>
            </a:r>
          </a:p>
        </p:txBody>
      </p:sp>
      <p:pic>
        <p:nvPicPr>
          <p:cNvPr id="17" name="Picture 16" descr="CWW_Daff.PNG"/>
          <p:cNvPicPr>
            <a:picLocks noChangeAspect="1"/>
          </p:cNvPicPr>
          <p:nvPr/>
        </p:nvPicPr>
        <p:blipFill>
          <a:blip r:embed="rId3" cstate="print"/>
          <a:stretch>
            <a:fillRect/>
          </a:stretch>
        </p:blipFill>
        <p:spPr>
          <a:xfrm>
            <a:off x="6732240" y="6237312"/>
            <a:ext cx="561925" cy="620688"/>
          </a:xfrm>
          <a:prstGeom prst="rect">
            <a:avLst/>
          </a:prstGeom>
        </p:spPr>
      </p:pic>
      <p:sp>
        <p:nvSpPr>
          <p:cNvPr id="18" name="Rectangle 17"/>
          <p:cNvSpPr/>
          <p:nvPr/>
        </p:nvSpPr>
        <p:spPr>
          <a:xfrm>
            <a:off x="611560" y="6309320"/>
            <a:ext cx="3150096" cy="463973"/>
          </a:xfrm>
          <a:prstGeom prst="rect">
            <a:avLst/>
          </a:prstGeom>
        </p:spPr>
        <p:txBody>
          <a:bodyPr wrap="square">
            <a:spAutoFit/>
          </a:bodyPr>
          <a:lstStyle/>
          <a:p>
            <a:pPr>
              <a:lnSpc>
                <a:spcPct val="115000"/>
              </a:lnSpc>
              <a:spcAft>
                <a:spcPts val="0"/>
              </a:spcAft>
            </a:pPr>
            <a:r>
              <a:rPr lang="en-GB" sz="1050" b="1" dirty="0" err="1" smtClean="0">
                <a:solidFill>
                  <a:srgbClr val="6464B3"/>
                </a:solidFill>
                <a:latin typeface="Verdana"/>
                <a:ea typeface="Calibri"/>
                <a:cs typeface="Times New Roman"/>
              </a:rPr>
              <a:t>Hyrwyddo</a:t>
            </a:r>
            <a:r>
              <a:rPr lang="en-GB" sz="1050" b="1" dirty="0" smtClean="0">
                <a:solidFill>
                  <a:srgbClr val="6464B3"/>
                </a:solidFill>
                <a:latin typeface="Verdana"/>
                <a:ea typeface="Calibri"/>
                <a:cs typeface="Times New Roman"/>
              </a:rPr>
              <a:t> a</a:t>
            </a:r>
            <a:endParaRPr lang="en-GB" sz="800" b="1" dirty="0" smtClean="0">
              <a:ea typeface="Calibri"/>
              <a:cs typeface="Times New Roman"/>
            </a:endParaRPr>
          </a:p>
          <a:p>
            <a:pPr>
              <a:lnSpc>
                <a:spcPct val="115000"/>
              </a:lnSpc>
              <a:spcAft>
                <a:spcPts val="0"/>
              </a:spcAft>
            </a:pPr>
            <a:r>
              <a:rPr lang="en-GB" sz="1050" b="1" dirty="0" smtClean="0">
                <a:solidFill>
                  <a:srgbClr val="6464B3"/>
                </a:solidFill>
                <a:latin typeface="Verdana"/>
                <a:ea typeface="Calibri"/>
                <a:cs typeface="Times New Roman"/>
              </a:rPr>
              <a:t>Herio </a:t>
            </a:r>
            <a:r>
              <a:rPr lang="en-GB" sz="1050" b="1" dirty="0" err="1" smtClean="0">
                <a:solidFill>
                  <a:srgbClr val="6464B3"/>
                </a:solidFill>
                <a:latin typeface="Verdana"/>
                <a:ea typeface="Calibri"/>
                <a:cs typeface="Times New Roman"/>
              </a:rPr>
              <a:t>dros</a:t>
            </a:r>
            <a:r>
              <a:rPr lang="en-GB" sz="1050" b="1" dirty="0" smtClean="0">
                <a:solidFill>
                  <a:srgbClr val="6464B3"/>
                </a:solidFill>
                <a:latin typeface="Verdana"/>
                <a:ea typeface="Calibri"/>
                <a:cs typeface="Times New Roman"/>
              </a:rPr>
              <a:t> Newid</a:t>
            </a:r>
            <a:endParaRPr lang="en-GB" sz="1050" b="1" dirty="0"/>
          </a:p>
        </p:txBody>
      </p:sp>
      <p:cxnSp>
        <p:nvCxnSpPr>
          <p:cNvPr id="20" name="Straight Connector 19"/>
          <p:cNvCxnSpPr/>
          <p:nvPr/>
        </p:nvCxnSpPr>
        <p:spPr>
          <a:xfrm>
            <a:off x="251520" y="4365104"/>
            <a:ext cx="1368152" cy="0"/>
          </a:xfrm>
          <a:prstGeom prst="line">
            <a:avLst/>
          </a:prstGeom>
          <a:ln w="25400">
            <a:solidFill>
              <a:srgbClr val="6464B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165785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17412" name="Picture 4" descr="http://www.memeologist.com/wp-content/uploads/2017/04/34645db6aab643b4c9e9cbd0341e9a6d.png?67ef12"/>
          <p:cNvPicPr>
            <a:picLocks noChangeAspect="1" noChangeArrowheads="1"/>
          </p:cNvPicPr>
          <p:nvPr/>
        </p:nvPicPr>
        <p:blipFill rotWithShape="1">
          <a:blip r:embed="rId2">
            <a:extLst>
              <a:ext uri="{28A0092B-C50C-407E-A947-70E740481C1C}">
                <a14:useLocalDpi xmlns:a14="http://schemas.microsoft.com/office/drawing/2010/main" val="0"/>
              </a:ext>
            </a:extLst>
          </a:blip>
          <a:srcRect b="5792"/>
          <a:stretch/>
        </p:blipFill>
        <p:spPr bwMode="auto">
          <a:xfrm>
            <a:off x="1835696" y="692696"/>
            <a:ext cx="5579761" cy="5256583"/>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a:extLst/>
        </p:spPr>
      </p:pic>
    </p:spTree>
    <p:extLst>
      <p:ext uri="{BB962C8B-B14F-4D97-AF65-F5344CB8AC3E}">
        <p14:creationId xmlns:p14="http://schemas.microsoft.com/office/powerpoint/2010/main" val="2998165666"/>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5489</TotalTime>
  <Words>2269</Words>
  <Application>Microsoft Office PowerPoint</Application>
  <PresentationFormat>On-screen Show (4:3)</PresentationFormat>
  <Paragraphs>208</Paragraphs>
  <Slides>36</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Arabic Typesetting</vt:lpstr>
      <vt:lpstr>Arial</vt:lpstr>
      <vt:lpstr>Calibri</vt:lpstr>
      <vt:lpstr>Gill Sans MT</vt:lpstr>
      <vt:lpstr>Times New Roman</vt:lpstr>
      <vt:lpstr>Verdana</vt:lpstr>
      <vt:lpstr>Wingdings</vt:lpstr>
      <vt:lpstr>Gallery</vt:lpstr>
      <vt:lpstr>Adverse Childhood Experiences secondary: session 2</vt:lpstr>
      <vt:lpstr>ICE-BREAKER ACTIVITY </vt:lpstr>
      <vt:lpstr>Session objectives </vt:lpstr>
      <vt:lpstr>PowerPoint Presentation</vt:lpstr>
      <vt:lpstr>PowerPoint Presentation</vt:lpstr>
      <vt:lpstr>Reflection</vt:lpstr>
      <vt:lpstr>Photocopier scenario</vt:lpstr>
      <vt:lpstr>Meta-Emotion philosophy (Gottman  &amp; colleagues,1996)</vt:lpstr>
      <vt:lpstr>What does Emotion coaching look like?</vt:lpstr>
      <vt:lpstr>PowerPoint Presentation</vt:lpstr>
      <vt:lpstr>What does the Effect of aces look like in Teenagers</vt:lpstr>
      <vt:lpstr>eLLIOT</vt:lpstr>
      <vt:lpstr>Match the response to how the person  views emotional expression</vt:lpstr>
      <vt:lpstr>Activity: Match the response to how the person  views emotional  expression</vt:lpstr>
      <vt:lpstr>What could happen next using each approach?  How might Elliot feel/respond?</vt:lpstr>
      <vt:lpstr>Put aces in their place! </vt:lpstr>
      <vt:lpstr>Put aces in  their place! </vt:lpstr>
      <vt:lpstr>Elliot- After lesson chat </vt:lpstr>
      <vt:lpstr>Time  to  feedback in groups</vt:lpstr>
      <vt:lpstr>PowerPoint Presentation</vt:lpstr>
      <vt:lpstr>WHEN MAY TALKING THROUGH PLACE BE LESS USEFUL?</vt:lpstr>
      <vt:lpstr>‘THE window of tolerance’</vt:lpstr>
      <vt:lpstr>Window of tolerance -Dan Siegel</vt:lpstr>
      <vt:lpstr>What can we do?</vt:lpstr>
      <vt:lpstr>PATHWAYS BACK TO THE ‘WINDOW OF TOLERANCE’  </vt:lpstr>
      <vt:lpstr>What about you?</vt:lpstr>
      <vt:lpstr>          Visiting  the  Wells (Mosely) </vt:lpstr>
      <vt:lpstr>No Ordinary Magic!</vt:lpstr>
      <vt:lpstr>Fostering Resilience</vt:lpstr>
      <vt:lpstr>HOW CAN WE TEACH RESILIENCE SKILLS  TO CHILDREN?</vt:lpstr>
      <vt:lpstr>What is happening around wales and elsewhere? </vt:lpstr>
      <vt:lpstr>Welsh GOVERNMENT policy around aces</vt:lpstr>
      <vt:lpstr>What does an ace-informed school look like?</vt:lpstr>
      <vt:lpstr>Training</vt:lpstr>
      <vt:lpstr>ACE Support Hub: Get in touch</vt:lpstr>
      <vt:lpstr>PowerPoint Presentation</vt:lpstr>
    </vt:vector>
  </TitlesOfParts>
  <Company>Bridgend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dc:title>
  <dc:creator>Melanie Collins</dc:creator>
  <cp:lastModifiedBy>Sian Griffiths (Public Health Wales - No. 2 Capital Quarter)</cp:lastModifiedBy>
  <cp:revision>259</cp:revision>
  <cp:lastPrinted>2018-04-30T15:26:29Z</cp:lastPrinted>
  <dcterms:created xsi:type="dcterms:W3CDTF">2017-09-27T10:31:18Z</dcterms:created>
  <dcterms:modified xsi:type="dcterms:W3CDTF">2019-09-25T07:54:20Z</dcterms:modified>
</cp:coreProperties>
</file>