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60" r:id="rId2"/>
    <p:sldId id="302" r:id="rId3"/>
    <p:sldId id="257" r:id="rId4"/>
    <p:sldId id="261" r:id="rId5"/>
    <p:sldId id="262" r:id="rId6"/>
    <p:sldId id="270" r:id="rId7"/>
    <p:sldId id="272" r:id="rId8"/>
    <p:sldId id="269" r:id="rId9"/>
    <p:sldId id="278" r:id="rId10"/>
    <p:sldId id="264" r:id="rId11"/>
    <p:sldId id="277" r:id="rId12"/>
    <p:sldId id="282" r:id="rId13"/>
    <p:sldId id="285" r:id="rId14"/>
    <p:sldId id="267" r:id="rId15"/>
    <p:sldId id="290" r:id="rId16"/>
    <p:sldId id="293" r:id="rId17"/>
    <p:sldId id="294" r:id="rId18"/>
    <p:sldId id="295" r:id="rId19"/>
    <p:sldId id="297" r:id="rId20"/>
    <p:sldId id="296" r:id="rId21"/>
    <p:sldId id="288" r:id="rId22"/>
    <p:sldId id="289" r:id="rId23"/>
    <p:sldId id="266" r:id="rId24"/>
    <p:sldId id="287" r:id="rId25"/>
    <p:sldId id="279" r:id="rId26"/>
    <p:sldId id="280" r:id="rId27"/>
    <p:sldId id="273" r:id="rId28"/>
    <p:sldId id="275" r:id="rId29"/>
    <p:sldId id="298" r:id="rId30"/>
    <p:sldId id="299" r:id="rId31"/>
    <p:sldId id="300" r:id="rId32"/>
    <p:sldId id="283" r:id="rId33"/>
    <p:sldId id="301" r:id="rId34"/>
    <p:sldId id="27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0AC205-CC6A-43B0-B407-0E65F78F445A}" v="18" dt="2023-08-14T13:38:45.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751" autoAdjust="0"/>
  </p:normalViewPr>
  <p:slideViewPr>
    <p:cSldViewPr snapToGrid="0">
      <p:cViewPr varScale="1">
        <p:scale>
          <a:sx n="89" d="100"/>
          <a:sy n="89" d="100"/>
        </p:scale>
        <p:origin x="14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540AC205-CC6A-43B0-B407-0E65F78F445A}"/>
    <pc:docChg chg="custSel addSld modSld">
      <pc:chgData name="Jonathan Wyatt" userId="c3e1212f-7374-4739-8e9f-f13855138211" providerId="ADAL" clId="{540AC205-CC6A-43B0-B407-0E65F78F445A}" dt="2023-08-14T13:38:48.228" v="1319" actId="207"/>
      <pc:docMkLst>
        <pc:docMk/>
      </pc:docMkLst>
      <pc:sldChg chg="modSp mod">
        <pc:chgData name="Jonathan Wyatt" userId="c3e1212f-7374-4739-8e9f-f13855138211" providerId="ADAL" clId="{540AC205-CC6A-43B0-B407-0E65F78F445A}" dt="2023-08-14T13:21:19.874" v="513" actId="20577"/>
        <pc:sldMkLst>
          <pc:docMk/>
          <pc:sldMk cId="4051472978" sldId="274"/>
        </pc:sldMkLst>
        <pc:spChg chg="mod">
          <ac:chgData name="Jonathan Wyatt" userId="c3e1212f-7374-4739-8e9f-f13855138211" providerId="ADAL" clId="{540AC205-CC6A-43B0-B407-0E65F78F445A}" dt="2023-08-14T13:21:19.874" v="513" actId="20577"/>
          <ac:spMkLst>
            <pc:docMk/>
            <pc:sldMk cId="4051472978" sldId="274"/>
            <ac:spMk id="3" creationId="{7C18B848-A253-79B5-39F6-34854B74A7E1}"/>
          </ac:spMkLst>
        </pc:spChg>
      </pc:sldChg>
      <pc:sldChg chg="addSp modSp mod setBg">
        <pc:chgData name="Jonathan Wyatt" userId="c3e1212f-7374-4739-8e9f-f13855138211" providerId="ADAL" clId="{540AC205-CC6A-43B0-B407-0E65F78F445A}" dt="2023-08-14T13:31:53.533" v="628" actId="113"/>
        <pc:sldMkLst>
          <pc:docMk/>
          <pc:sldMk cId="445727911" sldId="283"/>
        </pc:sldMkLst>
        <pc:spChg chg="mod">
          <ac:chgData name="Jonathan Wyatt" userId="c3e1212f-7374-4739-8e9f-f13855138211" providerId="ADAL" clId="{540AC205-CC6A-43B0-B407-0E65F78F445A}" dt="2023-08-14T13:31:47.806" v="626" actId="26606"/>
          <ac:spMkLst>
            <pc:docMk/>
            <pc:sldMk cId="445727911" sldId="283"/>
            <ac:spMk id="2" creationId="{8B13EC20-5990-5241-67B8-3A01306E0B6D}"/>
          </ac:spMkLst>
        </pc:spChg>
        <pc:spChg chg="mod">
          <ac:chgData name="Jonathan Wyatt" userId="c3e1212f-7374-4739-8e9f-f13855138211" providerId="ADAL" clId="{540AC205-CC6A-43B0-B407-0E65F78F445A}" dt="2023-08-14T13:31:53.533" v="628" actId="113"/>
          <ac:spMkLst>
            <pc:docMk/>
            <pc:sldMk cId="445727911" sldId="283"/>
            <ac:spMk id="6" creationId="{A91FEE60-78CA-EADA-5912-79CD55796703}"/>
          </ac:spMkLst>
        </pc:spChg>
        <pc:spChg chg="add">
          <ac:chgData name="Jonathan Wyatt" userId="c3e1212f-7374-4739-8e9f-f13855138211" providerId="ADAL" clId="{540AC205-CC6A-43B0-B407-0E65F78F445A}" dt="2023-08-14T13:31:47.806" v="626" actId="26606"/>
          <ac:spMkLst>
            <pc:docMk/>
            <pc:sldMk cId="445727911" sldId="283"/>
            <ac:spMk id="11" creationId="{2B97F24A-32CE-4C1C-A50D-3016B394DCFB}"/>
          </ac:spMkLst>
        </pc:spChg>
        <pc:spChg chg="add">
          <ac:chgData name="Jonathan Wyatt" userId="c3e1212f-7374-4739-8e9f-f13855138211" providerId="ADAL" clId="{540AC205-CC6A-43B0-B407-0E65F78F445A}" dt="2023-08-14T13:31:47.806" v="626" actId="26606"/>
          <ac:spMkLst>
            <pc:docMk/>
            <pc:sldMk cId="445727911" sldId="283"/>
            <ac:spMk id="13" creationId="{CD8B4F24-440B-49E9-B85D-733523DC064B}"/>
          </ac:spMkLst>
        </pc:spChg>
        <pc:picChg chg="mod ord">
          <ac:chgData name="Jonathan Wyatt" userId="c3e1212f-7374-4739-8e9f-f13855138211" providerId="ADAL" clId="{540AC205-CC6A-43B0-B407-0E65F78F445A}" dt="2023-08-14T13:31:47.806" v="626" actId="26606"/>
          <ac:picMkLst>
            <pc:docMk/>
            <pc:sldMk cId="445727911" sldId="283"/>
            <ac:picMk id="5" creationId="{162C90BC-FE0B-48CE-74DA-A842BB6B6FF2}"/>
          </ac:picMkLst>
        </pc:picChg>
      </pc:sldChg>
      <pc:sldChg chg="addSp modSp mod setBg">
        <pc:chgData name="Jonathan Wyatt" userId="c3e1212f-7374-4739-8e9f-f13855138211" providerId="ADAL" clId="{540AC205-CC6A-43B0-B407-0E65F78F445A}" dt="2023-08-14T13:17:34.523" v="440" actId="26606"/>
        <pc:sldMkLst>
          <pc:docMk/>
          <pc:sldMk cId="1392067707" sldId="301"/>
        </pc:sldMkLst>
        <pc:spChg chg="mod">
          <ac:chgData name="Jonathan Wyatt" userId="c3e1212f-7374-4739-8e9f-f13855138211" providerId="ADAL" clId="{540AC205-CC6A-43B0-B407-0E65F78F445A}" dt="2023-08-14T13:17:34.523" v="440" actId="26606"/>
          <ac:spMkLst>
            <pc:docMk/>
            <pc:sldMk cId="1392067707" sldId="301"/>
            <ac:spMk id="2" creationId="{0061BE80-EEAD-4815-804A-AE329C2AC514}"/>
          </ac:spMkLst>
        </pc:spChg>
        <pc:spChg chg="mod">
          <ac:chgData name="Jonathan Wyatt" userId="c3e1212f-7374-4739-8e9f-f13855138211" providerId="ADAL" clId="{540AC205-CC6A-43B0-B407-0E65F78F445A}" dt="2023-08-14T13:17:34.523" v="440" actId="26606"/>
          <ac:spMkLst>
            <pc:docMk/>
            <pc:sldMk cId="1392067707" sldId="301"/>
            <ac:spMk id="3" creationId="{33294DF3-6E56-AB2C-6751-A1E75EA3BCB4}"/>
          </ac:spMkLst>
        </pc:spChg>
        <pc:spChg chg="add">
          <ac:chgData name="Jonathan Wyatt" userId="c3e1212f-7374-4739-8e9f-f13855138211" providerId="ADAL" clId="{540AC205-CC6A-43B0-B407-0E65F78F445A}" dt="2023-08-14T13:17:34.523" v="440" actId="26606"/>
          <ac:spMkLst>
            <pc:docMk/>
            <pc:sldMk cId="1392067707" sldId="301"/>
            <ac:spMk id="8" creationId="{DBF61EA3-B236-439E-9C0B-340980D56BEE}"/>
          </ac:spMkLst>
        </pc:spChg>
        <pc:spChg chg="add">
          <ac:chgData name="Jonathan Wyatt" userId="c3e1212f-7374-4739-8e9f-f13855138211" providerId="ADAL" clId="{540AC205-CC6A-43B0-B407-0E65F78F445A}" dt="2023-08-14T13:17:34.523" v="440" actId="26606"/>
          <ac:spMkLst>
            <pc:docMk/>
            <pc:sldMk cId="1392067707" sldId="301"/>
            <ac:spMk id="14" creationId="{E659831F-0D9A-4C63-9EBB-8435B85A440F}"/>
          </ac:spMkLst>
        </pc:spChg>
        <pc:grpChg chg="add">
          <ac:chgData name="Jonathan Wyatt" userId="c3e1212f-7374-4739-8e9f-f13855138211" providerId="ADAL" clId="{540AC205-CC6A-43B0-B407-0E65F78F445A}" dt="2023-08-14T13:17:34.523" v="440" actId="26606"/>
          <ac:grpSpMkLst>
            <pc:docMk/>
            <pc:sldMk cId="1392067707" sldId="301"/>
            <ac:grpSpMk id="10" creationId="{28FAF094-D087-493F-8DF9-A486C2D6BBAA}"/>
          </ac:grpSpMkLst>
        </pc:grpChg>
      </pc:sldChg>
      <pc:sldChg chg="addSp delSp modSp new mod setBg">
        <pc:chgData name="Jonathan Wyatt" userId="c3e1212f-7374-4739-8e9f-f13855138211" providerId="ADAL" clId="{540AC205-CC6A-43B0-B407-0E65F78F445A}" dt="2023-08-14T13:38:48.228" v="1319" actId="207"/>
        <pc:sldMkLst>
          <pc:docMk/>
          <pc:sldMk cId="2236696195" sldId="302"/>
        </pc:sldMkLst>
        <pc:spChg chg="mod">
          <ac:chgData name="Jonathan Wyatt" userId="c3e1212f-7374-4739-8e9f-f13855138211" providerId="ADAL" clId="{540AC205-CC6A-43B0-B407-0E65F78F445A}" dt="2023-08-14T13:37:52.941" v="1303" actId="26606"/>
          <ac:spMkLst>
            <pc:docMk/>
            <pc:sldMk cId="2236696195" sldId="302"/>
            <ac:spMk id="2" creationId="{D70D5835-8F3B-2617-A754-9B9FD45ED70C}"/>
          </ac:spMkLst>
        </pc:spChg>
        <pc:spChg chg="del mod">
          <ac:chgData name="Jonathan Wyatt" userId="c3e1212f-7374-4739-8e9f-f13855138211" providerId="ADAL" clId="{540AC205-CC6A-43B0-B407-0E65F78F445A}" dt="2023-08-14T13:37:52.941" v="1303" actId="26606"/>
          <ac:spMkLst>
            <pc:docMk/>
            <pc:sldMk cId="2236696195" sldId="302"/>
            <ac:spMk id="3" creationId="{0B6610D3-B9CE-CAE6-07B1-AC41A8EE0930}"/>
          </ac:spMkLst>
        </pc:spChg>
        <pc:spChg chg="add">
          <ac:chgData name="Jonathan Wyatt" userId="c3e1212f-7374-4739-8e9f-f13855138211" providerId="ADAL" clId="{540AC205-CC6A-43B0-B407-0E65F78F445A}" dt="2023-08-14T13:37:52.941" v="1303" actId="26606"/>
          <ac:spMkLst>
            <pc:docMk/>
            <pc:sldMk cId="2236696195" sldId="302"/>
            <ac:spMk id="9" creationId="{BACC6370-2D7E-4714-9D71-7542949D7D5D}"/>
          </ac:spMkLst>
        </pc:spChg>
        <pc:spChg chg="add">
          <ac:chgData name="Jonathan Wyatt" userId="c3e1212f-7374-4739-8e9f-f13855138211" providerId="ADAL" clId="{540AC205-CC6A-43B0-B407-0E65F78F445A}" dt="2023-08-14T13:37:52.941" v="1303" actId="26606"/>
          <ac:spMkLst>
            <pc:docMk/>
            <pc:sldMk cId="2236696195" sldId="302"/>
            <ac:spMk id="11" creationId="{256B2C21-A230-48C0-8DF1-C46611373C44}"/>
          </ac:spMkLst>
        </pc:spChg>
        <pc:spChg chg="add">
          <ac:chgData name="Jonathan Wyatt" userId="c3e1212f-7374-4739-8e9f-f13855138211" providerId="ADAL" clId="{540AC205-CC6A-43B0-B407-0E65F78F445A}" dt="2023-08-14T13:37:52.941" v="1303" actId="26606"/>
          <ac:spMkLst>
            <pc:docMk/>
            <pc:sldMk cId="2236696195" sldId="302"/>
            <ac:spMk id="13" creationId="{3847E18C-932D-4C95-AABA-FEC7C9499AD7}"/>
          </ac:spMkLst>
        </pc:spChg>
        <pc:spChg chg="add">
          <ac:chgData name="Jonathan Wyatt" userId="c3e1212f-7374-4739-8e9f-f13855138211" providerId="ADAL" clId="{540AC205-CC6A-43B0-B407-0E65F78F445A}" dt="2023-08-14T13:37:52.941" v="1303" actId="26606"/>
          <ac:spMkLst>
            <pc:docMk/>
            <pc:sldMk cId="2236696195" sldId="302"/>
            <ac:spMk id="15" creationId="{3150CB11-0C61-439E-910F-5787759E72A0}"/>
          </ac:spMkLst>
        </pc:spChg>
        <pc:spChg chg="add">
          <ac:chgData name="Jonathan Wyatt" userId="c3e1212f-7374-4739-8e9f-f13855138211" providerId="ADAL" clId="{540AC205-CC6A-43B0-B407-0E65F78F445A}" dt="2023-08-14T13:37:52.941" v="1303" actId="26606"/>
          <ac:spMkLst>
            <pc:docMk/>
            <pc:sldMk cId="2236696195" sldId="302"/>
            <ac:spMk id="17" creationId="{43F8A58B-5155-44CE-A5FF-7647B47D0A7A}"/>
          </ac:spMkLst>
        </pc:spChg>
        <pc:spChg chg="add">
          <ac:chgData name="Jonathan Wyatt" userId="c3e1212f-7374-4739-8e9f-f13855138211" providerId="ADAL" clId="{540AC205-CC6A-43B0-B407-0E65F78F445A}" dt="2023-08-14T13:37:52.941" v="1303" actId="26606"/>
          <ac:spMkLst>
            <pc:docMk/>
            <pc:sldMk cId="2236696195" sldId="302"/>
            <ac:spMk id="19" creationId="{443F2ACA-E6D6-4028-82DD-F03C262D5DE6}"/>
          </ac:spMkLst>
        </pc:spChg>
        <pc:graphicFrameChg chg="add mod modGraphic">
          <ac:chgData name="Jonathan Wyatt" userId="c3e1212f-7374-4739-8e9f-f13855138211" providerId="ADAL" clId="{540AC205-CC6A-43B0-B407-0E65F78F445A}" dt="2023-08-14T13:38:48.228" v="1319" actId="207"/>
          <ac:graphicFrameMkLst>
            <pc:docMk/>
            <pc:sldMk cId="2236696195" sldId="302"/>
            <ac:graphicFrameMk id="5" creationId="{3551F5BB-18BF-33A6-4E49-FD3E95651DF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D8F402-22EF-4BD2-A963-2FD9C424613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90B1CBE-5BF6-498B-B524-0915463191F0}">
      <dgm:prSet/>
      <dgm:spPr/>
      <dgm:t>
        <a:bodyPr/>
        <a:lstStyle/>
        <a:p>
          <a:r>
            <a:rPr lang="en-GB" b="1" dirty="0">
              <a:solidFill>
                <a:schemeClr val="tx1"/>
              </a:solidFill>
            </a:rPr>
            <a:t>Aim:</a:t>
          </a:r>
          <a:endParaRPr lang="en-US" b="1" dirty="0">
            <a:solidFill>
              <a:schemeClr val="tx1"/>
            </a:solidFill>
          </a:endParaRPr>
        </a:p>
      </dgm:t>
    </dgm:pt>
    <dgm:pt modelId="{1BC05DF7-A5F3-45C2-93BB-D367EB35256C}" type="parTrans" cxnId="{AB14A0B9-E118-4350-87A8-4D8930DDBA78}">
      <dgm:prSet/>
      <dgm:spPr/>
      <dgm:t>
        <a:bodyPr/>
        <a:lstStyle/>
        <a:p>
          <a:endParaRPr lang="en-US"/>
        </a:p>
      </dgm:t>
    </dgm:pt>
    <dgm:pt modelId="{26A35B28-9E58-42A0-8BE6-BA43D4E8BCCE}" type="sibTrans" cxnId="{AB14A0B9-E118-4350-87A8-4D8930DDBA78}">
      <dgm:prSet/>
      <dgm:spPr/>
      <dgm:t>
        <a:bodyPr/>
        <a:lstStyle/>
        <a:p>
          <a:endParaRPr lang="en-US"/>
        </a:p>
      </dgm:t>
    </dgm:pt>
    <dgm:pt modelId="{EF9F8E85-3DCD-42DA-AEDB-9771CC20A2B1}">
      <dgm:prSet/>
      <dgm:spPr/>
      <dgm:t>
        <a:bodyPr/>
        <a:lstStyle/>
        <a:p>
          <a:r>
            <a:rPr lang="en-GB"/>
            <a:t>To explore and debate the necessity of censorship within the context of children and digital media. </a:t>
          </a:r>
          <a:endParaRPr lang="en-US"/>
        </a:p>
      </dgm:t>
    </dgm:pt>
    <dgm:pt modelId="{69264E5B-FDB5-4416-BF97-F44135D3D224}" type="parTrans" cxnId="{ACD7D155-8937-4227-94BE-5749C4BC1F0D}">
      <dgm:prSet/>
      <dgm:spPr/>
      <dgm:t>
        <a:bodyPr/>
        <a:lstStyle/>
        <a:p>
          <a:endParaRPr lang="en-US"/>
        </a:p>
      </dgm:t>
    </dgm:pt>
    <dgm:pt modelId="{838DF3B0-5D17-4531-902D-4606B2710B7C}" type="sibTrans" cxnId="{ACD7D155-8937-4227-94BE-5749C4BC1F0D}">
      <dgm:prSet/>
      <dgm:spPr/>
      <dgm:t>
        <a:bodyPr/>
        <a:lstStyle/>
        <a:p>
          <a:endParaRPr lang="en-US"/>
        </a:p>
      </dgm:t>
    </dgm:pt>
    <dgm:pt modelId="{83D9A0FD-CE5A-4266-88CD-7B440B89EAF5}">
      <dgm:prSet/>
      <dgm:spPr/>
      <dgm:t>
        <a:bodyPr/>
        <a:lstStyle/>
        <a:p>
          <a:r>
            <a:rPr lang="en-GB" b="1" dirty="0">
              <a:solidFill>
                <a:schemeClr val="tx1"/>
              </a:solidFill>
            </a:rPr>
            <a:t>Objectives: Students should be able to</a:t>
          </a:r>
        </a:p>
        <a:p>
          <a:r>
            <a:rPr lang="en-GB" b="1" dirty="0"/>
            <a:t> </a:t>
          </a:r>
          <a:r>
            <a:rPr lang="en-GB" dirty="0"/>
            <a:t> </a:t>
          </a:r>
          <a:endParaRPr lang="en-US" dirty="0"/>
        </a:p>
      </dgm:t>
    </dgm:pt>
    <dgm:pt modelId="{25F8E673-18DD-415E-8A96-F67D50DF982F}" type="parTrans" cxnId="{A9C77D36-CBB7-4436-8862-05A32921C7D5}">
      <dgm:prSet/>
      <dgm:spPr/>
      <dgm:t>
        <a:bodyPr/>
        <a:lstStyle/>
        <a:p>
          <a:endParaRPr lang="en-US"/>
        </a:p>
      </dgm:t>
    </dgm:pt>
    <dgm:pt modelId="{9510AEA8-53C0-40EE-AE15-C66BB970CA01}" type="sibTrans" cxnId="{A9C77D36-CBB7-4436-8862-05A32921C7D5}">
      <dgm:prSet/>
      <dgm:spPr/>
      <dgm:t>
        <a:bodyPr/>
        <a:lstStyle/>
        <a:p>
          <a:endParaRPr lang="en-US"/>
        </a:p>
      </dgm:t>
    </dgm:pt>
    <dgm:pt modelId="{9C6F55B7-D7FB-4CB3-9E4A-6F1EED8AF830}">
      <dgm:prSet/>
      <dgm:spPr/>
      <dgm:t>
        <a:bodyPr/>
        <a:lstStyle/>
        <a:p>
          <a:r>
            <a:rPr lang="en-GB"/>
            <a:t>Understand the concept of censorship</a:t>
          </a:r>
          <a:endParaRPr lang="en-US"/>
        </a:p>
      </dgm:t>
    </dgm:pt>
    <dgm:pt modelId="{2FF40BBE-5D53-475C-8E7F-7D290856C52B}" type="parTrans" cxnId="{623626A0-F3D2-41C1-87FA-9197E52ACC27}">
      <dgm:prSet/>
      <dgm:spPr/>
      <dgm:t>
        <a:bodyPr/>
        <a:lstStyle/>
        <a:p>
          <a:endParaRPr lang="en-US"/>
        </a:p>
      </dgm:t>
    </dgm:pt>
    <dgm:pt modelId="{90BF84E0-EDC8-47A5-9BC0-31FA5E55F1FE}" type="sibTrans" cxnId="{623626A0-F3D2-41C1-87FA-9197E52ACC27}">
      <dgm:prSet/>
      <dgm:spPr/>
      <dgm:t>
        <a:bodyPr/>
        <a:lstStyle/>
        <a:p>
          <a:endParaRPr lang="en-US"/>
        </a:p>
      </dgm:t>
    </dgm:pt>
    <dgm:pt modelId="{D311E505-1505-4AB4-955D-5558223BC4BD}">
      <dgm:prSet/>
      <dgm:spPr/>
      <dgm:t>
        <a:bodyPr/>
        <a:lstStyle/>
        <a:p>
          <a:r>
            <a:rPr lang="en-GB"/>
            <a:t>Argue for or against the implementation of censorship </a:t>
          </a:r>
          <a:endParaRPr lang="en-US"/>
        </a:p>
      </dgm:t>
    </dgm:pt>
    <dgm:pt modelId="{E2ECF248-0C60-4BFC-92FE-5BCB5C190063}" type="parTrans" cxnId="{79934464-93E6-4F9F-AB91-3DDE7AA8BB5F}">
      <dgm:prSet/>
      <dgm:spPr/>
      <dgm:t>
        <a:bodyPr/>
        <a:lstStyle/>
        <a:p>
          <a:endParaRPr lang="en-US"/>
        </a:p>
      </dgm:t>
    </dgm:pt>
    <dgm:pt modelId="{101F3838-E557-43F6-BE02-7F67CB5EBC6F}" type="sibTrans" cxnId="{79934464-93E6-4F9F-AB91-3DDE7AA8BB5F}">
      <dgm:prSet/>
      <dgm:spPr/>
      <dgm:t>
        <a:bodyPr/>
        <a:lstStyle/>
        <a:p>
          <a:endParaRPr lang="en-US"/>
        </a:p>
      </dgm:t>
    </dgm:pt>
    <dgm:pt modelId="{FE6BB40C-5E24-4082-993D-C230A9E6CCE3}">
      <dgm:prSet/>
      <dgm:spPr/>
      <dgm:t>
        <a:bodyPr/>
        <a:lstStyle/>
        <a:p>
          <a:r>
            <a:rPr lang="en-GB"/>
            <a:t>Explain the impact it may have on individuals’ (children rights)</a:t>
          </a:r>
          <a:endParaRPr lang="en-US"/>
        </a:p>
      </dgm:t>
    </dgm:pt>
    <dgm:pt modelId="{FF824EFF-5597-44DB-AF1F-0FA694275BA9}" type="parTrans" cxnId="{49F11DC3-8092-47FF-AD92-F3064F0D63AF}">
      <dgm:prSet/>
      <dgm:spPr/>
      <dgm:t>
        <a:bodyPr/>
        <a:lstStyle/>
        <a:p>
          <a:endParaRPr lang="en-US"/>
        </a:p>
      </dgm:t>
    </dgm:pt>
    <dgm:pt modelId="{2C97672B-123D-4E9B-B3C0-EC432C75A2BB}" type="sibTrans" cxnId="{49F11DC3-8092-47FF-AD92-F3064F0D63AF}">
      <dgm:prSet/>
      <dgm:spPr/>
      <dgm:t>
        <a:bodyPr/>
        <a:lstStyle/>
        <a:p>
          <a:endParaRPr lang="en-US"/>
        </a:p>
      </dgm:t>
    </dgm:pt>
    <dgm:pt modelId="{86F09DD2-9793-4C8D-8CAA-97663FBC432C}" type="pres">
      <dgm:prSet presAssocID="{D5D8F402-22EF-4BD2-A963-2FD9C424613B}" presName="linear" presStyleCnt="0">
        <dgm:presLayoutVars>
          <dgm:animLvl val="lvl"/>
          <dgm:resizeHandles val="exact"/>
        </dgm:presLayoutVars>
      </dgm:prSet>
      <dgm:spPr/>
    </dgm:pt>
    <dgm:pt modelId="{D208B5DC-D9EC-483D-A71A-05D3C8CC9AFA}" type="pres">
      <dgm:prSet presAssocID="{A90B1CBE-5BF6-498B-B524-0915463191F0}" presName="parentText" presStyleLbl="node1" presStyleIdx="0" presStyleCnt="6" custLinFactNeighborY="-62255">
        <dgm:presLayoutVars>
          <dgm:chMax val="0"/>
          <dgm:bulletEnabled val="1"/>
        </dgm:presLayoutVars>
      </dgm:prSet>
      <dgm:spPr/>
    </dgm:pt>
    <dgm:pt modelId="{C52B66F8-9822-4982-8CF3-25AFF75775CD}" type="pres">
      <dgm:prSet presAssocID="{26A35B28-9E58-42A0-8BE6-BA43D4E8BCCE}" presName="spacer" presStyleCnt="0"/>
      <dgm:spPr/>
    </dgm:pt>
    <dgm:pt modelId="{11F35EF3-986F-4FAC-932E-1CBB1E37C4DF}" type="pres">
      <dgm:prSet presAssocID="{EF9F8E85-3DCD-42DA-AEDB-9771CC20A2B1}" presName="parentText" presStyleLbl="node1" presStyleIdx="1" presStyleCnt="6">
        <dgm:presLayoutVars>
          <dgm:chMax val="0"/>
          <dgm:bulletEnabled val="1"/>
        </dgm:presLayoutVars>
      </dgm:prSet>
      <dgm:spPr/>
    </dgm:pt>
    <dgm:pt modelId="{FAE23191-AF98-4820-821D-04CFA0ED4ED5}" type="pres">
      <dgm:prSet presAssocID="{838DF3B0-5D17-4531-902D-4606B2710B7C}" presName="spacer" presStyleCnt="0"/>
      <dgm:spPr/>
    </dgm:pt>
    <dgm:pt modelId="{EC604947-68FD-472D-B7DD-0A6166B79849}" type="pres">
      <dgm:prSet presAssocID="{83D9A0FD-CE5A-4266-88CD-7B440B89EAF5}" presName="parentText" presStyleLbl="node1" presStyleIdx="2" presStyleCnt="6" custLinFactNeighborX="-1853" custLinFactNeighborY="-23806">
        <dgm:presLayoutVars>
          <dgm:chMax val="0"/>
          <dgm:bulletEnabled val="1"/>
        </dgm:presLayoutVars>
      </dgm:prSet>
      <dgm:spPr/>
    </dgm:pt>
    <dgm:pt modelId="{CE06D872-49AE-4081-8478-01E1A502DC98}" type="pres">
      <dgm:prSet presAssocID="{9510AEA8-53C0-40EE-AE15-C66BB970CA01}" presName="spacer" presStyleCnt="0"/>
      <dgm:spPr/>
    </dgm:pt>
    <dgm:pt modelId="{52E7A8D8-1D66-4E6F-89DB-E322232BFF5A}" type="pres">
      <dgm:prSet presAssocID="{9C6F55B7-D7FB-4CB3-9E4A-6F1EED8AF830}" presName="parentText" presStyleLbl="node1" presStyleIdx="3" presStyleCnt="6">
        <dgm:presLayoutVars>
          <dgm:chMax val="0"/>
          <dgm:bulletEnabled val="1"/>
        </dgm:presLayoutVars>
      </dgm:prSet>
      <dgm:spPr/>
    </dgm:pt>
    <dgm:pt modelId="{8EA8A78B-E98E-4BB2-9F4A-1717F19CB1A5}" type="pres">
      <dgm:prSet presAssocID="{90BF84E0-EDC8-47A5-9BC0-31FA5E55F1FE}" presName="spacer" presStyleCnt="0"/>
      <dgm:spPr/>
    </dgm:pt>
    <dgm:pt modelId="{3847C668-9584-4009-A3E0-26480320C779}" type="pres">
      <dgm:prSet presAssocID="{D311E505-1505-4AB4-955D-5558223BC4BD}" presName="parentText" presStyleLbl="node1" presStyleIdx="4" presStyleCnt="6">
        <dgm:presLayoutVars>
          <dgm:chMax val="0"/>
          <dgm:bulletEnabled val="1"/>
        </dgm:presLayoutVars>
      </dgm:prSet>
      <dgm:spPr/>
    </dgm:pt>
    <dgm:pt modelId="{2258E047-50D3-4FA5-8023-B6B32E389EBC}" type="pres">
      <dgm:prSet presAssocID="{101F3838-E557-43F6-BE02-7F67CB5EBC6F}" presName="spacer" presStyleCnt="0"/>
      <dgm:spPr/>
    </dgm:pt>
    <dgm:pt modelId="{90086A69-92DB-4C88-8166-99CEB10E3E02}" type="pres">
      <dgm:prSet presAssocID="{FE6BB40C-5E24-4082-993D-C230A9E6CCE3}" presName="parentText" presStyleLbl="node1" presStyleIdx="5" presStyleCnt="6">
        <dgm:presLayoutVars>
          <dgm:chMax val="0"/>
          <dgm:bulletEnabled val="1"/>
        </dgm:presLayoutVars>
      </dgm:prSet>
      <dgm:spPr/>
    </dgm:pt>
  </dgm:ptLst>
  <dgm:cxnLst>
    <dgm:cxn modelId="{F55B6B21-FF5C-4560-960E-C7585B371449}" type="presOf" srcId="{D311E505-1505-4AB4-955D-5558223BC4BD}" destId="{3847C668-9584-4009-A3E0-26480320C779}" srcOrd="0" destOrd="0" presId="urn:microsoft.com/office/officeart/2005/8/layout/vList2"/>
    <dgm:cxn modelId="{CE6BBE24-7629-4943-84B1-F016FC6E4EF3}" type="presOf" srcId="{9C6F55B7-D7FB-4CB3-9E4A-6F1EED8AF830}" destId="{52E7A8D8-1D66-4E6F-89DB-E322232BFF5A}" srcOrd="0" destOrd="0" presId="urn:microsoft.com/office/officeart/2005/8/layout/vList2"/>
    <dgm:cxn modelId="{A9C77D36-CBB7-4436-8862-05A32921C7D5}" srcId="{D5D8F402-22EF-4BD2-A963-2FD9C424613B}" destId="{83D9A0FD-CE5A-4266-88CD-7B440B89EAF5}" srcOrd="2" destOrd="0" parTransId="{25F8E673-18DD-415E-8A96-F67D50DF982F}" sibTransId="{9510AEA8-53C0-40EE-AE15-C66BB970CA01}"/>
    <dgm:cxn modelId="{876B8960-24F1-4A12-AA51-AF3DBCAC05CE}" type="presOf" srcId="{A90B1CBE-5BF6-498B-B524-0915463191F0}" destId="{D208B5DC-D9EC-483D-A71A-05D3C8CC9AFA}" srcOrd="0" destOrd="0" presId="urn:microsoft.com/office/officeart/2005/8/layout/vList2"/>
    <dgm:cxn modelId="{79934464-93E6-4F9F-AB91-3DDE7AA8BB5F}" srcId="{D5D8F402-22EF-4BD2-A963-2FD9C424613B}" destId="{D311E505-1505-4AB4-955D-5558223BC4BD}" srcOrd="4" destOrd="0" parTransId="{E2ECF248-0C60-4BFC-92FE-5BCB5C190063}" sibTransId="{101F3838-E557-43F6-BE02-7F67CB5EBC6F}"/>
    <dgm:cxn modelId="{ACD7D155-8937-4227-94BE-5749C4BC1F0D}" srcId="{D5D8F402-22EF-4BD2-A963-2FD9C424613B}" destId="{EF9F8E85-3DCD-42DA-AEDB-9771CC20A2B1}" srcOrd="1" destOrd="0" parTransId="{69264E5B-FDB5-4416-BF97-F44135D3D224}" sibTransId="{838DF3B0-5D17-4531-902D-4606B2710B7C}"/>
    <dgm:cxn modelId="{9EBBB17A-7F53-4171-AB6B-2290A36BE748}" type="presOf" srcId="{FE6BB40C-5E24-4082-993D-C230A9E6CCE3}" destId="{90086A69-92DB-4C88-8166-99CEB10E3E02}" srcOrd="0" destOrd="0" presId="urn:microsoft.com/office/officeart/2005/8/layout/vList2"/>
    <dgm:cxn modelId="{B93C717F-FEC1-46EF-9543-F864F2383A0A}" type="presOf" srcId="{83D9A0FD-CE5A-4266-88CD-7B440B89EAF5}" destId="{EC604947-68FD-472D-B7DD-0A6166B79849}" srcOrd="0" destOrd="0" presId="urn:microsoft.com/office/officeart/2005/8/layout/vList2"/>
    <dgm:cxn modelId="{623626A0-F3D2-41C1-87FA-9197E52ACC27}" srcId="{D5D8F402-22EF-4BD2-A963-2FD9C424613B}" destId="{9C6F55B7-D7FB-4CB3-9E4A-6F1EED8AF830}" srcOrd="3" destOrd="0" parTransId="{2FF40BBE-5D53-475C-8E7F-7D290856C52B}" sibTransId="{90BF84E0-EDC8-47A5-9BC0-31FA5E55F1FE}"/>
    <dgm:cxn modelId="{AB14A0B9-E118-4350-87A8-4D8930DDBA78}" srcId="{D5D8F402-22EF-4BD2-A963-2FD9C424613B}" destId="{A90B1CBE-5BF6-498B-B524-0915463191F0}" srcOrd="0" destOrd="0" parTransId="{1BC05DF7-A5F3-45C2-93BB-D367EB35256C}" sibTransId="{26A35B28-9E58-42A0-8BE6-BA43D4E8BCCE}"/>
    <dgm:cxn modelId="{49F11DC3-8092-47FF-AD92-F3064F0D63AF}" srcId="{D5D8F402-22EF-4BD2-A963-2FD9C424613B}" destId="{FE6BB40C-5E24-4082-993D-C230A9E6CCE3}" srcOrd="5" destOrd="0" parTransId="{FF824EFF-5597-44DB-AF1F-0FA694275BA9}" sibTransId="{2C97672B-123D-4E9B-B3C0-EC432C75A2BB}"/>
    <dgm:cxn modelId="{62A9E3CF-61AC-4992-A8DC-DBC250EFABE9}" type="presOf" srcId="{D5D8F402-22EF-4BD2-A963-2FD9C424613B}" destId="{86F09DD2-9793-4C8D-8CAA-97663FBC432C}" srcOrd="0" destOrd="0" presId="urn:microsoft.com/office/officeart/2005/8/layout/vList2"/>
    <dgm:cxn modelId="{864880EB-A503-4758-9DC7-DA9FB98F1F96}" type="presOf" srcId="{EF9F8E85-3DCD-42DA-AEDB-9771CC20A2B1}" destId="{11F35EF3-986F-4FAC-932E-1CBB1E37C4DF}" srcOrd="0" destOrd="0" presId="urn:microsoft.com/office/officeart/2005/8/layout/vList2"/>
    <dgm:cxn modelId="{7247801E-B57F-483F-97AE-516CAAC085D2}" type="presParOf" srcId="{86F09DD2-9793-4C8D-8CAA-97663FBC432C}" destId="{D208B5DC-D9EC-483D-A71A-05D3C8CC9AFA}" srcOrd="0" destOrd="0" presId="urn:microsoft.com/office/officeart/2005/8/layout/vList2"/>
    <dgm:cxn modelId="{46DDE8CC-0ADB-4E51-891A-35AFDD7FA9AB}" type="presParOf" srcId="{86F09DD2-9793-4C8D-8CAA-97663FBC432C}" destId="{C52B66F8-9822-4982-8CF3-25AFF75775CD}" srcOrd="1" destOrd="0" presId="urn:microsoft.com/office/officeart/2005/8/layout/vList2"/>
    <dgm:cxn modelId="{FCD2AE1C-191E-45E4-85DD-9208B29EC5DB}" type="presParOf" srcId="{86F09DD2-9793-4C8D-8CAA-97663FBC432C}" destId="{11F35EF3-986F-4FAC-932E-1CBB1E37C4DF}" srcOrd="2" destOrd="0" presId="urn:microsoft.com/office/officeart/2005/8/layout/vList2"/>
    <dgm:cxn modelId="{22F98AC2-173C-46C2-9305-ED5FE2274242}" type="presParOf" srcId="{86F09DD2-9793-4C8D-8CAA-97663FBC432C}" destId="{FAE23191-AF98-4820-821D-04CFA0ED4ED5}" srcOrd="3" destOrd="0" presId="urn:microsoft.com/office/officeart/2005/8/layout/vList2"/>
    <dgm:cxn modelId="{79ECE206-31A9-45C2-BCA5-789754548291}" type="presParOf" srcId="{86F09DD2-9793-4C8D-8CAA-97663FBC432C}" destId="{EC604947-68FD-472D-B7DD-0A6166B79849}" srcOrd="4" destOrd="0" presId="urn:microsoft.com/office/officeart/2005/8/layout/vList2"/>
    <dgm:cxn modelId="{51A82D5F-9226-416F-8A03-8FFEA70EF3A5}" type="presParOf" srcId="{86F09DD2-9793-4C8D-8CAA-97663FBC432C}" destId="{CE06D872-49AE-4081-8478-01E1A502DC98}" srcOrd="5" destOrd="0" presId="urn:microsoft.com/office/officeart/2005/8/layout/vList2"/>
    <dgm:cxn modelId="{D7A54ADE-0ACB-419C-B364-42CC11867791}" type="presParOf" srcId="{86F09DD2-9793-4C8D-8CAA-97663FBC432C}" destId="{52E7A8D8-1D66-4E6F-89DB-E322232BFF5A}" srcOrd="6" destOrd="0" presId="urn:microsoft.com/office/officeart/2005/8/layout/vList2"/>
    <dgm:cxn modelId="{9C4699A8-F751-4D72-8109-AECCBCDE1509}" type="presParOf" srcId="{86F09DD2-9793-4C8D-8CAA-97663FBC432C}" destId="{8EA8A78B-E98E-4BB2-9F4A-1717F19CB1A5}" srcOrd="7" destOrd="0" presId="urn:microsoft.com/office/officeart/2005/8/layout/vList2"/>
    <dgm:cxn modelId="{1CD85527-C80C-44C7-8917-F7C2F82C4159}" type="presParOf" srcId="{86F09DD2-9793-4C8D-8CAA-97663FBC432C}" destId="{3847C668-9584-4009-A3E0-26480320C779}" srcOrd="8" destOrd="0" presId="urn:microsoft.com/office/officeart/2005/8/layout/vList2"/>
    <dgm:cxn modelId="{86EA85AE-6F98-41EB-B977-C0BBBAAADB59}" type="presParOf" srcId="{86F09DD2-9793-4C8D-8CAA-97663FBC432C}" destId="{2258E047-50D3-4FA5-8023-B6B32E389EBC}" srcOrd="9" destOrd="0" presId="urn:microsoft.com/office/officeart/2005/8/layout/vList2"/>
    <dgm:cxn modelId="{4A716D8B-8D83-445C-B1FF-5C4FBB82C287}" type="presParOf" srcId="{86F09DD2-9793-4C8D-8CAA-97663FBC432C}" destId="{90086A69-92DB-4C88-8166-99CEB10E3E0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D6FE1F-8308-4D3C-9A1F-7D3335455AE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3DC813C3-ABE7-4A25-9578-26EEACB8D4FA}">
      <dgm:prSet/>
      <dgm:spPr/>
      <dgm:t>
        <a:bodyPr/>
        <a:lstStyle/>
        <a:p>
          <a:r>
            <a:rPr lang="en-GB"/>
            <a:t>Censorship</a:t>
          </a:r>
          <a:endParaRPr lang="en-US"/>
        </a:p>
      </dgm:t>
    </dgm:pt>
    <dgm:pt modelId="{E64105C9-079C-40FD-A6D3-8317FFD9877F}" type="parTrans" cxnId="{DB0FAA3B-60CA-4564-B304-2B4E0D4A44EA}">
      <dgm:prSet/>
      <dgm:spPr/>
      <dgm:t>
        <a:bodyPr/>
        <a:lstStyle/>
        <a:p>
          <a:endParaRPr lang="en-US"/>
        </a:p>
      </dgm:t>
    </dgm:pt>
    <dgm:pt modelId="{27E3FF08-3978-4398-85F7-4072D069D2D3}" type="sibTrans" cxnId="{DB0FAA3B-60CA-4564-B304-2B4E0D4A44EA}">
      <dgm:prSet/>
      <dgm:spPr/>
      <dgm:t>
        <a:bodyPr/>
        <a:lstStyle/>
        <a:p>
          <a:endParaRPr lang="en-US"/>
        </a:p>
      </dgm:t>
    </dgm:pt>
    <dgm:pt modelId="{134FD531-AA52-44B1-9A6D-A059E0DAF41C}">
      <dgm:prSet/>
      <dgm:spPr/>
      <dgm:t>
        <a:bodyPr/>
        <a:lstStyle/>
        <a:p>
          <a:r>
            <a:rPr lang="en-GB"/>
            <a:t>Censorship and Freedom of Expression</a:t>
          </a:r>
          <a:endParaRPr lang="en-US"/>
        </a:p>
      </dgm:t>
    </dgm:pt>
    <dgm:pt modelId="{E3A1711B-5A4A-47BD-ADF4-0E49F0AF175C}" type="parTrans" cxnId="{C3EA7AAC-E703-4EE8-A58A-EE5B121A2896}">
      <dgm:prSet/>
      <dgm:spPr/>
      <dgm:t>
        <a:bodyPr/>
        <a:lstStyle/>
        <a:p>
          <a:endParaRPr lang="en-US"/>
        </a:p>
      </dgm:t>
    </dgm:pt>
    <dgm:pt modelId="{26C9A603-53F1-48F9-AE2E-13241BFAE247}" type="sibTrans" cxnId="{C3EA7AAC-E703-4EE8-A58A-EE5B121A2896}">
      <dgm:prSet/>
      <dgm:spPr/>
      <dgm:t>
        <a:bodyPr/>
        <a:lstStyle/>
        <a:p>
          <a:endParaRPr lang="en-US"/>
        </a:p>
      </dgm:t>
    </dgm:pt>
    <dgm:pt modelId="{1CDD2315-D74D-4F63-A8BD-9F00CA06E11C}">
      <dgm:prSet/>
      <dgm:spPr/>
      <dgm:t>
        <a:bodyPr/>
        <a:lstStyle/>
        <a:p>
          <a:r>
            <a:rPr lang="en-GB"/>
            <a:t>UNCRC and Censorship</a:t>
          </a:r>
          <a:endParaRPr lang="en-US"/>
        </a:p>
      </dgm:t>
    </dgm:pt>
    <dgm:pt modelId="{E87E76CB-590B-4F78-BA6B-520A8E19F12D}" type="parTrans" cxnId="{95D047BD-7020-40E3-93C2-F35203FB4D68}">
      <dgm:prSet/>
      <dgm:spPr/>
      <dgm:t>
        <a:bodyPr/>
        <a:lstStyle/>
        <a:p>
          <a:endParaRPr lang="en-US"/>
        </a:p>
      </dgm:t>
    </dgm:pt>
    <dgm:pt modelId="{834E2810-B2A2-4F77-A7C2-00689D4C22FF}" type="sibTrans" cxnId="{95D047BD-7020-40E3-93C2-F35203FB4D68}">
      <dgm:prSet/>
      <dgm:spPr/>
      <dgm:t>
        <a:bodyPr/>
        <a:lstStyle/>
        <a:p>
          <a:endParaRPr lang="en-US"/>
        </a:p>
      </dgm:t>
    </dgm:pt>
    <dgm:pt modelId="{8FA38914-2A15-40C7-B972-DD9AC101627D}">
      <dgm:prSet/>
      <dgm:spPr/>
      <dgm:t>
        <a:bodyPr/>
        <a:lstStyle/>
        <a:p>
          <a:r>
            <a:rPr lang="en-GB"/>
            <a:t>Arguments for Censorship </a:t>
          </a:r>
          <a:endParaRPr lang="en-US"/>
        </a:p>
      </dgm:t>
    </dgm:pt>
    <dgm:pt modelId="{B1F7AB13-137B-485E-A57C-F68EF5BBB5DF}" type="parTrans" cxnId="{FCBABCD6-04A8-4293-9DED-33D75DC6CA5C}">
      <dgm:prSet/>
      <dgm:spPr/>
      <dgm:t>
        <a:bodyPr/>
        <a:lstStyle/>
        <a:p>
          <a:endParaRPr lang="en-US"/>
        </a:p>
      </dgm:t>
    </dgm:pt>
    <dgm:pt modelId="{BF922A38-1835-482D-9D20-9AEC90A2966E}" type="sibTrans" cxnId="{FCBABCD6-04A8-4293-9DED-33D75DC6CA5C}">
      <dgm:prSet/>
      <dgm:spPr/>
      <dgm:t>
        <a:bodyPr/>
        <a:lstStyle/>
        <a:p>
          <a:endParaRPr lang="en-US"/>
        </a:p>
      </dgm:t>
    </dgm:pt>
    <dgm:pt modelId="{5922FD62-4123-4D94-9C1A-E866BB6DB018}">
      <dgm:prSet/>
      <dgm:spPr/>
      <dgm:t>
        <a:bodyPr/>
        <a:lstStyle/>
        <a:p>
          <a:r>
            <a:rPr lang="en-GB"/>
            <a:t>Arguments Against Censorship </a:t>
          </a:r>
          <a:endParaRPr lang="en-US"/>
        </a:p>
      </dgm:t>
    </dgm:pt>
    <dgm:pt modelId="{7371A72E-D01E-45B6-B9B5-C3ACB6CBF9E6}" type="parTrans" cxnId="{ACE7CB3F-82A6-4BEC-BFCD-8B5D8C43CEFC}">
      <dgm:prSet/>
      <dgm:spPr/>
      <dgm:t>
        <a:bodyPr/>
        <a:lstStyle/>
        <a:p>
          <a:endParaRPr lang="en-US"/>
        </a:p>
      </dgm:t>
    </dgm:pt>
    <dgm:pt modelId="{0CA260E7-C89B-4B87-A128-4715770309C1}" type="sibTrans" cxnId="{ACE7CB3F-82A6-4BEC-BFCD-8B5D8C43CEFC}">
      <dgm:prSet/>
      <dgm:spPr/>
      <dgm:t>
        <a:bodyPr/>
        <a:lstStyle/>
        <a:p>
          <a:endParaRPr lang="en-US"/>
        </a:p>
      </dgm:t>
    </dgm:pt>
    <dgm:pt modelId="{D8755ADE-67FC-48DE-985D-941CF036618D}">
      <dgm:prSet/>
      <dgm:spPr/>
      <dgm:t>
        <a:bodyPr/>
        <a:lstStyle/>
        <a:p>
          <a:r>
            <a:rPr lang="en-GB"/>
            <a:t>Online Safety Bill    </a:t>
          </a:r>
          <a:endParaRPr lang="en-US"/>
        </a:p>
      </dgm:t>
    </dgm:pt>
    <dgm:pt modelId="{1C2AF2C1-148E-4382-83BE-4091013125E9}" type="parTrans" cxnId="{EF37F42E-CDA5-4D12-9226-5C224FE40960}">
      <dgm:prSet/>
      <dgm:spPr/>
      <dgm:t>
        <a:bodyPr/>
        <a:lstStyle/>
        <a:p>
          <a:endParaRPr lang="en-US"/>
        </a:p>
      </dgm:t>
    </dgm:pt>
    <dgm:pt modelId="{D6DC9597-4342-45A4-8D6A-BC0D25E3E407}" type="sibTrans" cxnId="{EF37F42E-CDA5-4D12-9226-5C224FE40960}">
      <dgm:prSet/>
      <dgm:spPr/>
      <dgm:t>
        <a:bodyPr/>
        <a:lstStyle/>
        <a:p>
          <a:endParaRPr lang="en-US"/>
        </a:p>
      </dgm:t>
    </dgm:pt>
    <dgm:pt modelId="{9DFDB42C-5BB8-4A41-B71C-5CFA61BB5CCC}" type="pres">
      <dgm:prSet presAssocID="{BFD6FE1F-8308-4D3C-9A1F-7D3335455AE8}" presName="diagram" presStyleCnt="0">
        <dgm:presLayoutVars>
          <dgm:dir/>
          <dgm:resizeHandles val="exact"/>
        </dgm:presLayoutVars>
      </dgm:prSet>
      <dgm:spPr/>
    </dgm:pt>
    <dgm:pt modelId="{BEF3DB2A-0430-486A-B9D2-5B0A3F3DFF37}" type="pres">
      <dgm:prSet presAssocID="{3DC813C3-ABE7-4A25-9578-26EEACB8D4FA}" presName="node" presStyleLbl="node1" presStyleIdx="0" presStyleCnt="6">
        <dgm:presLayoutVars>
          <dgm:bulletEnabled val="1"/>
        </dgm:presLayoutVars>
      </dgm:prSet>
      <dgm:spPr/>
    </dgm:pt>
    <dgm:pt modelId="{BE47B05E-7AA3-4E9A-8553-00999A625382}" type="pres">
      <dgm:prSet presAssocID="{27E3FF08-3978-4398-85F7-4072D069D2D3}" presName="sibTrans" presStyleCnt="0"/>
      <dgm:spPr/>
    </dgm:pt>
    <dgm:pt modelId="{76EC0DB0-A20F-421E-98CD-4B9933E70067}" type="pres">
      <dgm:prSet presAssocID="{134FD531-AA52-44B1-9A6D-A059E0DAF41C}" presName="node" presStyleLbl="node1" presStyleIdx="1" presStyleCnt="6">
        <dgm:presLayoutVars>
          <dgm:bulletEnabled val="1"/>
        </dgm:presLayoutVars>
      </dgm:prSet>
      <dgm:spPr/>
    </dgm:pt>
    <dgm:pt modelId="{B16FFC76-9BCD-4A2C-9053-A0B4C0AD1F10}" type="pres">
      <dgm:prSet presAssocID="{26C9A603-53F1-48F9-AE2E-13241BFAE247}" presName="sibTrans" presStyleCnt="0"/>
      <dgm:spPr/>
    </dgm:pt>
    <dgm:pt modelId="{DA79A8FF-5787-4B6A-91CB-A7BD021CBD70}" type="pres">
      <dgm:prSet presAssocID="{1CDD2315-D74D-4F63-A8BD-9F00CA06E11C}" presName="node" presStyleLbl="node1" presStyleIdx="2" presStyleCnt="6">
        <dgm:presLayoutVars>
          <dgm:bulletEnabled val="1"/>
        </dgm:presLayoutVars>
      </dgm:prSet>
      <dgm:spPr/>
    </dgm:pt>
    <dgm:pt modelId="{62B34DCC-6B39-4289-826E-6DDEC3FB1922}" type="pres">
      <dgm:prSet presAssocID="{834E2810-B2A2-4F77-A7C2-00689D4C22FF}" presName="sibTrans" presStyleCnt="0"/>
      <dgm:spPr/>
    </dgm:pt>
    <dgm:pt modelId="{3EE9810F-CF4D-40B0-8EE9-4FE9276158E5}" type="pres">
      <dgm:prSet presAssocID="{8FA38914-2A15-40C7-B972-DD9AC101627D}" presName="node" presStyleLbl="node1" presStyleIdx="3" presStyleCnt="6">
        <dgm:presLayoutVars>
          <dgm:bulletEnabled val="1"/>
        </dgm:presLayoutVars>
      </dgm:prSet>
      <dgm:spPr/>
    </dgm:pt>
    <dgm:pt modelId="{23969B60-46A3-44D3-8566-6846DB526DC6}" type="pres">
      <dgm:prSet presAssocID="{BF922A38-1835-482D-9D20-9AEC90A2966E}" presName="sibTrans" presStyleCnt="0"/>
      <dgm:spPr/>
    </dgm:pt>
    <dgm:pt modelId="{2D1D72A4-71F9-4DEC-A959-2434C451A1E0}" type="pres">
      <dgm:prSet presAssocID="{5922FD62-4123-4D94-9C1A-E866BB6DB018}" presName="node" presStyleLbl="node1" presStyleIdx="4" presStyleCnt="6">
        <dgm:presLayoutVars>
          <dgm:bulletEnabled val="1"/>
        </dgm:presLayoutVars>
      </dgm:prSet>
      <dgm:spPr/>
    </dgm:pt>
    <dgm:pt modelId="{8B17A6BE-24FB-4D4A-AAEB-07EE2242858D}" type="pres">
      <dgm:prSet presAssocID="{0CA260E7-C89B-4B87-A128-4715770309C1}" presName="sibTrans" presStyleCnt="0"/>
      <dgm:spPr/>
    </dgm:pt>
    <dgm:pt modelId="{14F6D076-017D-45AD-9B76-AD826C500E80}" type="pres">
      <dgm:prSet presAssocID="{D8755ADE-67FC-48DE-985D-941CF036618D}" presName="node" presStyleLbl="node1" presStyleIdx="5" presStyleCnt="6">
        <dgm:presLayoutVars>
          <dgm:bulletEnabled val="1"/>
        </dgm:presLayoutVars>
      </dgm:prSet>
      <dgm:spPr/>
    </dgm:pt>
  </dgm:ptLst>
  <dgm:cxnLst>
    <dgm:cxn modelId="{C8E04821-8A01-4C51-89D1-C824AA5C08F2}" type="presOf" srcId="{1CDD2315-D74D-4F63-A8BD-9F00CA06E11C}" destId="{DA79A8FF-5787-4B6A-91CB-A7BD021CBD70}" srcOrd="0" destOrd="0" presId="urn:microsoft.com/office/officeart/2005/8/layout/default"/>
    <dgm:cxn modelId="{21239726-9925-41B1-A221-43FDB9FE891B}" type="presOf" srcId="{134FD531-AA52-44B1-9A6D-A059E0DAF41C}" destId="{76EC0DB0-A20F-421E-98CD-4B9933E70067}" srcOrd="0" destOrd="0" presId="urn:microsoft.com/office/officeart/2005/8/layout/default"/>
    <dgm:cxn modelId="{EF37F42E-CDA5-4D12-9226-5C224FE40960}" srcId="{BFD6FE1F-8308-4D3C-9A1F-7D3335455AE8}" destId="{D8755ADE-67FC-48DE-985D-941CF036618D}" srcOrd="5" destOrd="0" parTransId="{1C2AF2C1-148E-4382-83BE-4091013125E9}" sibTransId="{D6DC9597-4342-45A4-8D6A-BC0D25E3E407}"/>
    <dgm:cxn modelId="{E9C92334-F884-4C11-BDCB-F12710EB6A2B}" type="presOf" srcId="{BFD6FE1F-8308-4D3C-9A1F-7D3335455AE8}" destId="{9DFDB42C-5BB8-4A41-B71C-5CFA61BB5CCC}" srcOrd="0" destOrd="0" presId="urn:microsoft.com/office/officeart/2005/8/layout/default"/>
    <dgm:cxn modelId="{DB0FAA3B-60CA-4564-B304-2B4E0D4A44EA}" srcId="{BFD6FE1F-8308-4D3C-9A1F-7D3335455AE8}" destId="{3DC813C3-ABE7-4A25-9578-26EEACB8D4FA}" srcOrd="0" destOrd="0" parTransId="{E64105C9-079C-40FD-A6D3-8317FFD9877F}" sibTransId="{27E3FF08-3978-4398-85F7-4072D069D2D3}"/>
    <dgm:cxn modelId="{ACE7CB3F-82A6-4BEC-BFCD-8B5D8C43CEFC}" srcId="{BFD6FE1F-8308-4D3C-9A1F-7D3335455AE8}" destId="{5922FD62-4123-4D94-9C1A-E866BB6DB018}" srcOrd="4" destOrd="0" parTransId="{7371A72E-D01E-45B6-B9B5-C3ACB6CBF9E6}" sibTransId="{0CA260E7-C89B-4B87-A128-4715770309C1}"/>
    <dgm:cxn modelId="{703C5750-0927-4025-B6DF-7D9B3BFDD309}" type="presOf" srcId="{D8755ADE-67FC-48DE-985D-941CF036618D}" destId="{14F6D076-017D-45AD-9B76-AD826C500E80}" srcOrd="0" destOrd="0" presId="urn:microsoft.com/office/officeart/2005/8/layout/default"/>
    <dgm:cxn modelId="{56F79C7A-259B-4075-B95A-8BE5C9DE9B06}" type="presOf" srcId="{5922FD62-4123-4D94-9C1A-E866BB6DB018}" destId="{2D1D72A4-71F9-4DEC-A959-2434C451A1E0}" srcOrd="0" destOrd="0" presId="urn:microsoft.com/office/officeart/2005/8/layout/default"/>
    <dgm:cxn modelId="{BDA8457F-DA6A-4205-9506-1A4831D46DF2}" type="presOf" srcId="{3DC813C3-ABE7-4A25-9578-26EEACB8D4FA}" destId="{BEF3DB2A-0430-486A-B9D2-5B0A3F3DFF37}" srcOrd="0" destOrd="0" presId="urn:microsoft.com/office/officeart/2005/8/layout/default"/>
    <dgm:cxn modelId="{C3EA7AAC-E703-4EE8-A58A-EE5B121A2896}" srcId="{BFD6FE1F-8308-4D3C-9A1F-7D3335455AE8}" destId="{134FD531-AA52-44B1-9A6D-A059E0DAF41C}" srcOrd="1" destOrd="0" parTransId="{E3A1711B-5A4A-47BD-ADF4-0E49F0AF175C}" sibTransId="{26C9A603-53F1-48F9-AE2E-13241BFAE247}"/>
    <dgm:cxn modelId="{9C4919AF-7C25-42A3-AF66-FECFB339DF47}" type="presOf" srcId="{8FA38914-2A15-40C7-B972-DD9AC101627D}" destId="{3EE9810F-CF4D-40B0-8EE9-4FE9276158E5}" srcOrd="0" destOrd="0" presId="urn:microsoft.com/office/officeart/2005/8/layout/default"/>
    <dgm:cxn modelId="{95D047BD-7020-40E3-93C2-F35203FB4D68}" srcId="{BFD6FE1F-8308-4D3C-9A1F-7D3335455AE8}" destId="{1CDD2315-D74D-4F63-A8BD-9F00CA06E11C}" srcOrd="2" destOrd="0" parTransId="{E87E76CB-590B-4F78-BA6B-520A8E19F12D}" sibTransId="{834E2810-B2A2-4F77-A7C2-00689D4C22FF}"/>
    <dgm:cxn modelId="{FCBABCD6-04A8-4293-9DED-33D75DC6CA5C}" srcId="{BFD6FE1F-8308-4D3C-9A1F-7D3335455AE8}" destId="{8FA38914-2A15-40C7-B972-DD9AC101627D}" srcOrd="3" destOrd="0" parTransId="{B1F7AB13-137B-485E-A57C-F68EF5BBB5DF}" sibTransId="{BF922A38-1835-482D-9D20-9AEC90A2966E}"/>
    <dgm:cxn modelId="{FBD33409-4CB9-447C-A2BF-EFBE938266A7}" type="presParOf" srcId="{9DFDB42C-5BB8-4A41-B71C-5CFA61BB5CCC}" destId="{BEF3DB2A-0430-486A-B9D2-5B0A3F3DFF37}" srcOrd="0" destOrd="0" presId="urn:microsoft.com/office/officeart/2005/8/layout/default"/>
    <dgm:cxn modelId="{BD90B14F-D3EF-4CA1-87DE-957F1B37145D}" type="presParOf" srcId="{9DFDB42C-5BB8-4A41-B71C-5CFA61BB5CCC}" destId="{BE47B05E-7AA3-4E9A-8553-00999A625382}" srcOrd="1" destOrd="0" presId="urn:microsoft.com/office/officeart/2005/8/layout/default"/>
    <dgm:cxn modelId="{F0FE4DF2-99FD-41B2-B90C-7C578FB4BC40}" type="presParOf" srcId="{9DFDB42C-5BB8-4A41-B71C-5CFA61BB5CCC}" destId="{76EC0DB0-A20F-421E-98CD-4B9933E70067}" srcOrd="2" destOrd="0" presId="urn:microsoft.com/office/officeart/2005/8/layout/default"/>
    <dgm:cxn modelId="{D137FBEF-754E-4B16-8D7C-CE4C7F911B69}" type="presParOf" srcId="{9DFDB42C-5BB8-4A41-B71C-5CFA61BB5CCC}" destId="{B16FFC76-9BCD-4A2C-9053-A0B4C0AD1F10}" srcOrd="3" destOrd="0" presId="urn:microsoft.com/office/officeart/2005/8/layout/default"/>
    <dgm:cxn modelId="{DA79410C-98B1-48AF-9618-1233AECD7AA2}" type="presParOf" srcId="{9DFDB42C-5BB8-4A41-B71C-5CFA61BB5CCC}" destId="{DA79A8FF-5787-4B6A-91CB-A7BD021CBD70}" srcOrd="4" destOrd="0" presId="urn:microsoft.com/office/officeart/2005/8/layout/default"/>
    <dgm:cxn modelId="{23443939-D840-48B5-B298-DD17DFF08445}" type="presParOf" srcId="{9DFDB42C-5BB8-4A41-B71C-5CFA61BB5CCC}" destId="{62B34DCC-6B39-4289-826E-6DDEC3FB1922}" srcOrd="5" destOrd="0" presId="urn:microsoft.com/office/officeart/2005/8/layout/default"/>
    <dgm:cxn modelId="{4E626861-990D-46FA-9A41-1EECA89FEBA5}" type="presParOf" srcId="{9DFDB42C-5BB8-4A41-B71C-5CFA61BB5CCC}" destId="{3EE9810F-CF4D-40B0-8EE9-4FE9276158E5}" srcOrd="6" destOrd="0" presId="urn:microsoft.com/office/officeart/2005/8/layout/default"/>
    <dgm:cxn modelId="{3C5CC5EB-C63D-46CD-AE5B-F709CC48988C}" type="presParOf" srcId="{9DFDB42C-5BB8-4A41-B71C-5CFA61BB5CCC}" destId="{23969B60-46A3-44D3-8566-6846DB526DC6}" srcOrd="7" destOrd="0" presId="urn:microsoft.com/office/officeart/2005/8/layout/default"/>
    <dgm:cxn modelId="{D698FD1C-622A-4588-A0A3-A8887C941626}" type="presParOf" srcId="{9DFDB42C-5BB8-4A41-B71C-5CFA61BB5CCC}" destId="{2D1D72A4-71F9-4DEC-A959-2434C451A1E0}" srcOrd="8" destOrd="0" presId="urn:microsoft.com/office/officeart/2005/8/layout/default"/>
    <dgm:cxn modelId="{F5B6FE7D-366E-4DD2-917A-FA62ADDDD3C7}" type="presParOf" srcId="{9DFDB42C-5BB8-4A41-B71C-5CFA61BB5CCC}" destId="{8B17A6BE-24FB-4D4A-AAEB-07EE2242858D}" srcOrd="9" destOrd="0" presId="urn:microsoft.com/office/officeart/2005/8/layout/default"/>
    <dgm:cxn modelId="{6682F69D-42E2-40EC-B1A3-B6131B398243}" type="presParOf" srcId="{9DFDB42C-5BB8-4A41-B71C-5CFA61BB5CCC}" destId="{14F6D076-017D-45AD-9B76-AD826C500E8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B5DC-D9EC-483D-A71A-05D3C8CC9AFA}">
      <dsp:nvSpPr>
        <dsp:cNvPr id="0" name=""/>
        <dsp:cNvSpPr/>
      </dsp:nvSpPr>
      <dsp:spPr>
        <a:xfrm>
          <a:off x="0" y="84747"/>
          <a:ext cx="6666833" cy="8267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Aim:</a:t>
          </a:r>
          <a:endParaRPr lang="en-US" sz="1800" b="1" kern="1200" dirty="0">
            <a:solidFill>
              <a:schemeClr val="tx1"/>
            </a:solidFill>
          </a:endParaRPr>
        </a:p>
      </dsp:txBody>
      <dsp:txXfrm>
        <a:off x="40360" y="125107"/>
        <a:ext cx="6586113" cy="746059"/>
      </dsp:txXfrm>
    </dsp:sp>
    <dsp:sp modelId="{11F35EF3-986F-4FAC-932E-1CBB1E37C4DF}">
      <dsp:nvSpPr>
        <dsp:cNvPr id="0" name=""/>
        <dsp:cNvSpPr/>
      </dsp:nvSpPr>
      <dsp:spPr>
        <a:xfrm>
          <a:off x="0" y="995640"/>
          <a:ext cx="6666833" cy="826779"/>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explore and debate the necessity of censorship within the context of children and digital media. </a:t>
          </a:r>
          <a:endParaRPr lang="en-US" sz="1800" kern="1200"/>
        </a:p>
      </dsp:txBody>
      <dsp:txXfrm>
        <a:off x="40360" y="1036000"/>
        <a:ext cx="6586113" cy="746059"/>
      </dsp:txXfrm>
    </dsp:sp>
    <dsp:sp modelId="{EC604947-68FD-472D-B7DD-0A6166B79849}">
      <dsp:nvSpPr>
        <dsp:cNvPr id="0" name=""/>
        <dsp:cNvSpPr/>
      </dsp:nvSpPr>
      <dsp:spPr>
        <a:xfrm>
          <a:off x="0" y="1861919"/>
          <a:ext cx="6666833" cy="826779"/>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Objectives: Students should be able to</a:t>
          </a:r>
        </a:p>
        <a:p>
          <a:pPr marL="0" lvl="0" indent="0" algn="l" defTabSz="800100">
            <a:lnSpc>
              <a:spcPct val="90000"/>
            </a:lnSpc>
            <a:spcBef>
              <a:spcPct val="0"/>
            </a:spcBef>
            <a:spcAft>
              <a:spcPct val="35000"/>
            </a:spcAft>
            <a:buNone/>
          </a:pPr>
          <a:r>
            <a:rPr lang="en-GB" sz="1800" b="1" kern="1200" dirty="0"/>
            <a:t> </a:t>
          </a:r>
          <a:r>
            <a:rPr lang="en-GB" sz="1800" kern="1200" dirty="0"/>
            <a:t> </a:t>
          </a:r>
          <a:endParaRPr lang="en-US" sz="1800" kern="1200" dirty="0"/>
        </a:p>
      </dsp:txBody>
      <dsp:txXfrm>
        <a:off x="40360" y="1902279"/>
        <a:ext cx="6586113" cy="746059"/>
      </dsp:txXfrm>
    </dsp:sp>
    <dsp:sp modelId="{52E7A8D8-1D66-4E6F-89DB-E322232BFF5A}">
      <dsp:nvSpPr>
        <dsp:cNvPr id="0" name=""/>
        <dsp:cNvSpPr/>
      </dsp:nvSpPr>
      <dsp:spPr>
        <a:xfrm>
          <a:off x="0" y="2752880"/>
          <a:ext cx="6666833" cy="826779"/>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 the concept of censorship</a:t>
          </a:r>
          <a:endParaRPr lang="en-US" sz="1800" kern="1200"/>
        </a:p>
      </dsp:txBody>
      <dsp:txXfrm>
        <a:off x="40360" y="2793240"/>
        <a:ext cx="6586113" cy="746059"/>
      </dsp:txXfrm>
    </dsp:sp>
    <dsp:sp modelId="{3847C668-9584-4009-A3E0-26480320C779}">
      <dsp:nvSpPr>
        <dsp:cNvPr id="0" name=""/>
        <dsp:cNvSpPr/>
      </dsp:nvSpPr>
      <dsp:spPr>
        <a:xfrm>
          <a:off x="0" y="3631499"/>
          <a:ext cx="6666833" cy="826779"/>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Argue for or against the implementation of censorship </a:t>
          </a:r>
          <a:endParaRPr lang="en-US" sz="1800" kern="1200"/>
        </a:p>
      </dsp:txBody>
      <dsp:txXfrm>
        <a:off x="40360" y="3671859"/>
        <a:ext cx="6586113" cy="746059"/>
      </dsp:txXfrm>
    </dsp:sp>
    <dsp:sp modelId="{90086A69-92DB-4C88-8166-99CEB10E3E02}">
      <dsp:nvSpPr>
        <dsp:cNvPr id="0" name=""/>
        <dsp:cNvSpPr/>
      </dsp:nvSpPr>
      <dsp:spPr>
        <a:xfrm>
          <a:off x="0" y="4510119"/>
          <a:ext cx="6666833" cy="8267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Explain the impact it may have on individuals’ (children rights)</a:t>
          </a:r>
          <a:endParaRPr lang="en-US" sz="1800" kern="1200"/>
        </a:p>
      </dsp:txBody>
      <dsp:txXfrm>
        <a:off x="40360" y="4550479"/>
        <a:ext cx="6586113" cy="746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3DB2A-0430-486A-B9D2-5B0A3F3DFF37}">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Censorship</a:t>
          </a:r>
          <a:endParaRPr lang="en-US" sz="3900" kern="1200"/>
        </a:p>
      </dsp:txBody>
      <dsp:txXfrm>
        <a:off x="0" y="39687"/>
        <a:ext cx="3286125" cy="1971675"/>
      </dsp:txXfrm>
    </dsp:sp>
    <dsp:sp modelId="{76EC0DB0-A20F-421E-98CD-4B9933E70067}">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Censorship and Freedom of Expression</a:t>
          </a:r>
          <a:endParaRPr lang="en-US" sz="3900" kern="1200"/>
        </a:p>
      </dsp:txBody>
      <dsp:txXfrm>
        <a:off x="3614737" y="39687"/>
        <a:ext cx="3286125" cy="1971675"/>
      </dsp:txXfrm>
    </dsp:sp>
    <dsp:sp modelId="{DA79A8FF-5787-4B6A-91CB-A7BD021CBD70}">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UNCRC and Censorship</a:t>
          </a:r>
          <a:endParaRPr lang="en-US" sz="3900" kern="1200"/>
        </a:p>
      </dsp:txBody>
      <dsp:txXfrm>
        <a:off x="7229475" y="39687"/>
        <a:ext cx="3286125" cy="1971675"/>
      </dsp:txXfrm>
    </dsp:sp>
    <dsp:sp modelId="{3EE9810F-CF4D-40B0-8EE9-4FE9276158E5}">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Arguments for Censorship </a:t>
          </a:r>
          <a:endParaRPr lang="en-US" sz="3900" kern="1200"/>
        </a:p>
      </dsp:txBody>
      <dsp:txXfrm>
        <a:off x="0" y="2339975"/>
        <a:ext cx="3286125" cy="1971675"/>
      </dsp:txXfrm>
    </dsp:sp>
    <dsp:sp modelId="{2D1D72A4-71F9-4DEC-A959-2434C451A1E0}">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Arguments Against Censorship </a:t>
          </a:r>
          <a:endParaRPr lang="en-US" sz="3900" kern="1200"/>
        </a:p>
      </dsp:txBody>
      <dsp:txXfrm>
        <a:off x="3614737" y="2339975"/>
        <a:ext cx="3286125" cy="1971675"/>
      </dsp:txXfrm>
    </dsp:sp>
    <dsp:sp modelId="{14F6D076-017D-45AD-9B76-AD826C500E80}">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Online Safety Bill    </a:t>
          </a:r>
          <a:endParaRPr lang="en-US" sz="39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4A8A08-7D61-4B60-ADE9-EB9206A43333}" type="datetimeFigureOut">
              <a:rPr lang="en-GB" smtClean="0"/>
              <a:t>14/08/2023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BCB07-0BEB-4949-8015-2DC0C345F025}" type="slidenum">
              <a:rPr lang="en-GB" smtClean="0"/>
              <a:t>‹#›</a:t>
            </a:fld>
            <a:endParaRPr lang="en-GB"/>
          </a:p>
        </p:txBody>
      </p:sp>
    </p:spTree>
    <p:extLst>
      <p:ext uri="{BB962C8B-B14F-4D97-AF65-F5344CB8AC3E}">
        <p14:creationId xmlns:p14="http://schemas.microsoft.com/office/powerpoint/2010/main" val="2775445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676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a:t>
            </a:r>
          </a:p>
          <a:p>
            <a:r>
              <a:rPr lang="en-GB" dirty="0"/>
              <a:t>Public authorities? </a:t>
            </a:r>
          </a:p>
          <a:p>
            <a:r>
              <a:rPr lang="en-GB" dirty="0"/>
              <a:t>The Public? </a:t>
            </a:r>
          </a:p>
          <a:p>
            <a:r>
              <a:rPr lang="en-GB" dirty="0"/>
              <a:t>Parents?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8532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the examples of people being censored, what do you think the impact this has upon individuals' rights? Or do you think it is appropriate that these individuals got censored? If so, why?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580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https://www.legislation.gov.uk/ukpga/1998/42/schedule/1/part/I/chapter/9</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686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8053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17 also highlights that every attempt should be made to protect children from harmful content. However, what do you justify as harmful?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1049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Proponents argue that censorship is necessary to protect children and vulnerable individuals from exposure to harmful and inappropriate content, such as violence, pornography, hate speech, and explicit materials.</a:t>
            </a:r>
          </a:p>
          <a:p>
            <a:endParaRPr lang="en-GB" dirty="0"/>
          </a:p>
          <a:p>
            <a:r>
              <a:rPr lang="en-GB" dirty="0"/>
              <a:t>Fake news can  have detrimental effects on public discourse, democratic processes, and individual decision-making. (Covid-19 vaccine) </a:t>
            </a:r>
          </a:p>
          <a:p>
            <a:endParaRPr lang="en-GB" dirty="0"/>
          </a:p>
          <a:p>
            <a:r>
              <a:rPr lang="en-GB" dirty="0"/>
              <a:t>Advocates of censorship suggest that regulating digital media content can help prevent the dissemination of divisive or incendiary material that could lead to social unrest or conflicts within society.</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020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Misinformation is where false information is shared by accident without the intent to cause harm. For example, sharing inaccurate photos, quotes or dates online because you believe them to be true.</a:t>
            </a:r>
          </a:p>
          <a:p>
            <a:endParaRPr lang="en-GB" dirty="0"/>
          </a:p>
          <a:p>
            <a:r>
              <a:rPr lang="en-GB" dirty="0"/>
              <a:t>Disinformation is false information shared deliberately to mislead and cause harm. For example, fabricated news stories and political propaganda (NSPCC, 2023) </a:t>
            </a:r>
          </a:p>
          <a:p>
            <a:endParaRPr lang="en-GB" dirty="0"/>
          </a:p>
          <a:p>
            <a:r>
              <a:rPr lang="en-GB" dirty="0"/>
              <a:t>Impact of misinformation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1529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impact does misinformation have on individuals' health?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9469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the videos, what do you think are the implications of disinformation and misinformation? </a:t>
            </a:r>
          </a:p>
          <a:p>
            <a:endParaRPr lang="en-GB" dirty="0"/>
          </a:p>
          <a:p>
            <a:r>
              <a:rPr lang="en-GB" dirty="0"/>
              <a:t>Article 20 (2) of the Covenant requires that propaganda for war or advocacy of national, racial or religious hatred that constitutes incitement to discrimination, </a:t>
            </a:r>
          </a:p>
          <a:p>
            <a:r>
              <a:rPr lang="en-GB" dirty="0"/>
              <a:t>hostility or violence be prohibited by law (United Nations, 2022)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3852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Example: United Nations Children’s Fund (UNICEF) and the ONE campaign launched a TikTok initiative to counter disinformation about COVID-19 vaccines on social media.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3992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for Science, Innovation and Technology (2023) Counter-Disinformation Unit – open-source information collection and analysis: privacy notice. [Online] Available at: </a:t>
            </a:r>
          </a:p>
          <a:p>
            <a:r>
              <a:rPr lang="en-GB" dirty="0"/>
              <a:t>https://www.gov.uk/government/publications/counter-disinformation-unit-open-source-information-collection-and-analysis-privacy-notice/counter-disinformation-unit-open-source-information-collection-and-analysis-privacy-notice#:~:text=The%20CDU%20leads%20the%20UK,to%20cause%20harm)%20in%20areas (Accessed: 14</a:t>
            </a:r>
            <a:r>
              <a:rPr lang="en-GB" baseline="30000" dirty="0"/>
              <a:t>th</a:t>
            </a:r>
            <a:r>
              <a:rPr lang="en-GB" dirty="0"/>
              <a:t> August 2023)</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3584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Ofcom (2022) Children and parents: media use and attitudes report 2022. [Online] Available at: https://www.ofcom.org.uk/__data/assets/pdf_file/0024/234609/childrens-media-use-and-attitudes-report-2022.pdf (Accessed at 10th August 2023)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906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Children’s behaviour in England and Wales: Year ending March 2020. [Online] Available at: https://www.ons.gov.uk/peoplepopulationandcommunity/crimeandjustice/bulletins/childrensonlinebehaviourinenglandandwales/yearendingmarch2020 (Accessed at 10th August 2023)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4837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3026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Markus </a:t>
            </a:r>
            <a:r>
              <a:rPr lang="en-GB" dirty="0" err="1"/>
              <a:t>Trengove</a:t>
            </a:r>
            <a:r>
              <a:rPr lang="en-GB" dirty="0"/>
              <a:t>, M., Kazim, E., Almeida, D., Hilliard., A., Zannone, S., and Lomas, E. (2022) A critical review of the Online Safety Bill. Patterns. 3 (8) </a:t>
            </a:r>
          </a:p>
          <a:p>
            <a:r>
              <a:rPr lang="en-GB" dirty="0"/>
              <a:t>https://doi.org/10.1016/j.patter.2022.10054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9543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you determine what is harmful and what is illegal? </a:t>
            </a:r>
          </a:p>
          <a:p>
            <a:endParaRPr lang="en-GB" dirty="0"/>
          </a:p>
          <a:p>
            <a:r>
              <a:rPr lang="en-GB" dirty="0"/>
              <a:t>Content removed includes self harm content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3780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Googler Books: https://www.google.co.uk/books/edition/The_Rise_of_Digital_Repression/W3QjEAAAQBAJ?hl=en&amp;gbpv=1&amp;dq=digital+censorship+can+be+defined+as&amp;printsec=frontcover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57025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Books: https://www.google.co.uk/books/edition/The_Rise_of_Digital_Repression/W3QjEAAAQBAJ?hl=en&amp;gbpv=1&amp;dq=digital+censorship+can+be+defined+as&amp;printsec=frontcover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454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Union strikes within the UK are an example of censorship. The UK government are trying to limit the powers of strike action therefore prohibiting citizens ability to showcase political opinion. </a:t>
            </a:r>
          </a:p>
          <a:p>
            <a:endParaRPr lang="en-GB" dirty="0"/>
          </a:p>
          <a:p>
            <a:r>
              <a:rPr lang="en-GB" dirty="0"/>
              <a:t>The online safety bill will provide limitations to freedom of expression which goes against human rights.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573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3BCB07-0BEB-4949-8015-2DC0C345F025}" type="slidenum">
              <a:rPr lang="en-GB" smtClean="0"/>
              <a:t>32</a:t>
            </a:fld>
            <a:endParaRPr lang="en-GB"/>
          </a:p>
        </p:txBody>
      </p:sp>
    </p:spTree>
    <p:extLst>
      <p:ext uri="{BB962C8B-B14F-4D97-AF65-F5344CB8AC3E}">
        <p14:creationId xmlns:p14="http://schemas.microsoft.com/office/powerpoint/2010/main" val="380839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D1885-CCC3-222A-7127-099627E98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1AB70-DD6A-A049-E5A5-783DDB0A4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04AA3A-5C24-C827-F55C-315ACC70D5EE}"/>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8D08B5D8-1F36-0111-9199-8F0F0DF2A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737237-9C57-7B66-A677-D8E697654907}"/>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54784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1E29-DE0B-72F4-87A3-260308B9AB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97229-1A12-228B-4755-5FCD353EDC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47F36-FF54-57D6-BFD3-F1ED51CDBE26}"/>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A83B5F05-ADFD-9A47-4133-020AF8D8C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9283C-5E2E-C21D-513D-6C0616FFD479}"/>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1591059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DC1E-CD6A-D06C-8D88-8D3B3E157A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4D1084-D10A-D48B-2641-0FA3AB989F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3BD12A-5B7D-9D74-8176-34E960D07581}"/>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EA8FB72F-126D-4821-0947-9098A8A9D3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39C39-6703-B6DF-179B-B8A2333B0008}"/>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8202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E9C86-C958-52C2-14D0-7331029699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FA4E4-DAFA-2BD1-4F19-AB85E7B269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30B06F-D26B-2757-D8A0-C506C87BAA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E91CB0-F46B-9242-CEB3-6BE7FEB60E9F}"/>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6" name="Footer Placeholder 5">
            <a:extLst>
              <a:ext uri="{FF2B5EF4-FFF2-40B4-BE49-F238E27FC236}">
                <a16:creationId xmlns:a16="http://schemas.microsoft.com/office/drawing/2014/main" id="{E2FCCCF2-4717-4F29-B98F-DC1CA8DF89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E327F-634C-FDB5-2FE5-90CF7DC5B17B}"/>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18888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3C29-75C3-9652-14CF-43ED41C078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F32154-EACB-9AFC-6FF6-3BAAAFBFA6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76E749-2D83-D652-8768-A64BB0682F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0257DD-6E8E-1F25-BB5A-CDCFA99E19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304BA8-3D0D-39E4-193E-F96D55278E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F1467C-77CA-D1AB-B10E-D93F11031CC9}"/>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8" name="Footer Placeholder 7">
            <a:extLst>
              <a:ext uri="{FF2B5EF4-FFF2-40B4-BE49-F238E27FC236}">
                <a16:creationId xmlns:a16="http://schemas.microsoft.com/office/drawing/2014/main" id="{FA214234-0BE4-A81C-B28F-5F366C7C7F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EC8314-505D-DFB1-244E-70F60D35E93D}"/>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20999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A59D1-1E48-E9B5-7A3C-3F1E7F192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5299F9-C028-89D0-A9A6-DD51D256DF96}"/>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4" name="Footer Placeholder 3">
            <a:extLst>
              <a:ext uri="{FF2B5EF4-FFF2-40B4-BE49-F238E27FC236}">
                <a16:creationId xmlns:a16="http://schemas.microsoft.com/office/drawing/2014/main" id="{DA36B841-010A-C538-DD2E-2EAC2E56C9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84C6F0-C319-D1F4-3457-992FD1966C41}"/>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887627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3C1762-4AA1-7C90-DEBC-552904C3F54C}"/>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3" name="Footer Placeholder 2">
            <a:extLst>
              <a:ext uri="{FF2B5EF4-FFF2-40B4-BE49-F238E27FC236}">
                <a16:creationId xmlns:a16="http://schemas.microsoft.com/office/drawing/2014/main" id="{DD3BD462-A9C3-A020-F31C-511735B2D0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2C7C5A-B3E1-1FDC-9076-D4D69F409BC4}"/>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704397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B722-DBF1-9047-3E99-F0EE5188BF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708367-8D5D-5253-AD64-FC2D15E54D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C31AD2-0796-8383-9888-095D5F13F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1F818E-FF2C-78FF-A2E0-8AF82C59BA7F}"/>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6" name="Footer Placeholder 5">
            <a:extLst>
              <a:ext uri="{FF2B5EF4-FFF2-40B4-BE49-F238E27FC236}">
                <a16:creationId xmlns:a16="http://schemas.microsoft.com/office/drawing/2014/main" id="{3ABD226F-42F4-EF26-A7D4-92D5792D07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BF61E-0227-D623-E5CA-C02AE7E93C3E}"/>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4253121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AB75-EC8B-A93B-E618-DDD464F63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881695-4C61-0B17-D8F7-D98957D6F2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E861E4-1836-BBD3-547D-5B80DC8A2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3B0576-EEF0-85C8-7C0B-73E25382DDAC}"/>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6" name="Footer Placeholder 5">
            <a:extLst>
              <a:ext uri="{FF2B5EF4-FFF2-40B4-BE49-F238E27FC236}">
                <a16:creationId xmlns:a16="http://schemas.microsoft.com/office/drawing/2014/main" id="{58A26266-1D8C-ED1F-33CD-9CD30C947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7DC78B-CE29-8B4D-D2F0-977F0F625B96}"/>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370599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780A4-D60F-9806-DF31-D775BFCAC1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EA2859-E0A0-7215-D3AB-A74A3B1F12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450C8-29EC-856A-2976-F177BC8A5233}"/>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76F3B880-E019-D7B3-16C4-6D2094FF5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0145D-EDBC-C2D8-A1D4-7092C7DA7F87}"/>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217809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A35DA-CB5C-E878-ACCD-21C3186D76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718FB2-9C3B-99A5-AB40-2C766068F7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4D07E-76EF-BDB1-6F27-8A8B1361F2BE}"/>
              </a:ext>
            </a:extLst>
          </p:cNvPr>
          <p:cNvSpPr>
            <a:spLocks noGrp="1"/>
          </p:cNvSpPr>
          <p:nvPr>
            <p:ph type="dt" sz="half" idx="10"/>
          </p:nvPr>
        </p:nvSpPr>
        <p:spPr/>
        <p:txBody>
          <a:body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5F6342DE-DB58-B574-5ECF-A051FE3ED9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4FE3D-48F7-A1AA-63B6-6B1811B9F718}"/>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08016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104C8-D400-2B46-4C06-9A1C430B77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38A08-D59F-39BE-6E39-B5FADCBDF2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C5E77-0CF8-A084-4FBF-5A4A2E5016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1C70B4-F5C0-4904-999C-E68249F983C2}" type="datetimeFigureOut">
              <a:rPr lang="en-GB" smtClean="0"/>
              <a:t>14/08/2023</a:t>
            </a:fld>
            <a:endParaRPr lang="en-GB"/>
          </a:p>
        </p:txBody>
      </p:sp>
      <p:sp>
        <p:nvSpPr>
          <p:cNvPr id="5" name="Footer Placeholder 4">
            <a:extLst>
              <a:ext uri="{FF2B5EF4-FFF2-40B4-BE49-F238E27FC236}">
                <a16:creationId xmlns:a16="http://schemas.microsoft.com/office/drawing/2014/main" id="{D261804F-BF35-96B2-DEC5-8F987847A1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7D8636-108D-33DF-8945-FE3A7CC033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1912E-2CFF-4799-9AB9-9438B07D1D76}" type="slidenum">
              <a:rPr lang="en-GB" smtClean="0"/>
              <a:t>‹#›</a:t>
            </a:fld>
            <a:endParaRPr lang="en-GB"/>
          </a:p>
        </p:txBody>
      </p:sp>
    </p:spTree>
    <p:extLst>
      <p:ext uri="{BB962C8B-B14F-4D97-AF65-F5344CB8AC3E}">
        <p14:creationId xmlns:p14="http://schemas.microsoft.com/office/powerpoint/2010/main" val="2075087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video" Target="https://www.youtube.com/embed/TY6k6XuZ41E?feature=oembed" TargetMode="External"/><Relationship Id="rId7" Type="http://schemas.openxmlformats.org/officeDocument/2006/relationships/image" Target="../media/image9.jpeg"/><Relationship Id="rId2" Type="http://schemas.openxmlformats.org/officeDocument/2006/relationships/video" Target="https://www.youtube.com/embed/mqyaAJwJuQU?feature=oembed" TargetMode="External"/><Relationship Id="rId1" Type="http://schemas.openxmlformats.org/officeDocument/2006/relationships/video" Target="https://www.youtube.com/embed/JMKagENg0Go?feature=oembed" TargetMode="External"/><Relationship Id="rId6" Type="http://schemas.openxmlformats.org/officeDocument/2006/relationships/image" Target="../media/image8.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W7qIrWC7Vb8?feature=oembed"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vJnp52NvvrI?feature=oembed" TargetMode="Externa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uidance/a-guide-to-the-online-safety-bill" TargetMode="External"/><Relationship Id="rId2" Type="http://schemas.openxmlformats.org/officeDocument/2006/relationships/hyperlink" Target="https://www.echr.coe.int/documents/d/echr/guide_art_10_eng" TargetMode="External"/><Relationship Id="rId1" Type="http://schemas.openxmlformats.org/officeDocument/2006/relationships/slideLayout" Target="../slideLayouts/slideLayout2.xml"/><Relationship Id="rId5" Type="http://schemas.openxmlformats.org/officeDocument/2006/relationships/hyperlink" Target="https://www.un.org/en/countering-disinformation?gclid=EAIaIQobChMI-87rnurbgAMV9olQBh1iNQLYEAAYASAAEgJyPfD_BwE" TargetMode="External"/><Relationship Id="rId4" Type="http://schemas.openxmlformats.org/officeDocument/2006/relationships/hyperlink" Target="https://www.legislation.gov.uk/ukpga/1998/42/schedule/1/part/I/chapter/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C3AFE-B40C-7C71-6782-025348A5D5A5}"/>
              </a:ext>
            </a:extLst>
          </p:cNvPr>
          <p:cNvSpPr>
            <a:spLocks noGrp="1"/>
          </p:cNvSpPr>
          <p:nvPr>
            <p:ph type="ctrTitle"/>
          </p:nvPr>
        </p:nvSpPr>
        <p:spPr>
          <a:xfrm>
            <a:off x="477981" y="1122363"/>
            <a:ext cx="4023360" cy="3204134"/>
          </a:xfrm>
        </p:spPr>
        <p:txBody>
          <a:bodyPr anchor="b">
            <a:normAutofit/>
          </a:bodyPr>
          <a:lstStyle/>
          <a:p>
            <a:r>
              <a:rPr lang="en-GB" sz="3700" dirty="0"/>
              <a:t>Censorship and Control in the Access and Use of New Digital Media: Balancing Freedom and Responsibility</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A wifi symbol with a flag and a circle with a red circle&#10;&#10;Description automatically generated">
            <a:extLst>
              <a:ext uri="{FF2B5EF4-FFF2-40B4-BE49-F238E27FC236}">
                <a16:creationId xmlns:a16="http://schemas.microsoft.com/office/drawing/2014/main" id="{743378FB-54F3-7DCF-10B2-D09615051926}"/>
              </a:ext>
            </a:extLst>
          </p:cNvPr>
          <p:cNvPicPr>
            <a:picLocks noChangeAspect="1"/>
          </p:cNvPicPr>
          <p:nvPr/>
        </p:nvPicPr>
        <p:blipFill>
          <a:blip r:embed="rId2"/>
          <a:stretch>
            <a:fillRect/>
          </a:stretch>
        </p:blipFill>
        <p:spPr>
          <a:xfrm>
            <a:off x="4864608" y="1008493"/>
            <a:ext cx="6846363" cy="4689759"/>
          </a:xfrm>
          <a:prstGeom prst="rect">
            <a:avLst/>
          </a:prstGeom>
        </p:spPr>
      </p:pic>
    </p:spTree>
    <p:extLst>
      <p:ext uri="{BB962C8B-B14F-4D97-AF65-F5344CB8AC3E}">
        <p14:creationId xmlns:p14="http://schemas.microsoft.com/office/powerpoint/2010/main" val="3391760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D5835-8F3B-2617-A754-9B9FD45ED70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Lesson Aim and Objective </a:t>
            </a:r>
          </a:p>
        </p:txBody>
      </p:sp>
      <p:graphicFrame>
        <p:nvGraphicFramePr>
          <p:cNvPr id="5" name="Content Placeholder 2">
            <a:extLst>
              <a:ext uri="{FF2B5EF4-FFF2-40B4-BE49-F238E27FC236}">
                <a16:creationId xmlns:a16="http://schemas.microsoft.com/office/drawing/2014/main" id="{3551F5BB-18BF-33A6-4E49-FD3E95651DFC}"/>
              </a:ext>
            </a:extLst>
          </p:cNvPr>
          <p:cNvGraphicFramePr>
            <a:graphicFrameLocks noGrp="1"/>
          </p:cNvGraphicFramePr>
          <p:nvPr>
            <p:ph idx="1"/>
            <p:extLst>
              <p:ext uri="{D42A27DB-BD31-4B8C-83A1-F6EECF244321}">
                <p14:modId xmlns:p14="http://schemas.microsoft.com/office/powerpoint/2010/main" val="407209341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696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green and white background&#10;&#10;Description automatically generated">
            <a:extLst>
              <a:ext uri="{FF2B5EF4-FFF2-40B4-BE49-F238E27FC236}">
                <a16:creationId xmlns:a16="http://schemas.microsoft.com/office/drawing/2014/main" id="{A9F3DC7A-34AB-711F-C3D8-193253854C17}"/>
              </a:ext>
            </a:extLst>
          </p:cNvPr>
          <p:cNvPicPr>
            <a:picLocks noChangeAspect="1"/>
          </p:cNvPicPr>
          <p:nvPr/>
        </p:nvPicPr>
        <p:blipFill rotWithShape="1">
          <a:blip r:embed="rId2">
            <a:duotone>
              <a:schemeClr val="bg2">
                <a:shade val="45000"/>
                <a:satMod val="135000"/>
              </a:schemeClr>
              <a:prstClr val="white"/>
            </a:duotone>
          </a:blip>
          <a:srcRect t="7930" b="1527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9B990-F7A6-9377-A565-ECC82DB3AF3F}"/>
              </a:ext>
            </a:extLst>
          </p:cNvPr>
          <p:cNvSpPr>
            <a:spLocks noGrp="1"/>
          </p:cNvSpPr>
          <p:nvPr>
            <p:ph type="title"/>
          </p:nvPr>
        </p:nvSpPr>
        <p:spPr>
          <a:xfrm>
            <a:off x="838200" y="365125"/>
            <a:ext cx="10515600" cy="1325563"/>
          </a:xfrm>
        </p:spPr>
        <p:txBody>
          <a:bodyPr>
            <a:normAutofit/>
          </a:bodyPr>
          <a:lstStyle/>
          <a:p>
            <a:pPr algn="ctr"/>
            <a:r>
              <a:rPr lang="en-GB" dirty="0"/>
              <a:t>Contents Page </a:t>
            </a:r>
          </a:p>
        </p:txBody>
      </p:sp>
      <p:graphicFrame>
        <p:nvGraphicFramePr>
          <p:cNvPr id="5" name="Content Placeholder 2">
            <a:extLst>
              <a:ext uri="{FF2B5EF4-FFF2-40B4-BE49-F238E27FC236}">
                <a16:creationId xmlns:a16="http://schemas.microsoft.com/office/drawing/2014/main" id="{845087B1-965C-2CDB-9355-62D45525A892}"/>
              </a:ext>
            </a:extLst>
          </p:cNvPr>
          <p:cNvGraphicFramePr>
            <a:graphicFrameLocks noGrp="1"/>
          </p:cNvGraphicFramePr>
          <p:nvPr>
            <p:ph idx="1"/>
            <p:extLst>
              <p:ext uri="{D42A27DB-BD31-4B8C-83A1-F6EECF244321}">
                <p14:modId xmlns:p14="http://schemas.microsoft.com/office/powerpoint/2010/main" val="25068959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3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F88A77-61FD-ECEB-BA71-D828705A7286}"/>
              </a:ext>
            </a:extLst>
          </p:cNvPr>
          <p:cNvSpPr>
            <a:spLocks noGrp="1"/>
          </p:cNvSpPr>
          <p:nvPr>
            <p:ph idx="1"/>
          </p:nvPr>
        </p:nvSpPr>
        <p:spPr>
          <a:xfrm>
            <a:off x="5500118" y="544052"/>
            <a:ext cx="5998840" cy="6232668"/>
          </a:xfrm>
          <a:noFill/>
        </p:spPr>
        <p:txBody>
          <a:bodyPr vert="horz" lIns="91440" tIns="45720" rIns="91440" bIns="45720" rtlCol="0">
            <a:normAutofit/>
          </a:bodyPr>
          <a:lstStyle/>
          <a:p>
            <a:pPr marL="0" indent="0" algn="ctr">
              <a:buNone/>
            </a:pPr>
            <a:r>
              <a:rPr lang="en-US" sz="7200" dirty="0"/>
              <a:t>What is the difference between Censorship and control? </a:t>
            </a:r>
          </a:p>
        </p:txBody>
      </p:sp>
      <p:pic>
        <p:nvPicPr>
          <p:cNvPr id="4" name="Picture 3">
            <a:extLst>
              <a:ext uri="{FF2B5EF4-FFF2-40B4-BE49-F238E27FC236}">
                <a16:creationId xmlns:a16="http://schemas.microsoft.com/office/drawing/2014/main" id="{A6F82B1B-E4B2-B506-E7B9-1ACB087555F3}"/>
              </a:ext>
            </a:extLst>
          </p:cNvPr>
          <p:cNvPicPr>
            <a:picLocks noChangeAspect="1"/>
          </p:cNvPicPr>
          <p:nvPr/>
        </p:nvPicPr>
        <p:blipFill rotWithShape="1">
          <a:blip r:embed="rId3"/>
          <a:srcRect l="23251" r="27498"/>
          <a:stretch/>
        </p:blipFill>
        <p:spPr>
          <a:xfrm>
            <a:off x="20" y="10"/>
            <a:ext cx="4992985" cy="6857990"/>
          </a:xfrm>
          <a:prstGeom prst="rect">
            <a:avLst/>
          </a:prstGeom>
        </p:spPr>
      </p:pic>
    </p:spTree>
    <p:extLst>
      <p:ext uri="{BB962C8B-B14F-4D97-AF65-F5344CB8AC3E}">
        <p14:creationId xmlns:p14="http://schemas.microsoft.com/office/powerpoint/2010/main" val="3704258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26A26D-8DFE-33E3-E4A2-8072313DBB6C}"/>
              </a:ext>
            </a:extLst>
          </p:cNvPr>
          <p:cNvSpPr>
            <a:spLocks noGrp="1"/>
          </p:cNvSpPr>
          <p:nvPr>
            <p:ph type="title"/>
          </p:nvPr>
        </p:nvSpPr>
        <p:spPr>
          <a:xfrm>
            <a:off x="6513788" y="365125"/>
            <a:ext cx="4840010" cy="1807305"/>
          </a:xfrm>
        </p:spPr>
        <p:txBody>
          <a:bodyPr>
            <a:normAutofit/>
          </a:bodyPr>
          <a:lstStyle/>
          <a:p>
            <a:pPr algn="ctr"/>
            <a:r>
              <a:rPr lang="en-GB" dirty="0"/>
              <a:t>Censorship </a:t>
            </a:r>
          </a:p>
        </p:txBody>
      </p:sp>
      <p:pic>
        <p:nvPicPr>
          <p:cNvPr id="4" name="Picture 3" descr="A computer screen with hands and a sign&#10;&#10;Description automatically generated">
            <a:extLst>
              <a:ext uri="{FF2B5EF4-FFF2-40B4-BE49-F238E27FC236}">
                <a16:creationId xmlns:a16="http://schemas.microsoft.com/office/drawing/2014/main" id="{7C8B948E-3BA4-7DC8-E4DC-1047A49C1D50}"/>
              </a:ext>
            </a:extLst>
          </p:cNvPr>
          <p:cNvPicPr>
            <a:picLocks noChangeAspect="1"/>
          </p:cNvPicPr>
          <p:nvPr/>
        </p:nvPicPr>
        <p:blipFill rotWithShape="1">
          <a:blip r:embed="rId2"/>
          <a:srcRect l="26825" r="2947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2F642A0-93AB-9B46-BB9D-CDAE02D364D0}"/>
              </a:ext>
            </a:extLst>
          </p:cNvPr>
          <p:cNvSpPr>
            <a:spLocks noGrp="1"/>
          </p:cNvSpPr>
          <p:nvPr>
            <p:ph idx="1"/>
          </p:nvPr>
        </p:nvSpPr>
        <p:spPr>
          <a:xfrm>
            <a:off x="6513788" y="2333297"/>
            <a:ext cx="4840010" cy="3843666"/>
          </a:xfrm>
        </p:spPr>
        <p:txBody>
          <a:bodyPr>
            <a:normAutofit/>
          </a:bodyPr>
          <a:lstStyle/>
          <a:p>
            <a:r>
              <a:rPr lang="en-GB" sz="2000" dirty="0"/>
              <a:t>The changing, suppression or prohibition of speech or writing that is deemed to be subversive of the common good.</a:t>
            </a:r>
          </a:p>
          <a:p>
            <a:pPr marL="0" indent="0">
              <a:buNone/>
            </a:pPr>
            <a:endParaRPr lang="en-GB" sz="2000" dirty="0"/>
          </a:p>
          <a:p>
            <a:r>
              <a:rPr lang="en-GB" sz="2000" dirty="0"/>
              <a:t>Supervision and control of the information and ideas that are circulated among the people within a society. </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3737581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91FFFE-2473-5342-21D9-45596B3FD685}"/>
              </a:ext>
            </a:extLst>
          </p:cNvPr>
          <p:cNvSpPr>
            <a:spLocks noGrp="1"/>
          </p:cNvSpPr>
          <p:nvPr>
            <p:ph type="title"/>
          </p:nvPr>
        </p:nvSpPr>
        <p:spPr>
          <a:xfrm>
            <a:off x="838200" y="365125"/>
            <a:ext cx="10515600" cy="1306443"/>
          </a:xfrm>
        </p:spPr>
        <p:txBody>
          <a:bodyPr>
            <a:normAutofit/>
          </a:bodyPr>
          <a:lstStyle/>
          <a:p>
            <a:pPr algn="ctr"/>
            <a:r>
              <a:rPr lang="en-GB" sz="4000" dirty="0"/>
              <a:t>Types of Censorship </a:t>
            </a:r>
          </a:p>
        </p:txBody>
      </p:sp>
      <p:sp>
        <p:nvSpPr>
          <p:cNvPr id="3" name="Content Placeholder 2">
            <a:extLst>
              <a:ext uri="{FF2B5EF4-FFF2-40B4-BE49-F238E27FC236}">
                <a16:creationId xmlns:a16="http://schemas.microsoft.com/office/drawing/2014/main" id="{4E126159-8777-69C4-1ADA-8575CD73B324}"/>
              </a:ext>
            </a:extLst>
          </p:cNvPr>
          <p:cNvSpPr>
            <a:spLocks noGrp="1"/>
          </p:cNvSpPr>
          <p:nvPr>
            <p:ph idx="1"/>
          </p:nvPr>
        </p:nvSpPr>
        <p:spPr>
          <a:xfrm>
            <a:off x="114300" y="1901824"/>
            <a:ext cx="5600574" cy="4956175"/>
          </a:xfrm>
        </p:spPr>
        <p:txBody>
          <a:bodyPr>
            <a:normAutofit/>
          </a:bodyPr>
          <a:lstStyle/>
          <a:p>
            <a:pPr marL="0" indent="0">
              <a:buNone/>
            </a:pPr>
            <a:r>
              <a:rPr lang="en-GB" sz="2000" b="1" dirty="0"/>
              <a:t>Political: </a:t>
            </a:r>
          </a:p>
          <a:p>
            <a:r>
              <a:rPr lang="en-GB" sz="2000" dirty="0"/>
              <a:t>Legislation (Acts) and regulation (Licenses)</a:t>
            </a:r>
          </a:p>
          <a:p>
            <a:r>
              <a:rPr lang="en-GB" sz="2000" dirty="0"/>
              <a:t>Preventative (anti-strikes)  </a:t>
            </a:r>
          </a:p>
          <a:p>
            <a:pPr marL="0" indent="0">
              <a:buNone/>
            </a:pPr>
            <a:endParaRPr lang="en-GB" sz="2000" b="1" dirty="0"/>
          </a:p>
          <a:p>
            <a:pPr marL="0" indent="0">
              <a:buNone/>
            </a:pPr>
            <a:r>
              <a:rPr lang="en-GB" sz="2000" b="1" dirty="0"/>
              <a:t>Self-censorship: </a:t>
            </a:r>
          </a:p>
          <a:p>
            <a:r>
              <a:rPr lang="en-GB" sz="2000" dirty="0"/>
              <a:t>The act of censoring one’s discourse (Typically done out of fear) </a:t>
            </a:r>
          </a:p>
          <a:p>
            <a:endParaRPr lang="en-GB" sz="2000" dirty="0"/>
          </a:p>
          <a:p>
            <a:pPr marL="0" indent="0">
              <a:buNone/>
            </a:pPr>
            <a:r>
              <a:rPr lang="en-GB" sz="2000" b="1" dirty="0"/>
              <a:t>Reverse Censorship: </a:t>
            </a:r>
          </a:p>
          <a:p>
            <a:r>
              <a:rPr lang="en-GB" sz="2000" dirty="0"/>
              <a:t>Saturating public spheres, such as social networks, with misinformation. </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8922E5AD-CD56-C69A-8545-E27E2A189DDF}"/>
              </a:ext>
            </a:extLst>
          </p:cNvPr>
          <p:cNvPicPr>
            <a:picLocks noChangeAspect="1"/>
          </p:cNvPicPr>
          <p:nvPr/>
        </p:nvPicPr>
        <p:blipFill rotWithShape="1">
          <a:blip r:embed="rId2"/>
          <a:srcRect l="1754" r="756" b="-2"/>
          <a:stretch/>
        </p:blipFill>
        <p:spPr>
          <a:xfrm>
            <a:off x="5907401" y="1574082"/>
            <a:ext cx="6170299" cy="4224808"/>
          </a:xfrm>
          <a:prstGeom prst="rect">
            <a:avLst/>
          </a:prstGeom>
        </p:spPr>
      </p:pic>
    </p:spTree>
    <p:extLst>
      <p:ext uri="{BB962C8B-B14F-4D97-AF65-F5344CB8AC3E}">
        <p14:creationId xmlns:p14="http://schemas.microsoft.com/office/powerpoint/2010/main" val="588896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1294CC-49DB-8E46-66C4-7A03845A37F7}"/>
              </a:ext>
            </a:extLst>
          </p:cNvPr>
          <p:cNvSpPr>
            <a:spLocks noGrp="1"/>
          </p:cNvSpPr>
          <p:nvPr>
            <p:ph type="title"/>
          </p:nvPr>
        </p:nvSpPr>
        <p:spPr>
          <a:xfrm>
            <a:off x="838200" y="365125"/>
            <a:ext cx="10515600" cy="1306443"/>
          </a:xfrm>
        </p:spPr>
        <p:txBody>
          <a:bodyPr>
            <a:normAutofit/>
          </a:bodyPr>
          <a:lstStyle/>
          <a:p>
            <a:pPr algn="ctr"/>
            <a:r>
              <a:rPr lang="en-GB" sz="4000" dirty="0"/>
              <a:t>Censorship within the United Kingdom </a:t>
            </a:r>
          </a:p>
        </p:txBody>
      </p:sp>
      <p:sp>
        <p:nvSpPr>
          <p:cNvPr id="3" name="Content Placeholder 2">
            <a:extLst>
              <a:ext uri="{FF2B5EF4-FFF2-40B4-BE49-F238E27FC236}">
                <a16:creationId xmlns:a16="http://schemas.microsoft.com/office/drawing/2014/main" id="{C32EA98C-6F6C-E085-335A-74886B11D9B9}"/>
              </a:ext>
            </a:extLst>
          </p:cNvPr>
          <p:cNvSpPr>
            <a:spLocks noGrp="1"/>
          </p:cNvSpPr>
          <p:nvPr>
            <p:ph idx="1"/>
          </p:nvPr>
        </p:nvSpPr>
        <p:spPr>
          <a:xfrm>
            <a:off x="0" y="1825624"/>
            <a:ext cx="4990974" cy="5032375"/>
          </a:xfrm>
        </p:spPr>
        <p:txBody>
          <a:bodyPr>
            <a:normAutofit lnSpcReduction="10000"/>
          </a:bodyPr>
          <a:lstStyle/>
          <a:p>
            <a:pPr marL="0" indent="0">
              <a:lnSpc>
                <a:spcPct val="150000"/>
              </a:lnSpc>
              <a:buNone/>
            </a:pPr>
            <a:r>
              <a:rPr lang="en-GB" sz="2000" b="1" dirty="0"/>
              <a:t>Pornography:</a:t>
            </a:r>
          </a:p>
          <a:p>
            <a:pPr>
              <a:lnSpc>
                <a:spcPct val="150000"/>
              </a:lnSpc>
            </a:pPr>
            <a:r>
              <a:rPr lang="en-GB" sz="2000" dirty="0"/>
              <a:t>The Digital Economy Act (2017) requires adults and providers to verify age. </a:t>
            </a:r>
          </a:p>
          <a:p>
            <a:pPr marL="0" indent="0">
              <a:lnSpc>
                <a:spcPct val="150000"/>
              </a:lnSpc>
              <a:buNone/>
            </a:pPr>
            <a:r>
              <a:rPr lang="en-GB" sz="2000" b="1" dirty="0"/>
              <a:t>Illegal material and terrorist content: </a:t>
            </a:r>
          </a:p>
          <a:p>
            <a:pPr>
              <a:lnSpc>
                <a:spcPct val="150000"/>
              </a:lnSpc>
            </a:pPr>
            <a:r>
              <a:rPr lang="en-GB" sz="2000" dirty="0"/>
              <a:t>Terrorism Act (2006) deems any content which contributes to “the glorification or promotion of terrorism” is blacklisted by the parental control filters </a:t>
            </a:r>
          </a:p>
          <a:p>
            <a:pPr marL="0" indent="0">
              <a:lnSpc>
                <a:spcPct val="150000"/>
              </a:lnSpc>
              <a:buNone/>
            </a:pPr>
            <a:r>
              <a:rPr lang="en-GB" sz="2000" b="1" dirty="0"/>
              <a:t>Piracy: </a:t>
            </a:r>
          </a:p>
          <a:p>
            <a:pPr>
              <a:lnSpc>
                <a:spcPct val="150000"/>
              </a:lnSpc>
            </a:pPr>
            <a:r>
              <a:rPr lang="en-GB" sz="2000" dirty="0"/>
              <a:t>Content cannot be copied and sold </a:t>
            </a:r>
          </a:p>
        </p:txBody>
      </p:sp>
      <p:pic>
        <p:nvPicPr>
          <p:cNvPr id="4" name="Picture 3">
            <a:extLst>
              <a:ext uri="{FF2B5EF4-FFF2-40B4-BE49-F238E27FC236}">
                <a16:creationId xmlns:a16="http://schemas.microsoft.com/office/drawing/2014/main" id="{B2422BA8-142F-CC72-515B-AB01F5567CB5}"/>
              </a:ext>
            </a:extLst>
          </p:cNvPr>
          <p:cNvPicPr>
            <a:picLocks noChangeAspect="1"/>
          </p:cNvPicPr>
          <p:nvPr/>
        </p:nvPicPr>
        <p:blipFill rotWithShape="1">
          <a:blip r:embed="rId2"/>
          <a:srcRect l="15846" r="11129"/>
          <a:stretch/>
        </p:blipFill>
        <p:spPr>
          <a:xfrm>
            <a:off x="5183500" y="1904282"/>
            <a:ext cx="6170299" cy="4224808"/>
          </a:xfrm>
          <a:prstGeom prst="rect">
            <a:avLst/>
          </a:prstGeom>
        </p:spPr>
      </p:pic>
    </p:spTree>
    <p:extLst>
      <p:ext uri="{BB962C8B-B14F-4D97-AF65-F5344CB8AC3E}">
        <p14:creationId xmlns:p14="http://schemas.microsoft.com/office/powerpoint/2010/main" val="4289181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771B3-9944-640B-E05C-601D3505F9DF}"/>
              </a:ext>
            </a:extLst>
          </p:cNvPr>
          <p:cNvSpPr>
            <a:spLocks noGrp="1"/>
          </p:cNvSpPr>
          <p:nvPr>
            <p:ph type="title"/>
          </p:nvPr>
        </p:nvSpPr>
        <p:spPr/>
        <p:txBody>
          <a:bodyPr/>
          <a:lstStyle/>
          <a:p>
            <a:pPr algn="ctr"/>
            <a:r>
              <a:rPr lang="en-GB" dirty="0"/>
              <a:t>Who is responsible for censorship? </a:t>
            </a:r>
          </a:p>
        </p:txBody>
      </p:sp>
      <p:pic>
        <p:nvPicPr>
          <p:cNvPr id="4" name="Content Placeholder 3">
            <a:extLst>
              <a:ext uri="{FF2B5EF4-FFF2-40B4-BE49-F238E27FC236}">
                <a16:creationId xmlns:a16="http://schemas.microsoft.com/office/drawing/2014/main" id="{CEACE4FC-7803-191E-551C-AB3F9F086FBD}"/>
              </a:ext>
            </a:extLst>
          </p:cNvPr>
          <p:cNvPicPr>
            <a:picLocks noGrp="1" noChangeAspect="1"/>
          </p:cNvPicPr>
          <p:nvPr>
            <p:ph idx="1"/>
          </p:nvPr>
        </p:nvPicPr>
        <p:blipFill>
          <a:blip r:embed="rId3"/>
          <a:stretch>
            <a:fillRect/>
          </a:stretch>
        </p:blipFill>
        <p:spPr>
          <a:xfrm>
            <a:off x="4512113" y="1825625"/>
            <a:ext cx="3167774" cy="4351338"/>
          </a:xfrm>
          <a:prstGeom prst="rect">
            <a:avLst/>
          </a:prstGeom>
        </p:spPr>
      </p:pic>
    </p:spTree>
    <p:extLst>
      <p:ext uri="{BB962C8B-B14F-4D97-AF65-F5344CB8AC3E}">
        <p14:creationId xmlns:p14="http://schemas.microsoft.com/office/powerpoint/2010/main" val="62326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521BF4-51FE-3199-1FC7-83CD8D509226}"/>
              </a:ext>
            </a:extLst>
          </p:cNvPr>
          <p:cNvSpPr>
            <a:spLocks noGrp="1"/>
          </p:cNvSpPr>
          <p:nvPr>
            <p:ph type="title"/>
          </p:nvPr>
        </p:nvSpPr>
        <p:spPr>
          <a:xfrm>
            <a:off x="838199" y="978408"/>
            <a:ext cx="4056530" cy="1106424"/>
          </a:xfrm>
        </p:spPr>
        <p:txBody>
          <a:bodyPr>
            <a:normAutofit/>
          </a:bodyPr>
          <a:lstStyle/>
          <a:p>
            <a:r>
              <a:rPr lang="en-GB" sz="2800"/>
              <a:t>Examples of Censorship </a:t>
            </a:r>
          </a:p>
        </p:txBody>
      </p:sp>
      <p:sp>
        <p:nvSpPr>
          <p:cNvPr id="17" name="Rectangle 16">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BF113AF0-6FA9-105B-23F6-08CC46FDD049}"/>
              </a:ext>
            </a:extLst>
          </p:cNvPr>
          <p:cNvSpPr>
            <a:spLocks noGrp="1"/>
          </p:cNvSpPr>
          <p:nvPr>
            <p:ph idx="1"/>
          </p:nvPr>
        </p:nvSpPr>
        <p:spPr>
          <a:xfrm>
            <a:off x="838199" y="2359152"/>
            <a:ext cx="4056530" cy="3429000"/>
          </a:xfrm>
        </p:spPr>
        <p:txBody>
          <a:bodyPr>
            <a:normAutofit/>
          </a:bodyPr>
          <a:lstStyle/>
          <a:p>
            <a:endParaRPr lang="en-US" sz="1800"/>
          </a:p>
        </p:txBody>
      </p:sp>
      <p:pic>
        <p:nvPicPr>
          <p:cNvPr id="4" name="Online Media 3" title="Why Sinéad O'Connor Ripped a Photo of Pope John Paul II">
            <a:hlinkClick r:id="" action="ppaction://media"/>
            <a:extLst>
              <a:ext uri="{FF2B5EF4-FFF2-40B4-BE49-F238E27FC236}">
                <a16:creationId xmlns:a16="http://schemas.microsoft.com/office/drawing/2014/main" id="{74DD481D-55DE-3D03-1B80-B4E16ED8560F}"/>
              </a:ext>
            </a:extLst>
          </p:cNvPr>
          <p:cNvPicPr>
            <a:picLocks noRot="1" noChangeAspect="1"/>
          </p:cNvPicPr>
          <p:nvPr>
            <a:videoFile r:link="rId1"/>
          </p:nvPr>
        </p:nvPicPr>
        <p:blipFill>
          <a:blip r:embed="rId6"/>
          <a:stretch>
            <a:fillRect/>
          </a:stretch>
        </p:blipFill>
        <p:spPr>
          <a:xfrm>
            <a:off x="5846705" y="924573"/>
            <a:ext cx="2873668" cy="1623622"/>
          </a:xfrm>
          <a:prstGeom prst="rect">
            <a:avLst/>
          </a:prstGeom>
        </p:spPr>
      </p:pic>
      <p:pic>
        <p:nvPicPr>
          <p:cNvPr id="5" name="Online Media 4" title="President Trump Permanently Banned From Twitter | NBC Nightly News">
            <a:hlinkClick r:id="" action="ppaction://media"/>
            <a:extLst>
              <a:ext uri="{FF2B5EF4-FFF2-40B4-BE49-F238E27FC236}">
                <a16:creationId xmlns:a16="http://schemas.microsoft.com/office/drawing/2014/main" id="{0BB6E1C5-4E4F-8531-AC04-9C4A32398932}"/>
              </a:ext>
            </a:extLst>
          </p:cNvPr>
          <p:cNvPicPr>
            <a:picLocks noRot="1" noChangeAspect="1"/>
          </p:cNvPicPr>
          <p:nvPr>
            <a:videoFile r:link="rId2"/>
          </p:nvPr>
        </p:nvPicPr>
        <p:blipFill>
          <a:blip r:embed="rId7"/>
          <a:stretch>
            <a:fillRect/>
          </a:stretch>
        </p:blipFill>
        <p:spPr>
          <a:xfrm>
            <a:off x="8962365" y="922615"/>
            <a:ext cx="2873668" cy="1623622"/>
          </a:xfrm>
          <a:prstGeom prst="rect">
            <a:avLst/>
          </a:prstGeom>
        </p:spPr>
      </p:pic>
      <p:pic>
        <p:nvPicPr>
          <p:cNvPr id="6" name="Online Media 5" title="Andrew Tate Reveals The Real Reason He Was Banned">
            <a:hlinkClick r:id="" action="ppaction://media"/>
            <a:extLst>
              <a:ext uri="{FF2B5EF4-FFF2-40B4-BE49-F238E27FC236}">
                <a16:creationId xmlns:a16="http://schemas.microsoft.com/office/drawing/2014/main" id="{97836C61-1B57-60CA-73BF-29DBB586A28C}"/>
              </a:ext>
            </a:extLst>
          </p:cNvPr>
          <p:cNvPicPr>
            <a:picLocks noRot="1" noChangeAspect="1"/>
          </p:cNvPicPr>
          <p:nvPr>
            <a:videoFile r:link="rId3"/>
          </p:nvPr>
        </p:nvPicPr>
        <p:blipFill>
          <a:blip r:embed="rId8"/>
          <a:stretch>
            <a:fillRect/>
          </a:stretch>
        </p:blipFill>
        <p:spPr>
          <a:xfrm>
            <a:off x="6135933" y="3109523"/>
            <a:ext cx="5410872" cy="3057143"/>
          </a:xfrm>
          <a:prstGeom prst="rect">
            <a:avLst/>
          </a:prstGeom>
        </p:spPr>
      </p:pic>
    </p:spTree>
    <p:extLst>
      <p:ext uri="{BB962C8B-B14F-4D97-AF65-F5344CB8AC3E}">
        <p14:creationId xmlns:p14="http://schemas.microsoft.com/office/powerpoint/2010/main" val="767833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F36BA-75BA-52E9-ECAD-D8A4B01145E2}"/>
              </a:ext>
            </a:extLst>
          </p:cNvPr>
          <p:cNvSpPr>
            <a:spLocks noGrp="1"/>
          </p:cNvSpPr>
          <p:nvPr>
            <p:ph type="title"/>
          </p:nvPr>
        </p:nvSpPr>
        <p:spPr>
          <a:xfrm>
            <a:off x="589560" y="856180"/>
            <a:ext cx="4560584" cy="1128068"/>
          </a:xfrm>
        </p:spPr>
        <p:txBody>
          <a:bodyPr anchor="ctr">
            <a:normAutofit/>
          </a:bodyPr>
          <a:lstStyle/>
          <a:p>
            <a:r>
              <a:rPr lang="en-GB" sz="3700"/>
              <a:t>Freedom of expression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AC8D83-C3D3-419C-A3FA-FB6E50E9B2FD}"/>
              </a:ext>
            </a:extLst>
          </p:cNvPr>
          <p:cNvSpPr>
            <a:spLocks noGrp="1"/>
          </p:cNvSpPr>
          <p:nvPr>
            <p:ph idx="1"/>
          </p:nvPr>
        </p:nvSpPr>
        <p:spPr>
          <a:xfrm>
            <a:off x="590719" y="2330505"/>
            <a:ext cx="4559425" cy="3979585"/>
          </a:xfrm>
        </p:spPr>
        <p:txBody>
          <a:bodyPr anchor="ctr">
            <a:normAutofit/>
          </a:bodyPr>
          <a:lstStyle/>
          <a:p>
            <a:pPr marL="0" indent="0">
              <a:buNone/>
            </a:pPr>
            <a:r>
              <a:rPr lang="en-GB" sz="1600"/>
              <a:t>The Human Rights Act (1998) states that everyone has the right to ‘freedom of expression’. The act outlines that an individual has the freedom to: </a:t>
            </a:r>
          </a:p>
          <a:p>
            <a:r>
              <a:rPr lang="en-GB" sz="1600"/>
              <a:t>Hold opinions </a:t>
            </a:r>
          </a:p>
          <a:p>
            <a:r>
              <a:rPr lang="en-GB" sz="1600"/>
              <a:t>Receive and impart information and ideas</a:t>
            </a:r>
          </a:p>
          <a:p>
            <a:r>
              <a:rPr lang="en-GB" sz="1600"/>
              <a:t>Conduct the above the without interference by government/authorities</a:t>
            </a:r>
          </a:p>
          <a:p>
            <a:pPr marL="0" indent="0">
              <a:buNone/>
            </a:pPr>
            <a:endParaRPr lang="en-GB" sz="1600"/>
          </a:p>
          <a:p>
            <a:pPr marL="0" indent="0">
              <a:buNone/>
            </a:pPr>
            <a:r>
              <a:rPr lang="en-GB" sz="1600"/>
              <a:t>However, this right is not unrestricted and has limitations.</a:t>
            </a:r>
          </a:p>
          <a:p>
            <a:endParaRPr lang="en-GB" sz="1600"/>
          </a:p>
          <a:p>
            <a:pPr marL="0" indent="0">
              <a:buNone/>
            </a:pPr>
            <a:r>
              <a:rPr lang="en-GB" sz="1600"/>
              <a:t>(Legislation. gov.uk, 2023) </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26DAE29-4648-D2B0-C20B-2F622EAC5E33}"/>
              </a:ext>
            </a:extLst>
          </p:cNvPr>
          <p:cNvPicPr>
            <a:picLocks noChangeAspect="1"/>
          </p:cNvPicPr>
          <p:nvPr/>
        </p:nvPicPr>
        <p:blipFill rotWithShape="1">
          <a:blip r:embed="rId3"/>
          <a:srcRect l="10852" r="11779"/>
          <a:stretch/>
        </p:blipFill>
        <p:spPr>
          <a:xfrm>
            <a:off x="5977788" y="799352"/>
            <a:ext cx="5425410" cy="5259296"/>
          </a:xfrm>
          <a:prstGeom prst="rect">
            <a:avLst/>
          </a:prstGeom>
        </p:spPr>
      </p:pic>
    </p:spTree>
    <p:extLst>
      <p:ext uri="{BB962C8B-B14F-4D97-AF65-F5344CB8AC3E}">
        <p14:creationId xmlns:p14="http://schemas.microsoft.com/office/powerpoint/2010/main" val="3540314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DD965-0C3E-F34A-B03A-834C47AA49B9}"/>
              </a:ext>
            </a:extLst>
          </p:cNvPr>
          <p:cNvSpPr>
            <a:spLocks noGrp="1"/>
          </p:cNvSpPr>
          <p:nvPr>
            <p:ph type="title"/>
          </p:nvPr>
        </p:nvSpPr>
        <p:spPr>
          <a:xfrm>
            <a:off x="589560" y="856180"/>
            <a:ext cx="4560584" cy="1128068"/>
          </a:xfrm>
        </p:spPr>
        <p:txBody>
          <a:bodyPr anchor="ctr">
            <a:normAutofit/>
          </a:bodyPr>
          <a:lstStyle/>
          <a:p>
            <a:r>
              <a:rPr lang="en-GB" sz="3700"/>
              <a:t>Freedom of expression Limitations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FB8B32-E787-21BC-CD36-8C9253EDD8C9}"/>
              </a:ext>
            </a:extLst>
          </p:cNvPr>
          <p:cNvSpPr>
            <a:spLocks noGrp="1"/>
          </p:cNvSpPr>
          <p:nvPr>
            <p:ph idx="1"/>
          </p:nvPr>
        </p:nvSpPr>
        <p:spPr>
          <a:xfrm>
            <a:off x="590719" y="2330505"/>
            <a:ext cx="4559425" cy="3979585"/>
          </a:xfrm>
        </p:spPr>
        <p:txBody>
          <a:bodyPr anchor="ctr">
            <a:normAutofit/>
          </a:bodyPr>
          <a:lstStyle/>
          <a:p>
            <a:pPr marL="0" indent="0">
              <a:buNone/>
            </a:pPr>
            <a:r>
              <a:rPr lang="en-GB" sz="2000"/>
              <a:t>European Convention on Human Rights Article 10 states: </a:t>
            </a:r>
          </a:p>
          <a:p>
            <a:pPr marL="0" indent="0">
              <a:buNone/>
            </a:pPr>
            <a:r>
              <a:rPr lang="en-GB" sz="2000"/>
              <a:t>“everyone has the right to freedom of expression” but that this freedom may by subject to restrictions for a variety of reasons, including to protect the rights of others:</a:t>
            </a:r>
          </a:p>
          <a:p>
            <a:r>
              <a:rPr lang="en-GB" sz="2000"/>
              <a:t>Hate Speech </a:t>
            </a:r>
          </a:p>
          <a:p>
            <a:r>
              <a:rPr lang="en-GB" sz="2000"/>
              <a:t>Propaganda</a:t>
            </a:r>
          </a:p>
          <a:p>
            <a:r>
              <a:rPr lang="en-GB" sz="2000"/>
              <a:t>National Security </a:t>
            </a:r>
          </a:p>
          <a:p>
            <a:r>
              <a:rPr lang="en-GB" sz="2000"/>
              <a:t>Prevention of law </a:t>
            </a:r>
          </a:p>
          <a:p>
            <a:endParaRPr lang="en-GB" sz="2000"/>
          </a:p>
          <a:p>
            <a:pPr marL="0" indent="0">
              <a:buNone/>
            </a:pPr>
            <a:endParaRPr lang="en-GB" sz="2000"/>
          </a:p>
          <a:p>
            <a:pPr marL="0" indent="0">
              <a:buNone/>
            </a:pPr>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D60B78-0766-6B29-2665-48BBD61CDFF7}"/>
              </a:ext>
            </a:extLst>
          </p:cNvPr>
          <p:cNvPicPr>
            <a:picLocks noChangeAspect="1"/>
          </p:cNvPicPr>
          <p:nvPr/>
        </p:nvPicPr>
        <p:blipFill rotWithShape="1">
          <a:blip r:embed="rId2"/>
          <a:srcRect l="11136" r="11495"/>
          <a:stretch/>
        </p:blipFill>
        <p:spPr>
          <a:xfrm>
            <a:off x="5977788" y="799352"/>
            <a:ext cx="5425410" cy="5259296"/>
          </a:xfrm>
          <a:prstGeom prst="rect">
            <a:avLst/>
          </a:prstGeom>
        </p:spPr>
      </p:pic>
    </p:spTree>
    <p:extLst>
      <p:ext uri="{BB962C8B-B14F-4D97-AF65-F5344CB8AC3E}">
        <p14:creationId xmlns:p14="http://schemas.microsoft.com/office/powerpoint/2010/main" val="134671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4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1A73E46-CCAD-2000-3F0D-71813FFDB273}"/>
              </a:ext>
            </a:extLst>
          </p:cNvPr>
          <p:cNvPicPr>
            <a:picLocks noGrp="1" noChangeAspect="1"/>
          </p:cNvPicPr>
          <p:nvPr>
            <p:ph idx="1"/>
          </p:nvPr>
        </p:nvPicPr>
        <p:blipFill>
          <a:blip r:embed="rId3"/>
          <a:stretch>
            <a:fillRect/>
          </a:stretch>
        </p:blipFill>
        <p:spPr>
          <a:xfrm>
            <a:off x="3595984" y="643467"/>
            <a:ext cx="5000031" cy="5571066"/>
          </a:xfrm>
          <a:prstGeom prst="rect">
            <a:avLst/>
          </a:prstGeom>
        </p:spPr>
      </p:pic>
    </p:spTree>
    <p:extLst>
      <p:ext uri="{BB962C8B-B14F-4D97-AF65-F5344CB8AC3E}">
        <p14:creationId xmlns:p14="http://schemas.microsoft.com/office/powerpoint/2010/main" val="3652314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1238C-79D8-DF1E-E6C6-E0AEA650A0BA}"/>
              </a:ext>
            </a:extLst>
          </p:cNvPr>
          <p:cNvSpPr>
            <a:spLocks noGrp="1"/>
          </p:cNvSpPr>
          <p:nvPr>
            <p:ph type="title"/>
          </p:nvPr>
        </p:nvSpPr>
        <p:spPr>
          <a:xfrm>
            <a:off x="1099425" y="1238081"/>
            <a:ext cx="4709345" cy="962953"/>
          </a:xfrm>
        </p:spPr>
        <p:txBody>
          <a:bodyPr anchor="b">
            <a:normAutofit/>
          </a:bodyPr>
          <a:lstStyle/>
          <a:p>
            <a:r>
              <a:rPr lang="en-GB" sz="3800" dirty="0"/>
              <a:t>UNRC Article 12 and 17</a:t>
            </a:r>
          </a:p>
        </p:txBody>
      </p:sp>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26D4A-FA34-40C7-8CBF-DA72DD858A73}"/>
              </a:ext>
            </a:extLst>
          </p:cNvPr>
          <p:cNvSpPr>
            <a:spLocks noGrp="1"/>
          </p:cNvSpPr>
          <p:nvPr>
            <p:ph idx="1"/>
          </p:nvPr>
        </p:nvSpPr>
        <p:spPr>
          <a:xfrm>
            <a:off x="1100736" y="2508105"/>
            <a:ext cx="4709345" cy="3632493"/>
          </a:xfrm>
        </p:spPr>
        <p:txBody>
          <a:bodyPr anchor="ctr">
            <a:normAutofit/>
          </a:bodyPr>
          <a:lstStyle/>
          <a:p>
            <a:pPr marL="0" indent="0">
              <a:buNone/>
            </a:pPr>
            <a:r>
              <a:rPr lang="en-GB" sz="1900" b="1" dirty="0"/>
              <a:t>Article 12: </a:t>
            </a:r>
            <a:r>
              <a:rPr lang="en-GB" sz="1900" dirty="0"/>
              <a:t>Children have the right to give their opinions freely on issues that affect them, and adults should listen and take children seriously.</a:t>
            </a:r>
          </a:p>
          <a:p>
            <a:pPr marL="0" indent="0">
              <a:buNone/>
            </a:pPr>
            <a:r>
              <a:rPr lang="en-GB" sz="1900" b="1" dirty="0"/>
              <a:t>Article 17</a:t>
            </a:r>
            <a:r>
              <a:rPr lang="en-GB" sz="1900" dirty="0"/>
              <a:t>: Children have a right to access information. </a:t>
            </a:r>
          </a:p>
          <a:p>
            <a:pPr marL="0" indent="0">
              <a:buNone/>
            </a:pPr>
            <a:endParaRPr lang="en-GB" sz="1900" dirty="0"/>
          </a:p>
          <a:p>
            <a:pPr marL="0" indent="0">
              <a:buNone/>
            </a:pPr>
            <a:r>
              <a:rPr lang="en-GB" sz="1900" dirty="0"/>
              <a:t>If a child holds a particular view which they may have obtained from a social influencer or from information online, and the information goes against societal norms, should their views be censored? </a:t>
            </a:r>
          </a:p>
        </p:txBody>
      </p:sp>
      <p:pic>
        <p:nvPicPr>
          <p:cNvPr id="5" name="Picture 4">
            <a:extLst>
              <a:ext uri="{FF2B5EF4-FFF2-40B4-BE49-F238E27FC236}">
                <a16:creationId xmlns:a16="http://schemas.microsoft.com/office/drawing/2014/main" id="{7689775E-A370-9DFE-2878-E73F2A8D6CF6}"/>
              </a:ext>
            </a:extLst>
          </p:cNvPr>
          <p:cNvPicPr>
            <a:picLocks noChangeAspect="1"/>
          </p:cNvPicPr>
          <p:nvPr/>
        </p:nvPicPr>
        <p:blipFill rotWithShape="1">
          <a:blip r:embed="rId3"/>
          <a:srcRect t="9127" r="-1" b="4258"/>
          <a:stretch/>
        </p:blipFill>
        <p:spPr>
          <a:xfrm>
            <a:off x="6538366" y="1383738"/>
            <a:ext cx="4929098" cy="4756870"/>
          </a:xfrm>
          <a:prstGeom prst="rect">
            <a:avLst/>
          </a:prstGeom>
        </p:spPr>
      </p:pic>
    </p:spTree>
    <p:extLst>
      <p:ext uri="{BB962C8B-B14F-4D97-AF65-F5344CB8AC3E}">
        <p14:creationId xmlns:p14="http://schemas.microsoft.com/office/powerpoint/2010/main" val="1966109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F859A76B-BBC8-165E-4187-FC11A6E2BE50}"/>
              </a:ext>
            </a:extLst>
          </p:cNvPr>
          <p:cNvPicPr>
            <a:picLocks noChangeAspect="1"/>
          </p:cNvPicPr>
          <p:nvPr/>
        </p:nvPicPr>
        <p:blipFill rotWithShape="1">
          <a:blip r:embed="rId3"/>
          <a:srcRect l="16891" r="13035"/>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7B777D-82DC-23FA-A61C-7474BBFFAFB2}"/>
              </a:ext>
            </a:extLst>
          </p:cNvPr>
          <p:cNvSpPr>
            <a:spLocks noGrp="1"/>
          </p:cNvSpPr>
          <p:nvPr>
            <p:ph type="title"/>
          </p:nvPr>
        </p:nvSpPr>
        <p:spPr>
          <a:xfrm>
            <a:off x="374904" y="856488"/>
            <a:ext cx="4992624" cy="1243584"/>
          </a:xfrm>
        </p:spPr>
        <p:txBody>
          <a:bodyPr anchor="ctr">
            <a:normAutofit/>
          </a:bodyPr>
          <a:lstStyle/>
          <a:p>
            <a:r>
              <a:rPr lang="en-GB" sz="3400"/>
              <a:t>Arguments for Censorship:</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A411B37-C48E-1063-CADE-7C9E1E39048D}"/>
              </a:ext>
            </a:extLst>
          </p:cNvPr>
          <p:cNvSpPr>
            <a:spLocks noGrp="1"/>
          </p:cNvSpPr>
          <p:nvPr>
            <p:ph idx="1"/>
          </p:nvPr>
        </p:nvSpPr>
        <p:spPr>
          <a:xfrm>
            <a:off x="374904" y="2522949"/>
            <a:ext cx="5065776" cy="3402363"/>
          </a:xfrm>
        </p:spPr>
        <p:txBody>
          <a:bodyPr anchor="t">
            <a:normAutofit/>
          </a:bodyPr>
          <a:lstStyle/>
          <a:p>
            <a:r>
              <a:rPr lang="en-GB" sz="2000" dirty="0"/>
              <a:t>Protection of vulnerable Individuals</a:t>
            </a:r>
          </a:p>
          <a:p>
            <a:r>
              <a:rPr lang="en-GB" sz="2000" dirty="0"/>
              <a:t>Prevention of misinformation and Fake News</a:t>
            </a:r>
          </a:p>
          <a:p>
            <a:r>
              <a:rPr lang="en-GB" sz="2000" dirty="0"/>
              <a:t>Censorship can be used to combat the spread of misinformation and fake news</a:t>
            </a:r>
          </a:p>
          <a:p>
            <a:r>
              <a:rPr lang="en-GB" sz="2000" dirty="0"/>
              <a:t>Maintaining social cohesion</a:t>
            </a:r>
          </a:p>
        </p:txBody>
      </p:sp>
    </p:spTree>
    <p:extLst>
      <p:ext uri="{BB962C8B-B14F-4D97-AF65-F5344CB8AC3E}">
        <p14:creationId xmlns:p14="http://schemas.microsoft.com/office/powerpoint/2010/main" val="4046179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3AF57-234F-D845-BE18-CD4E7F2AD6E1}"/>
              </a:ext>
            </a:extLst>
          </p:cNvPr>
          <p:cNvSpPr>
            <a:spLocks noGrp="1"/>
          </p:cNvSpPr>
          <p:nvPr>
            <p:ph type="title"/>
          </p:nvPr>
        </p:nvSpPr>
        <p:spPr>
          <a:xfrm>
            <a:off x="589560" y="856180"/>
            <a:ext cx="4560584" cy="1128068"/>
          </a:xfrm>
        </p:spPr>
        <p:txBody>
          <a:bodyPr anchor="ctr">
            <a:normAutofit/>
          </a:bodyPr>
          <a:lstStyle/>
          <a:p>
            <a:r>
              <a:rPr lang="en-GB" sz="3700"/>
              <a:t>Arguments for Censorship: Fake News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C8074E-CF4C-3E51-A415-8A53CBEACD9C}"/>
              </a:ext>
            </a:extLst>
          </p:cNvPr>
          <p:cNvSpPr>
            <a:spLocks noGrp="1"/>
          </p:cNvSpPr>
          <p:nvPr>
            <p:ph idx="1"/>
          </p:nvPr>
        </p:nvSpPr>
        <p:spPr>
          <a:xfrm>
            <a:off x="159341" y="2405053"/>
            <a:ext cx="5150145" cy="4670449"/>
          </a:xfrm>
        </p:spPr>
        <p:txBody>
          <a:bodyPr anchor="ctr">
            <a:normAutofit fontScale="92500" lnSpcReduction="10000"/>
          </a:bodyPr>
          <a:lstStyle/>
          <a:p>
            <a:pPr marL="0" indent="0">
              <a:buNone/>
            </a:pPr>
            <a:r>
              <a:rPr lang="en-GB" sz="1700" dirty="0"/>
              <a:t>Misinformation:</a:t>
            </a:r>
          </a:p>
          <a:p>
            <a:r>
              <a:rPr lang="en-GB" sz="1700" dirty="0"/>
              <a:t>The </a:t>
            </a:r>
            <a:r>
              <a:rPr lang="en-GB" sz="1700" b="1" dirty="0"/>
              <a:t>accidental</a:t>
            </a:r>
            <a:r>
              <a:rPr lang="en-GB" sz="1700" dirty="0"/>
              <a:t> spread of inaccurate information</a:t>
            </a:r>
          </a:p>
          <a:p>
            <a:r>
              <a:rPr lang="en-GB" sz="1700" dirty="0"/>
              <a:t>This can be shared by friends, families and members of the public</a:t>
            </a:r>
          </a:p>
          <a:p>
            <a:pPr marL="0" indent="0">
              <a:buNone/>
            </a:pPr>
            <a:endParaRPr lang="en-GB" sz="1700" dirty="0"/>
          </a:p>
          <a:p>
            <a:pPr marL="0" indent="0">
              <a:buNone/>
            </a:pPr>
            <a:r>
              <a:rPr lang="en-GB" sz="1700" dirty="0"/>
              <a:t>Disinformation: </a:t>
            </a:r>
          </a:p>
          <a:p>
            <a:r>
              <a:rPr lang="en-GB" sz="1700" dirty="0"/>
              <a:t>Inaccurate information that intends to </a:t>
            </a:r>
            <a:r>
              <a:rPr lang="en-GB" sz="1700" b="1" dirty="0"/>
              <a:t>deceive</a:t>
            </a:r>
            <a:r>
              <a:rPr lang="en-GB" sz="1700" dirty="0"/>
              <a:t> and cause </a:t>
            </a:r>
            <a:r>
              <a:rPr lang="en-GB" sz="1700" b="1" dirty="0"/>
              <a:t>serious harm</a:t>
            </a:r>
          </a:p>
          <a:p>
            <a:r>
              <a:rPr lang="en-GB" sz="1700" dirty="0"/>
              <a:t>This can be spread by state and non-state actors</a:t>
            </a:r>
          </a:p>
          <a:p>
            <a:r>
              <a:rPr lang="en-GB" sz="1700" dirty="0"/>
              <a:t>Impact public policies</a:t>
            </a:r>
          </a:p>
          <a:p>
            <a:r>
              <a:rPr lang="en-GB" sz="1700" dirty="0"/>
              <a:t>Amplifying emergencies and conflict</a:t>
            </a:r>
          </a:p>
          <a:p>
            <a:endParaRPr lang="en-GB" sz="1700" dirty="0"/>
          </a:p>
          <a:p>
            <a:pPr marL="0" indent="0">
              <a:buNone/>
            </a:pPr>
            <a:endParaRPr lang="en-GB" sz="1700" dirty="0"/>
          </a:p>
          <a:p>
            <a:pPr marL="0" indent="0">
              <a:buNone/>
            </a:pPr>
            <a:endParaRPr lang="en-GB" sz="1700" dirty="0"/>
          </a:p>
          <a:p>
            <a:pPr marL="0" indent="0">
              <a:buNone/>
            </a:pPr>
            <a:r>
              <a:rPr lang="en-GB" sz="1700" dirty="0"/>
              <a:t>(United Nations, 2021) </a:t>
            </a:r>
          </a:p>
          <a:p>
            <a:pPr marL="0" indent="0">
              <a:buNone/>
            </a:pPr>
            <a:endParaRPr lang="en-GB" sz="1100" dirty="0"/>
          </a:p>
          <a:p>
            <a:pPr marL="0" indent="0">
              <a:buNone/>
            </a:pPr>
            <a:endParaRPr lang="en-GB" sz="1100" dirty="0"/>
          </a:p>
          <a:p>
            <a:pPr marL="0" indent="0">
              <a:buNone/>
            </a:pPr>
            <a:endParaRPr lang="en-GB" sz="11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77389C-27E6-8195-6EAC-8B0205B5D816}"/>
              </a:ext>
            </a:extLst>
          </p:cNvPr>
          <p:cNvPicPr>
            <a:picLocks noChangeAspect="1"/>
          </p:cNvPicPr>
          <p:nvPr/>
        </p:nvPicPr>
        <p:blipFill rotWithShape="1">
          <a:blip r:embed="rId3"/>
          <a:srcRect t="64" r="4" b="3"/>
          <a:stretch/>
        </p:blipFill>
        <p:spPr>
          <a:xfrm>
            <a:off x="5977788" y="799352"/>
            <a:ext cx="5425410" cy="5259296"/>
          </a:xfrm>
          <a:prstGeom prst="rect">
            <a:avLst/>
          </a:prstGeom>
        </p:spPr>
      </p:pic>
    </p:spTree>
    <p:extLst>
      <p:ext uri="{BB962C8B-B14F-4D97-AF65-F5344CB8AC3E}">
        <p14:creationId xmlns:p14="http://schemas.microsoft.com/office/powerpoint/2010/main" val="470656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6D819-B029-B9EA-CD06-F7CA74690A81}"/>
              </a:ext>
            </a:extLst>
          </p:cNvPr>
          <p:cNvSpPr>
            <a:spLocks noGrp="1"/>
          </p:cNvSpPr>
          <p:nvPr>
            <p:ph type="title"/>
          </p:nvPr>
        </p:nvSpPr>
        <p:spPr/>
        <p:txBody>
          <a:bodyPr/>
          <a:lstStyle/>
          <a:p>
            <a:r>
              <a:rPr lang="en-GB" dirty="0"/>
              <a:t>Misinformation and Health </a:t>
            </a:r>
          </a:p>
        </p:txBody>
      </p:sp>
      <p:pic>
        <p:nvPicPr>
          <p:cNvPr id="4" name="Online Media 3" title="Misinformation trends in 2021 - BBC News">
            <a:hlinkClick r:id="" action="ppaction://media"/>
            <a:extLst>
              <a:ext uri="{FF2B5EF4-FFF2-40B4-BE49-F238E27FC236}">
                <a16:creationId xmlns:a16="http://schemas.microsoft.com/office/drawing/2014/main" id="{B62DA40A-430E-9DE6-DB21-EA4EFB25948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7439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732E-E741-2AD5-EF50-13BB2498FA80}"/>
              </a:ext>
            </a:extLst>
          </p:cNvPr>
          <p:cNvSpPr>
            <a:spLocks noGrp="1"/>
          </p:cNvSpPr>
          <p:nvPr>
            <p:ph type="title"/>
          </p:nvPr>
        </p:nvSpPr>
        <p:spPr/>
        <p:txBody>
          <a:bodyPr/>
          <a:lstStyle/>
          <a:p>
            <a:pPr algn="ctr"/>
            <a:r>
              <a:rPr lang="en-GB" dirty="0"/>
              <a:t>Disinformation and war </a:t>
            </a:r>
          </a:p>
        </p:txBody>
      </p:sp>
      <p:pic>
        <p:nvPicPr>
          <p:cNvPr id="4" name="Online Media 3" title="Ukraine War: The weapon of disinformation">
            <a:hlinkClick r:id="" action="ppaction://media"/>
            <a:extLst>
              <a:ext uri="{FF2B5EF4-FFF2-40B4-BE49-F238E27FC236}">
                <a16:creationId xmlns:a16="http://schemas.microsoft.com/office/drawing/2014/main" id="{9364A28F-C1AA-5A8A-B4B0-0CD9AE1ADF0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1908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5C82E-D8C1-48BD-48B2-C273B56167A2}"/>
              </a:ext>
            </a:extLst>
          </p:cNvPr>
          <p:cNvSpPr>
            <a:spLocks noGrp="1"/>
          </p:cNvSpPr>
          <p:nvPr>
            <p:ph type="title"/>
          </p:nvPr>
        </p:nvSpPr>
        <p:spPr>
          <a:xfrm>
            <a:off x="589560" y="856180"/>
            <a:ext cx="4560584" cy="1128068"/>
          </a:xfrm>
        </p:spPr>
        <p:txBody>
          <a:bodyPr anchor="ctr">
            <a:normAutofit/>
          </a:bodyPr>
          <a:lstStyle/>
          <a:p>
            <a:pPr algn="ctr"/>
            <a:r>
              <a:rPr lang="en-GB" sz="2500" dirty="0"/>
              <a:t>Arguments for Censorship:</a:t>
            </a:r>
            <a:br>
              <a:rPr lang="en-GB" sz="2500" dirty="0"/>
            </a:br>
            <a:r>
              <a:rPr lang="en-GB" sz="2500" dirty="0"/>
              <a:t>How to combat misinformation and disinformation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0D8C7D-B77B-50D7-D21D-436535DBE5FA}"/>
              </a:ext>
            </a:extLst>
          </p:cNvPr>
          <p:cNvSpPr>
            <a:spLocks noGrp="1"/>
          </p:cNvSpPr>
          <p:nvPr>
            <p:ph idx="1"/>
          </p:nvPr>
        </p:nvSpPr>
        <p:spPr>
          <a:xfrm>
            <a:off x="355197" y="2224323"/>
            <a:ext cx="4794948" cy="4380230"/>
          </a:xfrm>
        </p:spPr>
        <p:txBody>
          <a:bodyPr anchor="ctr">
            <a:normAutofit/>
          </a:bodyPr>
          <a:lstStyle/>
          <a:p>
            <a:pPr marL="0" indent="0">
              <a:buNone/>
            </a:pPr>
            <a:r>
              <a:rPr lang="en-GB" sz="1400" dirty="0"/>
              <a:t>To combat disinformation, the UN General assembly highlighted several appropriate responses: </a:t>
            </a:r>
          </a:p>
          <a:p>
            <a:pPr marL="0" indent="0">
              <a:buNone/>
            </a:pPr>
            <a:endParaRPr lang="en-GB" sz="1400" b="1" dirty="0"/>
          </a:p>
          <a:p>
            <a:pPr marL="0" indent="0">
              <a:buNone/>
            </a:pPr>
            <a:r>
              <a:rPr lang="en-GB" sz="1400" b="1" dirty="0"/>
              <a:t>Promoting robust and wide-ranging  public information regimes to information</a:t>
            </a:r>
            <a:r>
              <a:rPr lang="en-GB" sz="1400" dirty="0"/>
              <a:t>:</a:t>
            </a:r>
          </a:p>
          <a:p>
            <a:r>
              <a:rPr lang="en-GB" sz="1400" dirty="0"/>
              <a:t>Public health campaigns </a:t>
            </a:r>
          </a:p>
          <a:p>
            <a:r>
              <a:rPr lang="en-GB" sz="1400" dirty="0"/>
              <a:t>Dissemination of factual, timely, clear, accessible, multilingual and evidence-based </a:t>
            </a:r>
          </a:p>
          <a:p>
            <a:r>
              <a:rPr lang="en-GB" sz="1400" dirty="0"/>
              <a:t>Information (Covid 19) </a:t>
            </a:r>
          </a:p>
          <a:p>
            <a:pPr marL="0" indent="0">
              <a:buNone/>
            </a:pPr>
            <a:endParaRPr lang="en-GB" sz="1400" dirty="0"/>
          </a:p>
          <a:p>
            <a:pPr marL="0" indent="0">
              <a:buNone/>
            </a:pPr>
            <a:r>
              <a:rPr lang="en-GB" sz="1400" b="1" dirty="0"/>
              <a:t>Regulatory approaches that focus on transparency:</a:t>
            </a:r>
            <a:r>
              <a:rPr lang="en-GB" sz="1400" dirty="0"/>
              <a:t> </a:t>
            </a:r>
          </a:p>
          <a:p>
            <a:r>
              <a:rPr lang="en-GB" sz="1400" dirty="0"/>
              <a:t> Digital Services Act (European Union) </a:t>
            </a:r>
          </a:p>
          <a:p>
            <a:r>
              <a:rPr lang="en-GB" sz="1400" dirty="0"/>
              <a:t>Bolstering Online Transparency Act (United States of America)</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7C5250F-E35D-2961-58F6-13927F353BCC}"/>
              </a:ext>
            </a:extLst>
          </p:cNvPr>
          <p:cNvPicPr>
            <a:picLocks noChangeAspect="1"/>
          </p:cNvPicPr>
          <p:nvPr/>
        </p:nvPicPr>
        <p:blipFill rotWithShape="1">
          <a:blip r:embed="rId3"/>
          <a:srcRect l="14671" r="15439"/>
          <a:stretch/>
        </p:blipFill>
        <p:spPr>
          <a:xfrm>
            <a:off x="5977788" y="799352"/>
            <a:ext cx="5425410" cy="5259296"/>
          </a:xfrm>
          <a:prstGeom prst="rect">
            <a:avLst/>
          </a:prstGeom>
        </p:spPr>
      </p:pic>
    </p:spTree>
    <p:extLst>
      <p:ext uri="{BB962C8B-B14F-4D97-AF65-F5344CB8AC3E}">
        <p14:creationId xmlns:p14="http://schemas.microsoft.com/office/powerpoint/2010/main" val="17045009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8D8F2-2BCD-047F-0CE3-BA85F4C6DAC4}"/>
              </a:ext>
            </a:extLst>
          </p:cNvPr>
          <p:cNvSpPr>
            <a:spLocks noGrp="1"/>
          </p:cNvSpPr>
          <p:nvPr>
            <p:ph type="title"/>
          </p:nvPr>
        </p:nvSpPr>
        <p:spPr>
          <a:xfrm>
            <a:off x="589560" y="856180"/>
            <a:ext cx="4560584" cy="1128068"/>
          </a:xfrm>
        </p:spPr>
        <p:txBody>
          <a:bodyPr anchor="ctr">
            <a:normAutofit/>
          </a:bodyPr>
          <a:lstStyle/>
          <a:p>
            <a:r>
              <a:rPr lang="en-GB" sz="3700"/>
              <a:t>UK and disinformation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FB8FF2-3C30-D834-A9D8-173F8D13AF66}"/>
              </a:ext>
            </a:extLst>
          </p:cNvPr>
          <p:cNvSpPr>
            <a:spLocks noGrp="1"/>
          </p:cNvSpPr>
          <p:nvPr>
            <p:ph idx="1"/>
          </p:nvPr>
        </p:nvSpPr>
        <p:spPr>
          <a:xfrm>
            <a:off x="87363" y="2330505"/>
            <a:ext cx="5062781" cy="4499428"/>
          </a:xfrm>
        </p:spPr>
        <p:txBody>
          <a:bodyPr anchor="ctr">
            <a:normAutofit/>
          </a:bodyPr>
          <a:lstStyle/>
          <a:p>
            <a:pPr marL="0" indent="0">
              <a:buNone/>
            </a:pPr>
            <a:r>
              <a:rPr lang="en-GB" sz="2000" b="1" dirty="0"/>
              <a:t>Counter Disinformation Unit (CDU): </a:t>
            </a:r>
          </a:p>
          <a:p>
            <a:pPr marL="0" indent="0">
              <a:buNone/>
            </a:pPr>
            <a:r>
              <a:rPr lang="en-GB" sz="2000" dirty="0"/>
              <a:t>Governmental operational response to disinformation that ensure necessary steps are to taken to identify and respond to disinformation that has potential to threaten areas of public interest.  </a:t>
            </a:r>
          </a:p>
          <a:p>
            <a:pPr marL="0" indent="0">
              <a:buNone/>
            </a:pPr>
            <a:endParaRPr lang="en-GB" sz="2000" dirty="0"/>
          </a:p>
          <a:p>
            <a:pPr marL="0" indent="0">
              <a:buNone/>
            </a:pPr>
            <a:r>
              <a:rPr lang="en-GB" sz="2000" b="1" dirty="0"/>
              <a:t>Online safety Bill:</a:t>
            </a:r>
            <a:r>
              <a:rPr lang="en-GB" sz="2000" dirty="0"/>
              <a:t> </a:t>
            </a:r>
          </a:p>
          <a:p>
            <a:r>
              <a:rPr lang="en-GB" sz="2000" dirty="0"/>
              <a:t>To hold tech and social media companies accountable</a:t>
            </a:r>
          </a:p>
          <a:p>
            <a:r>
              <a:rPr lang="en-GB" sz="2000" dirty="0"/>
              <a:t>Remove materials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D0A6ADD-698A-1B6D-1793-7504B691C289}"/>
              </a:ext>
            </a:extLst>
          </p:cNvPr>
          <p:cNvPicPr>
            <a:picLocks noChangeAspect="1"/>
          </p:cNvPicPr>
          <p:nvPr/>
        </p:nvPicPr>
        <p:blipFill rotWithShape="1">
          <a:blip r:embed="rId3"/>
          <a:srcRect l="26569" r="21851" b="-2"/>
          <a:stretch/>
        </p:blipFill>
        <p:spPr>
          <a:xfrm>
            <a:off x="5977788" y="799352"/>
            <a:ext cx="5425410" cy="5259296"/>
          </a:xfrm>
          <a:prstGeom prst="rect">
            <a:avLst/>
          </a:prstGeom>
        </p:spPr>
      </p:pic>
    </p:spTree>
    <p:extLst>
      <p:ext uri="{BB962C8B-B14F-4D97-AF65-F5344CB8AC3E}">
        <p14:creationId xmlns:p14="http://schemas.microsoft.com/office/powerpoint/2010/main" val="859269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26181-8B24-C871-E0B0-777A0CB9E989}"/>
              </a:ext>
            </a:extLst>
          </p:cNvPr>
          <p:cNvSpPr>
            <a:spLocks noGrp="1"/>
          </p:cNvSpPr>
          <p:nvPr>
            <p:ph type="title"/>
          </p:nvPr>
        </p:nvSpPr>
        <p:spPr>
          <a:xfrm>
            <a:off x="589560" y="856180"/>
            <a:ext cx="4560584" cy="1128068"/>
          </a:xfrm>
        </p:spPr>
        <p:txBody>
          <a:bodyPr anchor="ctr">
            <a:normAutofit/>
          </a:bodyPr>
          <a:lstStyle/>
          <a:p>
            <a:r>
              <a:rPr lang="en-GB" sz="3700"/>
              <a:t>Fake news and children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742576-EF5D-9202-9266-F00375491FD8}"/>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To make online environments safer for children, NPCC (2021) provides guidance for parents on how to support children in  spotting misinformation: </a:t>
            </a:r>
          </a:p>
          <a:p>
            <a:r>
              <a:rPr lang="en-GB" sz="2000" dirty="0"/>
              <a:t>Don’t share if unsure </a:t>
            </a:r>
          </a:p>
          <a:p>
            <a:r>
              <a:rPr lang="en-GB" sz="2000" dirty="0"/>
              <a:t>Conduct own research </a:t>
            </a:r>
          </a:p>
          <a:p>
            <a:r>
              <a:rPr lang="en-GB" sz="2000" dirty="0"/>
              <a:t>Don’t participate in risk challenges</a:t>
            </a:r>
          </a:p>
          <a:p>
            <a:r>
              <a:rPr lang="en-GB" sz="2000" dirty="0"/>
              <a:t>Regular communication </a:t>
            </a:r>
          </a:p>
          <a:p>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42F065-0226-3B4E-002E-1154F5E7603A}"/>
              </a:ext>
            </a:extLst>
          </p:cNvPr>
          <p:cNvPicPr>
            <a:picLocks noChangeAspect="1"/>
          </p:cNvPicPr>
          <p:nvPr/>
        </p:nvPicPr>
        <p:blipFill rotWithShape="1">
          <a:blip r:embed="rId2"/>
          <a:srcRect l="18316" r="11537" b="2"/>
          <a:stretch/>
        </p:blipFill>
        <p:spPr>
          <a:xfrm>
            <a:off x="5977788" y="799352"/>
            <a:ext cx="5425410" cy="5259296"/>
          </a:xfrm>
          <a:prstGeom prst="rect">
            <a:avLst/>
          </a:prstGeom>
        </p:spPr>
      </p:pic>
    </p:spTree>
    <p:extLst>
      <p:ext uri="{BB962C8B-B14F-4D97-AF65-F5344CB8AC3E}">
        <p14:creationId xmlns:p14="http://schemas.microsoft.com/office/powerpoint/2010/main" val="164023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F543442-3A57-CAD8-925C-1463ABC7A7B0}"/>
              </a:ext>
            </a:extLst>
          </p:cNvPr>
          <p:cNvSpPr txBox="1"/>
          <p:nvPr/>
        </p:nvSpPr>
        <p:spPr>
          <a:xfrm>
            <a:off x="589560" y="856180"/>
            <a:ext cx="4560584" cy="1128068"/>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kumimoji="0" lang="en-US" sz="3100" b="0" i="0" u="none" strike="noStrike" cap="none" spc="0" normalizeH="0" baseline="0" noProof="0">
                <a:ln>
                  <a:noFill/>
                </a:ln>
                <a:effectLst/>
                <a:uLnTx/>
                <a:uFillTx/>
                <a:latin typeface="+mj-lt"/>
                <a:ea typeface="+mj-ea"/>
                <a:cs typeface="+mj-cs"/>
              </a:rPr>
              <a:t>Arguments for Censorship: Children’s experience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8F1A22-66C8-E23C-01F6-1826375E95E2}"/>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a:r>
              <a:rPr lang="en-US" sz="2000"/>
              <a:t>According to Ofcom (2022) yearly media use and attitudes report, detailed children experiences within online environments and reported: </a:t>
            </a:r>
          </a:p>
          <a:p>
            <a:r>
              <a:rPr lang="en-US" sz="2000"/>
              <a:t>36% of children (8-17) accessed ‘worrying or nasty’ content online. </a:t>
            </a:r>
          </a:p>
          <a:p>
            <a:r>
              <a:rPr lang="en-US" sz="2000"/>
              <a:t>32% of children (8-11) accessed ‘worrying or nasty’ content online.</a:t>
            </a:r>
          </a:p>
          <a:p>
            <a:r>
              <a:rPr lang="en-US" sz="2000"/>
              <a:t>42% of children (16-17) accessed ‘worrying or nasty’ content online</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9FFA26-8862-7511-C7E3-428083822C8B}"/>
              </a:ext>
            </a:extLst>
          </p:cNvPr>
          <p:cNvPicPr>
            <a:picLocks noChangeAspect="1"/>
          </p:cNvPicPr>
          <p:nvPr/>
        </p:nvPicPr>
        <p:blipFill rotWithShape="1">
          <a:blip r:embed="rId3"/>
          <a:srcRect l="6487" r="16661" b="2"/>
          <a:stretch/>
        </p:blipFill>
        <p:spPr>
          <a:xfrm>
            <a:off x="5977788" y="799352"/>
            <a:ext cx="5425410" cy="5259296"/>
          </a:xfrm>
          <a:prstGeom prst="rect">
            <a:avLst/>
          </a:prstGeom>
        </p:spPr>
      </p:pic>
    </p:spTree>
    <p:extLst>
      <p:ext uri="{BB962C8B-B14F-4D97-AF65-F5344CB8AC3E}">
        <p14:creationId xmlns:p14="http://schemas.microsoft.com/office/powerpoint/2010/main" val="3977130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5FB07-EF1D-1127-BB5E-AE76F520FC8F}"/>
              </a:ext>
            </a:extLst>
          </p:cNvPr>
          <p:cNvSpPr>
            <a:spLocks noGrp="1"/>
          </p:cNvSpPr>
          <p:nvPr>
            <p:ph type="title"/>
          </p:nvPr>
        </p:nvSpPr>
        <p:spPr>
          <a:xfrm>
            <a:off x="589560" y="856180"/>
            <a:ext cx="4560584" cy="1128068"/>
          </a:xfrm>
        </p:spPr>
        <p:txBody>
          <a:bodyPr anchor="ctr">
            <a:normAutofit/>
          </a:bodyPr>
          <a:lstStyle/>
          <a:p>
            <a:r>
              <a:rPr lang="en-GB" sz="2500"/>
              <a:t>Argument for Censorship: Children’s experience</a:t>
            </a:r>
            <a:br>
              <a:rPr lang="en-GB" sz="2500"/>
            </a:br>
            <a:r>
              <a:rPr lang="en-GB" sz="2500"/>
              <a:t>Census 2021</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17281-D1EE-2D4F-2B09-F8600E1EC96D}"/>
              </a:ext>
            </a:extLst>
          </p:cNvPr>
          <p:cNvSpPr>
            <a:spLocks noGrp="1"/>
          </p:cNvSpPr>
          <p:nvPr>
            <p:ph idx="1"/>
          </p:nvPr>
        </p:nvSpPr>
        <p:spPr>
          <a:xfrm>
            <a:off x="590719" y="2330505"/>
            <a:ext cx="4559425" cy="3979585"/>
          </a:xfrm>
        </p:spPr>
        <p:txBody>
          <a:bodyPr anchor="ctr">
            <a:normAutofit/>
          </a:bodyPr>
          <a:lstStyle/>
          <a:p>
            <a:r>
              <a:rPr lang="en-GB" sz="1700"/>
              <a:t>One in six children (17%) aged 10 to 15 years spoke with someone they had never met before (equivalent to 682,000 children) in the previous 12 month</a:t>
            </a:r>
          </a:p>
          <a:p>
            <a:r>
              <a:rPr lang="en-GB" sz="1700"/>
              <a:t>Estimated 1 in 50 children (2%) spoke to or messaged someone online who they thought was their age but later found out were much older.</a:t>
            </a:r>
          </a:p>
          <a:p>
            <a:r>
              <a:rPr lang="en-GB" sz="1700"/>
              <a:t>One in ten children reported sexual messages </a:t>
            </a:r>
          </a:p>
          <a:p>
            <a:r>
              <a:rPr lang="en-GB" sz="1700"/>
              <a:t>One in one hundred sent sexual messages  </a:t>
            </a:r>
          </a:p>
          <a:p>
            <a:pPr marL="0" indent="0">
              <a:buNone/>
            </a:pPr>
            <a:endParaRPr lang="en-GB" sz="1700"/>
          </a:p>
          <a:p>
            <a:pPr marL="0" indent="0">
              <a:buNone/>
            </a:pPr>
            <a:r>
              <a:rPr lang="en-GB" sz="1700"/>
              <a:t>(Office of National Statistic,2022)</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468E8BA-03A5-8AFB-389C-8FDCFEC76B07}"/>
              </a:ext>
            </a:extLst>
          </p:cNvPr>
          <p:cNvPicPr>
            <a:picLocks noChangeAspect="1"/>
          </p:cNvPicPr>
          <p:nvPr/>
        </p:nvPicPr>
        <p:blipFill rotWithShape="1">
          <a:blip r:embed="rId3"/>
          <a:srcRect l="6487" r="16661" b="2"/>
          <a:stretch/>
        </p:blipFill>
        <p:spPr>
          <a:xfrm>
            <a:off x="5977788" y="799352"/>
            <a:ext cx="5425410" cy="5259296"/>
          </a:xfrm>
          <a:prstGeom prst="rect">
            <a:avLst/>
          </a:prstGeom>
        </p:spPr>
      </p:pic>
    </p:spTree>
    <p:extLst>
      <p:ext uri="{BB962C8B-B14F-4D97-AF65-F5344CB8AC3E}">
        <p14:creationId xmlns:p14="http://schemas.microsoft.com/office/powerpoint/2010/main" val="2664115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A2F6E-D2D8-F321-266B-5AA4430A2FFA}"/>
              </a:ext>
            </a:extLst>
          </p:cNvPr>
          <p:cNvSpPr>
            <a:spLocks noGrp="1"/>
          </p:cNvSpPr>
          <p:nvPr>
            <p:ph type="title"/>
          </p:nvPr>
        </p:nvSpPr>
        <p:spPr>
          <a:xfrm>
            <a:off x="589560" y="856180"/>
            <a:ext cx="4560584" cy="1128068"/>
          </a:xfrm>
        </p:spPr>
        <p:txBody>
          <a:bodyPr anchor="ctr">
            <a:normAutofit/>
          </a:bodyPr>
          <a:lstStyle/>
          <a:p>
            <a:r>
              <a:rPr lang="en-GB" sz="4000"/>
              <a:t>Online Safety Bill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D9B38D-392E-F8B8-B48E-03FE4A97A14E}"/>
              </a:ext>
            </a:extLst>
          </p:cNvPr>
          <p:cNvSpPr>
            <a:spLocks noGrp="1"/>
          </p:cNvSpPr>
          <p:nvPr>
            <p:ph idx="1"/>
          </p:nvPr>
        </p:nvSpPr>
        <p:spPr>
          <a:xfrm>
            <a:off x="590719" y="2330505"/>
            <a:ext cx="4559425" cy="3979585"/>
          </a:xfrm>
        </p:spPr>
        <p:txBody>
          <a:bodyPr anchor="ctr">
            <a:normAutofit/>
          </a:bodyPr>
          <a:lstStyle/>
          <a:p>
            <a:pPr marL="0" indent="0">
              <a:buNone/>
            </a:pPr>
            <a:r>
              <a:rPr lang="en-GB" sz="1600"/>
              <a:t>The Online Safety bill aims to:</a:t>
            </a:r>
          </a:p>
          <a:p>
            <a:endParaRPr lang="en-GB" sz="1600"/>
          </a:p>
          <a:p>
            <a:r>
              <a:rPr lang="en-GB" sz="1600"/>
              <a:t>preserve and enhance freedom of speech online</a:t>
            </a:r>
          </a:p>
          <a:p>
            <a:r>
              <a:rPr lang="en-GB" sz="1600"/>
              <a:t>increase user safety online</a:t>
            </a:r>
          </a:p>
          <a:p>
            <a:r>
              <a:rPr lang="en-GB" sz="1600"/>
              <a:t>improve law enforcement’s ability to tackle illegal content online</a:t>
            </a:r>
          </a:p>
          <a:p>
            <a:r>
              <a:rPr lang="en-GB" sz="1600"/>
              <a:t>improve users’ ability to keep themselves safe online</a:t>
            </a:r>
          </a:p>
          <a:p>
            <a:r>
              <a:rPr lang="en-GB" sz="1600"/>
              <a:t>improve society’s understanding of the harm landscape</a:t>
            </a:r>
          </a:p>
          <a:p>
            <a:endParaRPr lang="en-GB" sz="1600"/>
          </a:p>
          <a:p>
            <a:pPr marL="0" indent="0">
              <a:buNone/>
            </a:pPr>
            <a:r>
              <a:rPr lang="en-GB" sz="1600"/>
              <a:t>(Department for Digital, Cultural, Media and Sports, 2022)</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24DEA0-09BA-CF5F-DBFA-BBFF494934F0}"/>
              </a:ext>
            </a:extLst>
          </p:cNvPr>
          <p:cNvPicPr>
            <a:picLocks noChangeAspect="1"/>
          </p:cNvPicPr>
          <p:nvPr/>
        </p:nvPicPr>
        <p:blipFill rotWithShape="1">
          <a:blip r:embed="rId3"/>
          <a:srcRect l="38507" r="3467" b="2"/>
          <a:stretch/>
        </p:blipFill>
        <p:spPr>
          <a:xfrm>
            <a:off x="5977788" y="799352"/>
            <a:ext cx="5425410" cy="5259296"/>
          </a:xfrm>
          <a:prstGeom prst="rect">
            <a:avLst/>
          </a:prstGeom>
        </p:spPr>
      </p:pic>
    </p:spTree>
    <p:extLst>
      <p:ext uri="{BB962C8B-B14F-4D97-AF65-F5344CB8AC3E}">
        <p14:creationId xmlns:p14="http://schemas.microsoft.com/office/powerpoint/2010/main" val="3783511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AEB1E-66ED-A8A7-DCE7-20B53BD2F2B6}"/>
              </a:ext>
            </a:extLst>
          </p:cNvPr>
          <p:cNvSpPr>
            <a:spLocks noGrp="1"/>
          </p:cNvSpPr>
          <p:nvPr>
            <p:ph type="title"/>
          </p:nvPr>
        </p:nvSpPr>
        <p:spPr>
          <a:xfrm>
            <a:off x="589560" y="856180"/>
            <a:ext cx="4560584" cy="1128068"/>
          </a:xfrm>
        </p:spPr>
        <p:txBody>
          <a:bodyPr anchor="ctr">
            <a:normAutofit/>
          </a:bodyPr>
          <a:lstStyle/>
          <a:p>
            <a:r>
              <a:rPr lang="en-GB" sz="3700"/>
              <a:t>Rational for the Online safety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8BC03-213D-DACA-76DB-FF5FA3062822}"/>
              </a:ext>
            </a:extLst>
          </p:cNvPr>
          <p:cNvSpPr>
            <a:spLocks noGrp="1"/>
          </p:cNvSpPr>
          <p:nvPr>
            <p:ph idx="1"/>
          </p:nvPr>
        </p:nvSpPr>
        <p:spPr>
          <a:xfrm>
            <a:off x="590719" y="2330505"/>
            <a:ext cx="4559425" cy="3979585"/>
          </a:xfrm>
        </p:spPr>
        <p:txBody>
          <a:bodyPr anchor="ctr">
            <a:normAutofit/>
          </a:bodyPr>
          <a:lstStyle/>
          <a:p>
            <a:pPr marL="0" indent="0">
              <a:buNone/>
            </a:pPr>
            <a:r>
              <a:rPr lang="en-GB" sz="2000"/>
              <a:t>In their critical review, Trengove et al (2022)highlight the rationale behind creating and implementing the bill into law. The rationale covers several key areas relating to children: </a:t>
            </a:r>
          </a:p>
          <a:p>
            <a:r>
              <a:rPr lang="en-GB" sz="2000"/>
              <a:t>Child exploitation and abuse </a:t>
            </a:r>
          </a:p>
          <a:p>
            <a:r>
              <a:rPr lang="en-GB" sz="2000"/>
              <a:t>Terrorist content </a:t>
            </a:r>
          </a:p>
          <a:p>
            <a:r>
              <a:rPr lang="en-GB" sz="2000"/>
              <a:t>Cyberbullying </a:t>
            </a:r>
          </a:p>
          <a:p>
            <a:r>
              <a:rPr lang="en-GB" sz="2000"/>
              <a:t>Self-harm and suicide </a:t>
            </a:r>
          </a:p>
          <a:p>
            <a:r>
              <a:rPr lang="en-GB" sz="2000"/>
              <a:t>Underage sexual imagery </a:t>
            </a:r>
          </a:p>
          <a:p>
            <a:r>
              <a:rPr lang="en-GB" sz="2000"/>
              <a:t>Disinformation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06A0F0-D68E-0427-A4D6-14D046AE3FFF}"/>
              </a:ext>
            </a:extLst>
          </p:cNvPr>
          <p:cNvPicPr>
            <a:picLocks noChangeAspect="1"/>
          </p:cNvPicPr>
          <p:nvPr/>
        </p:nvPicPr>
        <p:blipFill rotWithShape="1">
          <a:blip r:embed="rId3"/>
          <a:srcRect t="64" r="4" b="3"/>
          <a:stretch/>
        </p:blipFill>
        <p:spPr>
          <a:xfrm>
            <a:off x="5977788" y="799352"/>
            <a:ext cx="5425410" cy="5259296"/>
          </a:xfrm>
          <a:prstGeom prst="rect">
            <a:avLst/>
          </a:prstGeom>
        </p:spPr>
      </p:pic>
    </p:spTree>
    <p:extLst>
      <p:ext uri="{BB962C8B-B14F-4D97-AF65-F5344CB8AC3E}">
        <p14:creationId xmlns:p14="http://schemas.microsoft.com/office/powerpoint/2010/main" val="983310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CD844-DC70-3920-D36A-530F2F2F705D}"/>
              </a:ext>
            </a:extLst>
          </p:cNvPr>
          <p:cNvSpPr>
            <a:spLocks noGrp="1"/>
          </p:cNvSpPr>
          <p:nvPr>
            <p:ph type="title"/>
          </p:nvPr>
        </p:nvSpPr>
        <p:spPr>
          <a:xfrm>
            <a:off x="589560" y="856180"/>
            <a:ext cx="4560584" cy="1128068"/>
          </a:xfrm>
        </p:spPr>
        <p:txBody>
          <a:bodyPr anchor="ctr">
            <a:normAutofit/>
          </a:bodyPr>
          <a:lstStyle/>
          <a:p>
            <a:r>
              <a:rPr lang="en-GB" sz="3700"/>
              <a:t>How would it protect children?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72879A-EBDD-3EB3-E9B7-04617AC05CA5}"/>
              </a:ext>
            </a:extLst>
          </p:cNvPr>
          <p:cNvSpPr>
            <a:spLocks noGrp="1"/>
          </p:cNvSpPr>
          <p:nvPr>
            <p:ph idx="1"/>
          </p:nvPr>
        </p:nvSpPr>
        <p:spPr>
          <a:xfrm>
            <a:off x="590719" y="2330505"/>
            <a:ext cx="4559425" cy="3979585"/>
          </a:xfrm>
        </p:spPr>
        <p:txBody>
          <a:bodyPr anchor="ctr">
            <a:normAutofit/>
          </a:bodyPr>
          <a:lstStyle/>
          <a:p>
            <a:pPr marL="0" indent="0">
              <a:buNone/>
            </a:pPr>
            <a:r>
              <a:rPr lang="en-GB" sz="2000"/>
              <a:t>The bill will hold social media companies legally accountable for keeping children and you people safe online by: </a:t>
            </a:r>
          </a:p>
          <a:p>
            <a:r>
              <a:rPr lang="en-GB" sz="2000"/>
              <a:t>Removing harmful content quickly or prevent it appearing</a:t>
            </a:r>
          </a:p>
          <a:p>
            <a:r>
              <a:rPr lang="en-GB" sz="2000"/>
              <a:t> Preventing access to harmful and inappropriate aged content </a:t>
            </a:r>
          </a:p>
          <a:p>
            <a:r>
              <a:rPr lang="en-GB" sz="2000"/>
              <a:t>Enforce age limitations and measures </a:t>
            </a:r>
          </a:p>
          <a:p>
            <a:r>
              <a:rPr lang="en-GB" sz="2000"/>
              <a:t>Provide parents accessible ways to report problems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33E598-A3D3-6F59-8B9A-7F13F36F1184}"/>
              </a:ext>
            </a:extLst>
          </p:cNvPr>
          <p:cNvPicPr>
            <a:picLocks noChangeAspect="1"/>
          </p:cNvPicPr>
          <p:nvPr/>
        </p:nvPicPr>
        <p:blipFill rotWithShape="1">
          <a:blip r:embed="rId3"/>
          <a:srcRect l="25413" r="21977" b="1"/>
          <a:stretch/>
        </p:blipFill>
        <p:spPr>
          <a:xfrm>
            <a:off x="5977788" y="799352"/>
            <a:ext cx="5425410" cy="5259296"/>
          </a:xfrm>
          <a:prstGeom prst="rect">
            <a:avLst/>
          </a:prstGeom>
        </p:spPr>
      </p:pic>
    </p:spTree>
    <p:extLst>
      <p:ext uri="{BB962C8B-B14F-4D97-AF65-F5344CB8AC3E}">
        <p14:creationId xmlns:p14="http://schemas.microsoft.com/office/powerpoint/2010/main" val="1224626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F3968-35F9-80DF-CA83-C2B359019EBB}"/>
              </a:ext>
            </a:extLst>
          </p:cNvPr>
          <p:cNvSpPr>
            <a:spLocks noGrp="1"/>
          </p:cNvSpPr>
          <p:nvPr>
            <p:ph type="title"/>
          </p:nvPr>
        </p:nvSpPr>
        <p:spPr>
          <a:xfrm>
            <a:off x="589560" y="856180"/>
            <a:ext cx="4560584" cy="1128068"/>
          </a:xfrm>
        </p:spPr>
        <p:txBody>
          <a:bodyPr anchor="ctr">
            <a:normAutofit/>
          </a:bodyPr>
          <a:lstStyle/>
          <a:p>
            <a:r>
              <a:rPr lang="en-GB" sz="3700"/>
              <a:t>Online safety bill: Question Time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03089F-E92C-B83A-4EC4-D0AF67EC6350}"/>
              </a:ext>
            </a:extLst>
          </p:cNvPr>
          <p:cNvSpPr>
            <a:spLocks noGrp="1"/>
          </p:cNvSpPr>
          <p:nvPr>
            <p:ph idx="1"/>
          </p:nvPr>
        </p:nvSpPr>
        <p:spPr>
          <a:xfrm>
            <a:off x="590719" y="2330505"/>
            <a:ext cx="4559425" cy="3979585"/>
          </a:xfrm>
        </p:spPr>
        <p:txBody>
          <a:bodyPr anchor="ctr">
            <a:normAutofit/>
          </a:bodyPr>
          <a:lstStyle/>
          <a:p>
            <a:pPr marL="0" indent="0">
              <a:buNone/>
            </a:pPr>
            <a:r>
              <a:rPr lang="en-GB" sz="2000"/>
              <a:t>The bill proposes the removal of harmful content. </a:t>
            </a:r>
          </a:p>
          <a:p>
            <a:pPr marL="0" indent="0">
              <a:buNone/>
            </a:pPr>
            <a:r>
              <a:rPr lang="en-GB" sz="2000"/>
              <a:t>What constitutes as harmful? </a:t>
            </a:r>
          </a:p>
          <a:p>
            <a:pPr marL="0" indent="0">
              <a:buNone/>
            </a:pPr>
            <a:r>
              <a:rPr lang="en-GB" sz="2000"/>
              <a:t>Is all harmful content illegal? </a:t>
            </a:r>
          </a:p>
          <a:p>
            <a:pPr marL="0" indent="0">
              <a:buNone/>
            </a:pPr>
            <a:r>
              <a:rPr lang="en-GB" sz="2000"/>
              <a:t>What infringement would this have on freedom of expression?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6953FA-0AC9-F725-395A-4551D43BAA4C}"/>
              </a:ext>
            </a:extLst>
          </p:cNvPr>
          <p:cNvPicPr>
            <a:picLocks noChangeAspect="1"/>
          </p:cNvPicPr>
          <p:nvPr/>
        </p:nvPicPr>
        <p:blipFill rotWithShape="1">
          <a:blip r:embed="rId2"/>
          <a:srcRect l="12754" r="18388" b="1"/>
          <a:stretch/>
        </p:blipFill>
        <p:spPr>
          <a:xfrm>
            <a:off x="5977788" y="799352"/>
            <a:ext cx="5425410" cy="5259296"/>
          </a:xfrm>
          <a:prstGeom prst="rect">
            <a:avLst/>
          </a:prstGeom>
        </p:spPr>
      </p:pic>
    </p:spTree>
    <p:extLst>
      <p:ext uri="{BB962C8B-B14F-4D97-AF65-F5344CB8AC3E}">
        <p14:creationId xmlns:p14="http://schemas.microsoft.com/office/powerpoint/2010/main" val="1010187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05DE3-AC6F-C50C-FDF9-6BEEAD3DE104}"/>
              </a:ext>
            </a:extLst>
          </p:cNvPr>
          <p:cNvSpPr>
            <a:spLocks noGrp="1"/>
          </p:cNvSpPr>
          <p:nvPr>
            <p:ph type="title"/>
          </p:nvPr>
        </p:nvSpPr>
        <p:spPr>
          <a:xfrm>
            <a:off x="589560" y="856180"/>
            <a:ext cx="4560584" cy="1128068"/>
          </a:xfrm>
        </p:spPr>
        <p:txBody>
          <a:bodyPr anchor="ctr">
            <a:normAutofit/>
          </a:bodyPr>
          <a:lstStyle/>
          <a:p>
            <a:r>
              <a:rPr lang="en-GB" sz="2500"/>
              <a:t>Arguments Against Censorship: </a:t>
            </a:r>
            <a:br>
              <a:rPr lang="en-GB" sz="2500"/>
            </a:br>
            <a:r>
              <a:rPr lang="en-GB" sz="2500"/>
              <a:t>Digital Repression</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ED5B10-687B-A484-9804-39E725EE0B67}"/>
              </a:ext>
            </a:extLst>
          </p:cNvPr>
          <p:cNvSpPr>
            <a:spLocks noGrp="1"/>
          </p:cNvSpPr>
          <p:nvPr>
            <p:ph idx="1"/>
          </p:nvPr>
        </p:nvSpPr>
        <p:spPr>
          <a:xfrm>
            <a:off x="590719" y="2330505"/>
            <a:ext cx="4559425" cy="3979585"/>
          </a:xfrm>
        </p:spPr>
        <p:txBody>
          <a:bodyPr anchor="ctr">
            <a:normAutofit/>
          </a:bodyPr>
          <a:lstStyle/>
          <a:p>
            <a:pPr marL="0" indent="0">
              <a:buNone/>
            </a:pPr>
            <a:r>
              <a:rPr lang="en-GB" sz="2000"/>
              <a:t>“…the act of using information and communications technology to surveil, coerce, or manipulate individuals or groups in order to deter specific activities or beliefs that challenges the state” (Feldstein, 2021. p. 25) </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12B56E-7B5D-4438-50CE-E577FFFC950A}"/>
              </a:ext>
            </a:extLst>
          </p:cNvPr>
          <p:cNvPicPr>
            <a:picLocks noChangeAspect="1"/>
          </p:cNvPicPr>
          <p:nvPr/>
        </p:nvPicPr>
        <p:blipFill rotWithShape="1">
          <a:blip r:embed="rId3"/>
          <a:srcRect l="23249" r="18725" b="2"/>
          <a:stretch/>
        </p:blipFill>
        <p:spPr>
          <a:xfrm>
            <a:off x="5977788" y="799352"/>
            <a:ext cx="5425410" cy="5259296"/>
          </a:xfrm>
          <a:prstGeom prst="rect">
            <a:avLst/>
          </a:prstGeom>
        </p:spPr>
      </p:pic>
    </p:spTree>
    <p:extLst>
      <p:ext uri="{BB962C8B-B14F-4D97-AF65-F5344CB8AC3E}">
        <p14:creationId xmlns:p14="http://schemas.microsoft.com/office/powerpoint/2010/main" val="2771633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FDDC0-BD4B-3EAB-67B6-BBD77A0776C7}"/>
              </a:ext>
            </a:extLst>
          </p:cNvPr>
          <p:cNvSpPr>
            <a:spLocks noGrp="1"/>
          </p:cNvSpPr>
          <p:nvPr>
            <p:ph type="title"/>
          </p:nvPr>
        </p:nvSpPr>
        <p:spPr>
          <a:xfrm>
            <a:off x="738612" y="166435"/>
            <a:ext cx="10515600" cy="649539"/>
          </a:xfrm>
        </p:spPr>
        <p:txBody>
          <a:bodyPr>
            <a:normAutofit fontScale="90000"/>
          </a:bodyPr>
          <a:lstStyle/>
          <a:p>
            <a:pPr algn="ctr"/>
            <a:r>
              <a:rPr lang="en-GB" dirty="0"/>
              <a:t>Taxonomy of digital repression </a:t>
            </a:r>
          </a:p>
        </p:txBody>
      </p:sp>
      <p:pic>
        <p:nvPicPr>
          <p:cNvPr id="5" name="Content Placeholder 4">
            <a:extLst>
              <a:ext uri="{FF2B5EF4-FFF2-40B4-BE49-F238E27FC236}">
                <a16:creationId xmlns:a16="http://schemas.microsoft.com/office/drawing/2014/main" id="{9DADFAD0-8EFB-2036-D85F-6029CF2BBF7A}"/>
              </a:ext>
            </a:extLst>
          </p:cNvPr>
          <p:cNvPicPr>
            <a:picLocks noGrp="1" noChangeAspect="1"/>
          </p:cNvPicPr>
          <p:nvPr>
            <p:ph idx="1"/>
          </p:nvPr>
        </p:nvPicPr>
        <p:blipFill>
          <a:blip r:embed="rId3"/>
          <a:stretch>
            <a:fillRect/>
          </a:stretch>
        </p:blipFill>
        <p:spPr>
          <a:xfrm>
            <a:off x="930618" y="688063"/>
            <a:ext cx="10820781" cy="5350787"/>
          </a:xfrm>
        </p:spPr>
      </p:pic>
      <p:sp>
        <p:nvSpPr>
          <p:cNvPr id="6" name="TextBox 5">
            <a:extLst>
              <a:ext uri="{FF2B5EF4-FFF2-40B4-BE49-F238E27FC236}">
                <a16:creationId xmlns:a16="http://schemas.microsoft.com/office/drawing/2014/main" id="{D247A909-BCB1-236E-D90C-2E398397A7F6}"/>
              </a:ext>
            </a:extLst>
          </p:cNvPr>
          <p:cNvSpPr txBox="1"/>
          <p:nvPr/>
        </p:nvSpPr>
        <p:spPr>
          <a:xfrm>
            <a:off x="10210800" y="6038850"/>
            <a:ext cx="18002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(Feldstein, 2021)</a:t>
            </a:r>
          </a:p>
        </p:txBody>
      </p:sp>
    </p:spTree>
    <p:extLst>
      <p:ext uri="{BB962C8B-B14F-4D97-AF65-F5344CB8AC3E}">
        <p14:creationId xmlns:p14="http://schemas.microsoft.com/office/powerpoint/2010/main" val="2819514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C6116-2351-E929-AC2B-2305AE4ABE97}"/>
              </a:ext>
            </a:extLst>
          </p:cNvPr>
          <p:cNvSpPr>
            <a:spLocks noGrp="1"/>
          </p:cNvSpPr>
          <p:nvPr>
            <p:ph type="title"/>
          </p:nvPr>
        </p:nvSpPr>
        <p:spPr>
          <a:xfrm>
            <a:off x="589560" y="856180"/>
            <a:ext cx="4560584" cy="1128068"/>
          </a:xfrm>
        </p:spPr>
        <p:txBody>
          <a:bodyPr anchor="ctr">
            <a:normAutofit/>
          </a:bodyPr>
          <a:lstStyle/>
          <a:p>
            <a:r>
              <a:rPr lang="en-GB" sz="2500"/>
              <a:t>Freedom of Expression and Creativity</a:t>
            </a:r>
            <a:br>
              <a:rPr lang="en-GB" sz="2500"/>
            </a:br>
            <a:endParaRPr lang="en-GB" sz="25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8222E5-213D-347E-8BBC-9F6CC54E473B}"/>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Opponents of censorship argue for the importance of freedom of expression (Bromell, 2022; </a:t>
            </a:r>
            <a:r>
              <a:rPr lang="en-GB" sz="2000" dirty="0" err="1"/>
              <a:t>Benedek</a:t>
            </a:r>
            <a:r>
              <a:rPr lang="en-GB" sz="2000" dirty="0"/>
              <a:t> and </a:t>
            </a:r>
            <a:r>
              <a:rPr lang="en-GB" sz="2000" dirty="0" err="1"/>
              <a:t>Kettemann</a:t>
            </a:r>
            <a:r>
              <a:rPr lang="en-GB" sz="2000" dirty="0"/>
              <a:t>, 2020). </a:t>
            </a:r>
          </a:p>
          <a:p>
            <a:pPr marL="0" indent="0">
              <a:buNone/>
            </a:pPr>
            <a:endParaRPr lang="en-GB" sz="2000" dirty="0"/>
          </a:p>
          <a:p>
            <a:pPr marL="0" indent="0">
              <a:buNone/>
            </a:pPr>
            <a:r>
              <a:rPr lang="en-GB" sz="2000" dirty="0"/>
              <a:t>Digital media is a platform for creativity, self-expression, and innovation.</a:t>
            </a:r>
          </a:p>
          <a:p>
            <a:pPr marL="0" indent="0">
              <a:buNone/>
            </a:pPr>
            <a:endParaRPr lang="en-GB" sz="2000" dirty="0"/>
          </a:p>
          <a:p>
            <a:pPr marL="0" indent="0">
              <a:buNone/>
            </a:pPr>
            <a:r>
              <a:rPr lang="en-GB" sz="2000" dirty="0"/>
              <a:t>Censorship may stifle artistic freedom and diverse perspectives.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CC0C13-0088-88F8-8E7D-254225A2F738}"/>
              </a:ext>
            </a:extLst>
          </p:cNvPr>
          <p:cNvPicPr>
            <a:picLocks noChangeAspect="1"/>
          </p:cNvPicPr>
          <p:nvPr/>
        </p:nvPicPr>
        <p:blipFill rotWithShape="1">
          <a:blip r:embed="rId2"/>
          <a:srcRect l="16306" r="25668" b="2"/>
          <a:stretch/>
        </p:blipFill>
        <p:spPr>
          <a:xfrm>
            <a:off x="5977788" y="799352"/>
            <a:ext cx="5425410" cy="5259296"/>
          </a:xfrm>
          <a:prstGeom prst="rect">
            <a:avLst/>
          </a:prstGeom>
        </p:spPr>
      </p:pic>
    </p:spTree>
    <p:extLst>
      <p:ext uri="{BB962C8B-B14F-4D97-AF65-F5344CB8AC3E}">
        <p14:creationId xmlns:p14="http://schemas.microsoft.com/office/powerpoint/2010/main" val="5762130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6BC29-479F-47BB-3ABE-DD9DC4997B52}"/>
              </a:ext>
            </a:extLst>
          </p:cNvPr>
          <p:cNvSpPr>
            <a:spLocks noGrp="1"/>
          </p:cNvSpPr>
          <p:nvPr>
            <p:ph type="title"/>
          </p:nvPr>
        </p:nvSpPr>
        <p:spPr>
          <a:xfrm>
            <a:off x="795528" y="386930"/>
            <a:ext cx="10141799" cy="1300554"/>
          </a:xfrm>
        </p:spPr>
        <p:txBody>
          <a:bodyPr anchor="b">
            <a:normAutofit/>
          </a:bodyPr>
          <a:lstStyle/>
          <a:p>
            <a:pPr algn="ctr"/>
            <a:r>
              <a:rPr lang="en-GB" dirty="0"/>
              <a:t>Arguments Against Censorship: Innovation and Creativity</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with colorful text&#10;&#10;Description automatically generated with medium confidence">
            <a:extLst>
              <a:ext uri="{FF2B5EF4-FFF2-40B4-BE49-F238E27FC236}">
                <a16:creationId xmlns:a16="http://schemas.microsoft.com/office/drawing/2014/main" id="{BEF014AB-6C7A-E7F5-1025-878BDF4B8735}"/>
              </a:ext>
            </a:extLst>
          </p:cNvPr>
          <p:cNvPicPr>
            <a:picLocks noChangeAspect="1"/>
          </p:cNvPicPr>
          <p:nvPr/>
        </p:nvPicPr>
        <p:blipFill>
          <a:blip r:embed="rId2"/>
          <a:stretch>
            <a:fillRect/>
          </a:stretch>
        </p:blipFill>
        <p:spPr>
          <a:xfrm>
            <a:off x="635295" y="3184398"/>
            <a:ext cx="5150277" cy="2394878"/>
          </a:xfrm>
          <a:prstGeom prst="rect">
            <a:avLst/>
          </a:prstGeom>
        </p:spPr>
      </p:pic>
      <p:sp>
        <p:nvSpPr>
          <p:cNvPr id="3" name="Content Placeholder 2">
            <a:extLst>
              <a:ext uri="{FF2B5EF4-FFF2-40B4-BE49-F238E27FC236}">
                <a16:creationId xmlns:a16="http://schemas.microsoft.com/office/drawing/2014/main" id="{3C50780F-CC19-D31F-A0D0-0AC632BF7293}"/>
              </a:ext>
            </a:extLst>
          </p:cNvPr>
          <p:cNvSpPr>
            <a:spLocks noGrp="1"/>
          </p:cNvSpPr>
          <p:nvPr>
            <p:ph idx="1"/>
          </p:nvPr>
        </p:nvSpPr>
        <p:spPr>
          <a:xfrm>
            <a:off x="6406429" y="2599509"/>
            <a:ext cx="4530898" cy="3639450"/>
          </a:xfrm>
        </p:spPr>
        <p:txBody>
          <a:bodyPr anchor="ctr">
            <a:normAutofit/>
          </a:bodyPr>
          <a:lstStyle/>
          <a:p>
            <a:r>
              <a:rPr lang="en-GB" sz="2000"/>
              <a:t>Overregulation of digital media may discourage innovation and creative expression</a:t>
            </a:r>
          </a:p>
          <a:p>
            <a:r>
              <a:rPr lang="en-GB" sz="2000"/>
              <a:t>Content creators may fear censorship and avoid tackling controversial or unconventional topics.</a:t>
            </a:r>
          </a:p>
          <a:p>
            <a:r>
              <a:rPr lang="en-GB" sz="2000"/>
              <a:t>Self-Censorship will occur</a:t>
            </a:r>
          </a:p>
          <a:p>
            <a:endParaRPr lang="en-GB" sz="2000"/>
          </a:p>
          <a:p>
            <a:endParaRPr lang="en-GB" sz="2000"/>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7944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F59B2-1A17-B7EE-C807-8365E482FBD7}"/>
              </a:ext>
            </a:extLst>
          </p:cNvPr>
          <p:cNvSpPr>
            <a:spLocks noGrp="1"/>
          </p:cNvSpPr>
          <p:nvPr>
            <p:ph type="title"/>
          </p:nvPr>
        </p:nvSpPr>
        <p:spPr>
          <a:xfrm>
            <a:off x="589560" y="856180"/>
            <a:ext cx="4560584" cy="1128068"/>
          </a:xfrm>
        </p:spPr>
        <p:txBody>
          <a:bodyPr anchor="ctr">
            <a:normAutofit/>
          </a:bodyPr>
          <a:lstStyle/>
          <a:p>
            <a:r>
              <a:rPr lang="en-GB" sz="2800"/>
              <a:t>Arguments against censorship: Creep and Abuse of Power:</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56084-B3F3-BDFD-555B-F26BDB04464E}"/>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Censorship mechanisms may expand if implemented and suppress: </a:t>
            </a:r>
          </a:p>
          <a:p>
            <a:r>
              <a:rPr lang="en-GB" sz="2000" dirty="0"/>
              <a:t>Legitimate dissent </a:t>
            </a:r>
          </a:p>
          <a:p>
            <a:r>
              <a:rPr lang="en-GB" sz="2000" dirty="0"/>
              <a:t>Political opposition Critical voices </a:t>
            </a:r>
          </a:p>
          <a:p>
            <a:r>
              <a:rPr lang="en-GB" sz="2000" dirty="0"/>
              <a:t>Goes against democratic values and foundations</a:t>
            </a:r>
          </a:p>
          <a:p>
            <a:endParaRPr lang="en-GB" sz="2000" dirty="0"/>
          </a:p>
          <a:p>
            <a:pPr marL="0" indent="0">
              <a:buNone/>
            </a:pPr>
            <a:r>
              <a:rPr lang="en-GB" sz="2000" dirty="0"/>
              <a:t>Kamili and Sweden (2021)</a:t>
            </a:r>
          </a:p>
          <a:p>
            <a:pPr marL="0" indent="0">
              <a:buNone/>
            </a:pPr>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DB9BAA-EA50-D1BB-6748-82366A29A849}"/>
              </a:ext>
            </a:extLst>
          </p:cNvPr>
          <p:cNvPicPr>
            <a:picLocks noChangeAspect="1"/>
          </p:cNvPicPr>
          <p:nvPr/>
        </p:nvPicPr>
        <p:blipFill rotWithShape="1">
          <a:blip r:embed="rId3"/>
          <a:srcRect l="15028" r="14310" b="3"/>
          <a:stretch/>
        </p:blipFill>
        <p:spPr>
          <a:xfrm>
            <a:off x="5977788" y="799352"/>
            <a:ext cx="5425410" cy="5259296"/>
          </a:xfrm>
          <a:prstGeom prst="rect">
            <a:avLst/>
          </a:prstGeom>
        </p:spPr>
      </p:pic>
    </p:spTree>
    <p:extLst>
      <p:ext uri="{BB962C8B-B14F-4D97-AF65-F5344CB8AC3E}">
        <p14:creationId xmlns:p14="http://schemas.microsoft.com/office/powerpoint/2010/main" val="557406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3EC20-5990-5241-67B8-3A01306E0B6D}"/>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Activity: </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1FEE60-78CA-EADA-5912-79CD55796703}"/>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R="0" lvl="0" fontAlgn="auto">
              <a:lnSpc>
                <a:spcPct val="90000"/>
              </a:lnSpc>
              <a:spcBef>
                <a:spcPts val="0"/>
              </a:spcBef>
              <a:spcAft>
                <a:spcPts val="600"/>
              </a:spcAft>
              <a:buClrTx/>
              <a:buSzTx/>
              <a:tabLst/>
              <a:defRPr/>
            </a:pPr>
            <a:r>
              <a:rPr kumimoji="0" lang="en-US" sz="2200" b="0" i="0" u="none" strike="noStrike" cap="none" spc="0" normalizeH="0" baseline="0" noProof="0" dirty="0">
                <a:ln>
                  <a:noFill/>
                </a:ln>
                <a:effectLst/>
                <a:uLnTx/>
                <a:uFillTx/>
              </a:rPr>
              <a:t>In groups or pairs, read the journal article, available within the ‘</a:t>
            </a:r>
            <a:r>
              <a:rPr kumimoji="0" lang="en-US" sz="2200" b="1" i="0" u="none" strike="noStrike" cap="none" spc="0" normalizeH="0" baseline="0" noProof="0" dirty="0">
                <a:ln>
                  <a:noFill/>
                </a:ln>
                <a:effectLst/>
                <a:uLnTx/>
                <a:uFillTx/>
              </a:rPr>
              <a:t>Censorship tile’</a:t>
            </a:r>
            <a:r>
              <a:rPr kumimoji="0" lang="en-US" sz="2200" b="0" i="0" u="none" strike="noStrike" cap="none" spc="0" normalizeH="0" baseline="0" noProof="0" dirty="0">
                <a:ln>
                  <a:noFill/>
                </a:ln>
                <a:effectLst/>
                <a:uLnTx/>
                <a:uFillTx/>
              </a:rPr>
              <a:t>, highlight the main concerns raised within the critical review</a:t>
            </a:r>
            <a:r>
              <a:rPr lang="en-US" sz="2200" dirty="0"/>
              <a:t> and consider the implications freedom of expression and children . </a:t>
            </a:r>
            <a:endParaRPr kumimoji="0" lang="en-US" sz="2200" b="0" i="0" u="none" strike="noStrike" cap="none" spc="0" normalizeH="0" baseline="0" noProof="0" dirty="0">
              <a:ln>
                <a:noFill/>
              </a:ln>
              <a:effectLst/>
              <a:uLnTx/>
              <a:uFillTx/>
            </a:endParaRPr>
          </a:p>
        </p:txBody>
      </p:sp>
      <p:pic>
        <p:nvPicPr>
          <p:cNvPr id="5" name="Content Placeholder 4">
            <a:extLst>
              <a:ext uri="{FF2B5EF4-FFF2-40B4-BE49-F238E27FC236}">
                <a16:creationId xmlns:a16="http://schemas.microsoft.com/office/drawing/2014/main" id="{162C90BC-FE0B-48CE-74DA-A842BB6B6FF2}"/>
              </a:ext>
            </a:extLst>
          </p:cNvPr>
          <p:cNvPicPr>
            <a:picLocks noGrp="1" noChangeAspect="1"/>
          </p:cNvPicPr>
          <p:nvPr>
            <p:ph idx="1"/>
          </p:nvPr>
        </p:nvPicPr>
        <p:blipFill>
          <a:blip r:embed="rId3"/>
          <a:stretch>
            <a:fillRect/>
          </a:stretch>
        </p:blipFill>
        <p:spPr>
          <a:xfrm>
            <a:off x="4654296" y="1142143"/>
            <a:ext cx="6903720" cy="4573713"/>
          </a:xfrm>
          <a:prstGeom prst="rect">
            <a:avLst/>
          </a:prstGeom>
        </p:spPr>
      </p:pic>
    </p:spTree>
    <p:extLst>
      <p:ext uri="{BB962C8B-B14F-4D97-AF65-F5344CB8AC3E}">
        <p14:creationId xmlns:p14="http://schemas.microsoft.com/office/powerpoint/2010/main" val="445727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1BE80-EEAD-4815-804A-AE329C2AC514}"/>
              </a:ext>
            </a:extLst>
          </p:cNvPr>
          <p:cNvSpPr>
            <a:spLocks noGrp="1"/>
          </p:cNvSpPr>
          <p:nvPr>
            <p:ph type="title"/>
          </p:nvPr>
        </p:nvSpPr>
        <p:spPr>
          <a:xfrm>
            <a:off x="808638" y="386930"/>
            <a:ext cx="9236700" cy="1188950"/>
          </a:xfrm>
        </p:spPr>
        <p:txBody>
          <a:bodyPr anchor="b">
            <a:normAutofit/>
          </a:bodyPr>
          <a:lstStyle/>
          <a:p>
            <a:r>
              <a:rPr lang="en-GB" sz="5400"/>
              <a:t>Conclusion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94DF3-6E56-AB2C-6751-A1E75EA3BCB4}"/>
              </a:ext>
            </a:extLst>
          </p:cNvPr>
          <p:cNvSpPr>
            <a:spLocks noGrp="1"/>
          </p:cNvSpPr>
          <p:nvPr>
            <p:ph idx="1"/>
          </p:nvPr>
        </p:nvSpPr>
        <p:spPr>
          <a:xfrm>
            <a:off x="793660" y="2599509"/>
            <a:ext cx="10143668" cy="3435531"/>
          </a:xfrm>
        </p:spPr>
        <p:txBody>
          <a:bodyPr anchor="ctr">
            <a:normAutofit/>
          </a:bodyPr>
          <a:lstStyle/>
          <a:p>
            <a:pPr marL="0" indent="0">
              <a:buNone/>
            </a:pPr>
            <a:r>
              <a:rPr lang="en-GB" sz="2400" dirty="0"/>
              <a:t>The digital age continues to be an area of great interest </a:t>
            </a:r>
          </a:p>
          <a:p>
            <a:pPr marL="0" indent="0">
              <a:buNone/>
            </a:pPr>
            <a:r>
              <a:rPr lang="en-GB" sz="2400" dirty="0"/>
              <a:t>Censorship can be considered as divisive </a:t>
            </a:r>
          </a:p>
          <a:p>
            <a:pPr marL="0" indent="0">
              <a:buNone/>
            </a:pPr>
            <a:r>
              <a:rPr lang="en-GB" sz="2400" dirty="0"/>
              <a:t>Governments are implementing regulations to ensure safety through censorship </a:t>
            </a:r>
          </a:p>
          <a:p>
            <a:pPr marL="0" indent="0">
              <a:buNone/>
            </a:pPr>
            <a:r>
              <a:rPr lang="en-GB" sz="2400" dirty="0"/>
              <a:t>Children are at the heart of the arguments for censorship </a:t>
            </a:r>
          </a:p>
          <a:p>
            <a:pPr marL="0" indent="0">
              <a:buNone/>
            </a:pPr>
            <a:r>
              <a:rPr lang="en-GB" sz="2400" dirty="0"/>
              <a:t>The Online Safety Bill continues to be debated </a:t>
            </a:r>
          </a:p>
        </p:txBody>
      </p:sp>
    </p:spTree>
    <p:extLst>
      <p:ext uri="{BB962C8B-B14F-4D97-AF65-F5344CB8AC3E}">
        <p14:creationId xmlns:p14="http://schemas.microsoft.com/office/powerpoint/2010/main" val="1392067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76892-6818-2285-16C7-7FF76596EA9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C18B848-A253-79B5-39F6-34854B74A7E1}"/>
              </a:ext>
            </a:extLst>
          </p:cNvPr>
          <p:cNvSpPr>
            <a:spLocks noGrp="1"/>
          </p:cNvSpPr>
          <p:nvPr>
            <p:ph idx="1"/>
          </p:nvPr>
        </p:nvSpPr>
        <p:spPr>
          <a:xfrm>
            <a:off x="935018" y="1255470"/>
            <a:ext cx="10515600" cy="5141232"/>
          </a:xfrm>
        </p:spPr>
        <p:txBody>
          <a:bodyPr>
            <a:normAutofit/>
          </a:bodyPr>
          <a:lstStyle/>
          <a:p>
            <a:pPr marL="0" indent="0">
              <a:buNone/>
            </a:pPr>
            <a:r>
              <a:rPr lang="en-GB" sz="1200" dirty="0" err="1"/>
              <a:t>Benedek</a:t>
            </a:r>
            <a:r>
              <a:rPr lang="en-GB" sz="1200" dirty="0"/>
              <a:t>, W. and </a:t>
            </a:r>
            <a:r>
              <a:rPr lang="en-GB" sz="1200" dirty="0" err="1"/>
              <a:t>Kettemann</a:t>
            </a:r>
            <a:r>
              <a:rPr lang="en-GB" sz="1200" dirty="0"/>
              <a:t>, M. C. (2020)  Freedom of Expression and the Internet. 2nd Edition. Council of Europe.</a:t>
            </a:r>
          </a:p>
          <a:p>
            <a:pPr marL="0" indent="0">
              <a:buNone/>
            </a:pPr>
            <a:r>
              <a:rPr lang="en-GB" sz="1200" dirty="0"/>
              <a:t>Bromell, D. (2022) Regulating Free Speech. Cham: Springer Nature Switzerland </a:t>
            </a:r>
          </a:p>
          <a:p>
            <a:pPr marL="0" indent="0">
              <a:buNone/>
            </a:pPr>
            <a:r>
              <a:rPr lang="en-GB" sz="1200" dirty="0"/>
              <a:t>European Court of Human Rights (2022) Guide on article 10 of the European Convention on Human Rights: Freedom of expression. [Online] Available at: </a:t>
            </a:r>
            <a:r>
              <a:rPr lang="en-GB" sz="1200" dirty="0">
                <a:hlinkClick r:id="rId2"/>
              </a:rPr>
              <a:t>https://www.echr.coe.int/documents/d/echr/guide_art_10_eng</a:t>
            </a:r>
            <a:r>
              <a:rPr lang="en-GB" sz="1200" dirty="0"/>
              <a:t> Accessed at 10th August 2023)</a:t>
            </a:r>
          </a:p>
          <a:p>
            <a:pPr marL="0" indent="0">
              <a:buNone/>
            </a:pPr>
            <a:r>
              <a:rPr lang="en-GB" sz="1200" dirty="0"/>
              <a:t>Feldstein, S. (2021) The Rise of Digital Repression: how technology is reshaping power, politics and resistance. New York: Oxford University Press.</a:t>
            </a:r>
          </a:p>
          <a:p>
            <a:pPr marL="0" indent="0">
              <a:buNone/>
            </a:pPr>
            <a:r>
              <a:rPr lang="en-GB" sz="1200" dirty="0"/>
              <a:t>Department for Digital, Cultural, Media and Sports (2022) A guide to the Online Safety Bill. [Online] Available at: </a:t>
            </a:r>
            <a:r>
              <a:rPr lang="en-GB" sz="1200" dirty="0">
                <a:hlinkClick r:id="rId3"/>
              </a:rPr>
              <a:t>A guide to the Online Safety Bill - GOV.UK (www.gov.uk)</a:t>
            </a:r>
            <a:r>
              <a:rPr lang="en-GB" sz="1200" dirty="0"/>
              <a:t> 9Accessed at 10</a:t>
            </a:r>
            <a:r>
              <a:rPr lang="en-GB" sz="1200" baseline="30000" dirty="0"/>
              <a:t>th</a:t>
            </a:r>
            <a:r>
              <a:rPr lang="en-GB" sz="1200" dirty="0"/>
              <a:t> August 2023) </a:t>
            </a:r>
          </a:p>
          <a:p>
            <a:pPr marL="0" indent="0">
              <a:buNone/>
            </a:pPr>
            <a:r>
              <a:rPr lang="en-GB" sz="1200" dirty="0"/>
              <a:t>Kamili, M. and Sweden, U. (2021) Neoliberal Securitisation and Symbolic Violence. </a:t>
            </a:r>
            <a:r>
              <a:rPr lang="en-GB" sz="1200" dirty="0" err="1"/>
              <a:t>Cahm</a:t>
            </a:r>
            <a:r>
              <a:rPr lang="en-GB" sz="1200" dirty="0"/>
              <a:t>: Palgrave MacMillan </a:t>
            </a:r>
          </a:p>
          <a:p>
            <a:pPr marL="0" indent="0">
              <a:buNone/>
            </a:pPr>
            <a:r>
              <a:rPr lang="en-GB" sz="1200" dirty="0"/>
              <a:t>Legislation.gov.uk (2023) The Human Rights Act 1998. [Online] Available at: </a:t>
            </a:r>
            <a:r>
              <a:rPr lang="en-GB" sz="1200" dirty="0">
                <a:hlinkClick r:id="rId4"/>
              </a:rPr>
              <a:t>https://www.legislation.gov.uk/ukpga/1998/42/schedule/1/part/I/chapter/9</a:t>
            </a:r>
            <a:r>
              <a:rPr lang="en-GB" sz="1200" dirty="0"/>
              <a:t>  (Accessed at 10th August 2023)</a:t>
            </a:r>
          </a:p>
          <a:p>
            <a:pPr marL="0" indent="0">
              <a:buNone/>
            </a:pPr>
            <a:r>
              <a:rPr lang="en-GB" sz="1200" dirty="0"/>
              <a:t>Markus </a:t>
            </a:r>
            <a:r>
              <a:rPr lang="en-GB" sz="1200" dirty="0" err="1"/>
              <a:t>Trengove</a:t>
            </a:r>
            <a:r>
              <a:rPr lang="en-GB" sz="1200" dirty="0"/>
              <a:t>, M., Kazim, E., Almeida, D., Hilliard., A., Zannone, S., and Lomas, E. (2022) A critical review of the Online Safety Bill. Patterns. 3 (8) </a:t>
            </a:r>
          </a:p>
          <a:p>
            <a:pPr marL="0" indent="0">
              <a:buNone/>
            </a:pPr>
            <a:r>
              <a:rPr lang="en-GB" sz="1200" dirty="0"/>
              <a:t>NSPCC (2023) Fake news, hoaxes and misinformation. [Online] Available at: https://www.nspcc.org.uk/keeping-children-safe/online-safety/inappropriate-explicit-content/fake-news/ (Accessed: 14th August 2023) </a:t>
            </a:r>
          </a:p>
          <a:p>
            <a:pPr marL="0" indent="0">
              <a:buNone/>
            </a:pPr>
            <a:r>
              <a:rPr lang="en-GB" sz="1200" dirty="0"/>
              <a:t>Ofcom (2022) Children and parents: media use and attitudes report 2022. [Online] Available at: https://www.ofcom.org.uk/__data/assets/pdf_file/0024/234609/childrens-media-use-and-attitudes-report-2022.pdf (Accessed at 10th August 2023) </a:t>
            </a:r>
          </a:p>
          <a:p>
            <a:pPr marL="0" indent="0">
              <a:buNone/>
            </a:pPr>
            <a:r>
              <a:rPr lang="en-GB" sz="1200" dirty="0"/>
              <a:t>Office of National Statistics (2021) Children’s behaviour in England and Wales: Year ending March 2020. [Online] Available at: https://www.ons.gov.uk/peoplepopulationandcommunity/crimeandjustice/bulletins/childrensonlinebehaviourinenglandandwales/yearendingmarch2020 (Accessed at 10th August 2023)</a:t>
            </a:r>
          </a:p>
          <a:p>
            <a:pPr marL="0" indent="0">
              <a:buNone/>
            </a:pPr>
            <a:r>
              <a:rPr lang="en-GB" sz="1200" dirty="0"/>
              <a:t>United Nations (2021) Countering Disinformation. [Online] Available at: </a:t>
            </a:r>
            <a:r>
              <a:rPr lang="en-GB" sz="1200" dirty="0">
                <a:hlinkClick r:id="rId5"/>
              </a:rPr>
              <a:t>https://www.un.org/en/countering-disinformation?gclid=EAIaIQobChMI-87rnurbgAMV9olQBh1iNQLYEAAYASAAEgJyPfD_BwE</a:t>
            </a:r>
            <a:r>
              <a:rPr lang="en-GB" sz="1200" dirty="0"/>
              <a:t> (Accessed at: 14</a:t>
            </a:r>
            <a:r>
              <a:rPr lang="en-GB" sz="1200" baseline="30000" dirty="0"/>
              <a:t>th</a:t>
            </a:r>
            <a:r>
              <a:rPr lang="en-GB" sz="1200" dirty="0"/>
              <a:t> August 2023)</a:t>
            </a:r>
          </a:p>
          <a:p>
            <a:endParaRPr lang="en-GB" sz="1000" dirty="0"/>
          </a:p>
        </p:txBody>
      </p:sp>
    </p:spTree>
    <p:extLst>
      <p:ext uri="{BB962C8B-B14F-4D97-AF65-F5344CB8AC3E}">
        <p14:creationId xmlns:p14="http://schemas.microsoft.com/office/powerpoint/2010/main" val="4051472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2619</Words>
  <Application>Microsoft Office PowerPoint</Application>
  <PresentationFormat>Widescreen</PresentationFormat>
  <Paragraphs>249</Paragraphs>
  <Slides>34</Slides>
  <Notes>21</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Censorship and Control in the Access and Use of New Digital Media: Balancing Freedom and Responsibility</vt:lpstr>
      <vt:lpstr>Lesson Aim and Objective </vt:lpstr>
      <vt:lpstr>Contents Page </vt:lpstr>
      <vt:lpstr>PowerPoint Presentation</vt:lpstr>
      <vt:lpstr>Censorship </vt:lpstr>
      <vt:lpstr>Types of Censorship </vt:lpstr>
      <vt:lpstr>Censorship within the United Kingdom </vt:lpstr>
      <vt:lpstr>Who is responsible for censorship? </vt:lpstr>
      <vt:lpstr>Examples of Censorship </vt:lpstr>
      <vt:lpstr>Freedom of expression </vt:lpstr>
      <vt:lpstr>Freedom of expression Limitations </vt:lpstr>
      <vt:lpstr>PowerPoint Presentation</vt:lpstr>
      <vt:lpstr>UNRC Article 12 and 17</vt:lpstr>
      <vt:lpstr>Arguments for Censorship:</vt:lpstr>
      <vt:lpstr>Arguments for Censorship: Fake News</vt:lpstr>
      <vt:lpstr>Misinformation and Health </vt:lpstr>
      <vt:lpstr>Disinformation and war </vt:lpstr>
      <vt:lpstr>Arguments for Censorship: How to combat misinformation and disinformation</vt:lpstr>
      <vt:lpstr>UK and disinformation </vt:lpstr>
      <vt:lpstr>Fake news and children</vt:lpstr>
      <vt:lpstr>PowerPoint Presentation</vt:lpstr>
      <vt:lpstr>Argument for Censorship: Children’s experience Census 2021</vt:lpstr>
      <vt:lpstr>Online Safety Bill </vt:lpstr>
      <vt:lpstr>Rational for the Online safety </vt:lpstr>
      <vt:lpstr>How would it protect children? </vt:lpstr>
      <vt:lpstr>Online safety bill: Question Time</vt:lpstr>
      <vt:lpstr>Arguments Against Censorship:  Digital Repression</vt:lpstr>
      <vt:lpstr>Taxonomy of digital repression </vt:lpstr>
      <vt:lpstr>Freedom of Expression and Creativity </vt:lpstr>
      <vt:lpstr>Arguments Against Censorship: Innovation and Creativity</vt:lpstr>
      <vt:lpstr>Arguments against censorship: Creep and Abuse of Power:</vt:lpstr>
      <vt:lpstr>Activity: </vt:lpstr>
      <vt:lpstr>Conclusion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Censorship and Control in the Access and Use of New Digital Media: Balancing Freedom and Responsibility</dc:title>
  <dc:creator>Jonathan Wyatt</dc:creator>
  <cp:lastModifiedBy>Jonathan Wyatt</cp:lastModifiedBy>
  <cp:revision>1</cp:revision>
  <dcterms:created xsi:type="dcterms:W3CDTF">2023-08-14T13:01:19Z</dcterms:created>
  <dcterms:modified xsi:type="dcterms:W3CDTF">2023-08-14T13:38:55Z</dcterms:modified>
</cp:coreProperties>
</file>