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92" r:id="rId3"/>
    <p:sldId id="260" r:id="rId4"/>
    <p:sldId id="258" r:id="rId5"/>
    <p:sldId id="280" r:id="rId6"/>
    <p:sldId id="262" r:id="rId7"/>
    <p:sldId id="263" r:id="rId8"/>
    <p:sldId id="264" r:id="rId9"/>
    <p:sldId id="291" r:id="rId10"/>
    <p:sldId id="285" r:id="rId11"/>
    <p:sldId id="286" r:id="rId12"/>
    <p:sldId id="290" r:id="rId13"/>
    <p:sldId id="287" r:id="rId14"/>
    <p:sldId id="288" r:id="rId15"/>
    <p:sldId id="289" r:id="rId16"/>
    <p:sldId id="267" r:id="rId17"/>
    <p:sldId id="268" r:id="rId18"/>
    <p:sldId id="269" r:id="rId19"/>
    <p:sldId id="270" r:id="rId20"/>
    <p:sldId id="271" r:id="rId21"/>
    <p:sldId id="272" r:id="rId22"/>
    <p:sldId id="277" r:id="rId23"/>
    <p:sldId id="279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822" y="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A9E661A-849B-4763-9AE8-36C76D8F37DB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A9E661A-849B-4763-9AE8-36C76D8F37DB}" type="datetimeFigureOut">
              <a:rPr lang="en-GB" smtClean="0"/>
              <a:pPr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kamilari model 1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251520" y="129885"/>
            <a:ext cx="8784976" cy="646746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1680" y="4869160"/>
            <a:ext cx="7704856" cy="1817368"/>
          </a:xfrm>
        </p:spPr>
        <p:txBody>
          <a:bodyPr>
            <a:normAutofit fontScale="90000"/>
          </a:bodyPr>
          <a:lstStyle/>
          <a:p>
            <a:r>
              <a:rPr lang="en-GB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Ancestors, Death and Burial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332656"/>
            <a:ext cx="5902424" cy="858170"/>
          </a:xfrm>
        </p:spPr>
        <p:txBody>
          <a:bodyPr>
            <a:normAutofit/>
          </a:bodyPr>
          <a:lstStyle/>
          <a:p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Tombs of the </a:t>
            </a:r>
            <a:r>
              <a:rPr lang="en-GB" sz="4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Mesara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FA18A8E-7888-44BB-8298-19DAC039D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Bronze Age Crete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EE7F360-F171-419B-A1AE-385B86F3F5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8088" y="1700808"/>
            <a:ext cx="8320376" cy="187220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2400" dirty="0">
                <a:solidFill>
                  <a:srgbClr val="FFC000"/>
                </a:solidFill>
              </a:rPr>
              <a:t>c.3000-1900 BC: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000" dirty="0"/>
              <a:t>Early Minoan I-Middle Minoan IA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000" dirty="0" err="1"/>
              <a:t>Prepalatial</a:t>
            </a:r>
            <a:r>
              <a:rPr lang="en-GB" sz="2000" dirty="0"/>
              <a:t> Period</a:t>
            </a:r>
          </a:p>
          <a:p>
            <a:r>
              <a:rPr lang="en-GB" sz="2400" dirty="0"/>
              <a:t>Small scale village communities &amp; great regional variation</a:t>
            </a:r>
          </a:p>
          <a:p>
            <a:r>
              <a:rPr lang="en-GB" sz="2400" dirty="0"/>
              <a:t>Main focus of research has been on burials...</a:t>
            </a:r>
          </a:p>
        </p:txBody>
      </p:sp>
      <p:pic>
        <p:nvPicPr>
          <p:cNvPr id="7" name="Picture 7" descr="map">
            <a:extLst>
              <a:ext uri="{FF2B5EF4-FFF2-40B4-BE49-F238E27FC236}">
                <a16:creationId xmlns:a16="http://schemas.microsoft.com/office/drawing/2014/main" id="{878BADF8-167D-4F65-9155-A004143E217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65190" y="3703567"/>
            <a:ext cx="8089068" cy="2993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01137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Burial Facilities</a:t>
            </a:r>
            <a:endParaRPr lang="en-US" b="1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323528" y="1773936"/>
            <a:ext cx="4752528" cy="4823416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Late Neolithic/Final Neolithic: cave burials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EM: development of a variety of communal burial facilities &amp; regional variation:</a:t>
            </a:r>
          </a:p>
          <a:p>
            <a:pPr lvl="1"/>
            <a:r>
              <a:rPr lang="en-GB" dirty="0"/>
              <a:t>Central &amp; east Crete (</a:t>
            </a:r>
            <a:r>
              <a:rPr lang="en-GB" dirty="0" err="1"/>
              <a:t>Gournia</a:t>
            </a:r>
            <a:r>
              <a:rPr lang="en-GB" dirty="0"/>
              <a:t>, </a:t>
            </a:r>
            <a:r>
              <a:rPr lang="en-GB" dirty="0" err="1"/>
              <a:t>Mochlos</a:t>
            </a:r>
            <a:r>
              <a:rPr lang="en-GB" dirty="0"/>
              <a:t>, Archanes): </a:t>
            </a:r>
            <a:r>
              <a:rPr lang="en-GB" dirty="0">
                <a:solidFill>
                  <a:srgbClr val="FFC000"/>
                </a:solidFill>
              </a:rPr>
              <a:t>house tombs</a:t>
            </a:r>
            <a:endParaRPr lang="en-GB" dirty="0"/>
          </a:p>
          <a:p>
            <a:pPr lvl="1"/>
            <a:r>
              <a:rPr lang="en-GB" dirty="0"/>
              <a:t>South central Crete (</a:t>
            </a:r>
            <a:r>
              <a:rPr lang="en-GB" dirty="0" err="1"/>
              <a:t>Mesara</a:t>
            </a:r>
            <a:r>
              <a:rPr lang="en-GB" dirty="0"/>
              <a:t>): </a:t>
            </a:r>
            <a:r>
              <a:rPr lang="en-GB" i="1" dirty="0">
                <a:solidFill>
                  <a:srgbClr val="FFC000"/>
                </a:solidFill>
              </a:rPr>
              <a:t>tholos</a:t>
            </a:r>
            <a:r>
              <a:rPr lang="en-GB" dirty="0">
                <a:solidFill>
                  <a:srgbClr val="FFC000"/>
                </a:solidFill>
              </a:rPr>
              <a:t> tombs</a:t>
            </a:r>
            <a:endParaRPr lang="en-GB" sz="4400" dirty="0">
              <a:solidFill>
                <a:srgbClr val="FFC000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800" dirty="0"/>
              <a:t>EM III: significant changes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Introduction of burials in pithoi &amp; </a:t>
            </a:r>
            <a:r>
              <a:rPr lang="en-GB" sz="2400" i="1" dirty="0" err="1">
                <a:solidFill>
                  <a:srgbClr val="FFC000"/>
                </a:solidFill>
              </a:rPr>
              <a:t>larnakes</a:t>
            </a:r>
            <a:r>
              <a:rPr lang="en-GB" sz="2400" dirty="0">
                <a:solidFill>
                  <a:srgbClr val="FFC000"/>
                </a:solidFill>
              </a:rPr>
              <a:t> (sing. = </a:t>
            </a:r>
            <a:r>
              <a:rPr lang="en-GB" sz="2400" i="1" dirty="0" err="1">
                <a:solidFill>
                  <a:srgbClr val="FFC000"/>
                </a:solidFill>
              </a:rPr>
              <a:t>larnax</a:t>
            </a:r>
            <a:r>
              <a:rPr lang="en-GB" sz="2400" dirty="0">
                <a:solidFill>
                  <a:srgbClr val="FFC000"/>
                </a:solidFill>
              </a:rPr>
              <a:t>)</a:t>
            </a:r>
            <a:endParaRPr lang="en-US" sz="2400" dirty="0">
              <a:solidFill>
                <a:srgbClr val="FFC000"/>
              </a:solidFill>
            </a:endParaRPr>
          </a:p>
        </p:txBody>
      </p:sp>
      <p:pic>
        <p:nvPicPr>
          <p:cNvPr id="6" name="Picture 9" descr="archanes_larnax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7000" contrast="-7000"/>
          </a:blip>
          <a:srcRect/>
          <a:stretch>
            <a:fillRect/>
          </a:stretch>
        </p:blipFill>
        <p:spPr bwMode="auto">
          <a:xfrm>
            <a:off x="5508104" y="2420888"/>
            <a:ext cx="3338119" cy="252028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7668344" y="5045114"/>
            <a:ext cx="9060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Larnax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9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 descr="map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115616" y="3933056"/>
            <a:ext cx="7485962" cy="2769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Tombs of the Mesara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25609"/>
          </a:xfrm>
        </p:spPr>
        <p:txBody>
          <a:bodyPr/>
          <a:lstStyle/>
          <a:p>
            <a:r>
              <a:rPr lang="en-GB" sz="2400" dirty="0"/>
              <a:t>Complex &amp; varied burial assemblages</a:t>
            </a:r>
          </a:p>
          <a:p>
            <a:r>
              <a:rPr lang="en-GB" sz="2400" dirty="0"/>
              <a:t>In use over successive generations (estimated at up to 1000 years)</a:t>
            </a:r>
          </a:p>
          <a:p>
            <a:r>
              <a:rPr lang="en-GB" sz="2400" dirty="0"/>
              <a:t>Extrapolating evidence back over an enormous time period:</a:t>
            </a:r>
          </a:p>
          <a:p>
            <a:pPr lvl="1"/>
            <a:r>
              <a:rPr lang="en-GB" sz="2000" dirty="0"/>
              <a:t>We should not assume that practices, beliefs &amp; social conditions remained constant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2E2AA28-BDD9-451E-8A3A-0DB9D7AC67ED}"/>
              </a:ext>
            </a:extLst>
          </p:cNvPr>
          <p:cNvSpPr/>
          <p:nvPr/>
        </p:nvSpPr>
        <p:spPr>
          <a:xfrm>
            <a:off x="4211960" y="5807487"/>
            <a:ext cx="720080" cy="648072"/>
          </a:xfrm>
          <a:prstGeom prst="ellipse">
            <a:avLst/>
          </a:prstGeom>
          <a:noFill/>
          <a:ln w="28575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Tholos</a:t>
            </a:r>
            <a:r>
              <a:rPr lang="en-GB" dirty="0"/>
              <a:t> Tombs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392488" cy="4623816"/>
          </a:xfrm>
        </p:spPr>
        <p:txBody>
          <a:bodyPr>
            <a:noAutofit/>
          </a:bodyPr>
          <a:lstStyle/>
          <a:p>
            <a:r>
              <a:rPr lang="en-GB" dirty="0"/>
              <a:t>Built tomb intended to house multiple burials</a:t>
            </a:r>
          </a:p>
          <a:p>
            <a:r>
              <a:rPr lang="en-GB" dirty="0"/>
              <a:t>Circular chambers:</a:t>
            </a:r>
          </a:p>
          <a:p>
            <a:pPr lvl="1"/>
            <a:r>
              <a:rPr lang="en-GB" dirty="0"/>
              <a:t>Diameter: 4-13m</a:t>
            </a:r>
          </a:p>
          <a:p>
            <a:r>
              <a:rPr lang="en-GB" dirty="0"/>
              <a:t>Built on levelled bedrock from </a:t>
            </a:r>
            <a:r>
              <a:rPr lang="en-GB" dirty="0" err="1"/>
              <a:t>unworked</a:t>
            </a:r>
            <a:r>
              <a:rPr lang="en-GB" dirty="0"/>
              <a:t> fieldstones</a:t>
            </a:r>
          </a:p>
          <a:p>
            <a:r>
              <a:rPr lang="en-GB" dirty="0"/>
              <a:t>Partially corbelled:</a:t>
            </a:r>
          </a:p>
          <a:p>
            <a:pPr lvl="1"/>
            <a:r>
              <a:rPr lang="en-GB" dirty="0"/>
              <a:t>Completely vaulted or a flat roof of reeds &amp; earth?</a:t>
            </a:r>
          </a:p>
        </p:txBody>
      </p:sp>
      <p:pic>
        <p:nvPicPr>
          <p:cNvPr id="5" name="Picture 7" descr="leben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9000" contrast="-9000"/>
          </a:blip>
          <a:srcRect/>
          <a:stretch>
            <a:fillRect/>
          </a:stretch>
        </p:blipFill>
        <p:spPr bwMode="auto">
          <a:xfrm>
            <a:off x="5364089" y="1916832"/>
            <a:ext cx="3468216" cy="3509834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6444208" y="5589240"/>
            <a:ext cx="24176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Tholos tomb </a:t>
            </a:r>
            <a:r>
              <a:rPr lang="en-GB" sz="2000" dirty="0" err="1"/>
              <a:t>Lebena</a:t>
            </a:r>
            <a:r>
              <a:rPr lang="en-GB" sz="2000" dirty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Tholos</a:t>
            </a:r>
            <a:r>
              <a:rPr lang="en-GB" dirty="0"/>
              <a:t> Tombs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536504" cy="4751408"/>
          </a:xfrm>
        </p:spPr>
        <p:txBody>
          <a:bodyPr>
            <a:normAutofit/>
          </a:bodyPr>
          <a:lstStyle/>
          <a:p>
            <a:r>
              <a:rPr lang="en-GB" dirty="0"/>
              <a:t>Small doorway (1x1m) closed by large rectangular slab</a:t>
            </a:r>
          </a:p>
          <a:p>
            <a:r>
              <a:rPr lang="en-GB" dirty="0"/>
              <a:t>Usually faces east</a:t>
            </a:r>
          </a:p>
          <a:p>
            <a:pPr lvl="1"/>
            <a:r>
              <a:rPr lang="en-GB" dirty="0"/>
              <a:t>Goodison: phenomenology / sun cult?</a:t>
            </a:r>
          </a:p>
          <a:p>
            <a:r>
              <a:rPr lang="en-GB" dirty="0"/>
              <a:t>Paved area in front of tombs:</a:t>
            </a:r>
          </a:p>
          <a:p>
            <a:pPr lvl="1"/>
            <a:r>
              <a:rPr lang="en-GB" dirty="0"/>
              <a:t>Focus for ritual/ceremonial activity (communal cult)</a:t>
            </a:r>
          </a:p>
          <a:p>
            <a:endParaRPr lang="en-GB" dirty="0"/>
          </a:p>
        </p:txBody>
      </p:sp>
      <p:pic>
        <p:nvPicPr>
          <p:cNvPr id="6" name="Picture 7" descr="kamilari0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0000"/>
          </a:blip>
          <a:srcRect/>
          <a:stretch>
            <a:fillRect/>
          </a:stretch>
        </p:blipFill>
        <p:spPr bwMode="auto">
          <a:xfrm>
            <a:off x="5076056" y="2221837"/>
            <a:ext cx="3746434" cy="2863347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7092280" y="5085184"/>
            <a:ext cx="17588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Kamilari</a:t>
            </a:r>
            <a:r>
              <a:rPr lang="en-GB" sz="2000" dirty="0"/>
              <a:t> </a:t>
            </a:r>
            <a:r>
              <a:rPr lang="en-GB" sz="2000" i="1" dirty="0"/>
              <a:t>tholos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of </a:t>
            </a:r>
            <a:r>
              <a:rPr lang="en-GB" i="1" dirty="0"/>
              <a:t>Tholos</a:t>
            </a:r>
            <a:r>
              <a:rPr lang="en-GB" dirty="0"/>
              <a:t> Tombs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618856" cy="4623816"/>
          </a:xfrm>
        </p:spPr>
        <p:txBody>
          <a:bodyPr>
            <a:normAutofit/>
          </a:bodyPr>
          <a:lstStyle/>
          <a:p>
            <a:r>
              <a:rPr lang="en-GB" dirty="0"/>
              <a:t>Earlier </a:t>
            </a:r>
            <a:r>
              <a:rPr lang="en-GB" i="1" dirty="0" err="1"/>
              <a:t>tholoi</a:t>
            </a:r>
            <a:r>
              <a:rPr lang="en-GB" dirty="0"/>
              <a:t> = simple circular chambers</a:t>
            </a:r>
          </a:p>
          <a:p>
            <a:r>
              <a:rPr lang="en-GB" dirty="0"/>
              <a:t>Later tombs are elaborated:</a:t>
            </a:r>
          </a:p>
          <a:p>
            <a:pPr lvl="1"/>
            <a:r>
              <a:rPr lang="en-GB" dirty="0"/>
              <a:t>Complexes of rectangular rooms (‘annexes’) built up against circular wall of tholos by entrance </a:t>
            </a:r>
          </a:p>
          <a:p>
            <a:pPr lvl="1"/>
            <a:r>
              <a:rPr lang="en-GB" dirty="0"/>
              <a:t>Some annexes must have been entered through the roof</a:t>
            </a:r>
          </a:p>
        </p:txBody>
      </p:sp>
      <p:pic>
        <p:nvPicPr>
          <p:cNvPr id="6" name="Picture 6" descr="kamilari0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9000" contrast="-9000"/>
          </a:blip>
          <a:srcRect/>
          <a:stretch>
            <a:fillRect/>
          </a:stretch>
        </p:blipFill>
        <p:spPr bwMode="auto">
          <a:xfrm>
            <a:off x="5004048" y="2204863"/>
            <a:ext cx="3926538" cy="2690987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6948264" y="4941168"/>
            <a:ext cx="18261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Kamilari</a:t>
            </a:r>
            <a:r>
              <a:rPr lang="en-GB" sz="2000" dirty="0"/>
              <a:t>: annex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Location of </a:t>
            </a:r>
            <a:r>
              <a:rPr lang="en-GB" i="1" dirty="0"/>
              <a:t>Tholoi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07734" y="1916832"/>
            <a:ext cx="4164265" cy="4788768"/>
          </a:xfrm>
        </p:spPr>
        <p:txBody>
          <a:bodyPr>
            <a:normAutofit/>
          </a:bodyPr>
          <a:lstStyle/>
          <a:p>
            <a:r>
              <a:rPr lang="en-GB" sz="2400" dirty="0"/>
              <a:t>Usually placed midway up slopes in an area of relatively low ground</a:t>
            </a:r>
          </a:p>
          <a:p>
            <a:pPr lvl="1"/>
            <a:r>
              <a:rPr lang="en-GB" sz="2000" dirty="0"/>
              <a:t>No explicit relationship between tomb location &amp; prominent natural features</a:t>
            </a:r>
          </a:p>
          <a:p>
            <a:pPr lvl="1"/>
            <a:r>
              <a:rPr lang="en-GB" sz="2000" dirty="0"/>
              <a:t>Not conspicuously related to the landscape</a:t>
            </a:r>
          </a:p>
          <a:p>
            <a:endParaRPr lang="en-GB" sz="2400" dirty="0"/>
          </a:p>
        </p:txBody>
      </p:sp>
      <p:pic>
        <p:nvPicPr>
          <p:cNvPr id="6" name="Picture 13" descr="kamilari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1000"/>
          </a:blip>
          <a:srcRect/>
          <a:stretch>
            <a:fillRect/>
          </a:stretch>
        </p:blipFill>
        <p:spPr bwMode="auto">
          <a:xfrm>
            <a:off x="5220072" y="2492896"/>
            <a:ext cx="3699041" cy="252028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7668344" y="5085184"/>
            <a:ext cx="10679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Kamilari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Placement of in</a:t>
            </a:r>
            <a:r>
              <a:rPr lang="en-GB" i="1" dirty="0"/>
              <a:t> </a:t>
            </a:r>
            <a:r>
              <a:rPr lang="en-GB" dirty="0"/>
              <a:t>Human Landscape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4608512" cy="4824536"/>
          </a:xfrm>
        </p:spPr>
        <p:txBody>
          <a:bodyPr>
            <a:normAutofit fontScale="92500"/>
          </a:bodyPr>
          <a:lstStyle/>
          <a:p>
            <a:r>
              <a:rPr lang="en-GB" sz="2400" dirty="0"/>
              <a:t>All tombs within 250m from settlement</a:t>
            </a:r>
          </a:p>
          <a:p>
            <a:r>
              <a:rPr lang="en-GB" sz="2400" dirty="0"/>
              <a:t>Settlements usually to the north or south</a:t>
            </a:r>
          </a:p>
          <a:p>
            <a:r>
              <a:rPr lang="en-GB" sz="2400" dirty="0"/>
              <a:t>Apparent aversion to placing the tombs to the </a:t>
            </a:r>
            <a:r>
              <a:rPr lang="en-GB" sz="2400" dirty="0">
                <a:solidFill>
                  <a:srgbClr val="FFC000"/>
                </a:solidFill>
              </a:rPr>
              <a:t>west</a:t>
            </a:r>
            <a:r>
              <a:rPr lang="en-GB" sz="2400" dirty="0"/>
              <a:t> of settlement</a:t>
            </a:r>
          </a:p>
          <a:p>
            <a:r>
              <a:rPr lang="en-GB" sz="2400" dirty="0" err="1"/>
              <a:t>Branigan</a:t>
            </a:r>
            <a:r>
              <a:rPr lang="en-GB" sz="2400" dirty="0"/>
              <a:t>:</a:t>
            </a:r>
          </a:p>
          <a:p>
            <a:pPr lvl="1"/>
            <a:r>
              <a:rPr lang="en-GB" sz="2000" dirty="0"/>
              <a:t>Tombs should be immediately accessible &amp; visible,</a:t>
            </a:r>
          </a:p>
          <a:p>
            <a:pPr lvl="1"/>
            <a:r>
              <a:rPr lang="en-GB" sz="2000" dirty="0"/>
              <a:t>The village should not be visible from the entrance to the tomb</a:t>
            </a:r>
          </a:p>
          <a:p>
            <a:r>
              <a:rPr lang="en-GB" sz="2400" dirty="0"/>
              <a:t>Separate from but within sight of the living space of the community</a:t>
            </a:r>
          </a:p>
          <a:p>
            <a:endParaRPr lang="en-GB" dirty="0"/>
          </a:p>
        </p:txBody>
      </p:sp>
      <p:pic>
        <p:nvPicPr>
          <p:cNvPr id="6" name="Picture 13" descr="kamilari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1000"/>
          </a:blip>
          <a:srcRect/>
          <a:stretch>
            <a:fillRect/>
          </a:stretch>
        </p:blipFill>
        <p:spPr bwMode="auto">
          <a:xfrm>
            <a:off x="5220072" y="2492896"/>
            <a:ext cx="3699041" cy="252028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7596336" y="5229200"/>
            <a:ext cx="978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Kamilari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5049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Grave Goods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00808"/>
            <a:ext cx="4824536" cy="48245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Wide range of artefacts deposited in primary burials</a:t>
            </a:r>
          </a:p>
          <a:p>
            <a:r>
              <a:rPr lang="en-GB" dirty="0"/>
              <a:t>Personal possessions of the deceased?</a:t>
            </a:r>
          </a:p>
          <a:p>
            <a:pPr lvl="1"/>
            <a:r>
              <a:rPr lang="en-GB" dirty="0"/>
              <a:t>Expression of identity &amp; status?</a:t>
            </a:r>
          </a:p>
          <a:p>
            <a:r>
              <a:rPr lang="en-GB" dirty="0"/>
              <a:t>Gifts/offerings from mourners?</a:t>
            </a:r>
          </a:p>
          <a:p>
            <a:r>
              <a:rPr lang="en-GB" dirty="0"/>
              <a:t>Objects aimed to ease them into the afterlife?</a:t>
            </a:r>
          </a:p>
          <a:p>
            <a:r>
              <a:rPr lang="en-GB" dirty="0"/>
              <a:t>Most grave goods were used in life before being deposited in graves</a:t>
            </a:r>
          </a:p>
        </p:txBody>
      </p:sp>
      <p:pic>
        <p:nvPicPr>
          <p:cNvPr id="6" name="Picture 9" descr="bull_leap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580112" y="2348880"/>
            <a:ext cx="3229595" cy="2592288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6372200" y="5157192"/>
            <a:ext cx="22812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“bull-leaping” </a:t>
            </a:r>
            <a:r>
              <a:rPr lang="en-GB" sz="2000" dirty="0" err="1"/>
              <a:t>askos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Grave Goods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86808" cy="3887312"/>
          </a:xfrm>
        </p:spPr>
        <p:txBody>
          <a:bodyPr/>
          <a:lstStyle/>
          <a:p>
            <a:r>
              <a:rPr lang="en-GB" dirty="0"/>
              <a:t>Pottery vessels:</a:t>
            </a:r>
          </a:p>
          <a:p>
            <a:pPr lvl="1"/>
            <a:r>
              <a:rPr lang="en-GB" dirty="0"/>
              <a:t>Jugs &amp; cups</a:t>
            </a:r>
          </a:p>
          <a:p>
            <a:pPr lvl="1"/>
            <a:r>
              <a:rPr lang="en-GB" dirty="0"/>
              <a:t>Anthropomorphic &amp;  zoomorphic vessels</a:t>
            </a:r>
          </a:p>
        </p:txBody>
      </p:sp>
      <p:pic>
        <p:nvPicPr>
          <p:cNvPr id="7" name="Picture 12" descr="ay onouphrio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1000"/>
          </a:blip>
          <a:srcRect/>
          <a:stretch>
            <a:fillRect/>
          </a:stretch>
        </p:blipFill>
        <p:spPr bwMode="auto">
          <a:xfrm>
            <a:off x="5508104" y="1772816"/>
            <a:ext cx="3254761" cy="4260157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6228184" y="6125234"/>
            <a:ext cx="24398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Ayios Onouphrios jug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Grave Goods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86808" cy="3887312"/>
          </a:xfrm>
        </p:spPr>
        <p:txBody>
          <a:bodyPr/>
          <a:lstStyle/>
          <a:p>
            <a:r>
              <a:rPr lang="en-GB" dirty="0"/>
              <a:t>Stone vases:</a:t>
            </a:r>
          </a:p>
          <a:p>
            <a:pPr lvl="1"/>
            <a:r>
              <a:rPr lang="en-GB" dirty="0"/>
              <a:t>Small size; not necessarily functional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932040" y="5954413"/>
            <a:ext cx="29610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Stone vases from </a:t>
            </a:r>
            <a:r>
              <a:rPr lang="en-GB" sz="2000" dirty="0" err="1"/>
              <a:t>Mochlos</a:t>
            </a:r>
            <a:endParaRPr lang="en-GB" sz="20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99592" y="3889078"/>
            <a:ext cx="3600400" cy="2393198"/>
          </a:xfrm>
          <a:prstGeom prst="rect">
            <a:avLst/>
          </a:prstGeom>
        </p:spPr>
      </p:pic>
      <p:pic>
        <p:nvPicPr>
          <p:cNvPr id="10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580112" y="2024657"/>
            <a:ext cx="2578650" cy="3368881"/>
          </a:xfrm>
        </p:spPr>
      </p:pic>
    </p:spTree>
    <p:extLst>
      <p:ext uri="{BB962C8B-B14F-4D97-AF65-F5344CB8AC3E}">
        <p14:creationId xmlns:p14="http://schemas.microsoft.com/office/powerpoint/2010/main" val="3448858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Grave Goods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751408"/>
          </a:xfrm>
        </p:spPr>
        <p:txBody>
          <a:bodyPr>
            <a:normAutofit/>
          </a:bodyPr>
          <a:lstStyle/>
          <a:p>
            <a:r>
              <a:rPr lang="en-GB" dirty="0"/>
              <a:t>Metal tools &amp; weapons:</a:t>
            </a:r>
          </a:p>
          <a:p>
            <a:pPr lvl="1"/>
            <a:r>
              <a:rPr lang="en-GB" dirty="0"/>
              <a:t>Weapons – display, male status</a:t>
            </a:r>
          </a:p>
          <a:p>
            <a:r>
              <a:rPr lang="en-GB" dirty="0"/>
              <a:t>Obsidian blades:</a:t>
            </a:r>
          </a:p>
          <a:p>
            <a:pPr lvl="1"/>
            <a:r>
              <a:rPr lang="en-GB" dirty="0"/>
              <a:t>Scarification/tattooing?</a:t>
            </a:r>
          </a:p>
          <a:p>
            <a:pPr lvl="1"/>
            <a:r>
              <a:rPr lang="en-GB" dirty="0"/>
              <a:t>Treatment of the body as part of funerary ritual?</a:t>
            </a:r>
          </a:p>
          <a:p>
            <a:endParaRPr lang="en-GB" dirty="0"/>
          </a:p>
        </p:txBody>
      </p:sp>
      <p:pic>
        <p:nvPicPr>
          <p:cNvPr id="9" name="Picture 5" descr="mesara bronz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821497" y="1772816"/>
            <a:ext cx="3015478" cy="424847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6588224" y="6165304"/>
            <a:ext cx="21451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Metal grave goods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Grave Goods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104456" cy="4623816"/>
          </a:xfrm>
        </p:spPr>
        <p:txBody>
          <a:bodyPr>
            <a:normAutofit/>
          </a:bodyPr>
          <a:lstStyle/>
          <a:p>
            <a:r>
              <a:rPr lang="en-GB" dirty="0"/>
              <a:t>Body ornamentation: jewellery</a:t>
            </a:r>
          </a:p>
          <a:p>
            <a:pPr lvl="1"/>
            <a:r>
              <a:rPr lang="en-GB" dirty="0"/>
              <a:t>Increasing emphasis of the role or social status of individual at least in the first part of funerary ritual</a:t>
            </a:r>
          </a:p>
          <a:p>
            <a:r>
              <a:rPr lang="en-GB" dirty="0"/>
              <a:t>Extensive use of gold (trade with Egypt?)</a:t>
            </a:r>
          </a:p>
          <a:p>
            <a:r>
              <a:rPr lang="en-GB" dirty="0"/>
              <a:t>Skilled craftsmanship</a:t>
            </a:r>
          </a:p>
        </p:txBody>
      </p:sp>
      <p:pic>
        <p:nvPicPr>
          <p:cNvPr id="5" name="Picture 5" descr="mesara_gold2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644008" y="3861048"/>
            <a:ext cx="2400300" cy="2593975"/>
          </a:xfrm>
          <a:prstGeom prst="rect">
            <a:avLst/>
          </a:prstGeom>
          <a:noFill/>
        </p:spPr>
      </p:pic>
      <p:pic>
        <p:nvPicPr>
          <p:cNvPr id="6" name="Picture 4" descr="mesara_gold1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7236296" y="4005064"/>
            <a:ext cx="1662169" cy="2404070"/>
          </a:xfrm>
          <a:prstGeom prst="rect">
            <a:avLst/>
          </a:prstGeom>
          <a:noFill/>
        </p:spPr>
      </p:pic>
      <p:pic>
        <p:nvPicPr>
          <p:cNvPr id="9" name="Picture 7" descr="jewellery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4788024" y="802796"/>
            <a:ext cx="4104456" cy="2113795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5364088" y="3212976"/>
            <a:ext cx="35044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Various pieces of gold jewellery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4" descr="koumasa FA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496538" y="2233613"/>
            <a:ext cx="2647462" cy="4624387"/>
          </a:xfrm>
          <a:prstGeom prst="rect">
            <a:avLst/>
          </a:prstGeom>
          <a:noFill/>
        </p:spPr>
      </p:pic>
      <p:pic>
        <p:nvPicPr>
          <p:cNvPr id="5" name="Picture 7" descr="mesara seals1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3995936" y="1124744"/>
            <a:ext cx="2111927" cy="1008112"/>
          </a:xfrm>
          <a:prstGeom prst="rect">
            <a:avLst/>
          </a:prstGeom>
          <a:noFill/>
        </p:spPr>
      </p:pic>
      <p:pic>
        <p:nvPicPr>
          <p:cNvPr id="7" name="Picture 11" descr="mesara seal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4716016" y="5157192"/>
            <a:ext cx="1471746" cy="1440160"/>
          </a:xfrm>
          <a:prstGeom prst="rect">
            <a:avLst/>
          </a:prstGeom>
          <a:noFill/>
        </p:spPr>
      </p:pic>
      <p:pic>
        <p:nvPicPr>
          <p:cNvPr id="4" name="Picture 4" descr="scarabs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6369268" y="332656"/>
            <a:ext cx="2534938" cy="1080120"/>
          </a:xfrm>
          <a:prstGeom prst="rect">
            <a:avLst/>
          </a:prstGeom>
          <a:noFill/>
        </p:spPr>
      </p:pic>
      <p:pic>
        <p:nvPicPr>
          <p:cNvPr id="6" name="Picture 8" descr="mesara seals2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23528" y="5373216"/>
            <a:ext cx="4176464" cy="1154593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Grave Goods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5626968" cy="3311248"/>
          </a:xfrm>
        </p:spPr>
        <p:txBody>
          <a:bodyPr/>
          <a:lstStyle/>
          <a:p>
            <a:r>
              <a:rPr lang="en-GB" dirty="0"/>
              <a:t>Seals &amp; amulets</a:t>
            </a:r>
          </a:p>
          <a:p>
            <a:pPr lvl="1"/>
            <a:r>
              <a:rPr lang="en-GB" dirty="0"/>
              <a:t>Including Egyptian scarab seals</a:t>
            </a:r>
          </a:p>
          <a:p>
            <a:pPr lvl="1"/>
            <a:r>
              <a:rPr lang="en-GB" dirty="0"/>
              <a:t>Bone &amp; ivory</a:t>
            </a:r>
          </a:p>
          <a:p>
            <a:pPr lvl="1"/>
            <a:r>
              <a:rPr lang="en-GB" dirty="0"/>
              <a:t>Function?</a:t>
            </a:r>
          </a:p>
          <a:p>
            <a:r>
              <a:rPr lang="en-GB" dirty="0"/>
              <a:t>Cycladic figurines</a:t>
            </a:r>
          </a:p>
          <a:p>
            <a:pPr lvl="1"/>
            <a:r>
              <a:rPr lang="en-GB" dirty="0"/>
              <a:t>20 tombs in </a:t>
            </a:r>
            <a:r>
              <a:rPr lang="en-GB" dirty="0" err="1"/>
              <a:t>Mesara</a:t>
            </a:r>
            <a:endParaRPr lang="en-GB" dirty="0"/>
          </a:p>
          <a:p>
            <a:r>
              <a:rPr lang="en-GB" dirty="0"/>
              <a:t>Prestige value of imported goods?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Treatment of the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>
                <a:solidFill>
                  <a:srgbClr val="FFC000"/>
                </a:solidFill>
              </a:rPr>
              <a:t>Multi-phased funerary ritual</a:t>
            </a:r>
            <a:endParaRPr lang="en-GB" sz="2800" dirty="0"/>
          </a:p>
          <a:p>
            <a:r>
              <a:rPr lang="en-GB" sz="2800" dirty="0"/>
              <a:t>Inhumation: contracted position, head towards the east</a:t>
            </a:r>
          </a:p>
          <a:p>
            <a:r>
              <a:rPr lang="en-GB" sz="2800" dirty="0"/>
              <a:t>Accompanied by grave goods, food &amp; drink</a:t>
            </a:r>
          </a:p>
          <a:p>
            <a:r>
              <a:rPr lang="en-GB" sz="2800" dirty="0"/>
              <a:t>Toasting the dead – integral element of funerary ritual</a:t>
            </a:r>
          </a:p>
          <a:p>
            <a:r>
              <a:rPr lang="en-GB" sz="2800" dirty="0"/>
              <a:t>Multiple burials made over generations: confused mass of bones &amp; grave goods</a:t>
            </a:r>
          </a:p>
          <a:p>
            <a:r>
              <a:rPr lang="en-GB" sz="2800" dirty="0"/>
              <a:t>Periodic fumigation:</a:t>
            </a:r>
          </a:p>
          <a:p>
            <a:pPr lvl="1"/>
            <a:r>
              <a:rPr lang="en-GB" sz="2400" dirty="0"/>
              <a:t>Traces of fire in some tombs</a:t>
            </a:r>
          </a:p>
          <a:p>
            <a:pPr lvl="1"/>
            <a:r>
              <a:rPr lang="en-GB" sz="2400" dirty="0"/>
              <a:t>Sterile layer of white sand separating burial strata</a:t>
            </a:r>
          </a:p>
          <a:p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Treatment of the Dead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556792"/>
            <a:ext cx="4536504" cy="52292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Tombs: not a permanent resting place:</a:t>
            </a:r>
          </a:p>
          <a:p>
            <a:pPr lvl="1"/>
            <a:r>
              <a:rPr lang="en-GB" dirty="0"/>
              <a:t>Earlier inhumations disturbed &amp; moved to one side to make room for new burials</a:t>
            </a:r>
          </a:p>
          <a:p>
            <a:r>
              <a:rPr lang="en-GB" dirty="0"/>
              <a:t>Nearby </a:t>
            </a:r>
            <a:r>
              <a:rPr lang="en-GB" dirty="0" err="1"/>
              <a:t>ossuaries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Periodic removal of contents of tomb</a:t>
            </a:r>
          </a:p>
          <a:p>
            <a:pPr lvl="1"/>
            <a:r>
              <a:rPr lang="en-GB" dirty="0" err="1"/>
              <a:t>Redeposited</a:t>
            </a:r>
            <a:r>
              <a:rPr lang="en-GB" dirty="0"/>
              <a:t> in annexes</a:t>
            </a:r>
          </a:p>
          <a:p>
            <a:r>
              <a:rPr lang="en-GB" dirty="0" err="1"/>
              <a:t>Platanos</a:t>
            </a:r>
            <a:r>
              <a:rPr lang="en-GB" dirty="0"/>
              <a:t>: tombs thoroughly cleared of earlier burials &amp; grave goods </a:t>
            </a:r>
          </a:p>
          <a:p>
            <a:r>
              <a:rPr lang="en-GB" dirty="0"/>
              <a:t>Integral part of funerary ritual</a:t>
            </a:r>
          </a:p>
        </p:txBody>
      </p:sp>
      <p:pic>
        <p:nvPicPr>
          <p:cNvPr id="7" name="Picture 9" descr="odigitri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7000" contrast="-7000"/>
          </a:blip>
          <a:srcRect/>
          <a:stretch>
            <a:fillRect/>
          </a:stretch>
        </p:blipFill>
        <p:spPr bwMode="auto">
          <a:xfrm>
            <a:off x="5148064" y="1916832"/>
            <a:ext cx="3690788" cy="3528393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7020272" y="5517232"/>
            <a:ext cx="11256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Odigitria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Funerary Ritual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Primary inhumation: not the complete burial rite</a:t>
            </a:r>
          </a:p>
          <a:p>
            <a:pPr lvl="1"/>
            <a:r>
              <a:rPr lang="en-GB" dirty="0" err="1"/>
              <a:t>Branigan</a:t>
            </a:r>
            <a:r>
              <a:rPr lang="en-GB" dirty="0"/>
              <a:t>: burials first  laid out in the antechamber</a:t>
            </a:r>
          </a:p>
          <a:p>
            <a:r>
              <a:rPr lang="en-GB" dirty="0"/>
              <a:t>Secondary ritual:</a:t>
            </a:r>
          </a:p>
          <a:p>
            <a:pPr lvl="1"/>
            <a:r>
              <a:rPr lang="en-GB" dirty="0"/>
              <a:t>Bones moved &amp; removed after decomposition of the body</a:t>
            </a:r>
          </a:p>
          <a:p>
            <a:pPr lvl="1"/>
            <a:r>
              <a:rPr lang="en-GB" dirty="0"/>
              <a:t>Distinctive treatment of bones:  from 15 tombs with a mass of bones, representing in excess of 1000 bodies </a:t>
            </a:r>
            <a:r>
              <a:rPr lang="en-GB" dirty="0" err="1"/>
              <a:t>Xanthoudides</a:t>
            </a:r>
            <a:r>
              <a:rPr lang="en-GB" dirty="0"/>
              <a:t> only recovered 8 skulls</a:t>
            </a:r>
          </a:p>
          <a:p>
            <a:pPr lvl="1"/>
            <a:r>
              <a:rPr lang="en-GB" dirty="0" err="1"/>
              <a:t>Ayia</a:t>
            </a:r>
            <a:r>
              <a:rPr lang="en-GB" dirty="0"/>
              <a:t> Kyriaki: bone fragments found in side chamber with deposit of broken cups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Ancestor Cult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978896" cy="4623816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Care of body while still articulated: laid out &amp; provided with grave goods</a:t>
            </a:r>
          </a:p>
          <a:p>
            <a:pPr lvl="1"/>
            <a:r>
              <a:rPr lang="en-GB" dirty="0"/>
              <a:t>Murphy: deceased is treated as an individual</a:t>
            </a:r>
          </a:p>
          <a:p>
            <a:r>
              <a:rPr lang="en-GB" sz="2400" dirty="0"/>
              <a:t>Subsequent “lack of respect” for physical remains when body was decomposed</a:t>
            </a:r>
          </a:p>
          <a:p>
            <a:pPr lvl="1"/>
            <a:r>
              <a:rPr lang="en-GB" dirty="0"/>
              <a:t>Murphy : cleaning of bones using obsidian blades represents a purification ritual</a:t>
            </a:r>
          </a:p>
          <a:p>
            <a:r>
              <a:rPr lang="en-GB" sz="2400" dirty="0"/>
              <a:t>After a certain period the deceased is incorporated into realm of the ancestors &amp; mourners are reintegrated into community</a:t>
            </a:r>
          </a:p>
          <a:p>
            <a:endParaRPr lang="en-GB" sz="2400" dirty="0"/>
          </a:p>
        </p:txBody>
      </p:sp>
      <p:pic>
        <p:nvPicPr>
          <p:cNvPr id="7" name="Picture 4" descr="obsidia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652120" y="2636912"/>
            <a:ext cx="3153552" cy="2239021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6804248" y="5013176"/>
            <a:ext cx="18742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Obsidian blades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Communion with the Dead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5194920" cy="496855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Annexes: no burials but large quantities of drinking equipment: jugs &amp; cups</a:t>
            </a:r>
          </a:p>
          <a:p>
            <a:pPr lvl="1"/>
            <a:r>
              <a:rPr lang="en-GB" dirty="0"/>
              <a:t>Branigan: ceremonial drinking or libation</a:t>
            </a:r>
          </a:p>
          <a:p>
            <a:pPr lvl="1"/>
            <a:r>
              <a:rPr lang="en-GB" dirty="0"/>
              <a:t>Final meal with the dead? </a:t>
            </a:r>
          </a:p>
          <a:p>
            <a:r>
              <a:rPr lang="en-GB" dirty="0"/>
              <a:t>Creation &amp; maintenance of group identities &amp; negotiation of power</a:t>
            </a:r>
          </a:p>
          <a:p>
            <a:r>
              <a:rPr lang="en-GB" dirty="0"/>
              <a:t>Alcohol consumption to enhance intense experience of the participants</a:t>
            </a:r>
          </a:p>
          <a:p>
            <a:r>
              <a:rPr lang="en-GB" dirty="0"/>
              <a:t>Ritual occurs in a socially liminal area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300192" y="5147900"/>
            <a:ext cx="1762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Vasiliki</a:t>
            </a:r>
            <a:r>
              <a:rPr lang="en-GB" dirty="0"/>
              <a:t> ware cup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99" t="15549" r="17178" b="18393"/>
          <a:stretch/>
        </p:blipFill>
        <p:spPr>
          <a:xfrm>
            <a:off x="5799602" y="2564904"/>
            <a:ext cx="2763199" cy="248567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Toasting the Dead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896544" cy="4968552"/>
          </a:xfrm>
        </p:spPr>
        <p:txBody>
          <a:bodyPr>
            <a:noAutofit/>
          </a:bodyPr>
          <a:lstStyle/>
          <a:p>
            <a:r>
              <a:rPr lang="en-GB" sz="2400" dirty="0"/>
              <a:t>EM I-II: took place within the tomb chamber (large quantities of cups)</a:t>
            </a:r>
          </a:p>
          <a:p>
            <a:r>
              <a:rPr lang="en-GB" sz="2400" dirty="0"/>
              <a:t>EM III: ceremony moved from tomb to subsidiary chamber</a:t>
            </a:r>
          </a:p>
          <a:p>
            <a:r>
              <a:rPr lang="en-GB" sz="2400" dirty="0"/>
              <a:t>Conical cups replaced large cups: quantities of liquid being drunk reduced to a token amount</a:t>
            </a:r>
          </a:p>
          <a:p>
            <a:r>
              <a:rPr lang="en-GB" sz="2400" dirty="0"/>
              <a:t>Cemeteries: physical location for communal ritual,</a:t>
            </a:r>
          </a:p>
          <a:p>
            <a:pPr lvl="1"/>
            <a:r>
              <a:rPr lang="en-GB" sz="2000" dirty="0"/>
              <a:t>Played a key role in maintaining the stability &amp; identity of the local community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092280" y="4653136"/>
            <a:ext cx="13949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Conical cup</a:t>
            </a:r>
          </a:p>
        </p:txBody>
      </p:sp>
      <p:pic>
        <p:nvPicPr>
          <p:cNvPr id="9" name="Content Placeholder 8" descr="2008_99_0481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7000" contrast="-9000"/>
          </a:blip>
          <a:srcRect/>
          <a:stretch>
            <a:fillRect/>
          </a:stretch>
        </p:blipFill>
        <p:spPr>
          <a:xfrm>
            <a:off x="5940152" y="2615211"/>
            <a:ext cx="2880320" cy="18939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Kamilari</a:t>
            </a:r>
            <a:r>
              <a:rPr lang="en-GB"/>
              <a:t> 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8856" cy="4679400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Evidence for ritual performance?</a:t>
            </a:r>
          </a:p>
          <a:p>
            <a:pPr lvl="1"/>
            <a:r>
              <a:rPr lang="en-GB" dirty="0"/>
              <a:t>Offering scene: ancestor cult</a:t>
            </a:r>
          </a:p>
          <a:p>
            <a:pPr lvl="1"/>
            <a:r>
              <a:rPr lang="en-GB" dirty="0"/>
              <a:t>Dancing model</a:t>
            </a:r>
          </a:p>
          <a:p>
            <a:r>
              <a:rPr lang="en-GB" dirty="0"/>
              <a:t>Do these relate to ceremonial activity within funerary context?</a:t>
            </a:r>
          </a:p>
        </p:txBody>
      </p:sp>
      <p:pic>
        <p:nvPicPr>
          <p:cNvPr id="4" name="Picture 8" descr="kamilari dancers"/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652120" y="4045135"/>
            <a:ext cx="2985853" cy="2453320"/>
          </a:xfrm>
          <a:prstGeom prst="rect">
            <a:avLst/>
          </a:prstGeom>
          <a:noFill/>
        </p:spPr>
      </p:pic>
      <p:pic>
        <p:nvPicPr>
          <p:cNvPr id="7" name="Picture 7" descr="ancestor model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 bwMode="auto">
          <a:xfrm>
            <a:off x="5940152" y="476672"/>
            <a:ext cx="2976331" cy="288032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/>
          <p:cNvSpPr txBox="1"/>
          <p:nvPr/>
        </p:nvSpPr>
        <p:spPr>
          <a:xfrm>
            <a:off x="6876256" y="3501008"/>
            <a:ext cx="18982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Kamilari</a:t>
            </a:r>
            <a:r>
              <a:rPr lang="en-GB" sz="2000" dirty="0"/>
              <a:t> models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2800" dirty="0"/>
              <a:t>Prepalatial Crete: complex funerary practices &amp; regional variation</a:t>
            </a:r>
          </a:p>
          <a:p>
            <a:pPr lvl="0"/>
            <a:r>
              <a:rPr lang="en-GB" sz="2800" dirty="0"/>
              <a:t>Elaboration of mortuary complex &amp; funerary ritual:</a:t>
            </a:r>
          </a:p>
          <a:p>
            <a:pPr lvl="1"/>
            <a:r>
              <a:rPr lang="en-GB" sz="2400" dirty="0"/>
              <a:t>Especially manipulation of bones</a:t>
            </a:r>
          </a:p>
          <a:p>
            <a:pPr lvl="0"/>
            <a:r>
              <a:rPr lang="en-GB" sz="2800" dirty="0"/>
              <a:t>Burial practices emphasise membership of the community &amp; ancestor cult</a:t>
            </a:r>
          </a:p>
          <a:p>
            <a:r>
              <a:rPr lang="en-GB" sz="2800" dirty="0"/>
              <a:t>Burials were the focus of community ritual and played a key role in maintaining the stability &amp; identity of the local community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175</TotalTime>
  <Words>1017</Words>
  <Application>Microsoft Office PowerPoint</Application>
  <PresentationFormat>On-screen Show (4:3)</PresentationFormat>
  <Paragraphs>153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Corbel</vt:lpstr>
      <vt:lpstr>Wingdings</vt:lpstr>
      <vt:lpstr>Wingdings 2</vt:lpstr>
      <vt:lpstr>Wingdings 3</vt:lpstr>
      <vt:lpstr>Module</vt:lpstr>
      <vt:lpstr>Ancestors, Death and Burial</vt:lpstr>
      <vt:lpstr>Early Bronze Age Crete</vt:lpstr>
      <vt:lpstr>Burial Facilities</vt:lpstr>
      <vt:lpstr>Tombs of the Mesara</vt:lpstr>
      <vt:lpstr>Tholos Tombs </vt:lpstr>
      <vt:lpstr>Tholos Tombs </vt:lpstr>
      <vt:lpstr>Development of Tholos Tombs </vt:lpstr>
      <vt:lpstr>Location of Tholoi</vt:lpstr>
      <vt:lpstr>Placement of in Human Landscape</vt:lpstr>
      <vt:lpstr>Grave Goods</vt:lpstr>
      <vt:lpstr>Grave Goods</vt:lpstr>
      <vt:lpstr>Grave Goods</vt:lpstr>
      <vt:lpstr>Grave Goods</vt:lpstr>
      <vt:lpstr>Grave Goods</vt:lpstr>
      <vt:lpstr>Grave Goods</vt:lpstr>
      <vt:lpstr>Treatment of the Body</vt:lpstr>
      <vt:lpstr>Treatment of the Dead</vt:lpstr>
      <vt:lpstr>Funerary Ritual</vt:lpstr>
      <vt:lpstr>Ancestor Cult</vt:lpstr>
      <vt:lpstr>Communion with the Dead</vt:lpstr>
      <vt:lpstr>Toasting the Dead</vt:lpstr>
      <vt:lpstr>Kamilari Models</vt:lpstr>
      <vt:lpstr>Summary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Louise</dc:creator>
  <cp:lastModifiedBy>Louise Steel</cp:lastModifiedBy>
  <cp:revision>33</cp:revision>
  <dcterms:created xsi:type="dcterms:W3CDTF">2012-03-18T10:18:43Z</dcterms:created>
  <dcterms:modified xsi:type="dcterms:W3CDTF">2020-11-19T11:56:49Z</dcterms:modified>
</cp:coreProperties>
</file>