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65" r:id="rId6"/>
    <p:sldId id="259" r:id="rId7"/>
    <p:sldId id="262" r:id="rId8"/>
    <p:sldId id="261" r:id="rId9"/>
    <p:sldId id="260"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4092534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3102633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2705217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DFD33C-FA26-4836-93F5-7E0C4868D67F}" type="datetimeFigureOut">
              <a:rPr lang="en-GB" smtClean="0"/>
              <a:t>24/02/2020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1709477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DFD33C-FA26-4836-93F5-7E0C4868D67F}" type="datetimeFigureOut">
              <a:rPr lang="en-GB" smtClean="0"/>
              <a:t>24/02/2020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1071785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DFD33C-FA26-4836-93F5-7E0C4868D67F}" type="datetimeFigureOut">
              <a:rPr lang="en-GB" smtClean="0"/>
              <a:t>24/02/2020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392432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FD33C-FA26-4836-93F5-7E0C4868D67F}" type="datetimeFigureOut">
              <a:rPr lang="en-GB" smtClean="0"/>
              <a:t>24/02/2020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3727444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DFD33C-FA26-4836-93F5-7E0C4868D67F}" type="datetimeFigureOut">
              <a:rPr lang="en-GB" smtClean="0"/>
              <a:t>24/02/2020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1155575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DFD33C-FA26-4836-93F5-7E0C4868D67F}" type="datetimeFigureOut">
              <a:rPr lang="en-GB" smtClean="0"/>
              <a:t>24/02/2020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1434689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700121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93178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389117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70562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5045944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269324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DFD33C-FA26-4836-93F5-7E0C4868D67F}" type="datetimeFigureOut">
              <a:rPr lang="en-GB" smtClean="0"/>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0C1D8-32CC-41D2-96F1-6EE4D4DA48BF}" type="slidenum">
              <a:rPr lang="en-GB" smtClean="0"/>
              <a:t>‹#›</a:t>
            </a:fld>
            <a:endParaRPr lang="en-GB"/>
          </a:p>
        </p:txBody>
      </p:sp>
    </p:spTree>
    <p:extLst>
      <p:ext uri="{BB962C8B-B14F-4D97-AF65-F5344CB8AC3E}">
        <p14:creationId xmlns:p14="http://schemas.microsoft.com/office/powerpoint/2010/main" val="3739247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DFD33C-FA26-4836-93F5-7E0C4868D67F}" type="datetimeFigureOut">
              <a:rPr lang="en-GB" smtClean="0"/>
              <a:t>24/02/2020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70C1D8-32CC-41D2-96F1-6EE4D4DA48BF}" type="slidenum">
              <a:rPr lang="en-GB" smtClean="0"/>
              <a:t>‹#›</a:t>
            </a:fld>
            <a:endParaRPr lang="en-GB"/>
          </a:p>
        </p:txBody>
      </p:sp>
    </p:spTree>
    <p:extLst>
      <p:ext uri="{BB962C8B-B14F-4D97-AF65-F5344CB8AC3E}">
        <p14:creationId xmlns:p14="http://schemas.microsoft.com/office/powerpoint/2010/main" val="14595117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9602-F678-4BAA-ADA1-97506335871A}"/>
              </a:ext>
            </a:extLst>
          </p:cNvPr>
          <p:cNvSpPr>
            <a:spLocks noGrp="1"/>
          </p:cNvSpPr>
          <p:nvPr>
            <p:ph type="ctrTitle"/>
          </p:nvPr>
        </p:nvSpPr>
        <p:spPr/>
        <p:txBody>
          <a:bodyPr/>
          <a:lstStyle/>
          <a:p>
            <a:r>
              <a:rPr lang="en-GB" dirty="0"/>
              <a:t>Phases of Training</a:t>
            </a:r>
          </a:p>
        </p:txBody>
      </p:sp>
      <p:sp>
        <p:nvSpPr>
          <p:cNvPr id="3" name="Subtitle 2">
            <a:extLst>
              <a:ext uri="{FF2B5EF4-FFF2-40B4-BE49-F238E27FC236}">
                <a16:creationId xmlns:a16="http://schemas.microsoft.com/office/drawing/2014/main" id="{8C31D69A-04E6-4271-AFA4-B615F6EBBA9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10634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8E91-28D1-4C17-9141-EE2EF52CF556}"/>
              </a:ext>
            </a:extLst>
          </p:cNvPr>
          <p:cNvSpPr>
            <a:spLocks noGrp="1"/>
          </p:cNvSpPr>
          <p:nvPr>
            <p:ph type="title"/>
          </p:nvPr>
        </p:nvSpPr>
        <p:spPr/>
        <p:txBody>
          <a:bodyPr/>
          <a:lstStyle/>
          <a:p>
            <a:r>
              <a:rPr lang="en-GB" dirty="0"/>
              <a:t>Phases</a:t>
            </a:r>
          </a:p>
        </p:txBody>
      </p:sp>
      <p:sp>
        <p:nvSpPr>
          <p:cNvPr id="3" name="Content Placeholder 2">
            <a:extLst>
              <a:ext uri="{FF2B5EF4-FFF2-40B4-BE49-F238E27FC236}">
                <a16:creationId xmlns:a16="http://schemas.microsoft.com/office/drawing/2014/main" id="{B4ED9A8A-1670-4C04-8F53-610D824BA519}"/>
              </a:ext>
            </a:extLst>
          </p:cNvPr>
          <p:cNvSpPr>
            <a:spLocks noGrp="1"/>
          </p:cNvSpPr>
          <p:nvPr>
            <p:ph idx="1"/>
          </p:nvPr>
        </p:nvSpPr>
        <p:spPr/>
        <p:txBody>
          <a:bodyPr/>
          <a:lstStyle/>
          <a:p>
            <a:r>
              <a:rPr lang="en-US" dirty="0"/>
              <a:t>The conditioning / training phase </a:t>
            </a:r>
          </a:p>
          <a:p>
            <a:r>
              <a:rPr lang="en-US" dirty="0"/>
              <a:t>Pre competition </a:t>
            </a:r>
          </a:p>
          <a:p>
            <a:r>
              <a:rPr lang="en-US" dirty="0"/>
              <a:t>Inter competition </a:t>
            </a:r>
          </a:p>
          <a:p>
            <a:r>
              <a:rPr lang="en-US" dirty="0"/>
              <a:t>Post competition </a:t>
            </a:r>
          </a:p>
          <a:p>
            <a:r>
              <a:rPr lang="en-US" dirty="0"/>
              <a:t>Maintenance</a:t>
            </a:r>
          </a:p>
          <a:p>
            <a:pPr lvl="1"/>
            <a:r>
              <a:rPr lang="en-US" dirty="0"/>
              <a:t>Injury prevention </a:t>
            </a:r>
          </a:p>
          <a:p>
            <a:pPr lvl="1"/>
            <a:r>
              <a:rPr lang="en-US" dirty="0"/>
              <a:t>Injury recovery </a:t>
            </a:r>
          </a:p>
          <a:p>
            <a:endParaRPr lang="en-GB" dirty="0"/>
          </a:p>
        </p:txBody>
      </p:sp>
    </p:spTree>
    <p:extLst>
      <p:ext uri="{BB962C8B-B14F-4D97-AF65-F5344CB8AC3E}">
        <p14:creationId xmlns:p14="http://schemas.microsoft.com/office/powerpoint/2010/main" val="1151568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12E7-11B4-46D4-9393-E27469F742D8}"/>
              </a:ext>
            </a:extLst>
          </p:cNvPr>
          <p:cNvSpPr>
            <a:spLocks noGrp="1"/>
          </p:cNvSpPr>
          <p:nvPr>
            <p:ph type="title"/>
          </p:nvPr>
        </p:nvSpPr>
        <p:spPr/>
        <p:txBody>
          <a:bodyPr/>
          <a:lstStyle/>
          <a:p>
            <a:r>
              <a:rPr lang="en-GB" dirty="0"/>
              <a:t>Massage Practitioner</a:t>
            </a:r>
          </a:p>
        </p:txBody>
      </p:sp>
      <p:sp>
        <p:nvSpPr>
          <p:cNvPr id="3" name="Content Placeholder 2">
            <a:extLst>
              <a:ext uri="{FF2B5EF4-FFF2-40B4-BE49-F238E27FC236}">
                <a16:creationId xmlns:a16="http://schemas.microsoft.com/office/drawing/2014/main" id="{2CCD3116-338E-4916-825C-EDA9C44A4AD0}"/>
              </a:ext>
            </a:extLst>
          </p:cNvPr>
          <p:cNvSpPr>
            <a:spLocks noGrp="1"/>
          </p:cNvSpPr>
          <p:nvPr>
            <p:ph idx="1"/>
          </p:nvPr>
        </p:nvSpPr>
        <p:spPr/>
        <p:txBody>
          <a:bodyPr>
            <a:normAutofit lnSpcReduction="10000"/>
          </a:bodyPr>
          <a:lstStyle/>
          <a:p>
            <a:r>
              <a:rPr lang="en-GB" dirty="0"/>
              <a:t>The massage practitioner will not be directly involved with an individual’s training programme but it is important to recognise each athlete as an individual with individual needs.  </a:t>
            </a:r>
          </a:p>
          <a:p>
            <a:r>
              <a:rPr lang="en-GB" dirty="0"/>
              <a:t>The masseur will need to have some knowledge of the sport involved and any particular technical or positional aspects in order to identify potential ‘hot spots’.  Where the athlete is in their training programme may also be important.  The next step in the training programme may also be a factor.</a:t>
            </a:r>
          </a:p>
          <a:p>
            <a:r>
              <a:rPr lang="en-GB" dirty="0"/>
              <a:t>Liaison with coaching staff, technical experts and medical professionals will need to be established in order that the masseur is effective in meeting the athletes needs.</a:t>
            </a:r>
          </a:p>
          <a:p>
            <a:r>
              <a:rPr lang="en-GB" dirty="0"/>
              <a:t>Notwithstanding the above there will always be the ‘Need of the moment’ regardless of sport, gender, age or stage of development.  This need will have to be catered for and then dealt with later in the training/competitive phase</a:t>
            </a:r>
          </a:p>
        </p:txBody>
      </p:sp>
    </p:spTree>
    <p:extLst>
      <p:ext uri="{BB962C8B-B14F-4D97-AF65-F5344CB8AC3E}">
        <p14:creationId xmlns:p14="http://schemas.microsoft.com/office/powerpoint/2010/main" val="2228086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FEEF-500E-45D3-A790-88FB3B2C10E2}"/>
              </a:ext>
            </a:extLst>
          </p:cNvPr>
          <p:cNvSpPr>
            <a:spLocks noGrp="1"/>
          </p:cNvSpPr>
          <p:nvPr>
            <p:ph type="title"/>
          </p:nvPr>
        </p:nvSpPr>
        <p:spPr/>
        <p:txBody>
          <a:bodyPr/>
          <a:lstStyle/>
          <a:p>
            <a:r>
              <a:rPr lang="en-GB" dirty="0"/>
              <a:t>Competition Phase</a:t>
            </a:r>
          </a:p>
        </p:txBody>
      </p:sp>
      <p:sp>
        <p:nvSpPr>
          <p:cNvPr id="3" name="Content Placeholder 2">
            <a:extLst>
              <a:ext uri="{FF2B5EF4-FFF2-40B4-BE49-F238E27FC236}">
                <a16:creationId xmlns:a16="http://schemas.microsoft.com/office/drawing/2014/main" id="{8622EF7E-603F-4390-B2DE-D5BF58B6C3CD}"/>
              </a:ext>
            </a:extLst>
          </p:cNvPr>
          <p:cNvSpPr>
            <a:spLocks noGrp="1"/>
          </p:cNvSpPr>
          <p:nvPr>
            <p:ph idx="1"/>
          </p:nvPr>
        </p:nvSpPr>
        <p:spPr/>
        <p:txBody>
          <a:bodyPr/>
          <a:lstStyle/>
          <a:p>
            <a:r>
              <a:rPr lang="en-GB" dirty="0"/>
              <a:t>What effect as a therapist can you have on:</a:t>
            </a:r>
          </a:p>
          <a:p>
            <a:pPr lvl="1"/>
            <a:r>
              <a:rPr lang="en-GB" dirty="0"/>
              <a:t>Muscle length/tone/ROM</a:t>
            </a:r>
          </a:p>
          <a:p>
            <a:pPr lvl="1"/>
            <a:r>
              <a:rPr lang="en-GB" dirty="0"/>
              <a:t>Number of muscle fibres recruited</a:t>
            </a:r>
          </a:p>
          <a:p>
            <a:pPr lvl="1"/>
            <a:r>
              <a:rPr lang="en-GB" dirty="0"/>
              <a:t>Circulation</a:t>
            </a:r>
          </a:p>
          <a:p>
            <a:pPr lvl="1"/>
            <a:r>
              <a:rPr lang="en-GB" dirty="0"/>
              <a:t>Psychology – Increase or decrease wellbeing</a:t>
            </a:r>
          </a:p>
          <a:p>
            <a:pPr lvl="1"/>
            <a:r>
              <a:rPr lang="en-GB" dirty="0"/>
              <a:t>Mood? </a:t>
            </a:r>
          </a:p>
        </p:txBody>
      </p:sp>
    </p:spTree>
    <p:extLst>
      <p:ext uri="{BB962C8B-B14F-4D97-AF65-F5344CB8AC3E}">
        <p14:creationId xmlns:p14="http://schemas.microsoft.com/office/powerpoint/2010/main" val="2948081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1D83-ED17-496C-8A2E-7B5922678F78}"/>
              </a:ext>
            </a:extLst>
          </p:cNvPr>
          <p:cNvSpPr>
            <a:spLocks noGrp="1"/>
          </p:cNvSpPr>
          <p:nvPr>
            <p:ph type="title"/>
          </p:nvPr>
        </p:nvSpPr>
        <p:spPr/>
        <p:txBody>
          <a:bodyPr/>
          <a:lstStyle/>
          <a:p>
            <a:r>
              <a:rPr lang="en-GB" dirty="0"/>
              <a:t>Individual considerations</a:t>
            </a:r>
          </a:p>
        </p:txBody>
      </p:sp>
      <p:sp>
        <p:nvSpPr>
          <p:cNvPr id="3" name="Content Placeholder 2">
            <a:extLst>
              <a:ext uri="{FF2B5EF4-FFF2-40B4-BE49-F238E27FC236}">
                <a16:creationId xmlns:a16="http://schemas.microsoft.com/office/drawing/2014/main" id="{0200BF26-9688-444B-A257-0DCF480E14FD}"/>
              </a:ext>
            </a:extLst>
          </p:cNvPr>
          <p:cNvSpPr>
            <a:spLocks noGrp="1"/>
          </p:cNvSpPr>
          <p:nvPr>
            <p:ph idx="1"/>
          </p:nvPr>
        </p:nvSpPr>
        <p:spPr>
          <a:xfrm>
            <a:off x="677334" y="1470992"/>
            <a:ext cx="8596668" cy="4943060"/>
          </a:xfrm>
        </p:spPr>
        <p:txBody>
          <a:bodyPr>
            <a:normAutofit fontScale="85000" lnSpcReduction="20000"/>
          </a:bodyPr>
          <a:lstStyle/>
          <a:p>
            <a:pPr marL="0" indent="0">
              <a:buNone/>
            </a:pPr>
            <a:r>
              <a:rPr lang="en-GB" dirty="0"/>
              <a:t>Athlete you know:</a:t>
            </a:r>
          </a:p>
          <a:p>
            <a:r>
              <a:rPr lang="en-GB" dirty="0"/>
              <a:t>Advantages</a:t>
            </a:r>
          </a:p>
          <a:p>
            <a:pPr lvl="1"/>
            <a:r>
              <a:rPr lang="en-GB" dirty="0"/>
              <a:t>Pain threshold/notes on problems</a:t>
            </a:r>
          </a:p>
          <a:p>
            <a:pPr lvl="1"/>
            <a:r>
              <a:rPr lang="en-GB" dirty="0"/>
              <a:t>Know body – issues/injuries</a:t>
            </a:r>
          </a:p>
          <a:p>
            <a:pPr lvl="1"/>
            <a:r>
              <a:rPr lang="en-GB" dirty="0"/>
              <a:t>Techniques that work for individual</a:t>
            </a:r>
          </a:p>
          <a:p>
            <a:r>
              <a:rPr lang="en-GB" dirty="0"/>
              <a:t>Disadvantages</a:t>
            </a:r>
          </a:p>
          <a:p>
            <a:pPr lvl="1"/>
            <a:r>
              <a:rPr lang="en-GB" dirty="0"/>
              <a:t>Complacent – same techniques used</a:t>
            </a:r>
          </a:p>
          <a:p>
            <a:pPr lvl="1"/>
            <a:r>
              <a:rPr lang="en-GB" dirty="0"/>
              <a:t>Psychologically dependant on you</a:t>
            </a:r>
          </a:p>
          <a:p>
            <a:pPr marL="0" indent="0">
              <a:buNone/>
            </a:pPr>
            <a:endParaRPr lang="en-GB" dirty="0"/>
          </a:p>
          <a:p>
            <a:pPr marL="0" indent="0">
              <a:buNone/>
            </a:pPr>
            <a:r>
              <a:rPr lang="en-GB" dirty="0"/>
              <a:t>Athlete you don’t know:</a:t>
            </a:r>
          </a:p>
          <a:p>
            <a:r>
              <a:rPr lang="en-GB" dirty="0"/>
              <a:t>Advantages</a:t>
            </a:r>
          </a:p>
          <a:p>
            <a:pPr lvl="1"/>
            <a:r>
              <a:rPr lang="en-GB" dirty="0"/>
              <a:t>Fresh perspective</a:t>
            </a:r>
          </a:p>
          <a:p>
            <a:pPr lvl="1"/>
            <a:r>
              <a:rPr lang="en-GB" dirty="0"/>
              <a:t>Not had massage before – Will it work the way you want it to work</a:t>
            </a:r>
          </a:p>
          <a:p>
            <a:r>
              <a:rPr lang="en-GB" dirty="0"/>
              <a:t>Disadvantages</a:t>
            </a:r>
          </a:p>
          <a:p>
            <a:pPr lvl="1"/>
            <a:r>
              <a:rPr lang="en-GB" dirty="0"/>
              <a:t>First few sessions are trial/error – what they like/don’t like</a:t>
            </a:r>
          </a:p>
          <a:p>
            <a:pPr lvl="1"/>
            <a:r>
              <a:rPr lang="en-GB" dirty="0"/>
              <a:t>Not had massage before – Will it work the way you want it to work</a:t>
            </a:r>
          </a:p>
        </p:txBody>
      </p:sp>
    </p:spTree>
    <p:extLst>
      <p:ext uri="{BB962C8B-B14F-4D97-AF65-F5344CB8AC3E}">
        <p14:creationId xmlns:p14="http://schemas.microsoft.com/office/powerpoint/2010/main" val="1560407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27926-B541-4120-B113-A330D4F19785}"/>
              </a:ext>
            </a:extLst>
          </p:cNvPr>
          <p:cNvSpPr>
            <a:spLocks noGrp="1"/>
          </p:cNvSpPr>
          <p:nvPr>
            <p:ph type="title"/>
          </p:nvPr>
        </p:nvSpPr>
        <p:spPr/>
        <p:txBody>
          <a:bodyPr/>
          <a:lstStyle/>
          <a:p>
            <a:r>
              <a:rPr lang="en-GB" dirty="0"/>
              <a:t>Pre-Event</a:t>
            </a:r>
          </a:p>
        </p:txBody>
      </p:sp>
      <p:sp>
        <p:nvSpPr>
          <p:cNvPr id="3" name="Content Placeholder 2">
            <a:extLst>
              <a:ext uri="{FF2B5EF4-FFF2-40B4-BE49-F238E27FC236}">
                <a16:creationId xmlns:a16="http://schemas.microsoft.com/office/drawing/2014/main" id="{27730C54-B936-4261-858A-FC7069A92CA8}"/>
              </a:ext>
            </a:extLst>
          </p:cNvPr>
          <p:cNvSpPr>
            <a:spLocks noGrp="1"/>
          </p:cNvSpPr>
          <p:nvPr>
            <p:ph idx="1"/>
          </p:nvPr>
        </p:nvSpPr>
        <p:spPr/>
        <p:txBody>
          <a:bodyPr/>
          <a:lstStyle/>
          <a:p>
            <a:r>
              <a:rPr lang="en-GB" dirty="0"/>
              <a:t>Normally applied within 48 hours prior to massage</a:t>
            </a:r>
          </a:p>
          <a:p>
            <a:r>
              <a:rPr lang="en-GB" dirty="0"/>
              <a:t>Massage may last from a few minutes to an hour</a:t>
            </a:r>
          </a:p>
          <a:p>
            <a:r>
              <a:rPr lang="en-GB" dirty="0"/>
              <a:t>Benefits are diminished the longer the time between the massage &amp; performing</a:t>
            </a:r>
          </a:p>
          <a:p>
            <a:r>
              <a:rPr lang="en-GB" dirty="0"/>
              <a:t>Invigorating massage can help to ‘psych’ up the individual preparing them for speed/strength/explosive work</a:t>
            </a:r>
          </a:p>
          <a:p>
            <a:r>
              <a:rPr lang="en-GB" dirty="0"/>
              <a:t>If client is nervous a more relaxing (destressing massage) may be needed.</a:t>
            </a:r>
          </a:p>
          <a:p>
            <a:r>
              <a:rPr lang="en-GB" dirty="0"/>
              <a:t>A conventional warm up is still needed but massage can help prepare the muscles. </a:t>
            </a:r>
          </a:p>
          <a:p>
            <a:r>
              <a:rPr lang="en-GB" dirty="0"/>
              <a:t>Compressions – could over relax the muscle too much</a:t>
            </a:r>
          </a:p>
        </p:txBody>
      </p:sp>
    </p:spTree>
    <p:extLst>
      <p:ext uri="{BB962C8B-B14F-4D97-AF65-F5344CB8AC3E}">
        <p14:creationId xmlns:p14="http://schemas.microsoft.com/office/powerpoint/2010/main" val="3200156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7A12-82C1-49AE-8005-5A622977855A}"/>
              </a:ext>
            </a:extLst>
          </p:cNvPr>
          <p:cNvSpPr>
            <a:spLocks noGrp="1"/>
          </p:cNvSpPr>
          <p:nvPr>
            <p:ph type="title"/>
          </p:nvPr>
        </p:nvSpPr>
        <p:spPr/>
        <p:txBody>
          <a:bodyPr/>
          <a:lstStyle/>
          <a:p>
            <a:r>
              <a:rPr lang="en-GB" dirty="0"/>
              <a:t>Inter-Event</a:t>
            </a:r>
          </a:p>
        </p:txBody>
      </p:sp>
      <p:sp>
        <p:nvSpPr>
          <p:cNvPr id="3" name="Content Placeholder 2">
            <a:extLst>
              <a:ext uri="{FF2B5EF4-FFF2-40B4-BE49-F238E27FC236}">
                <a16:creationId xmlns:a16="http://schemas.microsoft.com/office/drawing/2014/main" id="{0A26DD1D-5275-46AD-84AC-E18E6CD887B7}"/>
              </a:ext>
            </a:extLst>
          </p:cNvPr>
          <p:cNvSpPr>
            <a:spLocks noGrp="1"/>
          </p:cNvSpPr>
          <p:nvPr>
            <p:ph idx="1"/>
          </p:nvPr>
        </p:nvSpPr>
        <p:spPr/>
        <p:txBody>
          <a:bodyPr/>
          <a:lstStyle/>
          <a:p>
            <a:r>
              <a:rPr lang="en-GB" dirty="0"/>
              <a:t>Massage delivered in the period between rounds/heats/matches</a:t>
            </a:r>
          </a:p>
          <a:p>
            <a:r>
              <a:rPr lang="en-GB" dirty="0"/>
              <a:t>Identify trauma from previous rounds</a:t>
            </a:r>
          </a:p>
          <a:p>
            <a:r>
              <a:rPr lang="en-GB" dirty="0"/>
              <a:t>Re-prepare to perform again</a:t>
            </a:r>
          </a:p>
          <a:p>
            <a:r>
              <a:rPr lang="en-GB" dirty="0"/>
              <a:t>Minimise likelihood of massage tightening up during rest periods</a:t>
            </a:r>
          </a:p>
          <a:p>
            <a:r>
              <a:rPr lang="en-GB" dirty="0"/>
              <a:t>Similar format to pre-event</a:t>
            </a:r>
          </a:p>
          <a:p>
            <a:r>
              <a:rPr lang="en-GB" dirty="0"/>
              <a:t>Focus on an muscle stress in previous round</a:t>
            </a:r>
          </a:p>
          <a:p>
            <a:r>
              <a:rPr lang="en-GB" dirty="0"/>
              <a:t>Listen to athlete</a:t>
            </a:r>
          </a:p>
        </p:txBody>
      </p:sp>
    </p:spTree>
    <p:extLst>
      <p:ext uri="{BB962C8B-B14F-4D97-AF65-F5344CB8AC3E}">
        <p14:creationId xmlns:p14="http://schemas.microsoft.com/office/powerpoint/2010/main" val="1392284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3D22-838D-4010-BEA2-2422F37AD249}"/>
              </a:ext>
            </a:extLst>
          </p:cNvPr>
          <p:cNvSpPr>
            <a:spLocks noGrp="1"/>
          </p:cNvSpPr>
          <p:nvPr>
            <p:ph type="title"/>
          </p:nvPr>
        </p:nvSpPr>
        <p:spPr/>
        <p:txBody>
          <a:bodyPr/>
          <a:lstStyle/>
          <a:p>
            <a:r>
              <a:rPr lang="en-GB" dirty="0"/>
              <a:t>Post-Event</a:t>
            </a:r>
          </a:p>
        </p:txBody>
      </p:sp>
      <p:sp>
        <p:nvSpPr>
          <p:cNvPr id="3" name="Content Placeholder 2">
            <a:extLst>
              <a:ext uri="{FF2B5EF4-FFF2-40B4-BE49-F238E27FC236}">
                <a16:creationId xmlns:a16="http://schemas.microsoft.com/office/drawing/2014/main" id="{CE91D467-FC7F-4DA9-8405-966E3283192B}"/>
              </a:ext>
            </a:extLst>
          </p:cNvPr>
          <p:cNvSpPr>
            <a:spLocks noGrp="1"/>
          </p:cNvSpPr>
          <p:nvPr>
            <p:ph idx="1"/>
          </p:nvPr>
        </p:nvSpPr>
        <p:spPr/>
        <p:txBody>
          <a:bodyPr/>
          <a:lstStyle/>
          <a:p>
            <a:r>
              <a:rPr lang="en-GB" dirty="0"/>
              <a:t>Massage delivered in the period 48 hours post event</a:t>
            </a:r>
          </a:p>
          <a:p>
            <a:r>
              <a:rPr lang="en-GB" dirty="0"/>
              <a:t>Help to speed the process of recovery &amp; repair</a:t>
            </a:r>
          </a:p>
          <a:p>
            <a:r>
              <a:rPr lang="en-GB" dirty="0"/>
              <a:t>Relieve mental &amp; physical stresses</a:t>
            </a:r>
          </a:p>
          <a:p>
            <a:r>
              <a:rPr lang="en-GB" dirty="0"/>
              <a:t>Identify any trauma</a:t>
            </a:r>
          </a:p>
          <a:p>
            <a:pPr lvl="1"/>
            <a:r>
              <a:rPr lang="en-GB" dirty="0"/>
              <a:t>More conservative techniques</a:t>
            </a:r>
          </a:p>
          <a:p>
            <a:pPr lvl="1"/>
            <a:r>
              <a:rPr lang="en-GB" dirty="0"/>
              <a:t>Energy systems used</a:t>
            </a:r>
          </a:p>
          <a:p>
            <a:pPr lvl="1"/>
            <a:r>
              <a:rPr lang="en-GB" dirty="0"/>
              <a:t>Want to avoid pain to the individual</a:t>
            </a:r>
          </a:p>
        </p:txBody>
      </p:sp>
    </p:spTree>
    <p:extLst>
      <p:ext uri="{BB962C8B-B14F-4D97-AF65-F5344CB8AC3E}">
        <p14:creationId xmlns:p14="http://schemas.microsoft.com/office/powerpoint/2010/main" val="2740869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1818-6F3B-4D16-8D5E-CA195DF4A289}"/>
              </a:ext>
            </a:extLst>
          </p:cNvPr>
          <p:cNvSpPr>
            <a:spLocks noGrp="1"/>
          </p:cNvSpPr>
          <p:nvPr>
            <p:ph type="title"/>
          </p:nvPr>
        </p:nvSpPr>
        <p:spPr/>
        <p:txBody>
          <a:bodyPr/>
          <a:lstStyle/>
          <a:p>
            <a:r>
              <a:rPr lang="en-GB" dirty="0"/>
              <a:t>Maintenance</a:t>
            </a:r>
          </a:p>
        </p:txBody>
      </p:sp>
      <p:sp>
        <p:nvSpPr>
          <p:cNvPr id="3" name="Content Placeholder 2">
            <a:extLst>
              <a:ext uri="{FF2B5EF4-FFF2-40B4-BE49-F238E27FC236}">
                <a16:creationId xmlns:a16="http://schemas.microsoft.com/office/drawing/2014/main" id="{9023240D-D8FF-49C6-A494-1ED9B1B09959}"/>
              </a:ext>
            </a:extLst>
          </p:cNvPr>
          <p:cNvSpPr>
            <a:spLocks noGrp="1"/>
          </p:cNvSpPr>
          <p:nvPr>
            <p:ph idx="1"/>
          </p:nvPr>
        </p:nvSpPr>
        <p:spPr/>
        <p:txBody>
          <a:bodyPr/>
          <a:lstStyle/>
          <a:p>
            <a:r>
              <a:rPr lang="en-GB" dirty="0"/>
              <a:t>Focus to correct soft tissue dysfunctions</a:t>
            </a:r>
          </a:p>
          <a:p>
            <a:r>
              <a:rPr lang="en-GB" dirty="0"/>
              <a:t>Can attempt large changes</a:t>
            </a:r>
          </a:p>
          <a:p>
            <a:r>
              <a:rPr lang="en-GB" dirty="0"/>
              <a:t>May cause negative effects initially </a:t>
            </a:r>
          </a:p>
          <a:p>
            <a:r>
              <a:rPr lang="en-GB" dirty="0"/>
              <a:t>Test/retest to evaluate the effectiveness of aims</a:t>
            </a:r>
          </a:p>
        </p:txBody>
      </p:sp>
    </p:spTree>
    <p:extLst>
      <p:ext uri="{BB962C8B-B14F-4D97-AF65-F5344CB8AC3E}">
        <p14:creationId xmlns:p14="http://schemas.microsoft.com/office/powerpoint/2010/main" val="594933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7B141-9170-47C7-A57B-E40A5B12705D}"/>
              </a:ext>
            </a:extLst>
          </p:cNvPr>
          <p:cNvSpPr>
            <a:spLocks noGrp="1"/>
          </p:cNvSpPr>
          <p:nvPr>
            <p:ph type="title"/>
          </p:nvPr>
        </p:nvSpPr>
        <p:spPr/>
        <p:txBody>
          <a:bodyPr/>
          <a:lstStyle/>
          <a:p>
            <a:r>
              <a:rPr lang="en-GB" dirty="0"/>
              <a:t>Hockey Player</a:t>
            </a:r>
          </a:p>
        </p:txBody>
      </p:sp>
      <p:sp>
        <p:nvSpPr>
          <p:cNvPr id="3" name="Content Placeholder 2">
            <a:extLst>
              <a:ext uri="{FF2B5EF4-FFF2-40B4-BE49-F238E27FC236}">
                <a16:creationId xmlns:a16="http://schemas.microsoft.com/office/drawing/2014/main" id="{039E96C1-ACDA-476D-B2D1-DA9EC482E70D}"/>
              </a:ext>
            </a:extLst>
          </p:cNvPr>
          <p:cNvSpPr>
            <a:spLocks noGrp="1"/>
          </p:cNvSpPr>
          <p:nvPr>
            <p:ph idx="1"/>
          </p:nvPr>
        </p:nvSpPr>
        <p:spPr>
          <a:xfrm>
            <a:off x="677334" y="1510748"/>
            <a:ext cx="8596668" cy="5088835"/>
          </a:xfrm>
        </p:spPr>
        <p:txBody>
          <a:bodyPr>
            <a:normAutofit fontScale="92500" lnSpcReduction="20000"/>
          </a:bodyPr>
          <a:lstStyle/>
          <a:p>
            <a:r>
              <a:rPr lang="en-GB" dirty="0"/>
              <a:t>Movement details</a:t>
            </a:r>
          </a:p>
          <a:p>
            <a:pPr lvl="1"/>
            <a:r>
              <a:rPr lang="en-GB" dirty="0"/>
              <a:t>Lower back pain – posture problems</a:t>
            </a:r>
          </a:p>
          <a:p>
            <a:pPr lvl="1"/>
            <a:r>
              <a:rPr lang="en-GB" dirty="0"/>
              <a:t>Glutes – powerful movements &amp; on stretch when bending</a:t>
            </a:r>
          </a:p>
          <a:p>
            <a:pPr lvl="1"/>
            <a:r>
              <a:rPr lang="en-GB" dirty="0"/>
              <a:t>Hamstrings – postural position</a:t>
            </a:r>
          </a:p>
          <a:p>
            <a:pPr lvl="1"/>
            <a:r>
              <a:rPr lang="en-GB" dirty="0"/>
              <a:t>Calves – depending on playing surface</a:t>
            </a:r>
          </a:p>
          <a:p>
            <a:pPr lvl="1"/>
            <a:r>
              <a:rPr lang="en-GB" dirty="0"/>
              <a:t>Wrist/forearms – use of stick</a:t>
            </a:r>
          </a:p>
          <a:p>
            <a:r>
              <a:rPr lang="en-GB" dirty="0"/>
              <a:t>2 hours before</a:t>
            </a:r>
          </a:p>
          <a:p>
            <a:pPr lvl="1"/>
            <a:r>
              <a:rPr lang="en-GB" dirty="0"/>
              <a:t>Effleurage</a:t>
            </a:r>
          </a:p>
          <a:p>
            <a:pPr lvl="1"/>
            <a:r>
              <a:rPr lang="en-GB" dirty="0"/>
              <a:t>Compressions/stretching – can be used but may cause loss in power</a:t>
            </a:r>
          </a:p>
          <a:p>
            <a:r>
              <a:rPr lang="en-GB" dirty="0"/>
              <a:t>Pre-event</a:t>
            </a:r>
          </a:p>
          <a:p>
            <a:pPr lvl="1"/>
            <a:r>
              <a:rPr lang="en-GB" dirty="0"/>
              <a:t>Removal of waste – effleurage </a:t>
            </a:r>
          </a:p>
          <a:p>
            <a:pPr lvl="1"/>
            <a:r>
              <a:rPr lang="en-GB" dirty="0"/>
              <a:t>Tired/mentally – effleurage/vibrations (relaxed)</a:t>
            </a:r>
          </a:p>
          <a:p>
            <a:pPr lvl="1"/>
            <a:r>
              <a:rPr lang="en-GB" dirty="0"/>
              <a:t>Bring them back up – Tapotement/vigorous effleurage/vibrations (more stimulating)</a:t>
            </a:r>
          </a:p>
          <a:p>
            <a:r>
              <a:rPr lang="en-GB" dirty="0"/>
              <a:t>Post-event</a:t>
            </a:r>
          </a:p>
          <a:p>
            <a:pPr lvl="1"/>
            <a:r>
              <a:rPr lang="en-GB" dirty="0"/>
              <a:t>Slow, long effleurage strokes</a:t>
            </a:r>
          </a:p>
          <a:p>
            <a:pPr lvl="1"/>
            <a:r>
              <a:rPr lang="en-GB" dirty="0"/>
              <a:t>Maintenance stretching</a:t>
            </a:r>
          </a:p>
        </p:txBody>
      </p:sp>
    </p:spTree>
    <p:extLst>
      <p:ext uri="{BB962C8B-B14F-4D97-AF65-F5344CB8AC3E}">
        <p14:creationId xmlns:p14="http://schemas.microsoft.com/office/powerpoint/2010/main" val="38949067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48</TotalTime>
  <Words>588</Words>
  <Application>Microsoft Office PowerPoint</Application>
  <PresentationFormat>Widescreen</PresentationFormat>
  <Paragraphs>84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Phases of Training</vt:lpstr>
      <vt:lpstr>Phases</vt:lpstr>
      <vt:lpstr>Massage Practitioner</vt:lpstr>
      <vt:lpstr>Competition Phase</vt:lpstr>
      <vt:lpstr>Individual considerations</vt:lpstr>
      <vt:lpstr>Pre-Event</vt:lpstr>
      <vt:lpstr>Inter-Event</vt:lpstr>
      <vt:lpstr>Post-Event</vt:lpstr>
      <vt:lpstr>Maintenance</vt:lpstr>
      <vt:lpstr>Hockey Player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Phases of Training</dc:title>
  <dc:creator>Gemma Petty</dc:creator>
  <cp:lastModifiedBy>Gemma Petty</cp:lastModifiedBy>
  <cp:revision>6</cp:revision>
  <dcterms:created xsi:type="dcterms:W3CDTF">2020-01-27T19:37:00Z</dcterms:created>
  <dcterms:modified xsi:type="dcterms:W3CDTF">2020-02-24T19:35:58Z</dcterms:modified>
</cp:coreProperties>
</file>