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8" d="100"/>
          <a:sy n="138" d="100"/>
        </p:scale>
        <p:origin x="138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51202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3" Type="http://schemas.openxmlformats.org/officeDocument/2006/relationships/image" Target="../media/image1.png"/><Relationship Id="rId7" Type="http://schemas.openxmlformats.org/officeDocument/2006/relationships/slide" Target="slide6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slide" Target="slide5.xml"/><Relationship Id="rId5" Type="http://schemas.openxmlformats.org/officeDocument/2006/relationships/slide" Target="slide4.xml"/><Relationship Id="rId4" Type="http://schemas.openxmlformats.org/officeDocument/2006/relationships/slide" Target="slide3.xml"/><Relationship Id="rId9" Type="http://schemas.openxmlformats.org/officeDocument/2006/relationships/slide" Target="slide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1F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449884" y="4116287"/>
            <a:ext cx="1999208" cy="240655"/>
          </a:xfrm>
          <a:prstGeom prst="roundRect">
            <a:avLst>
              <a:gd name="adj" fmla="val 759926"/>
            </a:avLst>
          </a:prstGeom>
          <a:solidFill>
            <a:srgbClr val="4ADE80">
              <a:alpha val="12000"/>
            </a:srgbClr>
          </a:solidFill>
          <a:ln w="9525">
            <a:solidFill>
              <a:srgbClr val="4ADE80"/>
            </a:solidFill>
          </a:ln>
        </p:spPr>
        <p:txBody>
          <a:bodyPr wrap="square" lIns="114300" tIns="114300" rIns="114300" bIns="114300" rtlCol="0" anchor="t">
            <a:noAutofit/>
          </a:bodyPr>
          <a:lstStyle/>
          <a:p>
            <a:pPr marL="0" indent="0" algn="ctr">
              <a:buNone/>
            </a:pPr>
            <a:r>
              <a:rPr lang="en-US" sz="900" b="1" dirty="0">
                <a:solidFill>
                  <a:schemeClr val="bg1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Subscription Meals · London</a:t>
            </a:r>
            <a:endParaRPr lang="en-US" sz="9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3563392" y="4116289"/>
            <a:ext cx="1993850" cy="240654"/>
          </a:xfrm>
          <a:prstGeom prst="roundRect">
            <a:avLst>
              <a:gd name="adj" fmla="val 759926"/>
            </a:avLst>
          </a:prstGeom>
          <a:solidFill>
            <a:srgbClr val="4ADE80">
              <a:alpha val="12000"/>
            </a:srgbClr>
          </a:solidFill>
          <a:ln w="9525">
            <a:solidFill>
              <a:srgbClr val="4ADE80"/>
            </a:solidFill>
          </a:ln>
        </p:spPr>
        <p:txBody>
          <a:bodyPr wrap="square" lIns="114300" tIns="114300" rIns="114300" bIns="114300" rtlCol="0" anchor="t">
            <a:noAutofit/>
          </a:bodyPr>
          <a:lstStyle/>
          <a:p>
            <a:pPr marL="0" indent="0" algn="ctr">
              <a:buNone/>
            </a:pPr>
            <a:r>
              <a:rPr lang="en-US" sz="900" b="1" dirty="0">
                <a:solidFill>
                  <a:schemeClr val="bg1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LCBB5013 Entrepreneurship</a:t>
            </a:r>
            <a:endParaRPr lang="en-US" sz="9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5671542" y="4116288"/>
            <a:ext cx="2022425" cy="240655"/>
          </a:xfrm>
          <a:prstGeom prst="roundRect">
            <a:avLst>
              <a:gd name="adj" fmla="val 759926"/>
            </a:avLst>
          </a:prstGeom>
          <a:solidFill>
            <a:srgbClr val="4ADE80">
              <a:alpha val="12000"/>
            </a:srgbClr>
          </a:solidFill>
          <a:ln w="9525">
            <a:solidFill>
              <a:srgbClr val="4ADE80"/>
            </a:solidFill>
          </a:ln>
        </p:spPr>
        <p:txBody>
          <a:bodyPr wrap="square" lIns="114300" tIns="114300" rIns="114300" bIns="114300" rtlCol="0" anchor="t">
            <a:noAutofit/>
          </a:bodyPr>
          <a:lstStyle/>
          <a:p>
            <a:pPr marL="0" indent="0" algn="ctr">
              <a:buNone/>
            </a:pPr>
            <a:r>
              <a:rPr lang="en-US" sz="900" b="1" dirty="0">
                <a:solidFill>
                  <a:schemeClr val="bg1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Mihai-Iustin Radoi · 2416097</a:t>
            </a:r>
            <a:endParaRPr lang="en-US" sz="9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374904" y="786408"/>
            <a:ext cx="8394192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0800"/>
              </a:lnSpc>
              <a:buNone/>
            </a:pPr>
            <a:r>
              <a:rPr lang="en-US" sz="720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🥗</a:t>
            </a:r>
            <a:endParaRPr lang="en-US" sz="7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374904" y="2279898"/>
            <a:ext cx="8394192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9900"/>
              </a:lnSpc>
              <a:buNone/>
            </a:pPr>
            <a:r>
              <a:rPr lang="en-US" sz="6600" b="1" dirty="0">
                <a:solidFill>
                  <a:srgbClr val="4ADE80"/>
                </a:solidFill>
                <a:latin typeface="Arial" panose="020B0604020202020204" pitchFamily="34" charset="0"/>
                <a:ea typeface="Playfair Display" pitchFamily="34" charset="-122"/>
                <a:cs typeface="Arial" panose="020B0604020202020204" pitchFamily="34" charset="0"/>
              </a:rPr>
              <a:t>FreshBox</a:t>
            </a:r>
            <a:endParaRPr lang="en-US" sz="6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374904" y="3651498"/>
            <a:ext cx="8394192" cy="2742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160"/>
              </a:lnSpc>
              <a:buNone/>
            </a:pPr>
            <a:r>
              <a:rPr lang="en-US" sz="1440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"Making healthy eating easy, fresh &amp; flexible"</a:t>
            </a:r>
            <a:endParaRPr lang="en-US" sz="144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D1F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005757"/>
            <a:ext cx="4048125" cy="682079"/>
          </a:xfrm>
          <a:prstGeom prst="roundRect">
            <a:avLst>
              <a:gd name="adj" fmla="val 187685"/>
            </a:avLst>
          </a:prstGeom>
          <a:solidFill>
            <a:srgbClr val="1A1A2E">
              <a:alpha val="80000"/>
            </a:srgbClr>
          </a:solidFill>
          <a:ln w="6350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50" y="2175272"/>
            <a:ext cx="342900" cy="34290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4638675" y="2005757"/>
            <a:ext cx="4048125" cy="682079"/>
          </a:xfrm>
          <a:prstGeom prst="roundRect">
            <a:avLst>
              <a:gd name="adj" fmla="val 187685"/>
            </a:avLst>
          </a:prstGeom>
          <a:solidFill>
            <a:srgbClr val="1A1A2E">
              <a:alpha val="80000"/>
            </a:srgbClr>
          </a:solidFill>
          <a:ln w="6350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0125" y="2175272"/>
            <a:ext cx="342900" cy="342900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457200" y="2821186"/>
            <a:ext cx="4048125" cy="682079"/>
          </a:xfrm>
          <a:prstGeom prst="roundRect">
            <a:avLst>
              <a:gd name="adj" fmla="val 187685"/>
            </a:avLst>
          </a:prstGeom>
          <a:solidFill>
            <a:srgbClr val="1A1A2E">
              <a:alpha val="80000"/>
            </a:srgbClr>
          </a:solidFill>
          <a:ln w="6350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50" y="2990701"/>
            <a:ext cx="342900" cy="342900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4638675" y="2821186"/>
            <a:ext cx="4048125" cy="682079"/>
          </a:xfrm>
          <a:prstGeom prst="roundRect">
            <a:avLst>
              <a:gd name="adj" fmla="val 187685"/>
            </a:avLst>
          </a:prstGeom>
          <a:solidFill>
            <a:srgbClr val="1A1A2E">
              <a:alpha val="80000"/>
            </a:srgbClr>
          </a:solidFill>
          <a:ln w="6350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pic>
        <p:nvPicPr>
          <p:cNvPr id="9" name="Image 3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0125" y="2990701"/>
            <a:ext cx="342900" cy="342900"/>
          </a:xfrm>
          <a:prstGeom prst="rect">
            <a:avLst/>
          </a:prstGeom>
        </p:spPr>
      </p:pic>
      <p:sp>
        <p:nvSpPr>
          <p:cNvPr id="10" name="Text 4"/>
          <p:cNvSpPr/>
          <p:nvPr/>
        </p:nvSpPr>
        <p:spPr>
          <a:xfrm>
            <a:off x="457200" y="3636615"/>
            <a:ext cx="4048125" cy="682079"/>
          </a:xfrm>
          <a:prstGeom prst="roundRect">
            <a:avLst>
              <a:gd name="adj" fmla="val 187685"/>
            </a:avLst>
          </a:prstGeom>
          <a:solidFill>
            <a:srgbClr val="1A1A2E">
              <a:alpha val="80000"/>
            </a:srgbClr>
          </a:solidFill>
          <a:ln w="6350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pic>
        <p:nvPicPr>
          <p:cNvPr id="11" name="Image 4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50" y="3806130"/>
            <a:ext cx="342900" cy="342900"/>
          </a:xfrm>
          <a:prstGeom prst="rect">
            <a:avLst/>
          </a:prstGeom>
        </p:spPr>
      </p:pic>
      <p:sp>
        <p:nvSpPr>
          <p:cNvPr id="12" name="Text 5"/>
          <p:cNvSpPr/>
          <p:nvPr/>
        </p:nvSpPr>
        <p:spPr>
          <a:xfrm>
            <a:off x="4638675" y="3636615"/>
            <a:ext cx="4048125" cy="682079"/>
          </a:xfrm>
          <a:prstGeom prst="roundRect">
            <a:avLst>
              <a:gd name="adj" fmla="val 187685"/>
            </a:avLst>
          </a:prstGeom>
          <a:solidFill>
            <a:srgbClr val="1A1A2E">
              <a:alpha val="80000"/>
            </a:srgbClr>
          </a:solidFill>
          <a:ln w="6350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pic>
        <p:nvPicPr>
          <p:cNvPr id="13" name="Image 5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0125" y="3806130"/>
            <a:ext cx="342900" cy="342900"/>
          </a:xfrm>
          <a:prstGeom prst="rect">
            <a:avLst/>
          </a:prstGeom>
        </p:spPr>
      </p:pic>
      <p:sp>
        <p:nvSpPr>
          <p:cNvPr id="14" name="Text 6"/>
          <p:cNvSpPr/>
          <p:nvPr/>
        </p:nvSpPr>
        <p:spPr>
          <a:xfrm>
            <a:off x="457200" y="824657"/>
            <a:ext cx="8394192" cy="1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00"/>
              </a:lnSpc>
              <a:buNone/>
            </a:pPr>
            <a:endParaRPr lang="en-US" sz="900" dirty="0"/>
          </a:p>
        </p:txBody>
      </p:sp>
      <p:sp>
        <p:nvSpPr>
          <p:cNvPr id="15" name="Text 7"/>
          <p:cNvSpPr/>
          <p:nvPr/>
        </p:nvSpPr>
        <p:spPr>
          <a:xfrm>
            <a:off x="457200" y="1053257"/>
            <a:ext cx="839419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400"/>
              </a:lnSpc>
              <a:buNone/>
            </a:pPr>
            <a:r>
              <a:rPr lang="en-US" sz="3600" b="1" dirty="0">
                <a:solidFill>
                  <a:srgbClr val="F0FAF2"/>
                </a:solidFill>
                <a:latin typeface="Arial" panose="020B0604020202020204" pitchFamily="34" charset="0"/>
                <a:ea typeface="Playfair Display" pitchFamily="34" charset="-122"/>
                <a:cs typeface="Arial" panose="020B0604020202020204" pitchFamily="34" charset="0"/>
              </a:rPr>
              <a:t>Table of Contents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8"/>
          <p:cNvSpPr/>
          <p:nvPr/>
        </p:nvSpPr>
        <p:spPr>
          <a:xfrm>
            <a:off x="1104900" y="2158157"/>
            <a:ext cx="1675620" cy="2058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Business Idea &amp; USP</a:t>
            </a:r>
            <a:endParaRPr lang="en-US" sz="108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9"/>
          <p:cNvSpPr/>
          <p:nvPr/>
        </p:nvSpPr>
        <p:spPr>
          <a:xfrm>
            <a:off x="1104900" y="2363986"/>
            <a:ext cx="1675620" cy="171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50"/>
              </a:lnSpc>
              <a:buNone/>
            </a:pPr>
            <a:r>
              <a:rPr lang="en-US" sz="900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Concept, products &amp; mission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0"/>
          <p:cNvSpPr/>
          <p:nvPr/>
        </p:nvSpPr>
        <p:spPr>
          <a:xfrm>
            <a:off x="3961507" y="2264569"/>
            <a:ext cx="379815" cy="16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96"/>
              </a:lnSpc>
              <a:buNone/>
            </a:pPr>
            <a:r>
              <a:rPr lang="en-US" sz="864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  <a:hlinkClick r:id="rId4" action="ppaction://hlinksldjump"/>
              </a:rPr>
              <a:t>Slide 3</a:t>
            </a:r>
            <a:endParaRPr lang="en-US" sz="864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 11"/>
          <p:cNvSpPr/>
          <p:nvPr/>
        </p:nvSpPr>
        <p:spPr>
          <a:xfrm>
            <a:off x="5286375" y="2158157"/>
            <a:ext cx="1421955" cy="2058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SMART Objectives</a:t>
            </a:r>
            <a:endParaRPr lang="en-US" sz="108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12"/>
          <p:cNvSpPr/>
          <p:nvPr/>
        </p:nvSpPr>
        <p:spPr>
          <a:xfrm>
            <a:off x="5286375" y="2363986"/>
            <a:ext cx="1421955" cy="171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50"/>
              </a:lnSpc>
              <a:buNone/>
            </a:pPr>
            <a:r>
              <a:rPr lang="en-US" sz="900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Short &amp; long-term goals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13"/>
          <p:cNvSpPr/>
          <p:nvPr/>
        </p:nvSpPr>
        <p:spPr>
          <a:xfrm>
            <a:off x="8142982" y="2264569"/>
            <a:ext cx="379815" cy="16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96"/>
              </a:lnSpc>
              <a:buNone/>
            </a:pPr>
            <a:r>
              <a:rPr lang="en-US" sz="864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  <a:hlinkClick r:id="rId5" action="ppaction://hlinksldjump"/>
              </a:rPr>
              <a:t>Slide 4</a:t>
            </a:r>
            <a:endParaRPr lang="en-US" sz="864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14"/>
          <p:cNvSpPr/>
          <p:nvPr/>
        </p:nvSpPr>
        <p:spPr>
          <a:xfrm>
            <a:off x="1104900" y="2973586"/>
            <a:ext cx="1752282" cy="2058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Business Environment</a:t>
            </a:r>
            <a:endParaRPr lang="en-US" sz="108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15"/>
          <p:cNvSpPr/>
          <p:nvPr/>
        </p:nvSpPr>
        <p:spPr>
          <a:xfrm>
            <a:off x="1104900" y="3179415"/>
            <a:ext cx="1752282" cy="171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50"/>
              </a:lnSpc>
              <a:buNone/>
            </a:pPr>
            <a:r>
              <a:rPr lang="en-US" sz="900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PESTLE &amp; SWOT analysis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 16"/>
          <p:cNvSpPr/>
          <p:nvPr/>
        </p:nvSpPr>
        <p:spPr>
          <a:xfrm>
            <a:off x="3961507" y="3079998"/>
            <a:ext cx="379815" cy="16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96"/>
              </a:lnSpc>
              <a:buNone/>
            </a:pPr>
            <a:r>
              <a:rPr lang="en-US" sz="864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  <a:hlinkClick r:id="rId6" action="ppaction://hlinksldjump"/>
              </a:rPr>
              <a:t>Slide 5</a:t>
            </a:r>
            <a:endParaRPr lang="en-US" sz="864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 17"/>
          <p:cNvSpPr/>
          <p:nvPr/>
        </p:nvSpPr>
        <p:spPr>
          <a:xfrm>
            <a:off x="5286375" y="2973586"/>
            <a:ext cx="1983784" cy="2058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Segmentation &amp; 4Ps</a:t>
            </a:r>
            <a:endParaRPr lang="en-US" sz="108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 18"/>
          <p:cNvSpPr/>
          <p:nvPr/>
        </p:nvSpPr>
        <p:spPr>
          <a:xfrm>
            <a:off x="5286375" y="3179415"/>
            <a:ext cx="1983784" cy="171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50"/>
              </a:lnSpc>
              <a:buNone/>
            </a:pPr>
            <a:r>
              <a:rPr lang="en-US" sz="900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Market targeting &amp; marketing mix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 19"/>
          <p:cNvSpPr/>
          <p:nvPr/>
        </p:nvSpPr>
        <p:spPr>
          <a:xfrm>
            <a:off x="8142982" y="3079998"/>
            <a:ext cx="379815" cy="16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96"/>
              </a:lnSpc>
              <a:buNone/>
            </a:pPr>
            <a:r>
              <a:rPr lang="en-US" sz="864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  <a:hlinkClick r:id="rId7" action="ppaction://hlinksldjump"/>
              </a:rPr>
              <a:t>Slide 6</a:t>
            </a:r>
            <a:endParaRPr lang="en-US" sz="864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 20"/>
          <p:cNvSpPr/>
          <p:nvPr/>
        </p:nvSpPr>
        <p:spPr>
          <a:xfrm>
            <a:off x="1104900" y="3789015"/>
            <a:ext cx="1854901" cy="2058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Legal Structure &amp; Team</a:t>
            </a:r>
            <a:endParaRPr lang="en-US" sz="108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 21"/>
          <p:cNvSpPr/>
          <p:nvPr/>
        </p:nvSpPr>
        <p:spPr>
          <a:xfrm>
            <a:off x="1104900" y="3994845"/>
            <a:ext cx="1854901" cy="171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50"/>
              </a:lnSpc>
              <a:buNone/>
            </a:pPr>
            <a:r>
              <a:rPr lang="en-US" sz="900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Legal form, funding &amp; roles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 22"/>
          <p:cNvSpPr/>
          <p:nvPr/>
        </p:nvSpPr>
        <p:spPr>
          <a:xfrm>
            <a:off x="3961507" y="3895427"/>
            <a:ext cx="379815" cy="16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96"/>
              </a:lnSpc>
              <a:buNone/>
            </a:pPr>
            <a:r>
              <a:rPr lang="en-US" sz="864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  <a:hlinkClick r:id="rId8" action="ppaction://hlinksldjump"/>
              </a:rPr>
              <a:t>Slide 7</a:t>
            </a:r>
            <a:endParaRPr lang="en-US" sz="864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Text 23"/>
          <p:cNvSpPr/>
          <p:nvPr/>
        </p:nvSpPr>
        <p:spPr>
          <a:xfrm>
            <a:off x="5286375" y="3789015"/>
            <a:ext cx="1661806" cy="2058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Financial Planning</a:t>
            </a:r>
            <a:endParaRPr lang="en-US" sz="108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 24"/>
          <p:cNvSpPr/>
          <p:nvPr/>
        </p:nvSpPr>
        <p:spPr>
          <a:xfrm>
            <a:off x="5286375" y="3994845"/>
            <a:ext cx="1661806" cy="171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50"/>
              </a:lnSpc>
              <a:buNone/>
            </a:pPr>
            <a:r>
              <a:rPr lang="en-US" sz="900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12-month cash flow forecast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 25"/>
          <p:cNvSpPr/>
          <p:nvPr/>
        </p:nvSpPr>
        <p:spPr>
          <a:xfrm>
            <a:off x="8142982" y="3895427"/>
            <a:ext cx="379815" cy="16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96"/>
              </a:lnSpc>
              <a:buNone/>
            </a:pPr>
            <a:r>
              <a:rPr lang="en-US" sz="864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  <a:hlinkClick r:id="rId9" action="ppaction://hlinksldjump"/>
              </a:rPr>
              <a:t>Slide 8</a:t>
            </a:r>
            <a:endParaRPr lang="en-US" sz="864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D1F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69086" y="1599605"/>
            <a:ext cx="3617714" cy="1672977"/>
          </a:xfrm>
          <a:prstGeom prst="roundRect">
            <a:avLst>
              <a:gd name="adj" fmla="val 76520"/>
            </a:avLst>
          </a:prstGeom>
          <a:solidFill>
            <a:srgbClr val="1A1A2E">
              <a:alpha val="80000"/>
            </a:srgbClr>
          </a:solidFill>
          <a:ln w="6350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5069086" y="3386882"/>
            <a:ext cx="3617714" cy="1113234"/>
          </a:xfrm>
          <a:prstGeom prst="roundRect">
            <a:avLst>
              <a:gd name="adj" fmla="val 114995"/>
            </a:avLst>
          </a:prstGeom>
          <a:solidFill>
            <a:srgbClr val="1A1A2E">
              <a:alpha val="80000"/>
            </a:srgbClr>
          </a:solidFill>
          <a:ln w="6350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457200" y="517475"/>
            <a:ext cx="8394192" cy="1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00"/>
              </a:lnSpc>
              <a:buNone/>
            </a:pP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457200" y="746075"/>
            <a:ext cx="8394192" cy="663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220"/>
              </a:lnSpc>
              <a:buNone/>
            </a:pPr>
            <a:r>
              <a:rPr lang="en-US" sz="3480" b="1" dirty="0">
                <a:solidFill>
                  <a:srgbClr val="F0FAF2"/>
                </a:solidFill>
                <a:latin typeface="Arial" panose="020B0604020202020204" pitchFamily="34" charset="0"/>
                <a:ea typeface="Playfair Display" pitchFamily="34" charset="-122"/>
                <a:cs typeface="Arial" panose="020B0604020202020204" pitchFamily="34" charset="0"/>
              </a:rPr>
              <a:t>Business Idea &amp; USP</a:t>
            </a:r>
            <a:endParaRPr lang="en-US" sz="348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647700" y="1713905"/>
            <a:ext cx="4315504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24"/>
              </a:lnSpc>
              <a:buNone/>
            </a:pPr>
            <a:r>
              <a:rPr lang="en-US" sz="1000" b="1" dirty="0">
                <a:solidFill>
                  <a:srgbClr val="4ADE80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What is FreshBox?</a:t>
            </a:r>
            <a:endParaRPr lang="en-US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647700" y="1897856"/>
            <a:ext cx="4230886" cy="5826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530"/>
              </a:lnSpc>
              <a:buNone/>
            </a:pPr>
            <a:r>
              <a:rPr lang="en-US" sz="102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A London-based </a:t>
            </a:r>
            <a:r>
              <a:rPr lang="en-US" sz="1020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subscription healthy meal-prep delivery</a:t>
            </a:r>
            <a:r>
              <a:rPr lang="en-US" sz="102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 service. Freshly cooked, chilled, portion-controlled meals that </a:t>
            </a:r>
            <a:r>
              <a:rPr lang="en-US" sz="1020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heat &amp; eat in under 3 minutes.</a:t>
            </a:r>
            <a:endParaRPr lang="en-US" sz="102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647700" y="2823418"/>
            <a:ext cx="4315504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24"/>
              </a:lnSpc>
              <a:buNone/>
            </a:pPr>
            <a:r>
              <a:rPr lang="en-US" sz="1000" b="1" dirty="0">
                <a:solidFill>
                  <a:srgbClr val="4ADE80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3 Meal Plans</a:t>
            </a:r>
            <a:endParaRPr lang="en-US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647700" y="3007369"/>
            <a:ext cx="4083397" cy="340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04"/>
              </a:lnSpc>
              <a:buNone/>
            </a:pPr>
            <a:r>
              <a:rPr lang="en-US" sz="936" dirty="0">
                <a:solidFill>
                  <a:schemeClr val="bg1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Choose 6, 10 or 14 meals/week. Pause or cancel anytime.</a:t>
            </a:r>
            <a:endParaRPr lang="en-US" sz="936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658332" y="3688481"/>
            <a:ext cx="4315504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24"/>
              </a:lnSpc>
              <a:buNone/>
            </a:pPr>
            <a:r>
              <a:rPr lang="en-US" sz="1000" b="1" dirty="0">
                <a:solidFill>
                  <a:srgbClr val="4ADE80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Target Customer</a:t>
            </a:r>
            <a:endParaRPr lang="en-US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647700" y="3906547"/>
            <a:ext cx="4230886" cy="388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530"/>
              </a:lnSpc>
              <a:buNone/>
            </a:pPr>
            <a:r>
              <a:rPr lang="en-US" sz="102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Busy Londoners aged </a:t>
            </a:r>
            <a:r>
              <a:rPr lang="en-US" sz="1020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18-45</a:t>
            </a:r>
            <a:r>
              <a:rPr lang="en-US" sz="102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 - professionals, students &amp; fitness-conscious individuals.</a:t>
            </a:r>
            <a:endParaRPr lang="en-US" sz="102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5207788" y="1771055"/>
            <a:ext cx="334031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600"/>
              </a:lnSpc>
              <a:buNone/>
            </a:pPr>
            <a:r>
              <a:rPr lang="en-US" sz="2400" dirty="0">
                <a:solidFill>
                  <a:srgbClr val="F0FAF2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🎯</a:t>
            </a:r>
            <a:endParaRPr lang="en-US" sz="2400" dirty="0"/>
          </a:p>
        </p:txBody>
      </p:sp>
      <p:sp>
        <p:nvSpPr>
          <p:cNvPr id="13" name="Text 11"/>
          <p:cNvSpPr/>
          <p:nvPr/>
        </p:nvSpPr>
        <p:spPr>
          <a:xfrm>
            <a:off x="5207788" y="2285405"/>
            <a:ext cx="3340310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224"/>
              </a:lnSpc>
              <a:buNone/>
            </a:pPr>
            <a:r>
              <a:rPr lang="en-US" sz="816" dirty="0">
                <a:solidFill>
                  <a:srgbClr val="4ADE80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USP (Reeves, 1961)</a:t>
            </a:r>
            <a:endParaRPr lang="en-US" sz="81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5240536" y="2497931"/>
            <a:ext cx="3274814" cy="6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584"/>
              </a:lnSpc>
              <a:buNone/>
            </a:pPr>
            <a:r>
              <a:rPr lang="en-US" sz="1056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"Chef-cooked, nutritionist-approved meals ready in under 3 minutes, zero commitment."</a:t>
            </a:r>
            <a:endParaRPr lang="en-US" sz="105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5240536" y="3533104"/>
            <a:ext cx="3379172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24"/>
              </a:lnSpc>
              <a:buNone/>
            </a:pPr>
            <a:r>
              <a:rPr lang="en-US" sz="816" dirty="0">
                <a:solidFill>
                  <a:srgbClr val="00B050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	Mission &amp; Vision</a:t>
            </a:r>
            <a:endParaRPr lang="en-US" sz="816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5221486" y="3751808"/>
            <a:ext cx="3379172" cy="1827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40"/>
              </a:lnSpc>
              <a:buNone/>
            </a:pPr>
            <a:r>
              <a:rPr lang="en-US" sz="96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🌿 </a:t>
            </a:r>
            <a:r>
              <a:rPr lang="en-US" sz="960" i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"Making healthy eating easy, fresh, and flexible"</a:t>
            </a:r>
            <a:endParaRPr lang="en-US" sz="96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5221486" y="3982194"/>
            <a:ext cx="3312914" cy="365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40"/>
              </a:lnSpc>
              <a:buNone/>
            </a:pPr>
            <a:r>
              <a:rPr lang="en-US" sz="96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🚀 </a:t>
            </a:r>
            <a:r>
              <a:rPr lang="en-US" sz="960" i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"To lead convenient healthy meal delivery in the UK"</a:t>
            </a:r>
            <a:endParaRPr lang="en-US" sz="96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D1F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1116211"/>
            <a:ext cx="8394192" cy="1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00"/>
              </a:lnSpc>
              <a:buNone/>
            </a:pPr>
            <a:r>
              <a:rPr lang="en-US" sz="1000" b="1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SMART Framework (Doran, 1981)</a:t>
            </a:r>
            <a:endParaRPr lang="en-US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457200" y="1344811"/>
            <a:ext cx="8394192" cy="663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220"/>
              </a:lnSpc>
              <a:buNone/>
            </a:pPr>
            <a:r>
              <a:rPr lang="en-US" sz="3480" b="1" dirty="0">
                <a:solidFill>
                  <a:srgbClr val="F0FAF2"/>
                </a:solidFill>
                <a:latin typeface="Arial" panose="020B0604020202020204" pitchFamily="34" charset="0"/>
                <a:ea typeface="Playfair Display" pitchFamily="34" charset="-122"/>
                <a:cs typeface="Arial" panose="020B0604020202020204" pitchFamily="34" charset="0"/>
              </a:rPr>
              <a:t>Short &amp; Long-Term Objectives</a:t>
            </a:r>
            <a:endParaRPr lang="en-US" sz="348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457200" y="2198340"/>
            <a:ext cx="4109657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24"/>
              </a:lnSpc>
              <a:buNone/>
            </a:pPr>
            <a:r>
              <a:rPr lang="en-US" sz="816" b="1" dirty="0">
                <a:solidFill>
                  <a:schemeClr val="bg1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📅 Year 1 Targets</a:t>
            </a:r>
            <a:endParaRPr lang="en-US" sz="816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457200" y="2429917"/>
            <a:ext cx="4029075" cy="3421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94"/>
              </a:lnSpc>
              <a:buNone/>
            </a:pPr>
            <a:r>
              <a:rPr lang="en-US" sz="996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✅ Launch website within </a:t>
            </a:r>
            <a:r>
              <a:rPr lang="en-US" sz="996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3 months</a:t>
            </a:r>
            <a:endParaRPr lang="en-US" sz="99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457200" y="2848273"/>
            <a:ext cx="4029075" cy="3421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94"/>
              </a:lnSpc>
              <a:buNone/>
            </a:pPr>
            <a:r>
              <a:rPr lang="en-US" sz="996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✅ Secure licensed commercial kitchen &amp; suppliers</a:t>
            </a:r>
            <a:endParaRPr lang="en-US" sz="99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457200" y="3266629"/>
            <a:ext cx="4029075" cy="3421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94"/>
              </a:lnSpc>
              <a:buNone/>
            </a:pPr>
            <a:r>
              <a:rPr lang="en-US" sz="996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✅ Reach </a:t>
            </a:r>
            <a:r>
              <a:rPr lang="en-US" sz="996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200 active weekly subscribers</a:t>
            </a:r>
            <a:endParaRPr lang="en-US" sz="99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457200" y="3684984"/>
            <a:ext cx="4029075" cy="3421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94"/>
              </a:lnSpc>
              <a:buNone/>
            </a:pPr>
            <a:r>
              <a:rPr lang="en-US" sz="996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✅ Customer satisfaction </a:t>
            </a:r>
            <a:r>
              <a:rPr lang="en-US" sz="996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≥ 4.5 / 5</a:t>
            </a:r>
            <a:endParaRPr lang="en-US" sz="99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4657725" y="2198340"/>
            <a:ext cx="4109657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24"/>
              </a:lnSpc>
              <a:buNone/>
            </a:pPr>
            <a:r>
              <a:rPr lang="en-US" sz="816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🚀 Long-Term Vision</a:t>
            </a:r>
            <a:endParaRPr lang="en-US" sz="816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4657725" y="2429917"/>
            <a:ext cx="4029075" cy="3421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94"/>
              </a:lnSpc>
              <a:buNone/>
            </a:pPr>
            <a:r>
              <a:rPr lang="en-US" sz="996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🏙️ Expand to Birmingham, Manchester &amp; Bristol</a:t>
            </a:r>
            <a:endParaRPr lang="en-US" sz="99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4657725" y="2848273"/>
            <a:ext cx="4029075" cy="3421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94"/>
              </a:lnSpc>
              <a:buNone/>
            </a:pPr>
            <a:r>
              <a:rPr lang="en-US" sz="996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📈 Grow to </a:t>
            </a:r>
            <a:r>
              <a:rPr lang="en-US" sz="996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1,500 weekly subscribers</a:t>
            </a:r>
            <a:endParaRPr lang="en-US" sz="99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4657725" y="3266629"/>
            <a:ext cx="4029075" cy="3421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94"/>
              </a:lnSpc>
              <a:buNone/>
            </a:pPr>
            <a:r>
              <a:rPr lang="en-US" sz="996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🏭 Move into dedicated production facility</a:t>
            </a:r>
            <a:endParaRPr lang="en-US" sz="99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4657725" y="3684984"/>
            <a:ext cx="4029075" cy="3421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94"/>
              </a:lnSpc>
              <a:buNone/>
            </a:pPr>
            <a:r>
              <a:rPr lang="en-US" sz="996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📱 Launch a </a:t>
            </a:r>
            <a:r>
              <a:rPr lang="en-US" sz="996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mobile app</a:t>
            </a:r>
            <a:r>
              <a:rPr lang="en-US" sz="996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 for personalisation</a:t>
            </a:r>
            <a:endParaRPr lang="en-US" sz="99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D1F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 3">
            <a:extLst>
              <a:ext uri="{FF2B5EF4-FFF2-40B4-BE49-F238E27FC236}">
                <a16:creationId xmlns:a16="http://schemas.microsoft.com/office/drawing/2014/main" id="{F3749D90-5E33-2FE0-5E83-D89631CBB545}"/>
              </a:ext>
            </a:extLst>
          </p:cNvPr>
          <p:cNvSpPr/>
          <p:nvPr/>
        </p:nvSpPr>
        <p:spPr>
          <a:xfrm>
            <a:off x="361379" y="4151886"/>
            <a:ext cx="4038600" cy="556022"/>
          </a:xfrm>
          <a:prstGeom prst="roundRect">
            <a:avLst>
              <a:gd name="adj" fmla="val 230235"/>
            </a:avLst>
          </a:prstGeom>
          <a:solidFill>
            <a:srgbClr val="1A1A2E">
              <a:alpha val="80000"/>
            </a:srgbClr>
          </a:solidFill>
          <a:ln w="6350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2" name="Text 0"/>
          <p:cNvSpPr/>
          <p:nvPr/>
        </p:nvSpPr>
        <p:spPr>
          <a:xfrm>
            <a:off x="361379" y="1088277"/>
            <a:ext cx="4038600" cy="738783"/>
          </a:xfrm>
          <a:prstGeom prst="roundRect">
            <a:avLst>
              <a:gd name="adj" fmla="val 173280"/>
            </a:avLst>
          </a:prstGeom>
          <a:solidFill>
            <a:srgbClr val="1A1A2E">
              <a:alpha val="80000"/>
            </a:srgbClr>
          </a:solidFill>
          <a:ln w="6350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361379" y="1983110"/>
            <a:ext cx="4038600" cy="556022"/>
          </a:xfrm>
          <a:prstGeom prst="roundRect">
            <a:avLst>
              <a:gd name="adj" fmla="val 230235"/>
            </a:avLst>
          </a:prstGeom>
          <a:solidFill>
            <a:srgbClr val="1A1A2E">
              <a:alpha val="80000"/>
            </a:srgbClr>
          </a:solidFill>
          <a:ln w="6350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361379" y="2695182"/>
            <a:ext cx="4038600" cy="556022"/>
          </a:xfrm>
          <a:prstGeom prst="roundRect">
            <a:avLst>
              <a:gd name="adj" fmla="val 230235"/>
            </a:avLst>
          </a:prstGeom>
          <a:solidFill>
            <a:srgbClr val="1A1A2E">
              <a:alpha val="80000"/>
            </a:srgbClr>
          </a:solidFill>
          <a:ln w="6350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361379" y="3411507"/>
            <a:ext cx="4038600" cy="556022"/>
          </a:xfrm>
          <a:prstGeom prst="roundRect">
            <a:avLst>
              <a:gd name="adj" fmla="val 230235"/>
            </a:avLst>
          </a:prstGeom>
          <a:solidFill>
            <a:srgbClr val="1A1A2E">
              <a:alpha val="80000"/>
            </a:srgbClr>
          </a:solidFill>
          <a:ln w="6350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00" i="0" dirty="0">
                <a:solidFill>
                  <a:srgbClr val="D6D5D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960" b="1" i="0" dirty="0">
                <a:solidFill>
                  <a:srgbClr val="D6D5D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Technological: </a:t>
            </a:r>
            <a:r>
              <a:rPr lang="en-US" sz="960" i="0" dirty="0">
                <a:solidFill>
                  <a:srgbClr val="D6D5D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Website, online ordering &amp; social media as key tools</a:t>
            </a:r>
          </a:p>
          <a:p>
            <a:pPr marL="0" indent="0">
              <a:buNone/>
            </a:pPr>
            <a:r>
              <a:rPr lang="en-US" sz="960" i="0" dirty="0">
                <a:solidFill>
                  <a:srgbClr val="D6D5D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for reaching customers (Kotler and Keller, 2016).</a:t>
            </a:r>
            <a:endParaRPr lang="en-US" sz="96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4648200" y="1906042"/>
            <a:ext cx="1985963" cy="933599"/>
          </a:xfrm>
          <a:prstGeom prst="roundRect">
            <a:avLst>
              <a:gd name="adj" fmla="val 97944"/>
            </a:avLst>
          </a:prstGeom>
          <a:solidFill>
            <a:srgbClr val="4ADE80">
              <a:alpha val="8000"/>
            </a:srgbClr>
          </a:solidFill>
          <a:ln w="9525">
            <a:solidFill>
              <a:srgbClr val="4ADE80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6700838" y="1906042"/>
            <a:ext cx="1985963" cy="933599"/>
          </a:xfrm>
          <a:prstGeom prst="roundRect">
            <a:avLst>
              <a:gd name="adj" fmla="val 97944"/>
            </a:avLst>
          </a:prstGeom>
          <a:solidFill>
            <a:srgbClr val="FBBF24">
              <a:alpha val="8000"/>
            </a:srgbClr>
          </a:solidFill>
          <a:ln w="9525">
            <a:solidFill>
              <a:srgbClr val="FBBF24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4648200" y="2906316"/>
            <a:ext cx="1985963" cy="933599"/>
          </a:xfrm>
          <a:prstGeom prst="roundRect">
            <a:avLst>
              <a:gd name="adj" fmla="val 97944"/>
            </a:avLst>
          </a:prstGeom>
          <a:solidFill>
            <a:srgbClr val="86EFAC">
              <a:alpha val="8000"/>
            </a:srgbClr>
          </a:solidFill>
          <a:ln w="9525">
            <a:solidFill>
              <a:srgbClr val="86EFAC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6700837" y="2887265"/>
            <a:ext cx="1985963" cy="933599"/>
          </a:xfrm>
          <a:prstGeom prst="roundRect">
            <a:avLst>
              <a:gd name="adj" fmla="val 97944"/>
            </a:avLst>
          </a:prstGeom>
          <a:solidFill>
            <a:srgbClr val="F87171">
              <a:alpha val="8000"/>
            </a:srgbClr>
          </a:solidFill>
          <a:ln w="9525">
            <a:solidFill>
              <a:srgbClr val="F87171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457200" y="630436"/>
            <a:ext cx="8394192" cy="1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00"/>
              </a:lnSpc>
              <a:buNone/>
            </a:pPr>
            <a:endParaRPr lang="en-US" sz="900" dirty="0"/>
          </a:p>
        </p:txBody>
      </p:sp>
      <p:sp>
        <p:nvSpPr>
          <p:cNvPr id="11" name="Text 9"/>
          <p:cNvSpPr/>
          <p:nvPr/>
        </p:nvSpPr>
        <p:spPr>
          <a:xfrm>
            <a:off x="373380" y="205430"/>
            <a:ext cx="8394192" cy="663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220"/>
              </a:lnSpc>
              <a:buNone/>
            </a:pPr>
            <a:r>
              <a:rPr lang="en-US" sz="3480" b="1" dirty="0">
                <a:solidFill>
                  <a:srgbClr val="F0FAF2"/>
                </a:solidFill>
                <a:latin typeface="Arial" panose="020B0604020202020204" pitchFamily="34" charset="0"/>
                <a:ea typeface="Playfair Display" pitchFamily="34" charset="-122"/>
                <a:cs typeface="Arial" panose="020B0604020202020204" pitchFamily="34" charset="0"/>
              </a:rPr>
              <a:t>Business Environment</a:t>
            </a:r>
            <a:endParaRPr lang="en-US" sz="348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373380" y="889167"/>
            <a:ext cx="4119372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24"/>
              </a:lnSpc>
              <a:buNone/>
            </a:pPr>
            <a:r>
              <a:rPr lang="en-US" sz="1000" b="1" dirty="0">
                <a:solidFill>
                  <a:srgbClr val="4ADE80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🔍 PESTLE Highlights</a:t>
            </a:r>
            <a:endParaRPr lang="en-US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558926" y="1171630"/>
            <a:ext cx="3933826" cy="6340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40"/>
              </a:lnSpc>
              <a:buNone/>
            </a:pPr>
            <a:r>
              <a:rPr lang="en-US" sz="960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Political/Legal:</a:t>
            </a:r>
            <a:r>
              <a:rPr lang="en-US" sz="96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 FSA registration 28 days before trading (Food Standards Agency, 2025); register with Companies House (GOV.UK, 2016).</a:t>
            </a:r>
            <a:endParaRPr lang="en-US" sz="96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557213" y="2058714"/>
            <a:ext cx="4038600" cy="5560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40"/>
              </a:lnSpc>
              <a:buNone/>
            </a:pPr>
            <a:r>
              <a:rPr lang="en-US" sz="960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Economic:</a:t>
            </a:r>
            <a:r>
              <a:rPr lang="en-US" sz="96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 Tight margins; premium pricing justified by quality</a:t>
            </a:r>
          </a:p>
          <a:p>
            <a:pPr marL="0" indent="0">
              <a:lnSpc>
                <a:spcPts val="1440"/>
              </a:lnSpc>
              <a:buNone/>
            </a:pPr>
            <a:r>
              <a:rPr lang="en-US" sz="96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 (Barringer &amp; Ireland, 2019).</a:t>
            </a:r>
            <a:endParaRPr lang="en-US" sz="96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558926" y="2806656"/>
            <a:ext cx="4038600" cy="5560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40"/>
              </a:lnSpc>
              <a:buNone/>
            </a:pPr>
            <a:r>
              <a:rPr lang="en-US" sz="960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Social:</a:t>
            </a:r>
            <a:r>
              <a:rPr lang="en-US" sz="96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 Time scarcity &amp; health awareness drive demand</a:t>
            </a:r>
          </a:p>
          <a:p>
            <a:pPr marL="0" indent="0">
              <a:lnSpc>
                <a:spcPts val="1440"/>
              </a:lnSpc>
              <a:buNone/>
            </a:pPr>
            <a:r>
              <a:rPr lang="en-US" sz="96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 (Buckley et al., 2007; Rha et al., 2024).</a:t>
            </a:r>
            <a:endParaRPr lang="en-US" sz="96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558926" y="4235053"/>
            <a:ext cx="4038600" cy="5560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40"/>
              </a:lnSpc>
              <a:buNone/>
            </a:pPr>
            <a:r>
              <a:rPr lang="en-US" sz="960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Environmental:</a:t>
            </a:r>
            <a:r>
              <a:rPr lang="en-US" sz="96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 Recyclable packaging &amp; efficient delivery routes as </a:t>
            </a:r>
          </a:p>
          <a:p>
            <a:pPr marL="0" indent="0">
              <a:lnSpc>
                <a:spcPts val="1440"/>
              </a:lnSpc>
              <a:buNone/>
            </a:pPr>
            <a:r>
              <a:rPr lang="en-US" sz="96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brand value (Rha et al., 2024).</a:t>
            </a:r>
            <a:endParaRPr lang="en-US" sz="96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4648200" y="1674465"/>
            <a:ext cx="4119372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24"/>
              </a:lnSpc>
              <a:buNone/>
            </a:pPr>
            <a:r>
              <a:rPr lang="en-US" sz="1000" b="1" dirty="0">
                <a:solidFill>
                  <a:srgbClr val="4ADE80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⚡ SWOT Summary</a:t>
            </a:r>
            <a:endParaRPr lang="en-US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4752975" y="2010817"/>
            <a:ext cx="1811941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24"/>
              </a:lnSpc>
              <a:buNone/>
            </a:pPr>
            <a:r>
              <a:rPr lang="en-US" sz="816" b="1" dirty="0">
                <a:solidFill>
                  <a:srgbClr val="4ADE80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💪 STRENGTHS</a:t>
            </a:r>
            <a:endParaRPr lang="en-US" sz="81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4752975" y="2213818"/>
            <a:ext cx="1776413" cy="52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68"/>
              </a:lnSpc>
              <a:buNone/>
            </a:pPr>
            <a:r>
              <a:rPr lang="en-US" sz="912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Clear USP · Flexible subscriptions · Dense London market</a:t>
            </a:r>
            <a:endParaRPr lang="en-US" sz="912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6805613" y="2010817"/>
            <a:ext cx="1811941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24"/>
              </a:lnSpc>
              <a:buNone/>
            </a:pPr>
            <a:r>
              <a:rPr lang="en-US" sz="816" b="1" dirty="0">
                <a:solidFill>
                  <a:srgbClr val="FBBF24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⚠️ </a:t>
            </a:r>
            <a:r>
              <a:rPr lang="en-US" sz="816" b="1" dirty="0">
                <a:solidFill>
                  <a:srgbClr val="FBBF2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WEAKNESSES</a:t>
            </a:r>
            <a:endParaRPr lang="en-US" sz="81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6805613" y="2213818"/>
            <a:ext cx="1776413" cy="3473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68"/>
              </a:lnSpc>
              <a:buNone/>
            </a:pPr>
            <a:r>
              <a:rPr lang="en-US" sz="912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Limited capacity · High costs · No brand recognition</a:t>
            </a:r>
            <a:endParaRPr lang="en-US" sz="912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4752975" y="3011091"/>
            <a:ext cx="1811941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24"/>
              </a:lnSpc>
              <a:buNone/>
            </a:pPr>
            <a:r>
              <a:rPr lang="en-US" sz="816" b="1" dirty="0">
                <a:solidFill>
                  <a:srgbClr val="86EFAC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🚀 OPPORTUNITIES</a:t>
            </a:r>
            <a:endParaRPr lang="en-US" sz="81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4752975" y="3214092"/>
            <a:ext cx="1776413" cy="52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68"/>
              </a:lnSpc>
              <a:buNone/>
            </a:pPr>
            <a:r>
              <a:rPr lang="en-US" sz="912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Growing market · Gym partnerships · Corporate wellness</a:t>
            </a:r>
            <a:endParaRPr lang="en-US" sz="912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6805613" y="3011091"/>
            <a:ext cx="1811941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24"/>
              </a:lnSpc>
              <a:buNone/>
            </a:pPr>
            <a:r>
              <a:rPr lang="en-US" sz="816" b="1" dirty="0">
                <a:solidFill>
                  <a:srgbClr val="F87171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🔴 THREATS</a:t>
            </a:r>
            <a:endParaRPr lang="en-US" sz="81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 23"/>
          <p:cNvSpPr/>
          <p:nvPr/>
        </p:nvSpPr>
        <p:spPr>
          <a:xfrm>
            <a:off x="6805613" y="3214092"/>
            <a:ext cx="1776413" cy="3473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68"/>
              </a:lnSpc>
              <a:buNone/>
            </a:pPr>
            <a:r>
              <a:rPr lang="en-US" sz="912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Established rivals · Cheaper ready-meals · Copycats</a:t>
            </a:r>
            <a:endParaRPr lang="en-US" sz="912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D1F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156371"/>
            <a:ext cx="1981200" cy="1092696"/>
          </a:xfrm>
          <a:prstGeom prst="roundRect">
            <a:avLst>
              <a:gd name="adj" fmla="val 117156"/>
            </a:avLst>
          </a:prstGeom>
          <a:solidFill>
            <a:srgbClr val="1A1A2E">
              <a:alpha val="80000"/>
            </a:srgbClr>
          </a:solidFill>
          <a:ln w="6350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2514600" y="2156371"/>
            <a:ext cx="1981200" cy="1092696"/>
          </a:xfrm>
          <a:prstGeom prst="roundRect">
            <a:avLst>
              <a:gd name="adj" fmla="val 117156"/>
            </a:avLst>
          </a:prstGeom>
          <a:solidFill>
            <a:srgbClr val="1A1A2E">
              <a:alpha val="80000"/>
            </a:srgbClr>
          </a:solidFill>
          <a:ln w="6350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457200" y="3325267"/>
            <a:ext cx="1981200" cy="1092696"/>
          </a:xfrm>
          <a:prstGeom prst="roundRect">
            <a:avLst>
              <a:gd name="adj" fmla="val 117156"/>
            </a:avLst>
          </a:prstGeom>
          <a:solidFill>
            <a:srgbClr val="1A1A2E">
              <a:alpha val="80000"/>
            </a:srgbClr>
          </a:solidFill>
          <a:ln w="6350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2514600" y="3325267"/>
            <a:ext cx="1981200" cy="1092696"/>
          </a:xfrm>
          <a:prstGeom prst="roundRect">
            <a:avLst>
              <a:gd name="adj" fmla="val 117156"/>
            </a:avLst>
          </a:prstGeom>
          <a:solidFill>
            <a:srgbClr val="1A1A2E">
              <a:alpha val="80000"/>
            </a:srgbClr>
          </a:solidFill>
          <a:ln w="6350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457200" y="725388"/>
            <a:ext cx="8394192" cy="1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00"/>
              </a:lnSpc>
              <a:buNone/>
            </a:pP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457200" y="953988"/>
            <a:ext cx="8394192" cy="663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220"/>
              </a:lnSpc>
              <a:buNone/>
            </a:pPr>
            <a:r>
              <a:rPr lang="en-US" sz="3480" b="1" dirty="0">
                <a:solidFill>
                  <a:srgbClr val="F0FAF2"/>
                </a:solidFill>
                <a:latin typeface="Arial" panose="020B0604020202020204" pitchFamily="34" charset="0"/>
                <a:ea typeface="Playfair Display" pitchFamily="34" charset="-122"/>
                <a:cs typeface="Arial" panose="020B0604020202020204" pitchFamily="34" charset="0"/>
              </a:rPr>
              <a:t>Segmentation &amp; 4Ps</a:t>
            </a:r>
            <a:endParaRPr lang="en-US" sz="348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457200" y="1769418"/>
            <a:ext cx="4038600" cy="310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24"/>
              </a:lnSpc>
              <a:buNone/>
            </a:pPr>
            <a:r>
              <a:rPr lang="en-US" sz="1000" b="1" dirty="0">
                <a:solidFill>
                  <a:srgbClr val="4ADE80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🎯 Target Segments (Kotler &amp; Armstrong, 2021)</a:t>
            </a:r>
            <a:endParaRPr lang="en-US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553974" y="2270671"/>
            <a:ext cx="1787652" cy="297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340"/>
              </a:lnSpc>
              <a:buNone/>
            </a:pPr>
            <a:r>
              <a:rPr lang="en-US" sz="156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📍</a:t>
            </a:r>
            <a:endParaRPr lang="en-US" sz="156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553974" y="2605832"/>
            <a:ext cx="1787652" cy="171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350"/>
              </a:lnSpc>
              <a:buNone/>
            </a:pPr>
            <a:r>
              <a:rPr lang="en-US" sz="900" b="1" dirty="0">
                <a:solidFill>
                  <a:srgbClr val="4ADE80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Geographic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571500" y="2805857"/>
            <a:ext cx="1752600" cy="3289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296"/>
              </a:lnSpc>
              <a:buNone/>
            </a:pPr>
            <a:r>
              <a:rPr lang="en-US" sz="864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London launch - high density delivery</a:t>
            </a:r>
            <a:endParaRPr lang="en-US" sz="864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2611374" y="2270671"/>
            <a:ext cx="1787652" cy="297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340"/>
              </a:lnSpc>
              <a:buNone/>
            </a:pPr>
            <a:r>
              <a:rPr lang="en-US" sz="156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👤</a:t>
            </a:r>
            <a:endParaRPr lang="en-US" sz="156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2611374" y="2605832"/>
            <a:ext cx="1787652" cy="171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350"/>
              </a:lnSpc>
              <a:buNone/>
            </a:pPr>
            <a:r>
              <a:rPr lang="en-US" sz="900" b="1" dirty="0">
                <a:solidFill>
                  <a:srgbClr val="4ADE80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Demographic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2611374" y="2805857"/>
            <a:ext cx="1787652" cy="16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296"/>
              </a:lnSpc>
              <a:buNone/>
            </a:pPr>
            <a:r>
              <a:rPr lang="en-US" sz="864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Ages 18-45, workers, students</a:t>
            </a:r>
            <a:endParaRPr lang="en-US" sz="864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553974" y="3439567"/>
            <a:ext cx="1787652" cy="297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340"/>
              </a:lnSpc>
              <a:buNone/>
            </a:pPr>
            <a:r>
              <a:rPr lang="en-US" sz="156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🧠</a:t>
            </a:r>
            <a:endParaRPr lang="en-US" sz="156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553974" y="3774728"/>
            <a:ext cx="1787652" cy="171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350"/>
              </a:lnSpc>
              <a:buNone/>
            </a:pPr>
            <a:r>
              <a:rPr lang="en-US" sz="900" b="1" dirty="0">
                <a:solidFill>
                  <a:srgbClr val="4ADE80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Psychographic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553974" y="3974753"/>
            <a:ext cx="1787652" cy="16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296"/>
              </a:lnSpc>
              <a:buNone/>
            </a:pPr>
            <a:r>
              <a:rPr lang="en-US" sz="864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Health-aware, goal-driven</a:t>
            </a:r>
            <a:endParaRPr lang="en-US" sz="864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2611374" y="3439567"/>
            <a:ext cx="1787652" cy="297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340"/>
              </a:lnSpc>
              <a:buNone/>
            </a:pPr>
            <a:r>
              <a:rPr lang="en-US" sz="156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📱</a:t>
            </a:r>
            <a:endParaRPr lang="en-US" sz="156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2611374" y="3774728"/>
            <a:ext cx="1787652" cy="171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350"/>
              </a:lnSpc>
              <a:buNone/>
            </a:pPr>
            <a:r>
              <a:rPr lang="en-US" sz="900" b="1" dirty="0">
                <a:solidFill>
                  <a:srgbClr val="4ADE80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Behavioural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2628900" y="3974753"/>
            <a:ext cx="1752600" cy="3289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296"/>
              </a:lnSpc>
              <a:buNone/>
            </a:pPr>
            <a:r>
              <a:rPr lang="en-US" sz="864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Online-comfortable, subscribe weekly</a:t>
            </a:r>
            <a:endParaRPr lang="en-US" sz="864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4648200" y="1769418"/>
            <a:ext cx="4119372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24"/>
              </a:lnSpc>
              <a:buNone/>
            </a:pPr>
            <a:r>
              <a:rPr lang="en-US" sz="1000" b="1" dirty="0">
                <a:solidFill>
                  <a:srgbClr val="4ADE80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📦 Marketing Mix - 4Ps</a:t>
            </a:r>
            <a:endParaRPr lang="en-US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4648200" y="2000994"/>
            <a:ext cx="4038600" cy="5179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40"/>
              </a:lnSpc>
              <a:buNone/>
            </a:pPr>
            <a:r>
              <a:rPr lang="en-US" sz="960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Product:</a:t>
            </a:r>
            <a:r>
              <a:rPr lang="en-US" sz="96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 Chilled ready-to-eat meals, 3 plan types, nutritionist-approved. </a:t>
            </a:r>
            <a:endParaRPr lang="en-US" sz="96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4648200" y="2585591"/>
            <a:ext cx="4038600" cy="5179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40"/>
              </a:lnSpc>
              <a:buNone/>
            </a:pPr>
            <a:r>
              <a:rPr lang="en-US" sz="960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Price:</a:t>
            </a:r>
            <a:r>
              <a:rPr lang="en-US" sz="96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 £7/meal, 50% margin. Bundle discounts on 10 &amp; 14-meal plans.</a:t>
            </a:r>
            <a:endParaRPr lang="en-US" sz="96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4648200" y="3170188"/>
            <a:ext cx="4038600" cy="5179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40"/>
              </a:lnSpc>
              <a:buNone/>
            </a:pPr>
            <a:r>
              <a:rPr lang="en-US" sz="960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Place:</a:t>
            </a:r>
            <a:r>
              <a:rPr lang="en-US" sz="96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 Direct D2C website; in-house + courier delivery in London.</a:t>
            </a:r>
            <a:endParaRPr lang="en-US" sz="96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 23"/>
          <p:cNvSpPr/>
          <p:nvPr/>
        </p:nvSpPr>
        <p:spPr>
          <a:xfrm>
            <a:off x="4648200" y="3754785"/>
            <a:ext cx="4038600" cy="5179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40"/>
              </a:lnSpc>
              <a:buNone/>
            </a:pPr>
            <a:r>
              <a:rPr lang="en-US" sz="960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Promotion:</a:t>
            </a:r>
            <a:r>
              <a:rPr lang="en-US" sz="96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 Instagram/TikTok, SEO, paid search, email &amp; referral schemes.</a:t>
            </a:r>
            <a:endParaRPr lang="en-US" sz="96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D1F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1767185"/>
            <a:ext cx="4029075" cy="1116806"/>
          </a:xfrm>
          <a:prstGeom prst="roundRect">
            <a:avLst>
              <a:gd name="adj" fmla="val 114627"/>
            </a:avLst>
          </a:prstGeom>
          <a:solidFill>
            <a:srgbClr val="4ADE80">
              <a:alpha val="8000"/>
            </a:srgbClr>
          </a:solidFill>
          <a:ln w="9525">
            <a:solidFill>
              <a:srgbClr val="4ADE80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457200" y="2998291"/>
            <a:ext cx="4029075" cy="1357908"/>
          </a:xfrm>
          <a:prstGeom prst="roundRect">
            <a:avLst>
              <a:gd name="adj" fmla="val 94274"/>
            </a:avLst>
          </a:prstGeom>
          <a:solidFill>
            <a:srgbClr val="1A1A2E">
              <a:alpha val="80000"/>
            </a:srgbClr>
          </a:solidFill>
          <a:ln w="6350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457200" y="685056"/>
            <a:ext cx="8394192" cy="1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00"/>
              </a:lnSpc>
              <a:buNone/>
            </a:pP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457200" y="913656"/>
            <a:ext cx="8394192" cy="663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220"/>
              </a:lnSpc>
              <a:buNone/>
            </a:pPr>
            <a:r>
              <a:rPr lang="en-US" sz="3480" b="1" dirty="0">
                <a:solidFill>
                  <a:srgbClr val="F0FAF2"/>
                </a:solidFill>
                <a:latin typeface="Arial" panose="020B0604020202020204" pitchFamily="34" charset="0"/>
                <a:ea typeface="Playfair Display" pitchFamily="34" charset="-122"/>
                <a:cs typeface="Arial" panose="020B0604020202020204" pitchFamily="34" charset="0"/>
              </a:rPr>
              <a:t>Legal Structure &amp; Team</a:t>
            </a:r>
            <a:endParaRPr lang="en-US" sz="348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619125" y="1929110"/>
            <a:ext cx="3779329" cy="1875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76"/>
              </a:lnSpc>
              <a:buNone/>
            </a:pPr>
            <a:r>
              <a:rPr lang="en-US" sz="984" b="1" dirty="0">
                <a:solidFill>
                  <a:srgbClr val="4ADE80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🏢 Private Limited Company (GOV.UK, 2016)</a:t>
            </a:r>
            <a:endParaRPr lang="en-US" sz="984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619125" y="2173784"/>
            <a:ext cx="3705225" cy="548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40"/>
              </a:lnSpc>
              <a:buNone/>
            </a:pPr>
            <a:r>
              <a:rPr lang="en-US" sz="96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Separates personal &amp; business liability - essential for food production. More professional to suppliers &amp; investors.</a:t>
            </a:r>
            <a:endParaRPr lang="en-US" sz="96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2078980" y="3169741"/>
            <a:ext cx="580198" cy="1428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76"/>
              </a:lnSpc>
              <a:buNone/>
            </a:pPr>
            <a:r>
              <a:rPr lang="en-US" sz="984" b="1" dirty="0">
                <a:solidFill>
                  <a:srgbClr val="86EFAC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£20,000</a:t>
            </a:r>
            <a:endParaRPr lang="en-US" sz="984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609600" y="3414415"/>
            <a:ext cx="3724275" cy="5348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04"/>
              </a:lnSpc>
              <a:buNone/>
            </a:pPr>
            <a:r>
              <a:rPr lang="en-US" sz="936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Kitchen deposit &amp; rent · Equipment · Packaging · Website · Hygiene certs · Insurance · Ingredients · Marketing.</a:t>
            </a:r>
            <a:endParaRPr lang="en-US" sz="93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773239" y="4025503"/>
            <a:ext cx="3798761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04"/>
              </a:lnSpc>
              <a:buNone/>
            </a:pPr>
            <a:r>
              <a:rPr lang="en-US" sz="936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Sources: Owner savings · Family &amp; friends · Start-up loan</a:t>
            </a:r>
            <a:endParaRPr lang="en-US" sz="93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4657725" y="1767185"/>
            <a:ext cx="4109657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24"/>
              </a:lnSpc>
              <a:buNone/>
            </a:pPr>
            <a:r>
              <a:rPr lang="en-US" sz="1000" b="1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Team Roles</a:t>
            </a:r>
            <a:endParaRPr lang="en-US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4848225" y="2074962"/>
            <a:ext cx="3915347" cy="1875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76"/>
              </a:lnSpc>
              <a:buNone/>
            </a:pPr>
            <a:r>
              <a:rPr lang="en-US" sz="984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👤 Founder / Managing Director</a:t>
            </a:r>
            <a:endParaRPr lang="en-US" sz="984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4848225" y="2262485"/>
            <a:ext cx="3915347" cy="16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96"/>
              </a:lnSpc>
              <a:buNone/>
            </a:pPr>
            <a:r>
              <a:rPr lang="en-US" sz="864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Strategy, finance &amp; compliance</a:t>
            </a:r>
            <a:endParaRPr lang="en-US" sz="864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4848225" y="2646015"/>
            <a:ext cx="3915347" cy="1875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76"/>
              </a:lnSpc>
              <a:buNone/>
            </a:pPr>
            <a:r>
              <a:rPr lang="en-US" sz="984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👨‍🍳 Chef / Kitchen Operations Lead</a:t>
            </a:r>
            <a:endParaRPr lang="en-US" sz="984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4848225" y="2833539"/>
            <a:ext cx="3915347" cy="16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96"/>
              </a:lnSpc>
              <a:buNone/>
            </a:pPr>
            <a:r>
              <a:rPr lang="en-US" sz="864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Menu, cooking, hygiene &amp; training</a:t>
            </a:r>
            <a:endParaRPr lang="en-US" sz="864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4848225" y="3217069"/>
            <a:ext cx="3915347" cy="1875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76"/>
              </a:lnSpc>
              <a:buNone/>
            </a:pPr>
            <a:r>
              <a:rPr lang="en-US" sz="984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📲 Marketing &amp; Customer Service</a:t>
            </a:r>
            <a:endParaRPr lang="en-US" sz="984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4848225" y="3404592"/>
            <a:ext cx="3915347" cy="16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96"/>
              </a:lnSpc>
              <a:buNone/>
            </a:pPr>
            <a:r>
              <a:rPr lang="en-US" sz="864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Website, socials, ads &amp; queries</a:t>
            </a:r>
            <a:endParaRPr lang="en-US" sz="864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4848225" y="3788122"/>
            <a:ext cx="3915347" cy="1875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76"/>
              </a:lnSpc>
              <a:buNone/>
            </a:pPr>
            <a:r>
              <a:rPr lang="en-US" sz="984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📦 Part-Time Prep &amp; Packing</a:t>
            </a:r>
            <a:endParaRPr lang="en-US" sz="984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4848225" y="4194721"/>
            <a:ext cx="3915347" cy="1875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76"/>
              </a:lnSpc>
              <a:buNone/>
            </a:pPr>
            <a:r>
              <a:rPr lang="en-US" sz="984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🚗 Delivery (Part-time + Courier)</a:t>
            </a:r>
            <a:endParaRPr lang="en-US" sz="984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D1F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1805880"/>
            <a:ext cx="1971675" cy="1029742"/>
          </a:xfrm>
          <a:prstGeom prst="roundRect">
            <a:avLst>
              <a:gd name="adj" fmla="val 124319"/>
            </a:avLst>
          </a:prstGeom>
          <a:solidFill>
            <a:srgbClr val="1A1A2E">
              <a:alpha val="80000"/>
            </a:srgbClr>
          </a:solidFill>
          <a:ln w="6350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2541175" y="1824931"/>
            <a:ext cx="1971675" cy="1029742"/>
          </a:xfrm>
          <a:prstGeom prst="roundRect">
            <a:avLst>
              <a:gd name="adj" fmla="val 124319"/>
            </a:avLst>
          </a:prstGeom>
          <a:solidFill>
            <a:srgbClr val="1A1A2E">
              <a:alpha val="80000"/>
            </a:srgbClr>
          </a:solidFill>
          <a:ln w="6350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4629150" y="1805880"/>
            <a:ext cx="1971675" cy="1029742"/>
          </a:xfrm>
          <a:prstGeom prst="roundRect">
            <a:avLst>
              <a:gd name="adj" fmla="val 124319"/>
            </a:avLst>
          </a:prstGeom>
          <a:solidFill>
            <a:srgbClr val="1A1A2E">
              <a:alpha val="80000"/>
            </a:srgbClr>
          </a:solidFill>
          <a:ln w="6350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6715125" y="1805880"/>
            <a:ext cx="1971675" cy="1029742"/>
          </a:xfrm>
          <a:prstGeom prst="roundRect">
            <a:avLst>
              <a:gd name="adj" fmla="val 124319"/>
            </a:avLst>
          </a:prstGeom>
          <a:solidFill>
            <a:srgbClr val="1A1A2E">
              <a:alpha val="80000"/>
            </a:srgbClr>
          </a:solidFill>
          <a:ln w="6350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1600200" y="3486299"/>
            <a:ext cx="2298700" cy="190500"/>
          </a:xfrm>
          <a:prstGeom prst="roundRect">
            <a:avLst>
              <a:gd name="adj" fmla="val 288000"/>
            </a:avLst>
          </a:prstGeom>
          <a:solidFill>
            <a:srgbClr val="FF0000">
              <a:alpha val="8000"/>
            </a:srgbClr>
          </a:solidFill>
          <a:ln>
            <a:solidFill>
              <a:srgbClr val="C00000"/>
            </a:solidFill>
          </a:ln>
        </p:spPr>
        <p:txBody>
          <a:bodyPr wrap="none" lIns="0" tIns="0" rIns="0" bIns="0" rtlCol="0" anchor="ctr">
            <a:normAutofit fontScale="62500" lnSpcReduction="20000"/>
          </a:bodyPr>
          <a:lstStyle/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1600200" y="3733949"/>
            <a:ext cx="4241800" cy="190500"/>
          </a:xfrm>
          <a:prstGeom prst="roundRect">
            <a:avLst>
              <a:gd name="adj" fmla="val 288000"/>
            </a:avLst>
          </a:prstGeom>
          <a:solidFill>
            <a:srgbClr val="C00000">
              <a:alpha val="8000"/>
            </a:srgbClr>
          </a:solidFill>
          <a:ln>
            <a:solidFill>
              <a:srgbClr val="C00000"/>
            </a:solidFill>
          </a:ln>
        </p:spPr>
        <p:txBody>
          <a:bodyPr wrap="none" lIns="0" tIns="0" rIns="0" bIns="0" rtlCol="0" anchor="ctr">
            <a:normAutofit fontScale="62500" lnSpcReduction="20000"/>
          </a:bodyPr>
          <a:lstStyle/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1600200" y="3981599"/>
            <a:ext cx="5854700" cy="190500"/>
          </a:xfrm>
          <a:prstGeom prst="roundRect">
            <a:avLst>
              <a:gd name="adj" fmla="val 288000"/>
            </a:avLst>
          </a:prstGeom>
          <a:solidFill>
            <a:srgbClr val="C00000">
              <a:alpha val="8000"/>
            </a:srgbClr>
          </a:solidFill>
          <a:ln>
            <a:solidFill>
              <a:srgbClr val="C00000"/>
            </a:solidFill>
          </a:ln>
        </p:spPr>
        <p:txBody>
          <a:bodyPr wrap="none" lIns="0" tIns="0" rIns="0" bIns="0" rtlCol="0" anchor="ctr">
            <a:normAutofit fontScale="62500" lnSpcReduction="20000"/>
          </a:bodyPr>
          <a:lstStyle/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1600200" y="4229249"/>
            <a:ext cx="6477000" cy="190500"/>
          </a:xfrm>
          <a:prstGeom prst="roundRect">
            <a:avLst>
              <a:gd name="adj" fmla="val 288000"/>
            </a:avLst>
          </a:prstGeom>
          <a:solidFill>
            <a:srgbClr val="C00000">
              <a:alpha val="8000"/>
            </a:srgbClr>
          </a:solidFill>
          <a:ln>
            <a:solidFill>
              <a:srgbClr val="C00000"/>
            </a:solidFill>
          </a:ln>
        </p:spPr>
        <p:txBody>
          <a:bodyPr wrap="none" lIns="0" tIns="0" rIns="0" bIns="0" rtlCol="0" anchor="ctr">
            <a:normAutofit fontScale="62500" lnSpcReduction="20000"/>
          </a:bodyPr>
          <a:lstStyle/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457200" y="723751"/>
            <a:ext cx="8394192" cy="1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00"/>
              </a:lnSpc>
              <a:buNone/>
            </a:pPr>
            <a:r>
              <a:rPr lang="en-US" sz="1000" b="1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Financial Planning</a:t>
            </a:r>
            <a:endParaRPr lang="en-US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457200" y="952351"/>
            <a:ext cx="8394192" cy="663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220"/>
              </a:lnSpc>
              <a:buNone/>
            </a:pPr>
            <a:r>
              <a:rPr lang="en-US" sz="3480" b="1" dirty="0">
                <a:solidFill>
                  <a:srgbClr val="F0FAF2"/>
                </a:solidFill>
                <a:latin typeface="Arial" panose="020B0604020202020204" pitchFamily="34" charset="0"/>
                <a:ea typeface="Playfair Display" pitchFamily="34" charset="-122"/>
                <a:cs typeface="Arial" panose="020B0604020202020204" pitchFamily="34" charset="0"/>
              </a:rPr>
              <a:t>12-Month Cash Flow</a:t>
            </a:r>
            <a:endParaRPr lang="en-US" sz="348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573500" y="1939230"/>
            <a:ext cx="1739075" cy="1486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170"/>
              </a:lnSpc>
              <a:buNone/>
            </a:pPr>
            <a:r>
              <a:rPr lang="en-US" sz="780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Starting Capital</a:t>
            </a:r>
            <a:endParaRPr lang="en-US" sz="78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573500" y="2135535"/>
            <a:ext cx="1739075" cy="411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240"/>
              </a:lnSpc>
              <a:buNone/>
            </a:pPr>
            <a:r>
              <a:rPr lang="en-US" sz="2160" b="1" dirty="0">
                <a:solidFill>
                  <a:srgbClr val="4ADE80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£20,000</a:t>
            </a:r>
            <a:endParaRPr lang="en-US" sz="216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573500" y="2546896"/>
            <a:ext cx="1739075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224"/>
              </a:lnSpc>
              <a:buNone/>
            </a:pPr>
            <a:r>
              <a:rPr lang="en-US" sz="816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January</a:t>
            </a:r>
            <a:endParaRPr lang="en-US" sz="81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2659475" y="1939230"/>
            <a:ext cx="1739075" cy="1486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170"/>
              </a:lnSpc>
              <a:buNone/>
            </a:pPr>
            <a:r>
              <a:rPr lang="en-US" sz="780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Year-End Balance</a:t>
            </a:r>
            <a:endParaRPr lang="en-US" sz="78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2659475" y="2135535"/>
            <a:ext cx="1739075" cy="411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240"/>
              </a:lnSpc>
              <a:buNone/>
            </a:pPr>
            <a:r>
              <a:rPr lang="en-US" sz="2160" b="1" dirty="0">
                <a:solidFill>
                  <a:srgbClr val="4ADE80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£137,000</a:t>
            </a:r>
            <a:endParaRPr lang="en-US" sz="216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2659475" y="2546896"/>
            <a:ext cx="1739075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224"/>
              </a:lnSpc>
              <a:buNone/>
            </a:pPr>
            <a:r>
              <a:rPr lang="en-US" sz="816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December</a:t>
            </a:r>
            <a:endParaRPr lang="en-US" sz="81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4745450" y="1939230"/>
            <a:ext cx="1739075" cy="1486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170"/>
              </a:lnSpc>
              <a:buNone/>
            </a:pPr>
            <a:r>
              <a:rPr lang="en-US" sz="780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Price Per Meal</a:t>
            </a:r>
            <a:endParaRPr lang="en-US" sz="78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4745450" y="2135535"/>
            <a:ext cx="1739075" cy="411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240"/>
              </a:lnSpc>
              <a:buNone/>
            </a:pPr>
            <a:r>
              <a:rPr lang="en-US" sz="2160" b="1" dirty="0">
                <a:solidFill>
                  <a:srgbClr val="86EFAC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£7.00</a:t>
            </a:r>
            <a:endParaRPr lang="en-US" sz="216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4745450" y="2546896"/>
            <a:ext cx="1739075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224"/>
              </a:lnSpc>
              <a:buNone/>
            </a:pPr>
            <a:r>
              <a:rPr lang="en-US" sz="816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Value-based</a:t>
            </a:r>
            <a:endParaRPr lang="en-US" sz="81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6831425" y="1939230"/>
            <a:ext cx="1739075" cy="1486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170"/>
              </a:lnSpc>
              <a:buNone/>
            </a:pPr>
            <a:r>
              <a:rPr lang="en-US" sz="780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Gross Margin</a:t>
            </a:r>
            <a:endParaRPr lang="en-US" sz="78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6831425" y="2135535"/>
            <a:ext cx="1739075" cy="411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240"/>
              </a:lnSpc>
              <a:buNone/>
            </a:pPr>
            <a:r>
              <a:rPr lang="en-US" sz="2160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50%</a:t>
            </a:r>
            <a:endParaRPr lang="en-US" sz="216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6831425" y="2546896"/>
            <a:ext cx="1739075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224"/>
              </a:lnSpc>
              <a:buNone/>
            </a:pPr>
            <a:r>
              <a:rPr lang="en-US" sz="816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£3.50/meal</a:t>
            </a:r>
            <a:endParaRPr lang="en-US" sz="81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 23"/>
          <p:cNvSpPr/>
          <p:nvPr/>
        </p:nvSpPr>
        <p:spPr>
          <a:xfrm>
            <a:off x="457200" y="3007072"/>
            <a:ext cx="8394192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24"/>
              </a:lnSpc>
              <a:buNone/>
            </a:pPr>
            <a:r>
              <a:rPr lang="en-US" sz="1000" b="1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Monthly Cash Inflow Growth</a:t>
            </a:r>
            <a:endParaRPr lang="en-US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 24"/>
          <p:cNvSpPr/>
          <p:nvPr/>
        </p:nvSpPr>
        <p:spPr>
          <a:xfrm>
            <a:off x="436245" y="3244751"/>
            <a:ext cx="1068705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1404"/>
              </a:lnSpc>
              <a:buNone/>
            </a:pPr>
            <a:r>
              <a:rPr lang="en-US" sz="936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Jan</a:t>
            </a:r>
            <a:endParaRPr lang="en-US" sz="93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 25"/>
          <p:cNvSpPr/>
          <p:nvPr/>
        </p:nvSpPr>
        <p:spPr>
          <a:xfrm>
            <a:off x="8172450" y="3244751"/>
            <a:ext cx="524637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04"/>
              </a:lnSpc>
              <a:buNone/>
            </a:pPr>
            <a:r>
              <a:rPr lang="en-US" sz="936" b="1" dirty="0">
                <a:solidFill>
                  <a:srgbClr val="4ADE80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£9,600</a:t>
            </a:r>
            <a:endParaRPr lang="en-US" sz="93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 26"/>
          <p:cNvSpPr/>
          <p:nvPr/>
        </p:nvSpPr>
        <p:spPr>
          <a:xfrm>
            <a:off x="436245" y="3492401"/>
            <a:ext cx="1068705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1404"/>
              </a:lnSpc>
              <a:buNone/>
            </a:pPr>
            <a:r>
              <a:rPr lang="en-US" sz="936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Mar</a:t>
            </a:r>
            <a:endParaRPr lang="en-US" sz="93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 27"/>
          <p:cNvSpPr/>
          <p:nvPr/>
        </p:nvSpPr>
        <p:spPr>
          <a:xfrm>
            <a:off x="8172450" y="3492401"/>
            <a:ext cx="524637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04"/>
              </a:lnSpc>
              <a:buNone/>
            </a:pPr>
            <a:r>
              <a:rPr lang="en-US" sz="936" b="1" dirty="0">
                <a:solidFill>
                  <a:srgbClr val="4ADE80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£16,800</a:t>
            </a:r>
            <a:endParaRPr lang="en-US" sz="93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 28"/>
          <p:cNvSpPr/>
          <p:nvPr/>
        </p:nvSpPr>
        <p:spPr>
          <a:xfrm>
            <a:off x="436245" y="3740051"/>
            <a:ext cx="1068705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1404"/>
              </a:lnSpc>
              <a:buNone/>
            </a:pPr>
            <a:r>
              <a:rPr lang="en-US" sz="936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Jun</a:t>
            </a:r>
            <a:endParaRPr lang="en-US" sz="93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Text 29"/>
          <p:cNvSpPr/>
          <p:nvPr/>
        </p:nvSpPr>
        <p:spPr>
          <a:xfrm>
            <a:off x="8172450" y="3740051"/>
            <a:ext cx="524637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04"/>
              </a:lnSpc>
              <a:buNone/>
            </a:pPr>
            <a:r>
              <a:rPr lang="en-US" sz="936" b="1" dirty="0">
                <a:solidFill>
                  <a:srgbClr val="4ADE80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£31,200</a:t>
            </a:r>
            <a:endParaRPr lang="en-US" sz="93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 30"/>
          <p:cNvSpPr/>
          <p:nvPr/>
        </p:nvSpPr>
        <p:spPr>
          <a:xfrm>
            <a:off x="436245" y="3987701"/>
            <a:ext cx="1068705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1404"/>
              </a:lnSpc>
              <a:buNone/>
            </a:pPr>
            <a:r>
              <a:rPr lang="en-US" sz="936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Sep</a:t>
            </a:r>
            <a:endParaRPr lang="en-US" sz="93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 31"/>
          <p:cNvSpPr/>
          <p:nvPr/>
        </p:nvSpPr>
        <p:spPr>
          <a:xfrm>
            <a:off x="8172450" y="3987701"/>
            <a:ext cx="524637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04"/>
              </a:lnSpc>
              <a:buNone/>
            </a:pPr>
            <a:r>
              <a:rPr lang="en-US" sz="936" b="1" dirty="0">
                <a:solidFill>
                  <a:srgbClr val="4ADE80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£43,200</a:t>
            </a:r>
            <a:endParaRPr lang="en-US" sz="93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Text 32"/>
          <p:cNvSpPr/>
          <p:nvPr/>
        </p:nvSpPr>
        <p:spPr>
          <a:xfrm>
            <a:off x="436245" y="4235351"/>
            <a:ext cx="1068705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1404"/>
              </a:lnSpc>
              <a:buNone/>
            </a:pPr>
            <a:r>
              <a:rPr lang="en-US" sz="936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Dec</a:t>
            </a:r>
            <a:endParaRPr lang="en-US" sz="93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Text 33"/>
          <p:cNvSpPr/>
          <p:nvPr/>
        </p:nvSpPr>
        <p:spPr>
          <a:xfrm>
            <a:off x="8172450" y="4235351"/>
            <a:ext cx="524637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04"/>
              </a:lnSpc>
              <a:buNone/>
            </a:pPr>
            <a:r>
              <a:rPr lang="en-US" sz="936" b="1" dirty="0">
                <a:solidFill>
                  <a:srgbClr val="4ADE80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£48,000</a:t>
            </a:r>
            <a:endParaRPr lang="en-US" sz="93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1600200" y="3238649"/>
            <a:ext cx="1422400" cy="190500"/>
          </a:xfrm>
          <a:prstGeom prst="roundRect">
            <a:avLst>
              <a:gd name="adj" fmla="val 288000"/>
            </a:avLst>
          </a:prstGeom>
          <a:solidFill>
            <a:srgbClr val="FF0000">
              <a:alpha val="8000"/>
            </a:srgbClr>
          </a:solidFill>
          <a:ln>
            <a:solidFill>
              <a:srgbClr val="C00000"/>
            </a:solidFill>
          </a:ln>
        </p:spPr>
        <p:txBody>
          <a:bodyPr wrap="none" lIns="0" tIns="0" rIns="0" bIns="0" rtlCol="0" anchor="ctr">
            <a:normAutofit fontScale="62500" lnSpcReduction="20000"/>
          </a:bodyPr>
          <a:lstStyle/>
          <a:p>
            <a:pPr marL="0" indent="0">
              <a:buNone/>
            </a:pPr>
            <a:endParaRPr lang="en-US" dirty="0">
              <a:solidFill>
                <a:schemeClr val="bg1"/>
              </a:solidFill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D1F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260872" y="3782318"/>
            <a:ext cx="1762274" cy="240655"/>
          </a:xfrm>
          <a:prstGeom prst="roundRect">
            <a:avLst>
              <a:gd name="adj" fmla="val 759926"/>
            </a:avLst>
          </a:prstGeom>
          <a:solidFill>
            <a:srgbClr val="4ADE80">
              <a:alpha val="12000"/>
            </a:srgbClr>
          </a:solidFill>
          <a:ln w="9525">
            <a:solidFill>
              <a:srgbClr val="4ADE80"/>
            </a:solidFill>
          </a:ln>
        </p:spPr>
        <p:txBody>
          <a:bodyPr wrap="square" lIns="114300" tIns="114300" rIns="114300" bIns="114300" rtlCol="0" anchor="t">
            <a:noAutofit/>
          </a:bodyPr>
          <a:lstStyle/>
          <a:p>
            <a:pPr marL="0" indent="0" algn="ctr">
              <a:buNone/>
            </a:pPr>
            <a:r>
              <a:rPr lang="en-US" sz="900" b="1" dirty="0">
                <a:solidFill>
                  <a:schemeClr val="bg1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200 Subscribers – Year 1</a:t>
            </a:r>
            <a:endParaRPr lang="en-US" sz="9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3137446" y="3782318"/>
            <a:ext cx="1432620" cy="240655"/>
          </a:xfrm>
          <a:prstGeom prst="roundRect">
            <a:avLst>
              <a:gd name="adj" fmla="val 759926"/>
            </a:avLst>
          </a:prstGeom>
          <a:solidFill>
            <a:srgbClr val="4ADE80">
              <a:alpha val="12000"/>
            </a:srgbClr>
          </a:solidFill>
          <a:ln w="9525">
            <a:solidFill>
              <a:srgbClr val="4ADE80"/>
            </a:solidFill>
          </a:ln>
        </p:spPr>
        <p:txBody>
          <a:bodyPr wrap="square" lIns="114300" tIns="114300" rIns="114300" bIns="114300" rtlCol="0" anchor="t">
            <a:noAutofit/>
          </a:bodyPr>
          <a:lstStyle/>
          <a:p>
            <a:pPr marL="0" indent="0" algn="ctr">
              <a:buNone/>
            </a:pPr>
            <a:r>
              <a:rPr lang="en-US" sz="900" b="1" dirty="0">
                <a:solidFill>
                  <a:schemeClr val="bg1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£137K End Balance</a:t>
            </a:r>
            <a:endParaRPr lang="en-US" sz="9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4684365" y="3782318"/>
            <a:ext cx="1368177" cy="240655"/>
          </a:xfrm>
          <a:prstGeom prst="roundRect">
            <a:avLst>
              <a:gd name="adj" fmla="val 759926"/>
            </a:avLst>
          </a:prstGeom>
          <a:solidFill>
            <a:srgbClr val="4ADE80">
              <a:alpha val="12000"/>
            </a:srgbClr>
          </a:solidFill>
          <a:ln w="9525">
            <a:solidFill>
              <a:srgbClr val="4ADE80"/>
            </a:solidFill>
          </a:ln>
        </p:spPr>
        <p:txBody>
          <a:bodyPr wrap="square" lIns="114300" tIns="114300" rIns="114300" bIns="114300" rtlCol="0" anchor="t">
            <a:noAutofit/>
          </a:bodyPr>
          <a:lstStyle/>
          <a:p>
            <a:pPr marL="0" indent="0" algn="ctr">
              <a:buNone/>
            </a:pPr>
            <a:r>
              <a:rPr lang="en-US" sz="900" b="1" dirty="0">
                <a:solidFill>
                  <a:schemeClr val="bg1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50% Gross Margin</a:t>
            </a:r>
            <a:endParaRPr lang="en-US" sz="9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6166842" y="3782318"/>
            <a:ext cx="1716137" cy="240655"/>
          </a:xfrm>
          <a:prstGeom prst="roundRect">
            <a:avLst>
              <a:gd name="adj" fmla="val 759926"/>
            </a:avLst>
          </a:prstGeom>
          <a:solidFill>
            <a:srgbClr val="4ADE80">
              <a:alpha val="12000"/>
            </a:srgbClr>
          </a:solidFill>
          <a:ln w="9525">
            <a:solidFill>
              <a:srgbClr val="4ADE80"/>
            </a:solidFill>
          </a:ln>
        </p:spPr>
        <p:txBody>
          <a:bodyPr wrap="square" lIns="114300" tIns="114300" rIns="114300" bIns="114300" rtlCol="0" anchor="t">
            <a:noAutofit/>
          </a:bodyPr>
          <a:lstStyle/>
          <a:p>
            <a:pPr marL="0" indent="0" algn="ctr">
              <a:buNone/>
            </a:pPr>
            <a:r>
              <a:rPr lang="en-US" sz="900" b="1" dirty="0">
                <a:solidFill>
                  <a:schemeClr val="bg1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London → UK Expansion</a:t>
            </a:r>
            <a:endParaRPr lang="en-US" sz="9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374904" y="751582"/>
            <a:ext cx="8394192" cy="12858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0125"/>
              </a:lnSpc>
              <a:buNone/>
            </a:pPr>
            <a:r>
              <a:rPr lang="en-US" sz="6750" dirty="0">
                <a:solidFill>
                  <a:srgbClr val="F0FAF2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🌿</a:t>
            </a:r>
            <a:endParaRPr lang="en-US" sz="6750" dirty="0"/>
          </a:p>
        </p:txBody>
      </p:sp>
      <p:sp>
        <p:nvSpPr>
          <p:cNvPr id="7" name="Text 5"/>
          <p:cNvSpPr/>
          <p:nvPr/>
        </p:nvSpPr>
        <p:spPr>
          <a:xfrm>
            <a:off x="374904" y="2159347"/>
            <a:ext cx="8394192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8100"/>
              </a:lnSpc>
              <a:buNone/>
            </a:pPr>
            <a:r>
              <a:rPr lang="en-US" sz="5400" b="1" dirty="0">
                <a:solidFill>
                  <a:srgbClr val="4ADE80"/>
                </a:solidFill>
                <a:latin typeface="Arial" panose="020B0604020202020204" pitchFamily="34" charset="0"/>
                <a:ea typeface="Playfair Display" pitchFamily="34" charset="-122"/>
                <a:cs typeface="Arial" panose="020B0604020202020204" pitchFamily="34" charset="0"/>
              </a:rPr>
              <a:t>Thank You</a:t>
            </a:r>
            <a:endParaRPr lang="en-US" sz="5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374904" y="3302347"/>
            <a:ext cx="8394192" cy="2513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980"/>
              </a:lnSpc>
              <a:buNone/>
            </a:pPr>
            <a:r>
              <a:rPr lang="en-US" sz="1320" dirty="0" err="1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FreshBox</a:t>
            </a:r>
            <a:r>
              <a:rPr lang="en-US" sz="1320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 · Making healthy eating easy, fresh &amp; flexible</a:t>
            </a:r>
            <a:endParaRPr lang="en-US" sz="132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374904" y="4213473"/>
            <a:ext cx="8394192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404"/>
              </a:lnSpc>
              <a:buNone/>
            </a:pP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LCBB5013 Entrepreneurship · Mihai-Iustin Radoi · Student ID: 2416097</a:t>
            </a:r>
            <a:endParaRPr lang="en-US" sz="1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D1F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9151"/>
            <a:ext cx="8394192" cy="1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00"/>
              </a:lnSpc>
              <a:buNone/>
            </a:pPr>
            <a:endParaRPr lang="en-US" sz="900" dirty="0"/>
          </a:p>
        </p:txBody>
      </p:sp>
      <p:sp>
        <p:nvSpPr>
          <p:cNvPr id="3" name="Text 1"/>
          <p:cNvSpPr/>
          <p:nvPr/>
        </p:nvSpPr>
        <p:spPr>
          <a:xfrm>
            <a:off x="457200" y="577751"/>
            <a:ext cx="8394192" cy="5942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4680"/>
              </a:lnSpc>
              <a:buNone/>
            </a:pPr>
            <a:r>
              <a:rPr lang="en-US" sz="3120" b="1" dirty="0">
                <a:solidFill>
                  <a:srgbClr val="F0FAF2"/>
                </a:solidFill>
                <a:latin typeface="Arial" panose="020B0604020202020204" pitchFamily="34" charset="0"/>
                <a:ea typeface="Playfair Display" pitchFamily="34" charset="-122"/>
                <a:cs typeface="Arial" panose="020B0604020202020204" pitchFamily="34" charset="0"/>
              </a:rPr>
              <a:t>Reference List</a:t>
            </a:r>
            <a:endParaRPr lang="en-US" sz="312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457200" y="1324421"/>
            <a:ext cx="3981450" cy="4970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95"/>
              </a:lnSpc>
              <a:buNone/>
            </a:pP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457200" y="1821507"/>
            <a:ext cx="3981450" cy="4970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95"/>
              </a:lnSpc>
              <a:buNone/>
            </a:pPr>
            <a:r>
              <a:rPr lang="en-US" sz="90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Barringer, B.R. and Ireland, R.D. (2019) </a:t>
            </a:r>
            <a:r>
              <a:rPr lang="en-US" sz="900" i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Entrepreneurship: Successfully Launching New Ventures</a:t>
            </a:r>
            <a:r>
              <a:rPr lang="en-US" sz="90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. 6th edn. Harlow: Pearson.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457200" y="2318593"/>
            <a:ext cx="3981450" cy="4970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95"/>
              </a:lnSpc>
              <a:buNone/>
            </a:pPr>
            <a:r>
              <a:rPr lang="en-US" sz="90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Buckley, M., Cowan, C. and McCarthy, M. (2007) 'The convenience food market in Great Britain', </a:t>
            </a:r>
            <a:r>
              <a:rPr lang="en-US" sz="900" i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Appetite</a:t>
            </a:r>
            <a:r>
              <a:rPr lang="en-US" sz="90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, 49(3), pp. 600–617.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457200" y="2815679"/>
            <a:ext cx="3981450" cy="4970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95"/>
              </a:lnSpc>
              <a:buNone/>
            </a:pP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457200" y="2815679"/>
            <a:ext cx="3981450" cy="4970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95"/>
              </a:lnSpc>
              <a:buNone/>
            </a:pPr>
            <a:r>
              <a:rPr lang="en-US" sz="90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Doran, G.T. (1981) 'There's a S.M.A.R.T. way to write management's goals', </a:t>
            </a:r>
            <a:r>
              <a:rPr lang="en-US" sz="900" i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Management Review</a:t>
            </a:r>
            <a:r>
              <a:rPr lang="en-US" sz="90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, 70(11), pp. 35–36.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457200" y="3329068"/>
            <a:ext cx="3981450" cy="4875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95"/>
              </a:lnSpc>
              <a:buNone/>
            </a:pPr>
            <a:r>
              <a:rPr lang="en-US" sz="90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Food Standards Agency (2025) </a:t>
            </a:r>
            <a:r>
              <a:rPr lang="en-US" sz="900" i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Getting ready to start your food business</a:t>
            </a:r>
            <a:r>
              <a:rPr lang="en-US" sz="90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. Available at: food.gov.uk (Accessed: 10 April 2026).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4705350" y="1324421"/>
            <a:ext cx="3981450" cy="4970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95"/>
              </a:lnSpc>
              <a:buNone/>
            </a:pP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457200" y="3816629"/>
            <a:ext cx="3981450" cy="4970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95"/>
              </a:lnSpc>
              <a:buNone/>
            </a:pPr>
            <a:r>
              <a:rPr lang="en-US" sz="90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GOV.UK (2016) </a:t>
            </a:r>
            <a:r>
              <a:rPr lang="en-US" sz="900" i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Set up a business</a:t>
            </a:r>
            <a:r>
              <a:rPr lang="en-US" sz="90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. Available at: gov.uk (Accessed: 10 April 2026).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4572000" y="1813870"/>
            <a:ext cx="3981450" cy="4970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95"/>
              </a:lnSpc>
              <a:buNone/>
            </a:pPr>
            <a:r>
              <a:rPr lang="en-US" sz="90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Kotler, P. and Armstrong, G. (2021) </a:t>
            </a:r>
            <a:r>
              <a:rPr lang="en-US" sz="900" i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Principles of Marketing</a:t>
            </a:r>
            <a:r>
              <a:rPr lang="en-US" sz="90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. 18th edn. Harlow: Pearson.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4572000" y="2303319"/>
            <a:ext cx="3981450" cy="4970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95"/>
              </a:lnSpc>
              <a:buNone/>
            </a:pPr>
            <a:r>
              <a:rPr lang="en-US" sz="90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Kotler, P. and Keller, K.L. (2016) </a:t>
            </a:r>
            <a:r>
              <a:rPr lang="en-US" sz="900" i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Marketing Management</a:t>
            </a:r>
            <a:r>
              <a:rPr lang="en-US" sz="90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. 15th edn. Harlow: Pearson.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4705350" y="3312765"/>
            <a:ext cx="3981450" cy="4970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95"/>
              </a:lnSpc>
              <a:buNone/>
            </a:pP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4572000" y="2808151"/>
            <a:ext cx="3981450" cy="3199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95"/>
              </a:lnSpc>
              <a:buNone/>
            </a:pPr>
            <a:r>
              <a:rPr lang="en-US" sz="90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Reeves, R. (1961) </a:t>
            </a:r>
            <a:r>
              <a:rPr lang="en-US" sz="900" i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Reality in Advertising</a:t>
            </a:r>
            <a:r>
              <a:rPr lang="en-US" sz="90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. New York: Alfred A. Knopf.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4572000" y="3228975"/>
            <a:ext cx="3981450" cy="664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95"/>
              </a:lnSpc>
              <a:buNone/>
            </a:pPr>
            <a:r>
              <a:rPr lang="en-US" sz="90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Rha, J.Y., Lee, H., Kim, S. and Nam, Y. (2024) 'A study on the relationship between purchases of meal kits and HMRs', </a:t>
            </a:r>
            <a:r>
              <a:rPr lang="en-US" sz="900" i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Nutrition Research and Practice</a:t>
            </a:r>
            <a:r>
              <a:rPr lang="en-US" sz="90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, 18(3), pp. 425–435.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1009</Words>
  <Application>Microsoft Office PowerPoint</Application>
  <PresentationFormat>On-screen Show (16:9)</PresentationFormat>
  <Paragraphs>157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ui-sans-serif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Converted Presentation</dc:title>
  <dc:subject>PptxGenJS Presentation</dc:subject>
  <dc:creator>Perplexity</dc:creator>
  <cp:lastModifiedBy>Mihai Radoi</cp:lastModifiedBy>
  <cp:revision>7</cp:revision>
  <dcterms:created xsi:type="dcterms:W3CDTF">2026-04-16T19:38:18Z</dcterms:created>
  <dcterms:modified xsi:type="dcterms:W3CDTF">2026-04-16T22:02:15Z</dcterms:modified>
</cp:coreProperties>
</file>