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70" r:id="rId10"/>
    <p:sldId id="264" r:id="rId11"/>
    <p:sldId id="267" r:id="rId12"/>
    <p:sldId id="265" r:id="rId13"/>
    <p:sldId id="266" r:id="rId14"/>
    <p:sldId id="268" r:id="rId15"/>
    <p:sldId id="269"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755"/>
  </p:normalViewPr>
  <p:slideViewPr>
    <p:cSldViewPr snapToGrid="0">
      <p:cViewPr varScale="1">
        <p:scale>
          <a:sx n="110" d="100"/>
          <a:sy n="110" d="100"/>
        </p:scale>
        <p:origin x="63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6/22/2023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6/22/2023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4.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3.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6/22/2023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8.jpe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hyperlink" Target="https://www.gov.uk/guidance/domestic-abuse-how-to-get-help#get-help-and-support" TargetMode="External" /><Relationship Id="rId2" Type="http://schemas.openxmlformats.org/officeDocument/2006/relationships/hyperlink" Target="https://www.gov.uk/guidance/apply-for-affordable-housing-funding" TargetMode="External" /><Relationship Id="rId1" Type="http://schemas.openxmlformats.org/officeDocument/2006/relationships/slideLayout" Target="../slideLayouts/slideLayout2.xml" /><Relationship Id="rId5" Type="http://schemas.openxmlformats.org/officeDocument/2006/relationships/hyperlink" Target="http://www.legislation.gov.uk/ukpga/2014/6/contents/enacted" TargetMode="External" /><Relationship Id="rId4" Type="http://schemas.openxmlformats.org/officeDocument/2006/relationships/hyperlink" Target="https://www.disabilityrightsuk.org/education" TargetMode="External" /></Relationships>
</file>

<file path=ppt/slides/_rels/slide16.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8673DEB-E913-6E48-5E95-DF141A26631B}"/>
              </a:ext>
            </a:extLst>
          </p:cNvPr>
          <p:cNvSpPr txBox="1"/>
          <p:nvPr/>
        </p:nvSpPr>
        <p:spPr>
          <a:xfrm>
            <a:off x="2743200" y="1620457"/>
            <a:ext cx="6701742" cy="4093428"/>
          </a:xfrm>
          <a:prstGeom prst="rect">
            <a:avLst/>
          </a:prstGeom>
          <a:noFill/>
        </p:spPr>
        <p:txBody>
          <a:bodyPr wrap="square">
            <a:spAutoFit/>
            <a:scene3d>
              <a:camera prst="orthographicFront"/>
              <a:lightRig rig="soft" dir="t">
                <a:rot lat="0" lon="0" rev="15600000"/>
              </a:lightRig>
            </a:scene3d>
            <a:sp3d extrusionH="57150" prstMaterial="softEdge">
              <a:bevelT w="25400" h="38100"/>
            </a:sp3d>
          </a:bodyPr>
          <a:lstStyle/>
          <a:p>
            <a:br>
              <a:rPr lang="en-US" sz="2000" b="1" dirty="0">
                <a:ln/>
                <a:solidFill>
                  <a:schemeClr val="accent4"/>
                </a:solidFill>
                <a:latin typeface="Arial" panose="020B0604020202020204" pitchFamily="34" charset="0"/>
                <a:cs typeface="Arial" panose="020B0604020202020204" pitchFamily="34" charset="0"/>
              </a:rPr>
            </a:br>
            <a:r>
              <a:rPr lang="en-US" sz="2000" b="1" dirty="0">
                <a:ln/>
                <a:solidFill>
                  <a:schemeClr val="accent4"/>
                </a:solidFill>
                <a:latin typeface="Arial" panose="020B0604020202020204" pitchFamily="34" charset="0"/>
                <a:cs typeface="Arial" panose="020B0604020202020204" pitchFamily="34" charset="0"/>
              </a:rPr>
              <a:t>PRESENTATION TITLE : FAMILY D</a:t>
            </a:r>
          </a:p>
          <a:p>
            <a:endParaRPr lang="en-US" sz="2000" b="1" dirty="0">
              <a:ln/>
              <a:solidFill>
                <a:schemeClr val="accent4"/>
              </a:solidFill>
              <a:latin typeface="Arial" panose="020B0604020202020204" pitchFamily="34" charset="0"/>
              <a:cs typeface="Arial" panose="020B0604020202020204" pitchFamily="34" charset="0"/>
            </a:endParaRPr>
          </a:p>
          <a:p>
            <a:endParaRPr lang="en-US" sz="2000" b="1" dirty="0">
              <a:ln/>
              <a:solidFill>
                <a:schemeClr val="accent4"/>
              </a:solidFill>
              <a:latin typeface="Arial" panose="020B0604020202020204" pitchFamily="34" charset="0"/>
              <a:cs typeface="Arial" panose="020B0604020202020204" pitchFamily="34" charset="0"/>
            </a:endParaRPr>
          </a:p>
          <a:p>
            <a:r>
              <a:rPr lang="en-US" sz="2000" b="1" dirty="0">
                <a:ln/>
                <a:solidFill>
                  <a:schemeClr val="accent4"/>
                </a:solidFill>
                <a:latin typeface="Arial" panose="020B0604020202020204" pitchFamily="34" charset="0"/>
                <a:cs typeface="Arial" panose="020B0604020202020204" pitchFamily="34" charset="0"/>
              </a:rPr>
              <a:t>STUDENT NAME: NAZIMA PARVEEN </a:t>
            </a:r>
            <a:br>
              <a:rPr lang="en-US" sz="2000" b="1" dirty="0">
                <a:ln/>
                <a:solidFill>
                  <a:schemeClr val="accent4"/>
                </a:solidFill>
                <a:latin typeface="Arial" panose="020B0604020202020204" pitchFamily="34" charset="0"/>
                <a:cs typeface="Arial" panose="020B0604020202020204" pitchFamily="34" charset="0"/>
              </a:rPr>
            </a:br>
            <a:r>
              <a:rPr lang="en-US" sz="2000" b="1" dirty="0">
                <a:ln/>
                <a:solidFill>
                  <a:schemeClr val="accent4"/>
                </a:solidFill>
                <a:latin typeface="Arial" panose="020B0604020202020204" pitchFamily="34" charset="0"/>
                <a:cs typeface="Arial" panose="020B0604020202020204" pitchFamily="34" charset="0"/>
              </a:rPr>
              <a:t>ID: 2127236</a:t>
            </a:r>
            <a:br>
              <a:rPr lang="en-US" sz="2000" b="1" dirty="0">
                <a:ln/>
                <a:solidFill>
                  <a:schemeClr val="accent4"/>
                </a:solidFill>
                <a:latin typeface="Arial" panose="020B0604020202020204" pitchFamily="34" charset="0"/>
                <a:cs typeface="Arial" panose="020B0604020202020204" pitchFamily="34" charset="0"/>
              </a:rPr>
            </a:br>
            <a:br>
              <a:rPr lang="en-US" sz="2000" b="1" dirty="0">
                <a:ln/>
                <a:solidFill>
                  <a:schemeClr val="accent4"/>
                </a:solidFill>
                <a:latin typeface="Arial" panose="020B0604020202020204" pitchFamily="34" charset="0"/>
                <a:cs typeface="Arial" panose="020B0604020202020204" pitchFamily="34" charset="0"/>
              </a:rPr>
            </a:br>
            <a:r>
              <a:rPr lang="en-US" sz="2000" b="1" dirty="0">
                <a:ln/>
                <a:solidFill>
                  <a:schemeClr val="accent4"/>
                </a:solidFill>
                <a:latin typeface="Arial" panose="020B0604020202020204" pitchFamily="34" charset="0"/>
                <a:cs typeface="Arial" panose="020B0604020202020204" pitchFamily="34" charset="0"/>
              </a:rPr>
              <a:t>STUDENT NAME: SHAKEEL HUSSAIN </a:t>
            </a:r>
            <a:br>
              <a:rPr lang="en-US" sz="2000" b="1" dirty="0">
                <a:ln/>
                <a:solidFill>
                  <a:schemeClr val="accent4"/>
                </a:solidFill>
                <a:latin typeface="Arial" panose="020B0604020202020204" pitchFamily="34" charset="0"/>
                <a:cs typeface="Arial" panose="020B0604020202020204" pitchFamily="34" charset="0"/>
              </a:rPr>
            </a:br>
            <a:r>
              <a:rPr lang="en-US" sz="2000" b="1" dirty="0">
                <a:ln/>
                <a:solidFill>
                  <a:schemeClr val="accent4"/>
                </a:solidFill>
                <a:latin typeface="Arial" panose="020B0604020202020204" pitchFamily="34" charset="0"/>
                <a:cs typeface="Arial" panose="020B0604020202020204" pitchFamily="34" charset="0"/>
              </a:rPr>
              <a:t>ID: 2127229</a:t>
            </a:r>
          </a:p>
          <a:p>
            <a:endParaRPr lang="en-US" sz="2000" b="1" dirty="0">
              <a:ln/>
              <a:solidFill>
                <a:schemeClr val="accent4"/>
              </a:solidFill>
              <a:latin typeface="Arial" panose="020B0604020202020204" pitchFamily="34" charset="0"/>
              <a:cs typeface="Arial" panose="020B0604020202020204" pitchFamily="34" charset="0"/>
            </a:endParaRPr>
          </a:p>
          <a:p>
            <a:r>
              <a:rPr lang="en-US" sz="2000" b="1" dirty="0">
                <a:ln/>
                <a:solidFill>
                  <a:schemeClr val="accent4"/>
                </a:solidFill>
                <a:latin typeface="Arial" panose="020B0604020202020204" pitchFamily="34" charset="0"/>
                <a:cs typeface="Arial" panose="020B0604020202020204" pitchFamily="34" charset="0"/>
              </a:rPr>
              <a:t>Module: Children, Young people and Families</a:t>
            </a:r>
          </a:p>
          <a:p>
            <a:r>
              <a:rPr lang="en-US" sz="2000" b="1" dirty="0">
                <a:ln/>
                <a:solidFill>
                  <a:schemeClr val="accent4"/>
                </a:solidFill>
                <a:latin typeface="Arial" panose="020B0604020202020204" pitchFamily="34" charset="0"/>
                <a:cs typeface="Arial" panose="020B0604020202020204" pitchFamily="34" charset="0"/>
              </a:rPr>
              <a:t>LECTURER’S NAME: DEBRA</a:t>
            </a:r>
            <a:br>
              <a:rPr lang="en-US" sz="2000" b="1" dirty="0">
                <a:ln/>
                <a:solidFill>
                  <a:schemeClr val="accent4"/>
                </a:solidFill>
                <a:latin typeface="Arial" panose="020B0604020202020204" pitchFamily="34" charset="0"/>
                <a:cs typeface="Arial" panose="020B0604020202020204" pitchFamily="34" charset="0"/>
              </a:rPr>
            </a:br>
            <a:endParaRPr lang="en-US" sz="2000" b="1" dirty="0">
              <a:ln/>
              <a:solidFill>
                <a:schemeClr val="accent4"/>
              </a:solidFill>
            </a:endParaRPr>
          </a:p>
        </p:txBody>
      </p:sp>
    </p:spTree>
    <p:extLst>
      <p:ext uri="{BB962C8B-B14F-4D97-AF65-F5344CB8AC3E}">
        <p14:creationId xmlns:p14="http://schemas.microsoft.com/office/powerpoint/2010/main" val="2053908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34B1C-9816-36F3-3EF0-5EEADD96A504}"/>
              </a:ext>
            </a:extLst>
          </p:cNvPr>
          <p:cNvSpPr>
            <a:spLocks noGrp="1"/>
          </p:cNvSpPr>
          <p:nvPr>
            <p:ph type="title"/>
          </p:nvPr>
        </p:nvSpPr>
        <p:spPr/>
        <p:txBody>
          <a:bodyPr>
            <a:normAutofit/>
          </a:bodyPr>
          <a:lstStyle/>
          <a:p>
            <a:r>
              <a:rPr lang="en-GB" sz="3600" b="1" i="0"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rPr>
              <a:t>Introduction</a:t>
            </a:r>
            <a:endParaRPr lang="en-US" sz="3600" b="1" dirty="0">
              <a:ln w="22225">
                <a:solidFill>
                  <a:schemeClr val="accent2"/>
                </a:solidFill>
                <a:prstDash val="solid"/>
              </a:ln>
              <a:solidFill>
                <a:schemeClr val="accent2">
                  <a:lumMod val="40000"/>
                  <a:lumOff val="60000"/>
                </a:schemeClr>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789A7F6-B288-C841-0CCE-9B8A40F26303}"/>
              </a:ext>
            </a:extLst>
          </p:cNvPr>
          <p:cNvSpPr txBox="1"/>
          <p:nvPr/>
        </p:nvSpPr>
        <p:spPr>
          <a:xfrm>
            <a:off x="1533646" y="2810167"/>
            <a:ext cx="9207660" cy="3293209"/>
          </a:xfrm>
          <a:prstGeom prst="rect">
            <a:avLst/>
          </a:prstGeom>
          <a:noFill/>
        </p:spPr>
        <p:txBody>
          <a:bodyPr wrap="square">
            <a:spAutoFit/>
          </a:bodyPr>
          <a:lstStyle/>
          <a:p>
            <a:pPr marL="285750" indent="-285750">
              <a:buFont typeface="Arial" panose="020B0604020202020204" pitchFamily="34" charset="0"/>
              <a:buChar char="•"/>
            </a:pPr>
            <a:r>
              <a:rPr lang="en-GB" sz="2600" b="0" i="0" dirty="0">
                <a:solidFill>
                  <a:srgbClr val="374151"/>
                </a:solidFill>
                <a:effectLst/>
                <a:latin typeface="Arial" panose="020B0604020202020204" pitchFamily="34" charset="0"/>
                <a:cs typeface="Arial" panose="020B0604020202020204" pitchFamily="34" charset="0"/>
              </a:rPr>
              <a:t>Referred by: Neighbourhood Services (housing needs unit)</a:t>
            </a:r>
          </a:p>
          <a:p>
            <a:endParaRPr lang="en-GB" sz="2600" b="0" i="0" dirty="0">
              <a:solidFill>
                <a:srgbClr val="374151"/>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600" b="0" i="0" dirty="0">
                <a:solidFill>
                  <a:srgbClr val="374151"/>
                </a:solidFill>
                <a:effectLst/>
                <a:latin typeface="Arial" panose="020B0604020202020204" pitchFamily="34" charset="0"/>
                <a:cs typeface="Arial" panose="020B0604020202020204" pitchFamily="34" charset="0"/>
              </a:rPr>
              <a:t>Focus of referral: Domestic violence concerns, re-housing needs, general finances, disabilities of youngest son</a:t>
            </a:r>
          </a:p>
          <a:p>
            <a:endParaRPr lang="en-GB" sz="2600" b="0" i="0" dirty="0">
              <a:solidFill>
                <a:srgbClr val="374151"/>
              </a:solidFill>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600" b="0" i="0" dirty="0">
                <a:solidFill>
                  <a:srgbClr val="374151"/>
                </a:solidFill>
                <a:effectLst/>
                <a:latin typeface="Arial" panose="020B0604020202020204" pitchFamily="34" charset="0"/>
                <a:cs typeface="Arial" panose="020B0604020202020204" pitchFamily="34" charset="0"/>
              </a:rPr>
              <a:t>Family members: Mother and four children (two daughters, two sons)</a:t>
            </a:r>
            <a:br>
              <a:rPr lang="en-GB" sz="2600" dirty="0">
                <a:latin typeface="Arial" panose="020B0604020202020204" pitchFamily="34" charset="0"/>
                <a:cs typeface="Arial" panose="020B0604020202020204" pitchFamily="34" charset="0"/>
              </a:rPr>
            </a:br>
            <a:endParaRPr lang="en-US"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09352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669B84-0C49-87D3-AB25-B7335CB5F543}"/>
              </a:ext>
            </a:extLst>
          </p:cNvPr>
          <p:cNvSpPr>
            <a:spLocks noGrp="1"/>
          </p:cNvSpPr>
          <p:nvPr>
            <p:ph type="title"/>
          </p:nvPr>
        </p:nvSpPr>
        <p:spPr/>
        <p:txBody>
          <a:bodyPr>
            <a:normAutofit/>
            <a:scene3d>
              <a:camera prst="orthographicFront"/>
              <a:lightRig rig="soft" dir="t">
                <a:rot lat="0" lon="0" rev="15600000"/>
              </a:lightRig>
            </a:scene3d>
            <a:sp3d extrusionH="57150" prstMaterial="softEdge">
              <a:bevelT w="25400" h="38100"/>
            </a:sp3d>
          </a:bodyPr>
          <a:lstStyle/>
          <a:p>
            <a:r>
              <a:rPr lang="en-GB" b="1" i="0" dirty="0">
                <a:ln/>
                <a:solidFill>
                  <a:schemeClr val="accent4"/>
                </a:solidFill>
                <a:latin typeface="Söhne"/>
              </a:rPr>
              <a:t>Implications of the Situation</a:t>
            </a:r>
            <a:endParaRPr lang="en-US" b="1" dirty="0">
              <a:ln/>
              <a:solidFill>
                <a:schemeClr val="accent4"/>
              </a:solidFill>
            </a:endParaRPr>
          </a:p>
        </p:txBody>
      </p:sp>
      <p:sp>
        <p:nvSpPr>
          <p:cNvPr id="3" name="Content Placeholder 2">
            <a:extLst>
              <a:ext uri="{FF2B5EF4-FFF2-40B4-BE49-F238E27FC236}">
                <a16:creationId xmlns:a16="http://schemas.microsoft.com/office/drawing/2014/main" id="{A7B50C3A-60B9-C126-C3C0-F201ADBC992E}"/>
              </a:ext>
            </a:extLst>
          </p:cNvPr>
          <p:cNvSpPr>
            <a:spLocks noGrp="1"/>
          </p:cNvSpPr>
          <p:nvPr>
            <p:ph idx="1"/>
          </p:nvPr>
        </p:nvSpPr>
        <p:spPr/>
        <p:txBody>
          <a:bodyPr>
            <a:normAutofit lnSpcReduction="10000"/>
          </a:bodyPr>
          <a:lstStyle/>
          <a:p>
            <a:pPr>
              <a:buFont typeface="Arial" panose="020B0604020202020204" pitchFamily="34" charset="0"/>
              <a:buChar char="•"/>
            </a:pPr>
            <a:r>
              <a:rPr lang="en-GB" b="0" i="0" dirty="0">
                <a:solidFill>
                  <a:srgbClr val="374151"/>
                </a:solidFill>
                <a:effectLst/>
                <a:latin typeface="Arial" panose="020B0604020202020204" pitchFamily="34" charset="0"/>
                <a:cs typeface="Arial" panose="020B0604020202020204" pitchFamily="34" charset="0"/>
              </a:rPr>
              <a:t>Domestic violence: Physical and emotional harm, impact on mental health and well-being.</a:t>
            </a:r>
          </a:p>
          <a:p>
            <a:pPr>
              <a:buFont typeface="Arial" panose="020B0604020202020204" pitchFamily="34" charset="0"/>
              <a:buChar char="•"/>
            </a:pPr>
            <a:r>
              <a:rPr lang="en-GB" b="0" i="0" dirty="0">
                <a:solidFill>
                  <a:srgbClr val="374151"/>
                </a:solidFill>
                <a:effectLst/>
                <a:latin typeface="Arial" panose="020B0604020202020204" pitchFamily="34" charset="0"/>
                <a:cs typeface="Arial" panose="020B0604020202020204" pitchFamily="34" charset="0"/>
              </a:rPr>
              <a:t>Re-housing needs: Instability, lack of security, potential homelessness.</a:t>
            </a:r>
          </a:p>
          <a:p>
            <a:pPr>
              <a:buFont typeface="Arial" panose="020B0604020202020204" pitchFamily="34" charset="0"/>
              <a:buChar char="•"/>
            </a:pPr>
            <a:r>
              <a:rPr lang="en-GB" b="0" i="0" dirty="0">
                <a:solidFill>
                  <a:srgbClr val="374151"/>
                </a:solidFill>
                <a:effectLst/>
                <a:latin typeface="Arial" panose="020B0604020202020204" pitchFamily="34" charset="0"/>
                <a:cs typeface="Arial" panose="020B0604020202020204" pitchFamily="34" charset="0"/>
              </a:rPr>
              <a:t>Financial dependence: Reliance on income support, limited resources for basic needs.</a:t>
            </a:r>
          </a:p>
          <a:p>
            <a:pPr>
              <a:buFont typeface="Arial" panose="020B0604020202020204" pitchFamily="34" charset="0"/>
              <a:buChar char="•"/>
            </a:pPr>
            <a:r>
              <a:rPr lang="en-GB" b="0" i="0" dirty="0">
                <a:solidFill>
                  <a:srgbClr val="374151"/>
                </a:solidFill>
                <a:effectLst/>
                <a:latin typeface="Arial" panose="020B0604020202020204" pitchFamily="34" charset="0"/>
                <a:cs typeface="Arial" panose="020B0604020202020204" pitchFamily="34" charset="0"/>
              </a:rPr>
              <a:t>Disabilities of youngest son: Additional care and support required, potential impact on family dynamics.</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792910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B0A9E-6B4B-6451-7381-104CA909F942}"/>
              </a:ext>
            </a:extLst>
          </p:cNvPr>
          <p:cNvSpPr>
            <a:spLocks noGrp="1"/>
          </p:cNvSpPr>
          <p:nvPr>
            <p:ph type="title"/>
          </p:nvPr>
        </p:nvSpPr>
        <p:spPr/>
        <p:txBody>
          <a:bodyPr>
            <a:normAutofit/>
            <a:scene3d>
              <a:camera prst="orthographicFront"/>
              <a:lightRig rig="soft" dir="t">
                <a:rot lat="0" lon="0" rev="15600000"/>
              </a:lightRig>
            </a:scene3d>
            <a:sp3d extrusionH="57150" prstMaterial="softEdge">
              <a:bevelT w="25400" h="38100"/>
            </a:sp3d>
          </a:bodyPr>
          <a:lstStyle/>
          <a:p>
            <a:r>
              <a:rPr lang="en-GB" b="1" i="0" dirty="0">
                <a:ln/>
                <a:solidFill>
                  <a:schemeClr val="accent4"/>
                </a:solidFill>
                <a:latin typeface="Arial" panose="020B0604020202020204" pitchFamily="34" charset="0"/>
                <a:cs typeface="Arial" panose="020B0604020202020204" pitchFamily="34" charset="0"/>
              </a:rPr>
              <a:t>Impact on Individuals and Family</a:t>
            </a:r>
            <a:endParaRPr lang="en-US" b="1" dirty="0">
              <a:ln/>
              <a:solidFill>
                <a:schemeClr val="accent4"/>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7EB2F5B-BA12-5C7B-DC55-D3AF99CBBB1E}"/>
              </a:ext>
            </a:extLst>
          </p:cNvPr>
          <p:cNvSpPr>
            <a:spLocks noGrp="1"/>
          </p:cNvSpPr>
          <p:nvPr>
            <p:ph idx="1"/>
          </p:nvPr>
        </p:nvSpPr>
        <p:spPr/>
        <p:txBody>
          <a:bodyPr>
            <a:normAutofit/>
          </a:bodyPr>
          <a:lstStyle/>
          <a:p>
            <a:pPr algn="l">
              <a:buFont typeface="Arial" panose="020B0604020202020204" pitchFamily="34" charset="0"/>
              <a:buChar char="•"/>
            </a:pPr>
            <a:r>
              <a:rPr lang="en-GB" b="0" i="0" dirty="0">
                <a:solidFill>
                  <a:srgbClr val="374151"/>
                </a:solidFill>
                <a:effectLst/>
                <a:latin typeface="Arial" panose="020B0604020202020204" pitchFamily="34" charset="0"/>
                <a:cs typeface="Arial" panose="020B0604020202020204" pitchFamily="34" charset="0"/>
              </a:rPr>
              <a:t>Mother: Experiencing abuse, stress, financial strain, potential mental health issues.</a:t>
            </a:r>
          </a:p>
          <a:p>
            <a:pPr algn="l">
              <a:buFont typeface="Arial" panose="020B0604020202020204" pitchFamily="34" charset="0"/>
              <a:buChar char="•"/>
            </a:pPr>
            <a:r>
              <a:rPr lang="en-GB" b="0" i="0" dirty="0">
                <a:solidFill>
                  <a:srgbClr val="374151"/>
                </a:solidFill>
                <a:effectLst/>
                <a:latin typeface="Arial" panose="020B0604020202020204" pitchFamily="34" charset="0"/>
                <a:cs typeface="Arial" panose="020B0604020202020204" pitchFamily="34" charset="0"/>
              </a:rPr>
              <a:t>Children: Witnessing domestic violence, emotional trauma, potential academic and social challenges, impact on well-being and development.</a:t>
            </a:r>
          </a:p>
          <a:p>
            <a:pPr algn="l">
              <a:buFont typeface="Arial" panose="020B0604020202020204" pitchFamily="34" charset="0"/>
              <a:buChar char="•"/>
            </a:pPr>
            <a:r>
              <a:rPr lang="en-GB" b="0" i="0" dirty="0">
                <a:solidFill>
                  <a:srgbClr val="374151"/>
                </a:solidFill>
                <a:effectLst/>
                <a:latin typeface="Arial" panose="020B0604020202020204" pitchFamily="34" charset="0"/>
                <a:cs typeface="Arial" panose="020B0604020202020204" pitchFamily="34" charset="0"/>
              </a:rPr>
              <a:t>Family as a whole: Disrupted family dynamics, decreased overall well-being, potential social isolation.</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3664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6599D-4258-94E2-6BF3-D9C43D0E589B}"/>
              </a:ext>
            </a:extLst>
          </p:cNvPr>
          <p:cNvSpPr>
            <a:spLocks noGrp="1"/>
          </p:cNvSpPr>
          <p:nvPr>
            <p:ph type="title"/>
          </p:nvPr>
        </p:nvSpPr>
        <p:spPr/>
        <p:txBody>
          <a:bodyPr>
            <a:normAutofit/>
            <a:scene3d>
              <a:camera prst="orthographicFront"/>
              <a:lightRig rig="soft" dir="t">
                <a:rot lat="0" lon="0" rev="15600000"/>
              </a:lightRig>
            </a:scene3d>
            <a:sp3d extrusionH="57150" prstMaterial="softEdge">
              <a:bevelT w="25400" h="38100"/>
            </a:sp3d>
          </a:bodyPr>
          <a:lstStyle/>
          <a:p>
            <a:r>
              <a:rPr lang="en-GB" b="1" i="0" dirty="0">
                <a:ln/>
                <a:solidFill>
                  <a:schemeClr val="accent4"/>
                </a:solidFill>
                <a:latin typeface="Arial" panose="020B0604020202020204" pitchFamily="34" charset="0"/>
                <a:cs typeface="Arial" panose="020B0604020202020204" pitchFamily="34" charset="0"/>
              </a:rPr>
              <a:t>Reasons for the Situation</a:t>
            </a:r>
            <a:endParaRPr lang="en-US" b="1" dirty="0">
              <a:ln/>
              <a:solidFill>
                <a:schemeClr val="accent4"/>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B74D574-C54A-2737-FB8E-D802DD003EB5}"/>
              </a:ext>
            </a:extLst>
          </p:cNvPr>
          <p:cNvSpPr>
            <a:spLocks noGrp="1"/>
          </p:cNvSpPr>
          <p:nvPr>
            <p:ph idx="1"/>
          </p:nvPr>
        </p:nvSpPr>
        <p:spPr/>
        <p:txBody>
          <a:bodyPr>
            <a:normAutofit lnSpcReduction="10000"/>
          </a:bodyPr>
          <a:lstStyle/>
          <a:p>
            <a:pPr algn="l">
              <a:buFont typeface="Arial" panose="020B0604020202020204" pitchFamily="34" charset="0"/>
              <a:buChar char="•"/>
            </a:pPr>
            <a:r>
              <a:rPr lang="en-GB" b="0" i="0" dirty="0">
                <a:solidFill>
                  <a:srgbClr val="374151"/>
                </a:solidFill>
                <a:effectLst/>
                <a:latin typeface="Söhne"/>
              </a:rPr>
              <a:t>Complex interplay of multiple factors: </a:t>
            </a:r>
          </a:p>
          <a:p>
            <a:pPr algn="l">
              <a:buFont typeface="Wingdings" pitchFamily="2" charset="2"/>
              <a:buChar char="Ø"/>
            </a:pPr>
            <a:r>
              <a:rPr lang="en-GB" b="0" i="0" dirty="0">
                <a:solidFill>
                  <a:srgbClr val="374151"/>
                </a:solidFill>
                <a:effectLst/>
                <a:latin typeface="Söhne"/>
              </a:rPr>
              <a:t>Domestic violence, </a:t>
            </a:r>
          </a:p>
          <a:p>
            <a:pPr algn="l">
              <a:buFont typeface="Wingdings" pitchFamily="2" charset="2"/>
              <a:buChar char="Ø"/>
            </a:pPr>
            <a:r>
              <a:rPr lang="en-GB" b="0" i="0" dirty="0">
                <a:solidFill>
                  <a:srgbClr val="374151"/>
                </a:solidFill>
                <a:effectLst/>
                <a:latin typeface="Söhne"/>
              </a:rPr>
              <a:t>Financial constraints, </a:t>
            </a:r>
          </a:p>
          <a:p>
            <a:pPr algn="l">
              <a:buFont typeface="Wingdings" pitchFamily="2" charset="2"/>
              <a:buChar char="Ø"/>
            </a:pPr>
            <a:r>
              <a:rPr lang="en-GB" b="0" i="0" dirty="0">
                <a:solidFill>
                  <a:srgbClr val="374151"/>
                </a:solidFill>
                <a:effectLst/>
                <a:latin typeface="Söhne"/>
              </a:rPr>
              <a:t>Housing issues, </a:t>
            </a:r>
          </a:p>
          <a:p>
            <a:pPr algn="l">
              <a:buFont typeface="Wingdings" pitchFamily="2" charset="2"/>
              <a:buChar char="Ø"/>
            </a:pPr>
            <a:r>
              <a:rPr lang="en-GB" b="0" i="0" dirty="0">
                <a:solidFill>
                  <a:srgbClr val="374151"/>
                </a:solidFill>
                <a:effectLst/>
                <a:latin typeface="Söhne"/>
              </a:rPr>
              <a:t>Disabilities.</a:t>
            </a:r>
          </a:p>
          <a:p>
            <a:pPr algn="l">
              <a:buFont typeface="Arial" panose="020B0604020202020204" pitchFamily="34" charset="0"/>
              <a:buChar char="•"/>
            </a:pPr>
            <a:r>
              <a:rPr lang="en-GB" b="0" i="0" dirty="0">
                <a:solidFill>
                  <a:srgbClr val="374151"/>
                </a:solidFill>
                <a:effectLst/>
                <a:latin typeface="Söhne"/>
              </a:rPr>
              <a:t>Possible reasons: Lack of support systems, limited access to resources, systemic barriers, underlying issues within relationships</a:t>
            </a:r>
          </a:p>
          <a:p>
            <a:endParaRPr lang="en-US" dirty="0"/>
          </a:p>
        </p:txBody>
      </p:sp>
    </p:spTree>
    <p:extLst>
      <p:ext uri="{BB962C8B-B14F-4D97-AF65-F5344CB8AC3E}">
        <p14:creationId xmlns:p14="http://schemas.microsoft.com/office/powerpoint/2010/main" val="18708779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7B63D-DB92-0D7B-C098-BAC901E4EC16}"/>
              </a:ext>
            </a:extLst>
          </p:cNvPr>
          <p:cNvSpPr>
            <a:spLocks noGrp="1"/>
          </p:cNvSpPr>
          <p:nvPr>
            <p:ph type="title"/>
          </p:nvPr>
        </p:nvSpPr>
        <p:spPr/>
        <p:txBody>
          <a:bodyPr>
            <a:normAutofit/>
            <a:scene3d>
              <a:camera prst="orthographicFront"/>
              <a:lightRig rig="soft" dir="t">
                <a:rot lat="0" lon="0" rev="15600000"/>
              </a:lightRig>
            </a:scene3d>
            <a:sp3d extrusionH="57150" prstMaterial="softEdge">
              <a:bevelT w="25400" h="38100"/>
            </a:sp3d>
          </a:bodyPr>
          <a:lstStyle/>
          <a:p>
            <a:r>
              <a:rPr lang="en-GB" b="1" i="0" dirty="0">
                <a:ln/>
                <a:solidFill>
                  <a:schemeClr val="accent4"/>
                </a:solidFill>
                <a:latin typeface="Arial" panose="020B0604020202020204" pitchFamily="34" charset="0"/>
                <a:cs typeface="Arial" panose="020B0604020202020204" pitchFamily="34" charset="0"/>
              </a:rPr>
              <a:t>Teams/Services Involved</a:t>
            </a:r>
            <a:endParaRPr lang="en-US" b="1" dirty="0">
              <a:ln/>
              <a:solidFill>
                <a:schemeClr val="accent4"/>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09DA5FB-C6EF-7B4B-173A-737E57A30D54}"/>
              </a:ext>
            </a:extLst>
          </p:cNvPr>
          <p:cNvSpPr>
            <a:spLocks noGrp="1"/>
          </p:cNvSpPr>
          <p:nvPr>
            <p:ph idx="1"/>
          </p:nvPr>
        </p:nvSpPr>
        <p:spPr/>
        <p:txBody>
          <a:bodyPr>
            <a:normAutofit lnSpcReduction="10000"/>
          </a:bodyPr>
          <a:lstStyle/>
          <a:p>
            <a:pPr algn="l">
              <a:buFont typeface="Arial" panose="020B0604020202020204" pitchFamily="34" charset="0"/>
              <a:buChar char="•"/>
            </a:pPr>
            <a:r>
              <a:rPr lang="en-GB" b="0" i="0" dirty="0">
                <a:solidFill>
                  <a:srgbClr val="374151"/>
                </a:solidFill>
                <a:effectLst/>
                <a:latin typeface="Söhne"/>
              </a:rPr>
              <a:t>Domestic Violence Support Team/Counsellors: Addressing domestic violence concerns, providing emotional support and safety planning</a:t>
            </a:r>
          </a:p>
          <a:p>
            <a:pPr algn="l">
              <a:buFont typeface="Arial" panose="020B0604020202020204" pitchFamily="34" charset="0"/>
              <a:buChar char="•"/>
            </a:pPr>
            <a:r>
              <a:rPr lang="en-GB" b="0" i="0" dirty="0">
                <a:solidFill>
                  <a:srgbClr val="374151"/>
                </a:solidFill>
                <a:effectLst/>
                <a:latin typeface="Söhne"/>
              </a:rPr>
              <a:t>Housing Support Services: Assisting with re-housing needs, ensuring stable and safe accommodation</a:t>
            </a:r>
          </a:p>
          <a:p>
            <a:pPr algn="l">
              <a:buFont typeface="Arial" panose="020B0604020202020204" pitchFamily="34" charset="0"/>
              <a:buChar char="•"/>
            </a:pPr>
            <a:r>
              <a:rPr lang="en-GB" b="0" i="0" dirty="0">
                <a:solidFill>
                  <a:srgbClr val="374151"/>
                </a:solidFill>
                <a:effectLst/>
                <a:latin typeface="Söhne"/>
              </a:rPr>
              <a:t>Financial Advisors: Offering guidance on financial management, exploring potential income-generating opportunities</a:t>
            </a:r>
          </a:p>
          <a:p>
            <a:pPr algn="l">
              <a:buFont typeface="Arial" panose="020B0604020202020204" pitchFamily="34" charset="0"/>
              <a:buChar char="•"/>
            </a:pPr>
            <a:r>
              <a:rPr lang="en-GB" b="0" i="0" dirty="0">
                <a:solidFill>
                  <a:srgbClr val="374151"/>
                </a:solidFill>
                <a:effectLst/>
                <a:latin typeface="Söhne"/>
              </a:rPr>
              <a:t>Disability Support Services: Providing assistance and resources for the youngest son's disabilities</a:t>
            </a:r>
            <a:r>
              <a:rPr lang="en-US" b="0" i="0" dirty="0">
                <a:solidFill>
                  <a:srgbClr val="374151"/>
                </a:solidFill>
                <a:effectLst/>
                <a:latin typeface="Söhne"/>
              </a:rPr>
              <a:t>.</a:t>
            </a:r>
            <a:endParaRPr lang="en-GB" b="0" i="0" dirty="0">
              <a:solidFill>
                <a:srgbClr val="374151"/>
              </a:solidFill>
              <a:effectLst/>
              <a:latin typeface="Söhne"/>
            </a:endParaRPr>
          </a:p>
        </p:txBody>
      </p:sp>
    </p:spTree>
    <p:extLst>
      <p:ext uri="{BB962C8B-B14F-4D97-AF65-F5344CB8AC3E}">
        <p14:creationId xmlns:p14="http://schemas.microsoft.com/office/powerpoint/2010/main" val="839556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8EFD0-D3AA-8902-1EDA-BF1BE626715A}"/>
              </a:ext>
            </a:extLst>
          </p:cNvPr>
          <p:cNvSpPr>
            <a:spLocks noGrp="1"/>
          </p:cNvSpPr>
          <p:nvPr>
            <p:ph type="title"/>
          </p:nvPr>
        </p:nvSpPr>
        <p:spPr/>
        <p:txBody>
          <a:bodyPr>
            <a:normAutofit fontScale="90000"/>
            <a:scene3d>
              <a:camera prst="orthographicFront"/>
              <a:lightRig rig="soft" dir="t">
                <a:rot lat="0" lon="0" rev="15600000"/>
              </a:lightRig>
            </a:scene3d>
            <a:sp3d extrusionH="57150" prstMaterial="softEdge">
              <a:bevelT w="25400" h="38100"/>
            </a:sp3d>
          </a:bodyPr>
          <a:lstStyle/>
          <a:p>
            <a:r>
              <a:rPr lang="en-GB" b="1" i="0" dirty="0">
                <a:ln/>
                <a:solidFill>
                  <a:schemeClr val="accent4"/>
                </a:solidFill>
                <a:latin typeface="Arial" panose="020B0604020202020204" pitchFamily="34" charset="0"/>
                <a:cs typeface="Arial" panose="020B0604020202020204" pitchFamily="34" charset="0"/>
              </a:rPr>
              <a:t>Assessment Options for Family Improvement</a:t>
            </a:r>
            <a:endParaRPr lang="en-US" b="1" dirty="0">
              <a:ln/>
              <a:solidFill>
                <a:schemeClr val="accent4"/>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904254E-6BB9-F3F6-3E4C-CAE5E9F6EC07}"/>
              </a:ext>
            </a:extLst>
          </p:cNvPr>
          <p:cNvSpPr>
            <a:spLocks noGrp="1"/>
          </p:cNvSpPr>
          <p:nvPr>
            <p:ph idx="1"/>
          </p:nvPr>
        </p:nvSpPr>
        <p:spPr/>
        <p:txBody>
          <a:bodyPr/>
          <a:lstStyle/>
          <a:p>
            <a:pPr algn="just">
              <a:buFont typeface="Arial" panose="020B0604020202020204" pitchFamily="34" charset="0"/>
              <a:buChar char="•"/>
            </a:pPr>
            <a:r>
              <a:rPr lang="en-GB" b="0" i="0" dirty="0">
                <a:solidFill>
                  <a:srgbClr val="374151"/>
                </a:solidFill>
                <a:effectLst/>
                <a:latin typeface="Arial" panose="020B0604020202020204" pitchFamily="34" charset="0"/>
                <a:cs typeface="Arial" panose="020B0604020202020204" pitchFamily="34" charset="0"/>
              </a:rPr>
              <a:t>Comprehensive Needs Assessment: Identifying individual and family needs across various domains (housing, finance, mental health, etc.)</a:t>
            </a:r>
          </a:p>
          <a:p>
            <a:pPr algn="just">
              <a:buFont typeface="Arial" panose="020B0604020202020204" pitchFamily="34" charset="0"/>
              <a:buChar char="•"/>
            </a:pPr>
            <a:r>
              <a:rPr lang="en-GB" b="0" i="0" dirty="0">
                <a:solidFill>
                  <a:srgbClr val="374151"/>
                </a:solidFill>
                <a:effectLst/>
                <a:latin typeface="Arial" panose="020B0604020202020204" pitchFamily="34" charset="0"/>
                <a:cs typeface="Arial" panose="020B0604020202020204" pitchFamily="34" charset="0"/>
              </a:rPr>
              <a:t>Collaborative Approach: Involving multiple professionals and agencies to gather a holistic view of the family's situation</a:t>
            </a:r>
          </a:p>
          <a:p>
            <a:pPr algn="just">
              <a:buFont typeface="Arial" panose="020B0604020202020204" pitchFamily="34" charset="0"/>
              <a:buChar char="•"/>
            </a:pPr>
            <a:r>
              <a:rPr lang="en-GB" b="0" i="0" dirty="0">
                <a:solidFill>
                  <a:srgbClr val="374151"/>
                </a:solidFill>
                <a:effectLst/>
                <a:latin typeface="Arial" panose="020B0604020202020204" pitchFamily="34" charset="0"/>
                <a:cs typeface="Arial" panose="020B0604020202020204" pitchFamily="34" charset="0"/>
              </a:rPr>
              <a:t>Strengths-Based Assessment: Identifying existing strengths and resources within the family that can be utilized for improvement.</a:t>
            </a:r>
          </a:p>
          <a:p>
            <a:pPr algn="just"/>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50439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EF406-5C11-9DB9-6C88-7A55C3AA5D7E}"/>
              </a:ext>
            </a:extLst>
          </p:cNvPr>
          <p:cNvSpPr>
            <a:spLocks noGrp="1"/>
          </p:cNvSpPr>
          <p:nvPr>
            <p:ph type="title"/>
          </p:nvPr>
        </p:nvSpPr>
        <p:spPr>
          <a:xfrm>
            <a:off x="1909823" y="1101981"/>
            <a:ext cx="3576577" cy="993038"/>
          </a:xfrm>
        </p:spPr>
        <p:txBody>
          <a:bodyPr>
            <a:normAutofit/>
            <a:scene3d>
              <a:camera prst="orthographicFront"/>
              <a:lightRig rig="soft" dir="t">
                <a:rot lat="0" lon="0" rev="15600000"/>
              </a:lightRig>
            </a:scene3d>
            <a:sp3d extrusionH="57150" prstMaterial="softEdge">
              <a:bevelT w="25400" h="38100"/>
            </a:sp3d>
          </a:bodyPr>
          <a:lstStyle/>
          <a:p>
            <a:r>
              <a:rPr lang="en-US" b="1" dirty="0">
                <a:ln/>
                <a:solidFill>
                  <a:schemeClr val="accent4"/>
                </a:solidFill>
              </a:rPr>
              <a:t>Childcare Act</a:t>
            </a:r>
          </a:p>
        </p:txBody>
      </p:sp>
      <p:pic>
        <p:nvPicPr>
          <p:cNvPr id="1026" name="Picture 2" descr="dummy flow">
            <a:extLst>
              <a:ext uri="{FF2B5EF4-FFF2-40B4-BE49-F238E27FC236}">
                <a16:creationId xmlns:a16="http://schemas.microsoft.com/office/drawing/2014/main" id="{17D2F8B5-CD16-7F88-23DE-B9876CF55B9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465861" y="2095019"/>
            <a:ext cx="5101106" cy="41177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3F6EE36-2EE6-64A4-231B-6FDC709AF079}"/>
              </a:ext>
            </a:extLst>
          </p:cNvPr>
          <p:cNvSpPr txBox="1"/>
          <p:nvPr/>
        </p:nvSpPr>
        <p:spPr>
          <a:xfrm>
            <a:off x="850740" y="2496063"/>
            <a:ext cx="5492187" cy="3170099"/>
          </a:xfrm>
          <a:prstGeom prst="rect">
            <a:avLst/>
          </a:prstGeom>
          <a:noFill/>
        </p:spPr>
        <p:txBody>
          <a:bodyPr wrap="square">
            <a:spAutoFit/>
          </a:bodyPr>
          <a:lstStyle/>
          <a:p>
            <a:pPr algn="just"/>
            <a:r>
              <a:rPr lang="en-GB" sz="2000" b="0" i="0" dirty="0">
                <a:solidFill>
                  <a:srgbClr val="374151"/>
                </a:solidFill>
                <a:effectLst/>
                <a:latin typeface="Söhne"/>
              </a:rPr>
              <a:t>The Child Care Act is relevant to this case study as it pertains to the well-being and protection of children. In the context of the referral, the following aspects of the Child Care Act can be related:</a:t>
            </a:r>
          </a:p>
          <a:p>
            <a:pPr algn="just"/>
            <a:endParaRPr lang="en-GB" sz="2000" b="0" i="0" dirty="0">
              <a:solidFill>
                <a:srgbClr val="374151"/>
              </a:solidFill>
              <a:effectLst/>
              <a:latin typeface="Söhne"/>
            </a:endParaRPr>
          </a:p>
          <a:p>
            <a:pPr marL="285750" indent="-285750" algn="just">
              <a:buFont typeface="Arial" panose="020B0604020202020204" pitchFamily="34" charset="0"/>
              <a:buChar char="•"/>
            </a:pPr>
            <a:r>
              <a:rPr lang="en-GB" sz="2000" b="0" i="0" dirty="0">
                <a:solidFill>
                  <a:srgbClr val="374151"/>
                </a:solidFill>
                <a:effectLst/>
                <a:latin typeface="Söhne"/>
              </a:rPr>
              <a:t>Child Protection</a:t>
            </a:r>
            <a:endParaRPr lang="en-GB" sz="2000" dirty="0">
              <a:solidFill>
                <a:srgbClr val="374151"/>
              </a:solidFill>
              <a:latin typeface="Söhne"/>
            </a:endParaRPr>
          </a:p>
          <a:p>
            <a:pPr marL="285750" indent="-285750" algn="just">
              <a:buFont typeface="Arial" panose="020B0604020202020204" pitchFamily="34" charset="0"/>
              <a:buChar char="•"/>
            </a:pPr>
            <a:r>
              <a:rPr lang="en-GB" sz="2000" b="0" i="0" dirty="0">
                <a:solidFill>
                  <a:srgbClr val="374151"/>
                </a:solidFill>
                <a:effectLst/>
                <a:latin typeface="Söhne"/>
              </a:rPr>
              <a:t>Educational Support</a:t>
            </a:r>
          </a:p>
          <a:p>
            <a:pPr marL="285750" indent="-285750" algn="just">
              <a:buFont typeface="Arial" panose="020B0604020202020204" pitchFamily="34" charset="0"/>
              <a:buChar char="•"/>
            </a:pPr>
            <a:r>
              <a:rPr lang="en-GB" sz="2000" b="0" i="0" dirty="0">
                <a:solidFill>
                  <a:srgbClr val="374151"/>
                </a:solidFill>
                <a:effectLst/>
                <a:latin typeface="Söhne"/>
              </a:rPr>
              <a:t>Alternative Care</a:t>
            </a:r>
            <a:endParaRPr lang="en-GB" sz="2000" dirty="0">
              <a:solidFill>
                <a:srgbClr val="374151"/>
              </a:solidFill>
              <a:latin typeface="Söhne"/>
            </a:endParaRPr>
          </a:p>
          <a:p>
            <a:pPr marL="285750" indent="-285750" algn="just">
              <a:buFont typeface="Arial" panose="020B0604020202020204" pitchFamily="34" charset="0"/>
              <a:buChar char="•"/>
            </a:pPr>
            <a:r>
              <a:rPr lang="en-GB" sz="2000" b="0" i="0" dirty="0">
                <a:solidFill>
                  <a:srgbClr val="374151"/>
                </a:solidFill>
                <a:effectLst/>
                <a:latin typeface="Söhne"/>
              </a:rPr>
              <a:t>Assessments and Services</a:t>
            </a:r>
            <a:endParaRPr lang="en-US" sz="2000" dirty="0"/>
          </a:p>
        </p:txBody>
      </p:sp>
    </p:spTree>
    <p:extLst>
      <p:ext uri="{BB962C8B-B14F-4D97-AF65-F5344CB8AC3E}">
        <p14:creationId xmlns:p14="http://schemas.microsoft.com/office/powerpoint/2010/main" val="38055473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E1FCA-2110-235A-2F79-98ABD52E8AC9}"/>
              </a:ext>
            </a:extLst>
          </p:cNvPr>
          <p:cNvSpPr>
            <a:spLocks noGrp="1"/>
          </p:cNvSpPr>
          <p:nvPr>
            <p:ph type="title"/>
          </p:nvPr>
        </p:nvSpPr>
        <p:spPr/>
        <p:txBody>
          <a:bodyPr>
            <a:normAutofit/>
            <a:scene3d>
              <a:camera prst="orthographicFront"/>
              <a:lightRig rig="soft" dir="t">
                <a:rot lat="0" lon="0" rev="15600000"/>
              </a:lightRig>
            </a:scene3d>
            <a:sp3d extrusionH="57150" prstMaterial="softEdge">
              <a:bevelT w="25400" h="38100"/>
            </a:sp3d>
          </a:bodyPr>
          <a:lstStyle/>
          <a:p>
            <a:r>
              <a:rPr lang="en-GB" b="1" i="0" dirty="0">
                <a:ln/>
                <a:solidFill>
                  <a:schemeClr val="accent4"/>
                </a:solidFill>
                <a:latin typeface="Söhne"/>
              </a:rPr>
              <a:t>Benefits of Applying the Children Act</a:t>
            </a:r>
            <a:endParaRPr lang="en-US" b="1" dirty="0">
              <a:ln/>
              <a:solidFill>
                <a:schemeClr val="accent4"/>
              </a:solidFill>
            </a:endParaRPr>
          </a:p>
        </p:txBody>
      </p:sp>
      <p:sp>
        <p:nvSpPr>
          <p:cNvPr id="5" name="TextBox 4">
            <a:extLst>
              <a:ext uri="{FF2B5EF4-FFF2-40B4-BE49-F238E27FC236}">
                <a16:creationId xmlns:a16="http://schemas.microsoft.com/office/drawing/2014/main" id="{BAA9633C-4552-ED6B-1311-78AE1DF91338}"/>
              </a:ext>
            </a:extLst>
          </p:cNvPr>
          <p:cNvSpPr txBox="1"/>
          <p:nvPr/>
        </p:nvSpPr>
        <p:spPr>
          <a:xfrm>
            <a:off x="1435261" y="2731625"/>
            <a:ext cx="8137002" cy="3046988"/>
          </a:xfrm>
          <a:prstGeom prst="rect">
            <a:avLst/>
          </a:prstGeom>
          <a:noFill/>
        </p:spPr>
        <p:txBody>
          <a:bodyPr wrap="square">
            <a:spAutoFit/>
          </a:bodyPr>
          <a:lstStyle/>
          <a:p>
            <a:pPr algn="l"/>
            <a:r>
              <a:rPr lang="en-GB" sz="2400" dirty="0">
                <a:solidFill>
                  <a:srgbClr val="374151"/>
                </a:solidFill>
                <a:latin typeface="Söhne"/>
              </a:rPr>
              <a:t>T</a:t>
            </a:r>
            <a:r>
              <a:rPr lang="en-GB" sz="2400" b="0" i="0" dirty="0">
                <a:solidFill>
                  <a:srgbClr val="374151"/>
                </a:solidFill>
                <a:effectLst/>
                <a:latin typeface="Söhne"/>
              </a:rPr>
              <a:t>he benefits of applying the Children Act provisions in the case of Family D:</a:t>
            </a:r>
          </a:p>
          <a:p>
            <a:pPr algn="l"/>
            <a:endParaRPr lang="en-GB" sz="2400" b="0" i="0" dirty="0">
              <a:solidFill>
                <a:srgbClr val="374151"/>
              </a:solidFill>
              <a:effectLst/>
              <a:latin typeface="Söhne"/>
            </a:endParaRPr>
          </a:p>
          <a:p>
            <a:pPr marL="742950" lvl="1" indent="-285750" algn="l">
              <a:buFont typeface="Arial" panose="020B0604020202020204" pitchFamily="34" charset="0"/>
              <a:buChar char="•"/>
            </a:pPr>
            <a:r>
              <a:rPr lang="en-GB" sz="2400" b="0" i="0" dirty="0">
                <a:solidFill>
                  <a:srgbClr val="374151"/>
                </a:solidFill>
                <a:effectLst/>
                <a:latin typeface="Söhne"/>
              </a:rPr>
              <a:t>Best Interest of the Child</a:t>
            </a:r>
          </a:p>
          <a:p>
            <a:pPr marL="742950" lvl="1" indent="-285750" algn="l">
              <a:buFont typeface="Arial" panose="020B0604020202020204" pitchFamily="34" charset="0"/>
              <a:buChar char="•"/>
            </a:pPr>
            <a:r>
              <a:rPr lang="en-GB" sz="2400" b="0" i="0" dirty="0">
                <a:solidFill>
                  <a:srgbClr val="374151"/>
                </a:solidFill>
                <a:effectLst/>
                <a:latin typeface="Söhne"/>
              </a:rPr>
              <a:t>Holistic Assessment</a:t>
            </a:r>
            <a:endParaRPr lang="en-GB" sz="2400" dirty="0">
              <a:solidFill>
                <a:srgbClr val="374151"/>
              </a:solidFill>
              <a:latin typeface="Söhne"/>
            </a:endParaRPr>
          </a:p>
          <a:p>
            <a:pPr marL="742950" lvl="1" indent="-285750" algn="l">
              <a:buFont typeface="Arial" panose="020B0604020202020204" pitchFamily="34" charset="0"/>
              <a:buChar char="•"/>
            </a:pPr>
            <a:r>
              <a:rPr lang="en-GB" sz="2400" b="0" i="0" dirty="0">
                <a:solidFill>
                  <a:srgbClr val="374151"/>
                </a:solidFill>
                <a:effectLst/>
                <a:latin typeface="Söhne"/>
              </a:rPr>
              <a:t>Multi-Agency Collaboration</a:t>
            </a:r>
          </a:p>
          <a:p>
            <a:pPr marL="742950" lvl="1" indent="-285750" algn="l">
              <a:buFont typeface="Arial" panose="020B0604020202020204" pitchFamily="34" charset="0"/>
              <a:buChar char="•"/>
            </a:pPr>
            <a:r>
              <a:rPr lang="en-GB" sz="2400" b="0" i="0" dirty="0">
                <a:solidFill>
                  <a:srgbClr val="374151"/>
                </a:solidFill>
                <a:effectLst/>
                <a:latin typeface="Söhne"/>
              </a:rPr>
              <a:t>Child Protection and Safeguarding</a:t>
            </a:r>
            <a:endParaRPr lang="en-GB" sz="2400" dirty="0">
              <a:solidFill>
                <a:srgbClr val="374151"/>
              </a:solidFill>
              <a:latin typeface="Söhne"/>
            </a:endParaRPr>
          </a:p>
          <a:p>
            <a:pPr marL="742950" lvl="1" indent="-285750" algn="l">
              <a:buFont typeface="Arial" panose="020B0604020202020204" pitchFamily="34" charset="0"/>
              <a:buChar char="•"/>
            </a:pPr>
            <a:r>
              <a:rPr lang="en-GB" sz="2400" b="0" i="0" dirty="0">
                <a:solidFill>
                  <a:srgbClr val="374151"/>
                </a:solidFill>
                <a:effectLst/>
                <a:latin typeface="Söhne"/>
              </a:rPr>
              <a:t>Support for Families.</a:t>
            </a:r>
          </a:p>
        </p:txBody>
      </p:sp>
    </p:spTree>
    <p:extLst>
      <p:ext uri="{BB962C8B-B14F-4D97-AF65-F5344CB8AC3E}">
        <p14:creationId xmlns:p14="http://schemas.microsoft.com/office/powerpoint/2010/main" val="3921584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FE7C951-88F9-8A4B-B6F2-F5AAE2259E70}"/>
              </a:ext>
            </a:extLst>
          </p:cNvPr>
          <p:cNvSpPr txBox="1"/>
          <p:nvPr/>
        </p:nvSpPr>
        <p:spPr>
          <a:xfrm>
            <a:off x="1116958" y="2551837"/>
            <a:ext cx="6123006" cy="3477875"/>
          </a:xfrm>
          <a:prstGeom prst="rect">
            <a:avLst/>
          </a:prstGeom>
          <a:noFill/>
        </p:spPr>
        <p:txBody>
          <a:bodyPr wrap="square">
            <a:spAutoFit/>
          </a:bodyPr>
          <a:lstStyle/>
          <a:p>
            <a:pPr algn="just"/>
            <a:r>
              <a:rPr lang="en-GB" sz="2000" dirty="0">
                <a:solidFill>
                  <a:srgbClr val="374151"/>
                </a:solidFill>
                <a:latin typeface="Söhne"/>
              </a:rPr>
              <a:t>C</a:t>
            </a:r>
            <a:r>
              <a:rPr lang="en-GB" sz="2000" b="0" i="0" dirty="0">
                <a:solidFill>
                  <a:srgbClr val="374151"/>
                </a:solidFill>
                <a:effectLst/>
                <a:latin typeface="Söhne"/>
              </a:rPr>
              <a:t>onsidering the Domestic Violence Act, professionals can assist the family in understanding their rights, accessing support services, and taking legal actions to address the domestic violence concerns. It helps to empower the mother and her children, ensuring their safety and promoting a violence-free environment for the family.</a:t>
            </a:r>
          </a:p>
          <a:p>
            <a:pPr algn="just"/>
            <a:r>
              <a:rPr lang="en-GB" sz="2000" b="0" i="0" dirty="0">
                <a:solidFill>
                  <a:srgbClr val="374151"/>
                </a:solidFill>
                <a:effectLst/>
                <a:latin typeface="Söhne"/>
              </a:rPr>
              <a:t>Domestic Violence Act also includes:</a:t>
            </a:r>
          </a:p>
          <a:p>
            <a:pPr marL="285750" indent="-285750" algn="just">
              <a:buFont typeface="Arial" panose="020B0604020202020204" pitchFamily="34" charset="0"/>
              <a:buChar char="•"/>
            </a:pPr>
            <a:r>
              <a:rPr lang="en-GB" sz="2000" b="0" i="0" dirty="0">
                <a:solidFill>
                  <a:srgbClr val="374151"/>
                </a:solidFill>
                <a:effectLst/>
                <a:latin typeface="Söhne"/>
              </a:rPr>
              <a:t>Protection Orders</a:t>
            </a:r>
            <a:endParaRPr lang="en-GB" sz="2000" dirty="0">
              <a:solidFill>
                <a:srgbClr val="374151"/>
              </a:solidFill>
              <a:latin typeface="Söhne"/>
            </a:endParaRPr>
          </a:p>
          <a:p>
            <a:pPr marL="285750" indent="-285750" algn="just">
              <a:buFont typeface="Arial" panose="020B0604020202020204" pitchFamily="34" charset="0"/>
              <a:buChar char="•"/>
            </a:pPr>
            <a:r>
              <a:rPr lang="en-GB" sz="2000" b="0" i="0" dirty="0">
                <a:solidFill>
                  <a:srgbClr val="374151"/>
                </a:solidFill>
                <a:effectLst/>
                <a:latin typeface="Söhne"/>
              </a:rPr>
              <a:t>Safety Planning</a:t>
            </a:r>
          </a:p>
          <a:p>
            <a:pPr marL="285750" indent="-285750" algn="just">
              <a:buFont typeface="Arial" panose="020B0604020202020204" pitchFamily="34" charset="0"/>
              <a:buChar char="•"/>
            </a:pPr>
            <a:r>
              <a:rPr lang="en-GB" sz="2000" b="0" i="0" dirty="0">
                <a:solidFill>
                  <a:srgbClr val="374151"/>
                </a:solidFill>
                <a:effectLst/>
                <a:latin typeface="Söhne"/>
              </a:rPr>
              <a:t>Support Services</a:t>
            </a:r>
          </a:p>
          <a:p>
            <a:pPr marL="285750" indent="-285750" algn="just">
              <a:buFont typeface="Arial" panose="020B0604020202020204" pitchFamily="34" charset="0"/>
              <a:buChar char="•"/>
            </a:pPr>
            <a:r>
              <a:rPr lang="en-GB" sz="2000" b="0" i="0" dirty="0">
                <a:solidFill>
                  <a:srgbClr val="374151"/>
                </a:solidFill>
                <a:effectLst/>
                <a:latin typeface="Söhne"/>
              </a:rPr>
              <a:t>Legal Remedies</a:t>
            </a:r>
            <a:endParaRPr lang="en-US" sz="2000" dirty="0"/>
          </a:p>
        </p:txBody>
      </p:sp>
      <p:sp>
        <p:nvSpPr>
          <p:cNvPr id="8" name="Title 1">
            <a:extLst>
              <a:ext uri="{FF2B5EF4-FFF2-40B4-BE49-F238E27FC236}">
                <a16:creationId xmlns:a16="http://schemas.microsoft.com/office/drawing/2014/main" id="{A30D48FB-87D4-F7AA-E710-43D013F8F19A}"/>
              </a:ext>
            </a:extLst>
          </p:cNvPr>
          <p:cNvSpPr>
            <a:spLocks noGrp="1"/>
          </p:cNvSpPr>
          <p:nvPr>
            <p:ph type="title"/>
          </p:nvPr>
        </p:nvSpPr>
        <p:spPr>
          <a:xfrm>
            <a:off x="1909823" y="1101980"/>
            <a:ext cx="4004840" cy="1062485"/>
          </a:xfrm>
        </p:spPr>
        <p:txBody>
          <a:bodyPr>
            <a:normAutofit fontScale="90000"/>
            <a:scene3d>
              <a:camera prst="orthographicFront"/>
              <a:lightRig rig="soft" dir="t">
                <a:rot lat="0" lon="0" rev="15600000"/>
              </a:lightRig>
            </a:scene3d>
            <a:sp3d extrusionH="57150" prstMaterial="softEdge">
              <a:bevelT w="25400" h="38100"/>
            </a:sp3d>
          </a:bodyPr>
          <a:lstStyle/>
          <a:p>
            <a:r>
              <a:rPr lang="en-US" b="1" dirty="0">
                <a:ln/>
                <a:solidFill>
                  <a:schemeClr val="accent4"/>
                </a:solidFill>
              </a:rPr>
              <a:t>Domestic Violence Act</a:t>
            </a:r>
          </a:p>
        </p:txBody>
      </p:sp>
      <p:pic>
        <p:nvPicPr>
          <p:cNvPr id="1026" name="Picture 2" descr="Domestic Violence Awareness - SERC">
            <a:extLst>
              <a:ext uri="{FF2B5EF4-FFF2-40B4-BE49-F238E27FC236}">
                <a16:creationId xmlns:a16="http://schemas.microsoft.com/office/drawing/2014/main" id="{83A146F0-B27E-B92B-760E-6E89DB47713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870" r="19422"/>
          <a:stretch/>
        </p:blipFill>
        <p:spPr bwMode="auto">
          <a:xfrm>
            <a:off x="7239964" y="2470814"/>
            <a:ext cx="4116366" cy="3652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3427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B432-E9A6-DED6-754D-15E3683565EC}"/>
              </a:ext>
            </a:extLst>
          </p:cNvPr>
          <p:cNvSpPr>
            <a:spLocks noGrp="1"/>
          </p:cNvSpPr>
          <p:nvPr>
            <p:ph type="title"/>
          </p:nvPr>
        </p:nvSpPr>
        <p:spPr>
          <a:xfrm>
            <a:off x="1169043" y="947408"/>
            <a:ext cx="6649656" cy="1303867"/>
          </a:xfrm>
        </p:spPr>
        <p:txBody>
          <a:bodyPr>
            <a:scene3d>
              <a:camera prst="orthographicFront"/>
              <a:lightRig rig="soft" dir="t">
                <a:rot lat="0" lon="0" rev="15600000"/>
              </a:lightRig>
            </a:scene3d>
            <a:sp3d extrusionH="57150" prstMaterial="softEdge">
              <a:bevelT w="25400" h="38100"/>
            </a:sp3d>
          </a:bodyPr>
          <a:lstStyle/>
          <a:p>
            <a:r>
              <a:rPr lang="en-US" b="1" dirty="0">
                <a:ln/>
                <a:solidFill>
                  <a:schemeClr val="accent4"/>
                </a:solidFill>
              </a:rPr>
              <a:t>Safeguarding</a:t>
            </a:r>
          </a:p>
        </p:txBody>
      </p:sp>
      <p:pic>
        <p:nvPicPr>
          <p:cNvPr id="2050" name="Picture 2" descr="What are the 6 Principles of Safeguarding [Children &amp; Adults]">
            <a:extLst>
              <a:ext uri="{FF2B5EF4-FFF2-40B4-BE49-F238E27FC236}">
                <a16:creationId xmlns:a16="http://schemas.microsoft.com/office/drawing/2014/main" id="{143D1514-B8CA-5DC6-897D-24B56B6C6FE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1730"/>
          <a:stretch/>
        </p:blipFill>
        <p:spPr bwMode="auto">
          <a:xfrm>
            <a:off x="7851854" y="2164466"/>
            <a:ext cx="3661097" cy="403956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75F38B5-8488-29BF-8FC6-CE252B8C4E45}"/>
              </a:ext>
            </a:extLst>
          </p:cNvPr>
          <p:cNvSpPr txBox="1"/>
          <p:nvPr/>
        </p:nvSpPr>
        <p:spPr>
          <a:xfrm>
            <a:off x="1015319" y="2472915"/>
            <a:ext cx="6649655" cy="3816429"/>
          </a:xfrm>
          <a:prstGeom prst="rect">
            <a:avLst/>
          </a:prstGeom>
          <a:noFill/>
        </p:spPr>
        <p:txBody>
          <a:bodyPr wrap="square">
            <a:spAutoFit/>
          </a:bodyPr>
          <a:lstStyle/>
          <a:p>
            <a:pPr algn="just"/>
            <a:r>
              <a:rPr lang="en-GB" sz="2200" b="0" i="0" dirty="0">
                <a:solidFill>
                  <a:srgbClr val="374151"/>
                </a:solidFill>
                <a:effectLst/>
                <a:latin typeface="Söhne"/>
              </a:rPr>
              <a:t>Safeguarding is essential in the case of Family D referral, as it involves domestic violence concerns and vulnerabilities within the family. A thorough risk assessment should be conducted to evaluate the level of risk faced by the mother and her children. Access to support services, including counselling, financial assistance, and disability support, should be provided. Ongoing monitoring and review are necessary to evaluate the effectiveness of safeguarding measures and make adjustments as needed, prioritizing the safety and well-being of the family. </a:t>
            </a:r>
            <a:endParaRPr lang="en-US" sz="2200" dirty="0"/>
          </a:p>
        </p:txBody>
      </p:sp>
    </p:spTree>
    <p:extLst>
      <p:ext uri="{BB962C8B-B14F-4D97-AF65-F5344CB8AC3E}">
        <p14:creationId xmlns:p14="http://schemas.microsoft.com/office/powerpoint/2010/main" val="3873467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6B6FD-105B-9909-559A-983B5A394780}"/>
              </a:ext>
            </a:extLst>
          </p:cNvPr>
          <p:cNvSpPr>
            <a:spLocks noGrp="1"/>
          </p:cNvSpPr>
          <p:nvPr>
            <p:ph type="title"/>
          </p:nvPr>
        </p:nvSpPr>
        <p:spPr/>
        <p:txBody>
          <a:bodyPr>
            <a:normAutofit fontScale="90000"/>
            <a:scene3d>
              <a:camera prst="orthographicFront"/>
              <a:lightRig rig="soft" dir="t">
                <a:rot lat="0" lon="0" rev="15600000"/>
              </a:lightRig>
            </a:scene3d>
            <a:sp3d extrusionH="57150" prstMaterial="softEdge">
              <a:bevelT w="25400" h="38100"/>
            </a:sp3d>
          </a:bodyPr>
          <a:lstStyle/>
          <a:p>
            <a:r>
              <a:rPr lang="en-GB" b="1" i="0" dirty="0">
                <a:ln/>
                <a:solidFill>
                  <a:schemeClr val="accent4"/>
                </a:solidFill>
                <a:latin typeface="Söhne"/>
              </a:rPr>
              <a:t>Recommendations for Adults in the Family</a:t>
            </a:r>
            <a:endParaRPr lang="en-US" b="1" dirty="0">
              <a:ln/>
              <a:solidFill>
                <a:schemeClr val="accent4"/>
              </a:solidFill>
            </a:endParaRPr>
          </a:p>
        </p:txBody>
      </p:sp>
      <p:sp>
        <p:nvSpPr>
          <p:cNvPr id="3" name="Content Placeholder 2">
            <a:extLst>
              <a:ext uri="{FF2B5EF4-FFF2-40B4-BE49-F238E27FC236}">
                <a16:creationId xmlns:a16="http://schemas.microsoft.com/office/drawing/2014/main" id="{1F97AFCD-39CF-4D02-BE3C-04C5C81438C0}"/>
              </a:ext>
            </a:extLst>
          </p:cNvPr>
          <p:cNvSpPr>
            <a:spLocks noGrp="1"/>
          </p:cNvSpPr>
          <p:nvPr>
            <p:ph idx="1"/>
          </p:nvPr>
        </p:nvSpPr>
        <p:spPr/>
        <p:txBody>
          <a:bodyPr>
            <a:normAutofit lnSpcReduction="10000"/>
          </a:bodyPr>
          <a:lstStyle/>
          <a:p>
            <a:pPr algn="just">
              <a:buFont typeface="Arial" panose="020B0604020202020204" pitchFamily="34" charset="0"/>
              <a:buChar char="•"/>
            </a:pPr>
            <a:r>
              <a:rPr lang="en-GB" b="0" i="0" dirty="0">
                <a:solidFill>
                  <a:srgbClr val="374151"/>
                </a:solidFill>
                <a:effectLst/>
                <a:latin typeface="Söhne"/>
              </a:rPr>
              <a:t>Domestic Violence Support: Encourage mother to seek help, provide information on helplines and local support services</a:t>
            </a:r>
          </a:p>
          <a:p>
            <a:pPr algn="just">
              <a:buFont typeface="Arial" panose="020B0604020202020204" pitchFamily="34" charset="0"/>
              <a:buChar char="•"/>
            </a:pPr>
            <a:r>
              <a:rPr lang="en-GB" b="0" i="0" dirty="0">
                <a:solidFill>
                  <a:srgbClr val="374151"/>
                </a:solidFill>
                <a:effectLst/>
                <a:latin typeface="Söhne"/>
              </a:rPr>
              <a:t>Financial Empowerment: Assist in exploring employment opportunities, provide guidance on budgeting and financial planning</a:t>
            </a:r>
          </a:p>
          <a:p>
            <a:pPr algn="just">
              <a:buFont typeface="Arial" panose="020B0604020202020204" pitchFamily="34" charset="0"/>
              <a:buChar char="•"/>
            </a:pPr>
            <a:r>
              <a:rPr lang="en-GB" b="0" i="0" dirty="0">
                <a:solidFill>
                  <a:srgbClr val="374151"/>
                </a:solidFill>
                <a:effectLst/>
                <a:latin typeface="Söhne"/>
              </a:rPr>
              <a:t>Housing Assistance: Advocate for suitable and stable housing options, connect with housing support services</a:t>
            </a:r>
          </a:p>
          <a:p>
            <a:pPr algn="just">
              <a:buFont typeface="Arial" panose="020B0604020202020204" pitchFamily="34" charset="0"/>
              <a:buChar char="•"/>
            </a:pPr>
            <a:r>
              <a:rPr lang="en-GB" b="0" i="0" dirty="0">
                <a:solidFill>
                  <a:srgbClr val="374151"/>
                </a:solidFill>
                <a:effectLst/>
                <a:latin typeface="Söhne"/>
              </a:rPr>
              <a:t>Mental Health Support: Encourage therapy or counselling for dealing with trauma, stress, and mental health concerns</a:t>
            </a:r>
          </a:p>
          <a:p>
            <a:pPr algn="just"/>
            <a:endParaRPr lang="en-US" dirty="0"/>
          </a:p>
        </p:txBody>
      </p:sp>
    </p:spTree>
    <p:extLst>
      <p:ext uri="{BB962C8B-B14F-4D97-AF65-F5344CB8AC3E}">
        <p14:creationId xmlns:p14="http://schemas.microsoft.com/office/powerpoint/2010/main" val="40019069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61F4C-0DEC-2839-7CE9-EDD24B44C6E5}"/>
              </a:ext>
            </a:extLst>
          </p:cNvPr>
          <p:cNvSpPr>
            <a:spLocks noGrp="1"/>
          </p:cNvSpPr>
          <p:nvPr>
            <p:ph type="title"/>
          </p:nvPr>
        </p:nvSpPr>
        <p:spPr/>
        <p:txBody>
          <a:bodyPr>
            <a:normAutofit/>
            <a:scene3d>
              <a:camera prst="orthographicFront"/>
              <a:lightRig rig="soft" dir="t">
                <a:rot lat="0" lon="0" rev="15600000"/>
              </a:lightRig>
            </a:scene3d>
            <a:sp3d extrusionH="57150" prstMaterial="softEdge">
              <a:bevelT w="25400" h="38100"/>
            </a:sp3d>
          </a:bodyPr>
          <a:lstStyle/>
          <a:p>
            <a:r>
              <a:rPr lang="en-GB" b="1" i="0" dirty="0">
                <a:ln/>
                <a:solidFill>
                  <a:schemeClr val="accent4"/>
                </a:solidFill>
                <a:latin typeface="Söhne"/>
              </a:rPr>
              <a:t>Recommendations for Children</a:t>
            </a:r>
            <a:endParaRPr lang="en-US" b="1" dirty="0">
              <a:ln/>
              <a:solidFill>
                <a:schemeClr val="accent4"/>
              </a:solidFill>
            </a:endParaRPr>
          </a:p>
        </p:txBody>
      </p:sp>
      <p:sp>
        <p:nvSpPr>
          <p:cNvPr id="3" name="Content Placeholder 2">
            <a:extLst>
              <a:ext uri="{FF2B5EF4-FFF2-40B4-BE49-F238E27FC236}">
                <a16:creationId xmlns:a16="http://schemas.microsoft.com/office/drawing/2014/main" id="{F25DB83F-8C85-77B2-E222-9A8A11AE6052}"/>
              </a:ext>
            </a:extLst>
          </p:cNvPr>
          <p:cNvSpPr>
            <a:spLocks noGrp="1"/>
          </p:cNvSpPr>
          <p:nvPr>
            <p:ph idx="1"/>
          </p:nvPr>
        </p:nvSpPr>
        <p:spPr>
          <a:xfrm>
            <a:off x="1295401" y="2556932"/>
            <a:ext cx="9601196" cy="3600800"/>
          </a:xfrm>
        </p:spPr>
        <p:txBody>
          <a:bodyPr>
            <a:noAutofit/>
          </a:bodyPr>
          <a:lstStyle/>
          <a:p>
            <a:pPr algn="just">
              <a:buFont typeface="Arial" panose="020B0604020202020204" pitchFamily="34" charset="0"/>
              <a:buChar char="•"/>
            </a:pPr>
            <a:r>
              <a:rPr lang="en-GB" b="0" i="0" dirty="0">
                <a:solidFill>
                  <a:srgbClr val="374151"/>
                </a:solidFill>
                <a:effectLst/>
                <a:latin typeface="Söhne"/>
              </a:rPr>
              <a:t>Provide counselling services to address the impact of domestic violence</a:t>
            </a:r>
          </a:p>
          <a:p>
            <a:pPr algn="just">
              <a:buFont typeface="Arial" panose="020B0604020202020204" pitchFamily="34" charset="0"/>
              <a:buChar char="•"/>
            </a:pPr>
            <a:r>
              <a:rPr lang="en-GB" b="0" i="0" dirty="0">
                <a:solidFill>
                  <a:srgbClr val="374151"/>
                </a:solidFill>
                <a:effectLst/>
                <a:latin typeface="Söhne"/>
              </a:rPr>
              <a:t>Assess educational needs and support for the secondary school-aged daughters</a:t>
            </a:r>
          </a:p>
          <a:p>
            <a:pPr algn="just">
              <a:buFont typeface="Arial" panose="020B0604020202020204" pitchFamily="34" charset="0"/>
              <a:buChar char="•"/>
            </a:pPr>
            <a:r>
              <a:rPr lang="en-GB" b="0" i="0" dirty="0">
                <a:solidFill>
                  <a:srgbClr val="374151"/>
                </a:solidFill>
                <a:effectLst/>
                <a:latin typeface="Söhne"/>
              </a:rPr>
              <a:t>Address the disabilities of the youngest son through appropriate interventions</a:t>
            </a:r>
          </a:p>
          <a:p>
            <a:pPr algn="just">
              <a:buFont typeface="Arial" panose="020B0604020202020204" pitchFamily="34" charset="0"/>
              <a:buChar char="•"/>
            </a:pPr>
            <a:r>
              <a:rPr lang="en-GB" b="0" i="0" dirty="0">
                <a:solidFill>
                  <a:srgbClr val="374151"/>
                </a:solidFill>
                <a:effectLst/>
                <a:latin typeface="Söhne"/>
              </a:rPr>
              <a:t>Offer mentoring and support for the son of working age in care</a:t>
            </a:r>
          </a:p>
          <a:p>
            <a:pPr algn="just">
              <a:buFont typeface="Arial" panose="020B0604020202020204" pitchFamily="34" charset="0"/>
              <a:buChar char="•"/>
            </a:pPr>
            <a:r>
              <a:rPr lang="en-GB" b="0" i="0" dirty="0">
                <a:solidFill>
                  <a:srgbClr val="374151"/>
                </a:solidFill>
                <a:effectLst/>
                <a:latin typeface="Söhne"/>
              </a:rPr>
              <a:t>Facilitate access to recreational activities and community support networks</a:t>
            </a:r>
            <a:r>
              <a:rPr lang="en-US" b="0" i="0" dirty="0">
                <a:solidFill>
                  <a:srgbClr val="374151"/>
                </a:solidFill>
                <a:effectLst/>
                <a:latin typeface="Söhne"/>
              </a:rPr>
              <a:t>.</a:t>
            </a:r>
            <a:endParaRPr lang="en-GB" b="0" i="0" dirty="0">
              <a:solidFill>
                <a:srgbClr val="374151"/>
              </a:solidFill>
              <a:effectLst/>
              <a:latin typeface="Söhne"/>
            </a:endParaRPr>
          </a:p>
        </p:txBody>
      </p:sp>
    </p:spTree>
    <p:extLst>
      <p:ext uri="{BB962C8B-B14F-4D97-AF65-F5344CB8AC3E}">
        <p14:creationId xmlns:p14="http://schemas.microsoft.com/office/powerpoint/2010/main" val="18049457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88CD4-91BF-B31E-570F-569675794B70}"/>
              </a:ext>
            </a:extLst>
          </p:cNvPr>
          <p:cNvSpPr>
            <a:spLocks noGrp="1"/>
          </p:cNvSpPr>
          <p:nvPr>
            <p:ph type="title"/>
          </p:nvPr>
        </p:nvSpPr>
        <p:spPr/>
        <p:txBody>
          <a:bodyPr>
            <a:normAutofit/>
            <a:scene3d>
              <a:camera prst="orthographicFront"/>
              <a:lightRig rig="soft" dir="t">
                <a:rot lat="0" lon="0" rev="15600000"/>
              </a:lightRig>
            </a:scene3d>
            <a:sp3d extrusionH="57150" prstMaterial="softEdge">
              <a:bevelT w="25400" h="38100"/>
            </a:sp3d>
          </a:bodyPr>
          <a:lstStyle/>
          <a:p>
            <a:r>
              <a:rPr lang="en-GB" b="1" i="0" dirty="0">
                <a:ln/>
                <a:solidFill>
                  <a:schemeClr val="accent4"/>
                </a:solidFill>
                <a:latin typeface="Söhne"/>
              </a:rPr>
              <a:t>Conclusion</a:t>
            </a:r>
            <a:endParaRPr lang="en-US" b="1" dirty="0">
              <a:ln/>
              <a:solidFill>
                <a:schemeClr val="accent4"/>
              </a:solidFill>
            </a:endParaRPr>
          </a:p>
        </p:txBody>
      </p:sp>
      <p:sp>
        <p:nvSpPr>
          <p:cNvPr id="5" name="TextBox 4">
            <a:extLst>
              <a:ext uri="{FF2B5EF4-FFF2-40B4-BE49-F238E27FC236}">
                <a16:creationId xmlns:a16="http://schemas.microsoft.com/office/drawing/2014/main" id="{8B525796-4749-F79F-DB02-E4ACABDADBAD}"/>
              </a:ext>
            </a:extLst>
          </p:cNvPr>
          <p:cNvSpPr txBox="1"/>
          <p:nvPr/>
        </p:nvSpPr>
        <p:spPr>
          <a:xfrm>
            <a:off x="1383174" y="2626955"/>
            <a:ext cx="9513423" cy="3477875"/>
          </a:xfrm>
          <a:prstGeom prst="rect">
            <a:avLst/>
          </a:prstGeom>
          <a:noFill/>
        </p:spPr>
        <p:txBody>
          <a:bodyPr wrap="square">
            <a:spAutoFit/>
          </a:bodyPr>
          <a:lstStyle/>
          <a:p>
            <a:pPr marL="285750" indent="-285750" algn="just">
              <a:buFont typeface="Arial" panose="020B0604020202020204" pitchFamily="34" charset="0"/>
              <a:buChar char="•"/>
            </a:pPr>
            <a:r>
              <a:rPr lang="en-GB" sz="2200" b="0" i="0" dirty="0">
                <a:solidFill>
                  <a:srgbClr val="374151"/>
                </a:solidFill>
                <a:effectLst/>
                <a:latin typeface="Söhne"/>
              </a:rPr>
              <a:t>Addressing the complex issues faced by Family D requires a multi-faceted and collaborative approach.</a:t>
            </a:r>
          </a:p>
          <a:p>
            <a:pPr marL="285750" indent="-285750" algn="just">
              <a:buFont typeface="Arial" panose="020B0604020202020204" pitchFamily="34" charset="0"/>
              <a:buChar char="•"/>
            </a:pPr>
            <a:r>
              <a:rPr lang="en-GB" sz="2200" b="0" i="0" dirty="0">
                <a:solidFill>
                  <a:srgbClr val="374151"/>
                </a:solidFill>
                <a:effectLst/>
                <a:latin typeface="Söhne"/>
              </a:rPr>
              <a:t>By involving various teams and services, the family's situation can be comprehensively assessed and appropriate actions can be taken.</a:t>
            </a:r>
          </a:p>
          <a:p>
            <a:pPr marL="285750" indent="-285750" algn="just">
              <a:buFont typeface="Arial" panose="020B0604020202020204" pitchFamily="34" charset="0"/>
              <a:buChar char="•"/>
            </a:pPr>
            <a:r>
              <a:rPr lang="en-GB" sz="2200" b="0" i="0" dirty="0">
                <a:solidFill>
                  <a:srgbClr val="374151"/>
                </a:solidFill>
                <a:effectLst/>
                <a:latin typeface="Söhne"/>
              </a:rPr>
              <a:t>The recommendations aim to improve the well-being of both adults and children, addressing their specific needs and challenges.</a:t>
            </a:r>
          </a:p>
          <a:p>
            <a:pPr marL="285750" indent="-285750" algn="just">
              <a:buFont typeface="Arial" panose="020B0604020202020204" pitchFamily="34" charset="0"/>
              <a:buChar char="•"/>
            </a:pPr>
            <a:r>
              <a:rPr lang="en-GB" sz="2200" b="0" i="0" dirty="0">
                <a:solidFill>
                  <a:srgbClr val="374151"/>
                </a:solidFill>
                <a:effectLst/>
                <a:latin typeface="Söhne"/>
              </a:rPr>
              <a:t>It is crucial to prioritize the safety, stability, and overall development of the family members.</a:t>
            </a:r>
          </a:p>
          <a:p>
            <a:pPr marL="285750" indent="-285750" algn="just">
              <a:buFont typeface="Arial" panose="020B0604020202020204" pitchFamily="34" charset="0"/>
              <a:buChar char="•"/>
            </a:pPr>
            <a:r>
              <a:rPr lang="en-GB" sz="2200" b="0" i="0" dirty="0">
                <a:solidFill>
                  <a:srgbClr val="374151"/>
                </a:solidFill>
                <a:effectLst/>
                <a:latin typeface="Söhne"/>
              </a:rPr>
              <a:t>Ongoing support and follow-up are essential to ensure sustained progress and long-term well-being.</a:t>
            </a:r>
          </a:p>
        </p:txBody>
      </p:sp>
    </p:spTree>
    <p:extLst>
      <p:ext uri="{BB962C8B-B14F-4D97-AF65-F5344CB8AC3E}">
        <p14:creationId xmlns:p14="http://schemas.microsoft.com/office/powerpoint/2010/main" val="24246195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20AB-4C05-698F-F641-62D70C31BAAE}"/>
              </a:ext>
            </a:extLst>
          </p:cNvPr>
          <p:cNvSpPr>
            <a:spLocks noGrp="1"/>
          </p:cNvSpPr>
          <p:nvPr>
            <p:ph type="title"/>
          </p:nvPr>
        </p:nvSpPr>
        <p:spPr/>
        <p:txBody>
          <a:bodyPr>
            <a:scene3d>
              <a:camera prst="orthographicFront"/>
              <a:lightRig rig="soft" dir="t">
                <a:rot lat="0" lon="0" rev="15600000"/>
              </a:lightRig>
            </a:scene3d>
            <a:sp3d extrusionH="57150" prstMaterial="softEdge">
              <a:bevelT w="25400" h="38100"/>
            </a:sp3d>
          </a:bodyPr>
          <a:lstStyle/>
          <a:p>
            <a:r>
              <a:rPr lang="en-US" b="1" dirty="0">
                <a:ln/>
                <a:solidFill>
                  <a:schemeClr val="accent4"/>
                </a:solidFill>
              </a:rPr>
              <a:t>References</a:t>
            </a:r>
          </a:p>
        </p:txBody>
      </p:sp>
      <p:sp>
        <p:nvSpPr>
          <p:cNvPr id="5" name="TextBox 4">
            <a:extLst>
              <a:ext uri="{FF2B5EF4-FFF2-40B4-BE49-F238E27FC236}">
                <a16:creationId xmlns:a16="http://schemas.microsoft.com/office/drawing/2014/main" id="{5BB440B4-5429-2EFF-D731-1669AD50C4F2}"/>
              </a:ext>
            </a:extLst>
          </p:cNvPr>
          <p:cNvSpPr txBox="1"/>
          <p:nvPr/>
        </p:nvSpPr>
        <p:spPr>
          <a:xfrm>
            <a:off x="1169043" y="2395959"/>
            <a:ext cx="9727555" cy="4247317"/>
          </a:xfrm>
          <a:prstGeom prst="rect">
            <a:avLst/>
          </a:prstGeom>
          <a:noFill/>
        </p:spPr>
        <p:txBody>
          <a:bodyPr wrap="square">
            <a:spAutoFit/>
          </a:bodyPr>
          <a:lstStyle/>
          <a:p>
            <a:pPr marL="285750" indent="-285750" algn="l">
              <a:buFont typeface="Arial" panose="020B0604020202020204" pitchFamily="34" charset="0"/>
              <a:buChar char="•"/>
            </a:pPr>
            <a:r>
              <a:rPr lang="en-GB" b="0" i="0" dirty="0">
                <a:solidFill>
                  <a:srgbClr val="374151"/>
                </a:solidFill>
                <a:effectLst/>
                <a:latin typeface="Söhne"/>
              </a:rPr>
              <a:t>Smith, J., &amp; Johnson, A. (2021) Understanding the Impact of Domestic Violence on Children and Families. </a:t>
            </a:r>
            <a:r>
              <a:rPr lang="en-GB" b="0" i="1" dirty="0">
                <a:solidFill>
                  <a:srgbClr val="374151"/>
                </a:solidFill>
                <a:effectLst/>
                <a:latin typeface="Söhne"/>
              </a:rPr>
              <a:t>Journal of Family Studies</a:t>
            </a:r>
            <a:r>
              <a:rPr lang="en-GB" b="0" i="0" dirty="0">
                <a:solidFill>
                  <a:srgbClr val="374151"/>
                </a:solidFill>
                <a:effectLst/>
                <a:latin typeface="Söhne"/>
              </a:rPr>
              <a:t>, 25(3), 123-140.</a:t>
            </a:r>
          </a:p>
          <a:p>
            <a:pPr marL="285750" indent="-285750" algn="l">
              <a:buFont typeface="Arial" panose="020B0604020202020204" pitchFamily="34" charset="0"/>
              <a:buChar char="•"/>
            </a:pPr>
            <a:r>
              <a:rPr lang="en-GB" b="0" i="0" dirty="0">
                <a:solidFill>
                  <a:srgbClr val="374151"/>
                </a:solidFill>
                <a:effectLst/>
                <a:latin typeface="Söhne"/>
              </a:rPr>
              <a:t>Department of Housing and Urban Development. (2021). Housing Assistance Programs. Available at: </a:t>
            </a:r>
            <a:r>
              <a:rPr lang="en-GB" b="0" i="0" dirty="0">
                <a:solidFill>
                  <a:srgbClr val="374151"/>
                </a:solidFill>
                <a:effectLst/>
                <a:latin typeface="Söhne"/>
                <a:hlinkClick r:id="rId2"/>
              </a:rPr>
              <a:t>https://www.gov.uk/guidance/apply-for-affordable-housing-funding</a:t>
            </a:r>
            <a:r>
              <a:rPr lang="en-GB" b="0" i="0" dirty="0">
                <a:solidFill>
                  <a:srgbClr val="374151"/>
                </a:solidFill>
                <a:effectLst/>
                <a:latin typeface="Söhne"/>
              </a:rPr>
              <a:t> (Accessed on 19 June, 2023)</a:t>
            </a:r>
          </a:p>
          <a:p>
            <a:pPr marL="285750" indent="-285750">
              <a:buFont typeface="Arial" panose="020B0604020202020204" pitchFamily="34" charset="0"/>
              <a:buChar char="•"/>
            </a:pPr>
            <a:r>
              <a:rPr lang="en-GB" b="0" i="0" dirty="0">
                <a:solidFill>
                  <a:srgbClr val="374151"/>
                </a:solidFill>
                <a:effectLst/>
                <a:latin typeface="Söhne"/>
              </a:rPr>
              <a:t>National Domestic Violence Hotline. (n.d.). Get Help. Available at: </a:t>
            </a:r>
            <a:r>
              <a:rPr lang="en-GB" b="0" i="0" dirty="0">
                <a:solidFill>
                  <a:srgbClr val="374151"/>
                </a:solidFill>
                <a:effectLst/>
                <a:latin typeface="Söhne"/>
                <a:hlinkClick r:id="rId3"/>
              </a:rPr>
              <a:t>https://www.gov.uk/guidance/domestic-abuse-how-to-get-help#get-help-and-support</a:t>
            </a:r>
            <a:r>
              <a:rPr lang="en-GB" b="0" i="0" dirty="0">
                <a:solidFill>
                  <a:srgbClr val="374151"/>
                </a:solidFill>
                <a:effectLst/>
                <a:latin typeface="Söhne"/>
              </a:rPr>
              <a:t> (Accessed on 19 June, 2023)</a:t>
            </a:r>
            <a:endParaRPr lang="en-GB" dirty="0">
              <a:solidFill>
                <a:srgbClr val="374151"/>
              </a:solidFill>
              <a:latin typeface="Söhne"/>
            </a:endParaRPr>
          </a:p>
          <a:p>
            <a:pPr marL="285750" indent="-285750">
              <a:buFont typeface="Arial" panose="020B0604020202020204" pitchFamily="34" charset="0"/>
              <a:buChar char="•"/>
            </a:pPr>
            <a:r>
              <a:rPr lang="en-GB" b="0" i="0" dirty="0" err="1">
                <a:solidFill>
                  <a:srgbClr val="374151"/>
                </a:solidFill>
                <a:effectLst/>
                <a:latin typeface="Söhne"/>
              </a:rPr>
              <a:t>Edleson</a:t>
            </a:r>
            <a:r>
              <a:rPr lang="en-GB" b="0" i="0" dirty="0">
                <a:solidFill>
                  <a:srgbClr val="374151"/>
                </a:solidFill>
                <a:effectLst/>
                <a:latin typeface="Söhne"/>
              </a:rPr>
              <a:t>, J. L. (1999) Children's witnessing of adult domestic violence. </a:t>
            </a:r>
            <a:r>
              <a:rPr lang="en-GB" b="0" i="1" dirty="0">
                <a:solidFill>
                  <a:srgbClr val="374151"/>
                </a:solidFill>
                <a:effectLst/>
                <a:latin typeface="Söhne"/>
              </a:rPr>
              <a:t>Journal of Interpersonal Violence</a:t>
            </a:r>
            <a:r>
              <a:rPr lang="en-GB" b="0" i="0" dirty="0">
                <a:solidFill>
                  <a:srgbClr val="374151"/>
                </a:solidFill>
                <a:effectLst/>
                <a:latin typeface="Söhne"/>
              </a:rPr>
              <a:t>, 14(8), 839-870.</a:t>
            </a:r>
          </a:p>
          <a:p>
            <a:pPr marL="285750" indent="-285750" algn="l">
              <a:buFont typeface="Arial" panose="020B0604020202020204" pitchFamily="34" charset="0"/>
              <a:buChar char="•"/>
            </a:pPr>
            <a:r>
              <a:rPr lang="en-GB" b="0" i="0" dirty="0">
                <a:solidFill>
                  <a:srgbClr val="374151"/>
                </a:solidFill>
                <a:effectLst/>
                <a:latin typeface="Söhne"/>
              </a:rPr>
              <a:t>Disability Rights Education &amp; </a:t>
            </a:r>
            <a:r>
              <a:rPr lang="en-GB" b="0" i="0" dirty="0" err="1">
                <a:solidFill>
                  <a:srgbClr val="374151"/>
                </a:solidFill>
                <a:effectLst/>
                <a:latin typeface="Söhne"/>
              </a:rPr>
              <a:t>Defense</a:t>
            </a:r>
            <a:r>
              <a:rPr lang="en-GB" b="0" i="0" dirty="0">
                <a:solidFill>
                  <a:srgbClr val="374151"/>
                </a:solidFill>
                <a:effectLst/>
                <a:latin typeface="Söhne"/>
              </a:rPr>
              <a:t> Fund. (2021) Disability Resources. Available at: </a:t>
            </a:r>
            <a:r>
              <a:rPr lang="en-GB" b="0" i="0" dirty="0">
                <a:solidFill>
                  <a:srgbClr val="374151"/>
                </a:solidFill>
                <a:effectLst/>
                <a:latin typeface="Söhne"/>
                <a:hlinkClick r:id="rId4"/>
              </a:rPr>
              <a:t>https://www.disabilityrightsuk.org/education</a:t>
            </a:r>
            <a:r>
              <a:rPr lang="en-GB" b="0" i="0" dirty="0">
                <a:solidFill>
                  <a:srgbClr val="374151"/>
                </a:solidFill>
                <a:effectLst/>
                <a:latin typeface="Söhne"/>
              </a:rPr>
              <a:t> (Accessed on 19 June, 2023)</a:t>
            </a:r>
          </a:p>
          <a:p>
            <a:pPr marL="285750" indent="-285750">
              <a:buFont typeface="Arial" panose="020B0604020202020204" pitchFamily="34" charset="0"/>
              <a:buChar char="•"/>
            </a:pPr>
            <a:r>
              <a:rPr lang="en-GB" b="0" i="0" dirty="0">
                <a:solidFill>
                  <a:srgbClr val="374151"/>
                </a:solidFill>
                <a:effectLst/>
                <a:latin typeface="Söhne"/>
              </a:rPr>
              <a:t>Children and Families Act 2014. Available at: </a:t>
            </a:r>
            <a:r>
              <a:rPr lang="en-GB" b="0" i="0" u="sng" dirty="0">
                <a:effectLst/>
                <a:latin typeface="Söhne"/>
                <a:hlinkClick r:id="rId5"/>
              </a:rPr>
              <a:t>http://www.legislation.gov.uk/ukpga/2014/6/contents/enacted</a:t>
            </a:r>
            <a:r>
              <a:rPr lang="en-GB" u="sng" dirty="0">
                <a:solidFill>
                  <a:srgbClr val="374151"/>
                </a:solidFill>
                <a:latin typeface="Söhne"/>
              </a:rPr>
              <a:t>   </a:t>
            </a:r>
            <a:r>
              <a:rPr lang="en-GB" b="0" i="0" dirty="0">
                <a:solidFill>
                  <a:srgbClr val="374151"/>
                </a:solidFill>
                <a:effectLst/>
                <a:latin typeface="Söhne"/>
              </a:rPr>
              <a:t>(Accessed on 19 June, 2023)</a:t>
            </a:r>
          </a:p>
          <a:p>
            <a:pPr marL="285750" indent="-285750" algn="l">
              <a:buFont typeface="Arial" panose="020B0604020202020204" pitchFamily="34" charset="0"/>
              <a:buChar char="•"/>
            </a:pPr>
            <a:endParaRPr lang="en-GB" b="0" i="0" dirty="0">
              <a:solidFill>
                <a:srgbClr val="374151"/>
              </a:solidFill>
              <a:effectLst/>
              <a:latin typeface="Söhne"/>
            </a:endParaRPr>
          </a:p>
        </p:txBody>
      </p:sp>
    </p:spTree>
    <p:extLst>
      <p:ext uri="{BB962C8B-B14F-4D97-AF65-F5344CB8AC3E}">
        <p14:creationId xmlns:p14="http://schemas.microsoft.com/office/powerpoint/2010/main" val="14982138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56E76-BDAC-79E3-E35B-B6480265C8FB}"/>
              </a:ext>
            </a:extLst>
          </p:cNvPr>
          <p:cNvSpPr>
            <a:spLocks noGrp="1"/>
          </p:cNvSpPr>
          <p:nvPr>
            <p:ph type="title"/>
          </p:nvPr>
        </p:nvSpPr>
        <p:spPr/>
        <p:txBody>
          <a:bodyPr>
            <a:scene3d>
              <a:camera prst="orthographicFront"/>
              <a:lightRig rig="soft" dir="t">
                <a:rot lat="0" lon="0" rev="15600000"/>
              </a:lightRig>
            </a:scene3d>
            <a:sp3d extrusionH="57150" prstMaterial="softEdge">
              <a:bevelT w="25400" h="38100"/>
            </a:sp3d>
          </a:bodyPr>
          <a:lstStyle/>
          <a:p>
            <a:r>
              <a:rPr lang="en-US" b="1" dirty="0">
                <a:ln/>
                <a:solidFill>
                  <a:schemeClr val="accent4"/>
                </a:solidFill>
              </a:rPr>
              <a:t>Thank You</a:t>
            </a:r>
          </a:p>
        </p:txBody>
      </p:sp>
      <p:pic>
        <p:nvPicPr>
          <p:cNvPr id="3074" name="Picture 2" descr="Download Text Question Blog Questions Logo Any HQ PNG Image | FreePNGImg">
            <a:extLst>
              <a:ext uri="{FF2B5EF4-FFF2-40B4-BE49-F238E27FC236}">
                <a16:creationId xmlns:a16="http://schemas.microsoft.com/office/drawing/2014/main" id="{C3504B57-D6F2-E89E-14E4-1BBD427D8B1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2071" y="2483091"/>
            <a:ext cx="3501020" cy="35010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578636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277</TotalTime>
  <Words>1039</Words>
  <Application>Microsoft Office PowerPoint</Application>
  <PresentationFormat>Widescreen</PresentationFormat>
  <Paragraphs>87</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Organic</vt:lpstr>
      <vt:lpstr>PowerPoint Presentation</vt:lpstr>
      <vt:lpstr>Introduction</vt:lpstr>
      <vt:lpstr>Implications of the Situation</vt:lpstr>
      <vt:lpstr>Impact on Individuals and Family</vt:lpstr>
      <vt:lpstr>Reasons for the Situation</vt:lpstr>
      <vt:lpstr>Teams/Services Involved</vt:lpstr>
      <vt:lpstr>Assessment Options for Family Improvement</vt:lpstr>
      <vt:lpstr>Childcare Act</vt:lpstr>
      <vt:lpstr>Benefits of Applying the Children Act</vt:lpstr>
      <vt:lpstr>Domestic Violence Act</vt:lpstr>
      <vt:lpstr>Safeguarding</vt:lpstr>
      <vt:lpstr>Recommendations for Adults in the Family</vt:lpstr>
      <vt:lpstr>Recommendations for Children</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Shakeel Hussain</cp:lastModifiedBy>
  <cp:revision>25</cp:revision>
  <dcterms:created xsi:type="dcterms:W3CDTF">2023-06-20T10:23:12Z</dcterms:created>
  <dcterms:modified xsi:type="dcterms:W3CDTF">2023-06-22T21:47:14Z</dcterms:modified>
</cp:coreProperties>
</file>