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7" r:id="rId3"/>
    <p:sldId id="257" r:id="rId4"/>
    <p:sldId id="258" r:id="rId5"/>
    <p:sldId id="259" r:id="rId6"/>
    <p:sldId id="265" r:id="rId7"/>
    <p:sldId id="260" r:id="rId8"/>
    <p:sldId id="266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1"/>
    <p:restoredTop sz="94741"/>
  </p:normalViewPr>
  <p:slideViewPr>
    <p:cSldViewPr snapToGrid="0" snapToObjects="1">
      <p:cViewPr varScale="1">
        <p:scale>
          <a:sx n="101" d="100"/>
          <a:sy n="101" d="100"/>
        </p:scale>
        <p:origin x="232" y="3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77A7A-3AB7-E547-BAD3-22B0A82354FC}" type="datetimeFigureOut">
              <a:rPr lang="en-US" smtClean="0"/>
              <a:t>6/20/25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B0E2E4-51EB-864C-9C6A-E28DF12314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919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16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5262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457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004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603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27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7914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0080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651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9623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B0E2E4-51EB-864C-9C6A-E28DF123143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136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79701"/>
            <a:ext cx="10363200" cy="578338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solidFill>
                  <a:srgbClr val="C00000"/>
                </a:solidFill>
                <a:latin typeface="Helvetica" pitchFamily="2" charset="0"/>
              </a:rPr>
              <a:t>Motion Design in Visual Communication</a:t>
            </a:r>
            <a:endParaRPr sz="3600" b="1" dirty="0">
              <a:solidFill>
                <a:srgbClr val="C00000"/>
              </a:solidFill>
              <a:latin typeface="Helvetica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11062"/>
            <a:ext cx="8534400" cy="578338"/>
          </a:xfrm>
        </p:spPr>
        <p:txBody>
          <a:bodyPr>
            <a:normAutofit/>
          </a:bodyPr>
          <a:lstStyle/>
          <a:p>
            <a:r>
              <a:rPr sz="2800" dirty="0">
                <a:latin typeface="Helvetica" pitchFamily="2" charset="0"/>
              </a:rPr>
              <a:t>MA Visual Communications | Major Design Project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918800-24F5-C0E5-FADC-D328AB80D7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000" b="1" dirty="0">
                <a:latin typeface="Helvetica" pitchFamily="2" charset="0"/>
              </a:rPr>
              <a:t>The main aim of this session is to start scoping your Major Design Project Proposals to identify potential for the creative application of </a:t>
            </a:r>
            <a:r>
              <a:rPr lang="en-GB" sz="2000" b="1" dirty="0">
                <a:solidFill>
                  <a:srgbClr val="C00000"/>
                </a:solidFill>
                <a:latin typeface="Helvetica" pitchFamily="2" charset="0"/>
              </a:rPr>
              <a:t>motion design </a:t>
            </a:r>
            <a:r>
              <a:rPr lang="en-GB" sz="2000" b="1" dirty="0">
                <a:latin typeface="Helvetica" pitchFamily="2" charset="0"/>
              </a:rPr>
              <a:t>to help effectively communicate your ideas with your intended audiences.</a:t>
            </a:r>
          </a:p>
          <a:p>
            <a:endParaRPr lang="en-GB" sz="2400" b="1" dirty="0">
              <a:latin typeface="Helvetica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Helvetica" pitchFamily="2" charset="0"/>
              </a:rPr>
              <a:t>PART 1: Mapping Your Project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Helvetica" pitchFamily="2" charset="0"/>
              </a:rPr>
              <a:t>PART 2: Interrogating Potential for Motion Design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Helvetica" pitchFamily="2" charset="0"/>
              </a:rPr>
              <a:t>PART 3: Mood, Movement &amp; Message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Helvetica" pitchFamily="2" charset="0"/>
              </a:rPr>
              <a:t>PART 4: Next Steps – Exploring and Experimenting</a:t>
            </a:r>
          </a:p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2AD7EB6-44A6-809D-01AF-996CC193B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latin typeface="Helvetica" pitchFamily="2" charset="0"/>
              </a:rPr>
              <a:t>Motion Design in Visual Communication</a:t>
            </a:r>
            <a:endParaRPr sz="3600" b="1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12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31836"/>
            <a:ext cx="10972800" cy="1143000"/>
          </a:xfrm>
        </p:spPr>
        <p:txBody>
          <a:bodyPr>
            <a:normAutofit/>
          </a:bodyPr>
          <a:lstStyle/>
          <a:p>
            <a:r>
              <a:rPr sz="3600" b="1" dirty="0">
                <a:latin typeface="Helvetica" pitchFamily="2" charset="0"/>
              </a:rPr>
              <a:t>PART 1: Mapping Your Project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0"/>
            <a:ext cx="10972800" cy="3840164"/>
          </a:xfrm>
        </p:spPr>
        <p:txBody>
          <a:bodyPr>
            <a:normAutofit/>
          </a:bodyPr>
          <a:lstStyle/>
          <a:p>
            <a:pPr algn="just"/>
            <a:r>
              <a:rPr sz="2800" dirty="0">
                <a:latin typeface="Helvetica" pitchFamily="2" charset="0"/>
              </a:rPr>
              <a:t>1.1 </a:t>
            </a:r>
            <a:r>
              <a:rPr sz="2800" b="1" dirty="0">
                <a:latin typeface="Helvetica" pitchFamily="2" charset="0"/>
              </a:rPr>
              <a:t>Project Summary</a:t>
            </a:r>
            <a:endParaRPr lang="en-GB" sz="2800" b="1" dirty="0">
              <a:latin typeface="Helvetica" pitchFamily="2" charset="0"/>
            </a:endParaRPr>
          </a:p>
          <a:p>
            <a:pPr marL="0" indent="0" algn="just">
              <a:buNone/>
            </a:pPr>
            <a:endParaRPr sz="2800" b="1" dirty="0">
              <a:latin typeface="Helvetica" pitchFamily="2" charset="0"/>
            </a:endParaRPr>
          </a:p>
          <a:p>
            <a:pPr algn="just"/>
            <a:r>
              <a:rPr sz="2800" dirty="0">
                <a:latin typeface="Helvetica" pitchFamily="2" charset="0"/>
              </a:rPr>
              <a:t>In 2–3 sentences, </a:t>
            </a:r>
            <a:r>
              <a:rPr sz="2800" b="1" dirty="0" err="1">
                <a:latin typeface="Helvetica" pitchFamily="2" charset="0"/>
              </a:rPr>
              <a:t>summarise</a:t>
            </a:r>
            <a:r>
              <a:rPr sz="2800" b="1" dirty="0">
                <a:latin typeface="Helvetica" pitchFamily="2" charset="0"/>
              </a:rPr>
              <a:t> your current project idea </a:t>
            </a:r>
            <a:r>
              <a:rPr sz="2800" dirty="0">
                <a:latin typeface="Helvetica" pitchFamily="2" charset="0"/>
              </a:rPr>
              <a:t>and </a:t>
            </a:r>
            <a:r>
              <a:rPr sz="2800" b="1" dirty="0">
                <a:solidFill>
                  <a:srgbClr val="C00000"/>
                </a:solidFill>
                <a:latin typeface="Helvetica" pitchFamily="2" charset="0"/>
              </a:rPr>
              <a:t>intended audience: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Helvetica" pitchFamily="2" charset="0"/>
              </a:rPr>
              <a:t>PART 1: Mapping Your Project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b="1" dirty="0">
                <a:latin typeface="Helvetica" pitchFamily="2" charset="0"/>
              </a:rPr>
              <a:t>1.2 Primary Communication Goals</a:t>
            </a:r>
          </a:p>
          <a:p>
            <a:pPr algn="just"/>
            <a:r>
              <a:rPr sz="2800" dirty="0">
                <a:latin typeface="Helvetica" pitchFamily="2" charset="0"/>
              </a:rPr>
              <a:t>What do you want your audience to </a:t>
            </a:r>
            <a:r>
              <a:rPr sz="2800" b="1" dirty="0">
                <a:solidFill>
                  <a:srgbClr val="00B0F0"/>
                </a:solidFill>
                <a:latin typeface="Helvetica" pitchFamily="2" charset="0"/>
              </a:rPr>
              <a:t>think</a:t>
            </a:r>
            <a:r>
              <a:rPr sz="2800" b="1" dirty="0">
                <a:latin typeface="Helvetica" pitchFamily="2" charset="0"/>
              </a:rPr>
              <a:t>, </a:t>
            </a:r>
            <a:r>
              <a:rPr sz="2800" b="1" dirty="0">
                <a:solidFill>
                  <a:srgbClr val="C00000"/>
                </a:solidFill>
                <a:latin typeface="Helvetica" pitchFamily="2" charset="0"/>
              </a:rPr>
              <a:t>feel</a:t>
            </a:r>
            <a:r>
              <a:rPr sz="2800" b="1" dirty="0">
                <a:latin typeface="Helvetica" pitchFamily="2" charset="0"/>
              </a:rPr>
              <a:t>, </a:t>
            </a:r>
            <a:r>
              <a:rPr sz="2800" dirty="0">
                <a:latin typeface="Helvetica" pitchFamily="2" charset="0"/>
              </a:rPr>
              <a:t>or </a:t>
            </a:r>
            <a:r>
              <a:rPr sz="2800" dirty="0">
                <a:solidFill>
                  <a:srgbClr val="00B050"/>
                </a:solidFill>
                <a:latin typeface="Helvetica" pitchFamily="2" charset="0"/>
              </a:rPr>
              <a:t>do</a:t>
            </a:r>
            <a:r>
              <a:rPr sz="2800" dirty="0">
                <a:latin typeface="Helvetica" pitchFamily="2" charset="0"/>
              </a:rPr>
              <a:t> as a result of engaging with your design outcome: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235293"/>
            <a:ext cx="10972800" cy="482671"/>
          </a:xfrm>
        </p:spPr>
        <p:txBody>
          <a:bodyPr>
            <a:normAutofit fontScale="90000"/>
          </a:bodyPr>
          <a:lstStyle/>
          <a:p>
            <a:r>
              <a:rPr lang="en-GB" sz="3200" b="1" dirty="0">
                <a:solidFill>
                  <a:srgbClr val="C00000"/>
                </a:solidFill>
                <a:latin typeface="Helvetica" pitchFamily="2" charset="0"/>
              </a:rPr>
              <a:t>How could motion support or extend your idea?</a:t>
            </a:r>
            <a:endParaRPr sz="3200" dirty="0">
              <a:solidFill>
                <a:srgbClr val="C00000"/>
              </a:solidFill>
              <a:latin typeface="Helvetic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014" y="2126673"/>
            <a:ext cx="10609385" cy="452596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sz="2400" b="1" dirty="0">
                <a:latin typeface="Helvetica" pitchFamily="2" charset="0"/>
              </a:rPr>
              <a:t>2.1 How could motion support or extend your idea? </a:t>
            </a:r>
            <a:r>
              <a:rPr lang="en-GB" sz="2400" b="1" dirty="0">
                <a:latin typeface="Helvetica" pitchFamily="2" charset="0"/>
              </a:rPr>
              <a:t>Tick all that apply: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Helvetica" pitchFamily="2" charset="0"/>
              </a:rPr>
              <a:t>- [ ] To explain a complex process, system, or journey</a:t>
            </a:r>
          </a:p>
          <a:p>
            <a:pPr>
              <a:lnSpc>
                <a:spcPct val="150000"/>
              </a:lnSpc>
            </a:pPr>
            <a:r>
              <a:rPr sz="2400" dirty="0">
                <a:latin typeface="Helvetica" pitchFamily="2" charset="0"/>
              </a:rPr>
              <a:t>- [ ] To engage or emotionally connect with an audience</a:t>
            </a:r>
          </a:p>
          <a:p>
            <a:pPr>
              <a:lnSpc>
                <a:spcPct val="150000"/>
              </a:lnSpc>
            </a:pPr>
            <a:r>
              <a:rPr sz="2400" dirty="0">
                <a:latin typeface="Helvetica" pitchFamily="2" charset="0"/>
              </a:rPr>
              <a:t>- [ ] To </a:t>
            </a:r>
            <a:r>
              <a:rPr sz="2400" dirty="0" err="1">
                <a:latin typeface="Helvetica" pitchFamily="2" charset="0"/>
              </a:rPr>
              <a:t>visualise</a:t>
            </a:r>
            <a:r>
              <a:rPr sz="2400" dirty="0">
                <a:latin typeface="Helvetica" pitchFamily="2" charset="0"/>
              </a:rPr>
              <a:t> change over time or show cause and effect</a:t>
            </a:r>
          </a:p>
          <a:p>
            <a:pPr>
              <a:lnSpc>
                <a:spcPct val="150000"/>
              </a:lnSpc>
            </a:pPr>
            <a:r>
              <a:rPr sz="2400" dirty="0">
                <a:latin typeface="Helvetica" pitchFamily="2" charset="0"/>
              </a:rPr>
              <a:t>- [ ] To reveal hidden layers or </a:t>
            </a:r>
            <a:r>
              <a:rPr sz="2400" dirty="0" err="1">
                <a:latin typeface="Helvetica" pitchFamily="2" charset="0"/>
              </a:rPr>
              <a:t>emphasise</a:t>
            </a:r>
            <a:r>
              <a:rPr sz="2400" dirty="0">
                <a:latin typeface="Helvetica" pitchFamily="2" charset="0"/>
              </a:rPr>
              <a:t> key information</a:t>
            </a:r>
          </a:p>
          <a:p>
            <a:pPr>
              <a:lnSpc>
                <a:spcPct val="150000"/>
              </a:lnSpc>
            </a:pPr>
            <a:r>
              <a:rPr sz="2400" dirty="0">
                <a:latin typeface="Helvetica" pitchFamily="2" charset="0"/>
              </a:rPr>
              <a:t>- [ ] To create atmosphere, rhythm, tone, or sensory experience</a:t>
            </a:r>
          </a:p>
          <a:p>
            <a:pPr>
              <a:lnSpc>
                <a:spcPct val="150000"/>
              </a:lnSpc>
            </a:pPr>
            <a:r>
              <a:rPr sz="2400" dirty="0">
                <a:latin typeface="Helvetica" pitchFamily="2" charset="0"/>
              </a:rPr>
              <a:t>- [ ] Other: _____________________________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F9161E7-08A8-C852-39E8-E3ACE0F690CC}"/>
              </a:ext>
            </a:extLst>
          </p:cNvPr>
          <p:cNvSpPr txBox="1">
            <a:spLocks/>
          </p:cNvSpPr>
          <p:nvPr>
            <p:ph type="title" idx="4294967295"/>
          </p:nvPr>
        </p:nvSpPr>
        <p:spPr>
          <a:xfrm>
            <a:off x="471054" y="539715"/>
            <a:ext cx="10972800" cy="601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latin typeface="Helvetica" pitchFamily="2" charset="0"/>
              </a:rPr>
              <a:t>PART 2: Interrogating Potential for Motion Design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123" y="685705"/>
            <a:ext cx="10972800" cy="1143000"/>
          </a:xfrm>
        </p:spPr>
        <p:txBody>
          <a:bodyPr>
            <a:normAutofit/>
          </a:bodyPr>
          <a:lstStyle/>
          <a:p>
            <a:r>
              <a:rPr sz="2800" b="1" dirty="0">
                <a:latin typeface="Helvetica" pitchFamily="2" charset="0"/>
              </a:rPr>
              <a:t>PART 2.1 – Purpose of Motion</a:t>
            </a:r>
            <a:r>
              <a:rPr lang="en-GB" sz="2800" b="1" dirty="0">
                <a:latin typeface="Helvetica" pitchFamily="2" charset="0"/>
              </a:rPr>
              <a:t> - </a:t>
            </a:r>
            <a:r>
              <a:rPr lang="en-GB" sz="2800" b="1" dirty="0">
                <a:solidFill>
                  <a:srgbClr val="C00000"/>
                </a:solidFill>
                <a:latin typeface="Helvetica" pitchFamily="2" charset="0"/>
              </a:rPr>
              <a:t>EXAMPLES</a:t>
            </a:r>
            <a:endParaRPr sz="2800" b="1" dirty="0">
              <a:solidFill>
                <a:srgbClr val="C00000"/>
              </a:solidFill>
              <a:latin typeface="Helvetic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123" y="1910862"/>
            <a:ext cx="11101753" cy="4261433"/>
          </a:xfrm>
        </p:spPr>
        <p:txBody>
          <a:bodyPr>
            <a:noAutofit/>
          </a:bodyPr>
          <a:lstStyle/>
          <a:p>
            <a:r>
              <a:rPr sz="1800" b="1" dirty="0">
                <a:latin typeface="Helvetica" pitchFamily="2" charset="0"/>
              </a:rPr>
              <a:t>Clarify a process or explain an idea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lang="en-GB" sz="1800" dirty="0">
                <a:latin typeface="Helvetica" pitchFamily="2" charset="0"/>
              </a:rPr>
              <a:t>→ e.g. Microplastics entering the food chain visualised with motion graphics</a:t>
            </a:r>
            <a:r>
              <a:rPr sz="1800" dirty="0">
                <a:latin typeface="Helvetica" pitchFamily="2" charset="0"/>
              </a:rPr>
              <a:t>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Evoke an emotion or atmosphere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Drifting fades to evoke solitude in a project on urban loneliness.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Guide the viewer’s attention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Highlighting or scaling text in sync with voiceover.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Enhance storytelling or narrative flow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Animating a visual timeline of key events.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Reinforce brand identity or tone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Elastic transitions for playful branding; minimal fades for archival tone.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Visualise the invisible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Abstract particles representing smell or memory.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49730"/>
            <a:ext cx="10972800" cy="50307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rgbClr val="C00000"/>
                </a:solidFill>
                <a:latin typeface="Helvetica" pitchFamily="2" charset="0"/>
              </a:rPr>
              <a:t>What motion format(s) might suit your project best?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4408" y="1778308"/>
            <a:ext cx="9929446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sz="2000" b="1" dirty="0">
                <a:latin typeface="Helvetica" pitchFamily="2" charset="0"/>
              </a:rPr>
              <a:t>2.2 What motion format(s) might suit your project best?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Animated logo or identity system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Kinetic typography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Data-driven animation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Instructional explainer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Short narrative film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Experimental video / moving collage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Social media animation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Projection or screen-based installation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Other: _____________________________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CDCC0B-B982-4808-09A6-E4298CCA3B8D}"/>
              </a:ext>
            </a:extLst>
          </p:cNvPr>
          <p:cNvSpPr txBox="1">
            <a:spLocks/>
          </p:cNvSpPr>
          <p:nvPr/>
        </p:nvSpPr>
        <p:spPr>
          <a:xfrm>
            <a:off x="471054" y="525860"/>
            <a:ext cx="10972800" cy="601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latin typeface="Helvetica" pitchFamily="2" charset="0"/>
              </a:rPr>
              <a:t>PART 2: Interrogating Potential for Motion Design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600" b="1" dirty="0">
                <a:latin typeface="Helvetica" pitchFamily="2" charset="0"/>
              </a:rPr>
              <a:t>PART 2.2 – Type of Motion</a:t>
            </a:r>
            <a:r>
              <a:rPr lang="en-GB" sz="3600" b="1" dirty="0">
                <a:latin typeface="Helvetica" pitchFamily="2" charset="0"/>
              </a:rPr>
              <a:t> - </a:t>
            </a:r>
            <a:r>
              <a:rPr lang="en-GB" sz="3600" b="1" dirty="0">
                <a:solidFill>
                  <a:srgbClr val="C00000"/>
                </a:solidFill>
                <a:latin typeface="Helvetica" pitchFamily="2" charset="0"/>
              </a:rPr>
              <a:t>EXAMPLES</a:t>
            </a:r>
            <a:endParaRPr sz="3600" b="1" dirty="0">
              <a:solidFill>
                <a:srgbClr val="C00000"/>
              </a:solidFill>
              <a:latin typeface="Helvetic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7527" y="1628654"/>
            <a:ext cx="10233181" cy="4753099"/>
          </a:xfrm>
        </p:spPr>
        <p:txBody>
          <a:bodyPr>
            <a:noAutofit/>
          </a:bodyPr>
          <a:lstStyle/>
          <a:p>
            <a:r>
              <a:rPr sz="1800" b="1" dirty="0">
                <a:latin typeface="Helvetica" pitchFamily="2" charset="0"/>
              </a:rPr>
              <a:t>Kinetic Typography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Aggressive words slam in; whispered words fade in softly.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Shape/Form Animation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Geometric transformations </a:t>
            </a:r>
            <a:r>
              <a:rPr sz="1800" dirty="0" err="1">
                <a:latin typeface="Helvetica" pitchFamily="2" charset="0"/>
              </a:rPr>
              <a:t>symbolising</a:t>
            </a:r>
            <a:r>
              <a:rPr sz="1800" dirty="0">
                <a:latin typeface="Helvetica" pitchFamily="2" charset="0"/>
              </a:rPr>
              <a:t> conflict and resolution.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Narrative Sequencing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Visual diary or journey animated over time.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Transitions &amp; Edits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Morphing between data sets or scenes.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Looping or Repetition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GIF loops reinforcing daily routine or cyclic themes.</a:t>
            </a:r>
          </a:p>
          <a:p>
            <a:endParaRPr sz="1800" dirty="0">
              <a:latin typeface="Helvetica" pitchFamily="2" charset="0"/>
            </a:endParaRPr>
          </a:p>
          <a:p>
            <a:r>
              <a:rPr sz="1800" b="1" dirty="0">
                <a:latin typeface="Helvetica" pitchFamily="2" charset="0"/>
              </a:rPr>
              <a:t>Generative/Reactive Motion</a:t>
            </a:r>
            <a:r>
              <a:rPr lang="en-GB" sz="1800" b="1" dirty="0">
                <a:latin typeface="Helvetica" pitchFamily="2" charset="0"/>
              </a:rPr>
              <a:t> </a:t>
            </a:r>
            <a:r>
              <a:rPr sz="1800" dirty="0">
                <a:latin typeface="Helvetica" pitchFamily="2" charset="0"/>
              </a:rPr>
              <a:t>→ e.g. Shapes react to audio input or real-time data.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31835"/>
            <a:ext cx="10972800" cy="755077"/>
          </a:xfrm>
        </p:spPr>
        <p:txBody>
          <a:bodyPr>
            <a:normAutofit/>
          </a:bodyPr>
          <a:lstStyle/>
          <a:p>
            <a:r>
              <a:rPr sz="3200" b="1" dirty="0">
                <a:latin typeface="Helvetica" pitchFamily="2" charset="0"/>
              </a:rPr>
              <a:t>PART 2: </a:t>
            </a:r>
            <a:r>
              <a:rPr lang="en-GB" sz="3200" b="1" dirty="0">
                <a:latin typeface="Helvetica" pitchFamily="2" charset="0"/>
              </a:rPr>
              <a:t>Interrogating</a:t>
            </a:r>
            <a:r>
              <a:rPr sz="3200" b="1" dirty="0">
                <a:latin typeface="Helvetica" pitchFamily="2" charset="0"/>
              </a:rPr>
              <a:t> Potential</a:t>
            </a:r>
            <a:r>
              <a:rPr lang="en-GB" sz="3200" b="1" dirty="0">
                <a:latin typeface="Helvetica" pitchFamily="2" charset="0"/>
              </a:rPr>
              <a:t> for Motion Design</a:t>
            </a:r>
            <a:endParaRPr sz="3200" b="1" dirty="0">
              <a:latin typeface="Helvetic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14945"/>
            <a:ext cx="10972800" cy="4311219"/>
          </a:xfrm>
        </p:spPr>
        <p:txBody>
          <a:bodyPr/>
          <a:lstStyle/>
          <a:p>
            <a:pPr algn="just"/>
            <a:r>
              <a:rPr b="1" dirty="0">
                <a:latin typeface="Helvetica" pitchFamily="2" charset="0"/>
              </a:rPr>
              <a:t>2.3 </a:t>
            </a:r>
            <a:r>
              <a:rPr b="1" dirty="0">
                <a:solidFill>
                  <a:srgbClr val="C00000"/>
                </a:solidFill>
                <a:latin typeface="Helvetica" pitchFamily="2" charset="0"/>
              </a:rPr>
              <a:t>Where would motion sit within your </a:t>
            </a:r>
            <a:r>
              <a:rPr lang="en-GB" b="1" dirty="0">
                <a:solidFill>
                  <a:srgbClr val="C00000"/>
                </a:solidFill>
                <a:latin typeface="Helvetica" pitchFamily="2" charset="0"/>
              </a:rPr>
              <a:t>design </a:t>
            </a:r>
            <a:r>
              <a:rPr b="1" dirty="0">
                <a:solidFill>
                  <a:srgbClr val="C00000"/>
                </a:solidFill>
                <a:latin typeface="Helvetica" pitchFamily="2" charset="0"/>
              </a:rPr>
              <a:t>project?</a:t>
            </a:r>
          </a:p>
          <a:p>
            <a:pPr algn="just"/>
            <a:endParaRPr lang="en-GB" dirty="0">
              <a:latin typeface="Helvetica" pitchFamily="2" charset="0"/>
            </a:endParaRPr>
          </a:p>
          <a:p>
            <a:pPr algn="just"/>
            <a:r>
              <a:rPr dirty="0">
                <a:latin typeface="Helvetica" pitchFamily="2" charset="0"/>
              </a:rPr>
              <a:t>Could it be the main output? A supporting artefact? A method of research or feedback?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57768"/>
            <a:ext cx="10972800" cy="1143000"/>
          </a:xfrm>
        </p:spPr>
        <p:txBody>
          <a:bodyPr>
            <a:normAutofit/>
          </a:bodyPr>
          <a:lstStyle/>
          <a:p>
            <a:r>
              <a:rPr sz="3200" b="1" dirty="0">
                <a:latin typeface="Helvetica" pitchFamily="2" charset="0"/>
              </a:rPr>
              <a:t>PART 3: Mood, Movement &amp; Message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38751"/>
            <a:ext cx="10668000" cy="4525963"/>
          </a:xfrm>
        </p:spPr>
        <p:txBody>
          <a:bodyPr>
            <a:normAutofit/>
          </a:bodyPr>
          <a:lstStyle/>
          <a:p>
            <a:r>
              <a:rPr sz="1800" b="1" dirty="0">
                <a:latin typeface="Helvetica" pitchFamily="2" charset="0"/>
              </a:rPr>
              <a:t>3.1 Motion Reference </a:t>
            </a:r>
            <a:r>
              <a:rPr lang="en-GB" sz="1800" b="1" dirty="0">
                <a:latin typeface="Helvetica" pitchFamily="2" charset="0"/>
              </a:rPr>
              <a:t>– Researching and Locating Good Examples of Practice</a:t>
            </a:r>
            <a:endParaRPr sz="1800" b="1" dirty="0">
              <a:latin typeface="Helvetica" pitchFamily="2" charset="0"/>
            </a:endParaRPr>
          </a:p>
          <a:p>
            <a:pPr>
              <a:lnSpc>
                <a:spcPct val="150000"/>
              </a:lnSpc>
            </a:pPr>
            <a:r>
              <a:rPr sz="1800" dirty="0">
                <a:latin typeface="Helvetica" pitchFamily="2" charset="0"/>
              </a:rPr>
              <a:t>Find 1–2 motion-based references (film, animation, motion graphic, etc.) that relate to your topic or tone.</a:t>
            </a:r>
          </a:p>
          <a:p>
            <a:pPr>
              <a:lnSpc>
                <a:spcPct val="150000"/>
              </a:lnSpc>
            </a:pPr>
            <a:r>
              <a:rPr sz="1800" dirty="0">
                <a:latin typeface="Helvetica" pitchFamily="2" charset="0"/>
              </a:rPr>
              <a:t>Include screenshots/links and note:</a:t>
            </a:r>
          </a:p>
          <a:p>
            <a:pPr>
              <a:lnSpc>
                <a:spcPct val="150000"/>
              </a:lnSpc>
            </a:pPr>
            <a:r>
              <a:rPr sz="1800" dirty="0">
                <a:latin typeface="Helvetica" pitchFamily="2" charset="0"/>
              </a:rPr>
              <a:t>- What stands out about the style or rhythm?</a:t>
            </a:r>
          </a:p>
          <a:p>
            <a:pPr>
              <a:lnSpc>
                <a:spcPct val="150000"/>
              </a:lnSpc>
            </a:pPr>
            <a:r>
              <a:rPr sz="1800" dirty="0">
                <a:latin typeface="Helvetica" pitchFamily="2" charset="0"/>
              </a:rPr>
              <a:t>- How does it influence your thinking?</a:t>
            </a:r>
          </a:p>
          <a:p>
            <a:pPr>
              <a:lnSpc>
                <a:spcPct val="150000"/>
              </a:lnSpc>
            </a:pPr>
            <a:r>
              <a:rPr sz="1800" dirty="0">
                <a:latin typeface="Helvetica" pitchFamily="2" charset="0"/>
              </a:rPr>
              <a:t>Title / Link: __________________________</a:t>
            </a:r>
          </a:p>
          <a:p>
            <a:pPr>
              <a:lnSpc>
                <a:spcPct val="150000"/>
              </a:lnSpc>
            </a:pPr>
            <a:r>
              <a:rPr sz="1800" dirty="0">
                <a:latin typeface="Helvetica" pitchFamily="2" charset="0"/>
              </a:rPr>
              <a:t>Notes: __________________________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16203"/>
            <a:ext cx="10972800" cy="1143000"/>
          </a:xfrm>
        </p:spPr>
        <p:txBody>
          <a:bodyPr>
            <a:normAutofit/>
          </a:bodyPr>
          <a:lstStyle/>
          <a:p>
            <a:r>
              <a:rPr sz="2800" b="1" dirty="0">
                <a:latin typeface="Helvetica" pitchFamily="2" charset="0"/>
              </a:rPr>
              <a:t>PART 4: Next Steps</a:t>
            </a:r>
            <a:r>
              <a:rPr lang="en-GB" sz="2800" b="1" dirty="0">
                <a:latin typeface="Helvetica" pitchFamily="2" charset="0"/>
              </a:rPr>
              <a:t> – Exploring and Experimenting</a:t>
            </a:r>
            <a:endParaRPr sz="2800" b="1" dirty="0">
              <a:latin typeface="Helvetic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97186"/>
            <a:ext cx="10972800" cy="4525963"/>
          </a:xfrm>
        </p:spPr>
        <p:txBody>
          <a:bodyPr>
            <a:normAutofit/>
          </a:bodyPr>
          <a:lstStyle/>
          <a:p>
            <a:r>
              <a:rPr sz="2800" b="1" dirty="0">
                <a:latin typeface="Helvetica" pitchFamily="2" charset="0"/>
              </a:rPr>
              <a:t>4.1 </a:t>
            </a:r>
            <a:r>
              <a:rPr sz="2800" b="1" dirty="0">
                <a:solidFill>
                  <a:srgbClr val="C00000"/>
                </a:solidFill>
                <a:latin typeface="Helvetica" pitchFamily="2" charset="0"/>
              </a:rPr>
              <a:t>What would a motion experiment or prototype look like?</a:t>
            </a:r>
            <a:endParaRPr lang="en-GB" sz="2800" b="1" dirty="0">
              <a:solidFill>
                <a:srgbClr val="C00000"/>
              </a:solidFill>
              <a:latin typeface="Helvetica" pitchFamily="2" charset="0"/>
            </a:endParaRPr>
          </a:p>
          <a:p>
            <a:endParaRPr sz="2800" b="1" dirty="0">
              <a:solidFill>
                <a:srgbClr val="C00000"/>
              </a:solidFill>
              <a:latin typeface="Helvetica" pitchFamily="2" charset="0"/>
            </a:endParaRPr>
          </a:p>
          <a:p>
            <a:r>
              <a:rPr sz="2800" dirty="0">
                <a:latin typeface="Helvetica" pitchFamily="2" charset="0"/>
              </a:rPr>
              <a:t>Write one idea you could try in the next week:</a:t>
            </a:r>
            <a:endParaRPr lang="en-GB" sz="2800" dirty="0">
              <a:latin typeface="Helvetica" pitchFamily="2" charset="0"/>
            </a:endParaRPr>
          </a:p>
          <a:p>
            <a:pPr marL="0" indent="0">
              <a:buNone/>
            </a:pPr>
            <a:endParaRPr sz="2800" dirty="0">
              <a:latin typeface="Helvetica" pitchFamily="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43913"/>
            <a:ext cx="10972800" cy="1143000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Helvetica" pitchFamily="2" charset="0"/>
              </a:rPr>
              <a:t>PART 4: </a:t>
            </a:r>
            <a:r>
              <a:rPr sz="3200" b="1" dirty="0">
                <a:latin typeface="Helvetica" pitchFamily="2" charset="0"/>
              </a:rPr>
              <a:t>Next Steps</a:t>
            </a:r>
            <a:r>
              <a:rPr lang="en-GB" sz="3200" b="1" dirty="0">
                <a:latin typeface="Helvetica" pitchFamily="2" charset="0"/>
              </a:rPr>
              <a:t> - Skills &amp; Support Needed</a:t>
            </a:r>
            <a:endParaRPr sz="3200" b="1" dirty="0">
              <a:latin typeface="Helvetica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2616" y="1600201"/>
            <a:ext cx="9999784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4.2 </a:t>
            </a:r>
            <a:r>
              <a:rPr sz="2000" b="1" dirty="0">
                <a:latin typeface="Helvetica" pitchFamily="2" charset="0"/>
              </a:rPr>
              <a:t>Skills &amp; Support Needed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What do you need to learn or access to make this happen?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After </a:t>
            </a:r>
            <a:r>
              <a:rPr lang="en-GB" sz="2000" dirty="0">
                <a:latin typeface="Helvetica" pitchFamily="2" charset="0"/>
              </a:rPr>
              <a:t>Premiere</a:t>
            </a:r>
            <a:r>
              <a:rPr sz="2000" dirty="0">
                <a:latin typeface="Helvetica" pitchFamily="2" charset="0"/>
              </a:rPr>
              <a:t> basics</a:t>
            </a:r>
            <a:endParaRPr lang="en-GB" sz="2000" dirty="0">
              <a:latin typeface="Helvetica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latin typeface="Helvetica" pitchFamily="2" charset="0"/>
              </a:rPr>
              <a:t>- [ ] After Effects basics</a:t>
            </a:r>
            <a:endParaRPr sz="2000" dirty="0">
              <a:latin typeface="Helvetica" pitchFamily="2" charset="0"/>
            </a:endParaRP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Storyboarding / animatics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Sound + motion syncing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Creative coding / generative motion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Help finding reference material</a:t>
            </a:r>
          </a:p>
          <a:p>
            <a:pPr>
              <a:lnSpc>
                <a:spcPct val="150000"/>
              </a:lnSpc>
            </a:pPr>
            <a:r>
              <a:rPr sz="2000" dirty="0">
                <a:latin typeface="Helvetica" pitchFamily="2" charset="0"/>
              </a:rPr>
              <a:t>- [ ] Other: _____________________________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786</Words>
  <Application>Microsoft Macintosh PowerPoint</Application>
  <PresentationFormat>Widescreen</PresentationFormat>
  <Paragraphs>98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Calibri</vt:lpstr>
      <vt:lpstr>Helvetica</vt:lpstr>
      <vt:lpstr>Office Theme</vt:lpstr>
      <vt:lpstr>Motion Design in Visual Communication</vt:lpstr>
      <vt:lpstr>Motion Design in Visual Communication</vt:lpstr>
      <vt:lpstr>PART 1: Mapping Your Project</vt:lpstr>
      <vt:lpstr>PART 1: Mapping Your Project</vt:lpstr>
      <vt:lpstr>How could motion support or extend your idea?</vt:lpstr>
      <vt:lpstr>PART 2.1 – Purpose of Motion - EXAMPLES</vt:lpstr>
      <vt:lpstr>What motion format(s) might suit your project best?</vt:lpstr>
      <vt:lpstr>PART 2.2 – Type of Motion - EXAMPLES</vt:lpstr>
      <vt:lpstr>PART 2: Interrogating Potential for Motion Design</vt:lpstr>
      <vt:lpstr>PART 3: Mood, Movement &amp; Message</vt:lpstr>
      <vt:lpstr>PART 4: Next Steps – Exploring and Experimenting</vt:lpstr>
      <vt:lpstr>PART 4: Next Steps - Skills &amp; Support Needed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Robert Jones</cp:lastModifiedBy>
  <cp:revision>7</cp:revision>
  <dcterms:created xsi:type="dcterms:W3CDTF">2013-01-27T09:14:16Z</dcterms:created>
  <dcterms:modified xsi:type="dcterms:W3CDTF">2025-06-20T08:28:07Z</dcterms:modified>
  <cp:category/>
</cp:coreProperties>
</file>