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7"/>
  </p:notesMasterIdLst>
  <p:handoutMasterIdLst>
    <p:handoutMasterId r:id="rId28"/>
  </p:handoutMasterIdLst>
  <p:sldIdLst>
    <p:sldId id="256" r:id="rId5"/>
    <p:sldId id="315" r:id="rId6"/>
    <p:sldId id="316" r:id="rId7"/>
    <p:sldId id="358" r:id="rId8"/>
    <p:sldId id="375" r:id="rId9"/>
    <p:sldId id="376" r:id="rId10"/>
    <p:sldId id="379" r:id="rId11"/>
    <p:sldId id="377" r:id="rId12"/>
    <p:sldId id="378" r:id="rId13"/>
    <p:sldId id="380" r:id="rId14"/>
    <p:sldId id="381" r:id="rId15"/>
    <p:sldId id="383" r:id="rId16"/>
    <p:sldId id="384" r:id="rId17"/>
    <p:sldId id="385" r:id="rId18"/>
    <p:sldId id="386" r:id="rId19"/>
    <p:sldId id="382" r:id="rId20"/>
    <p:sldId id="387" r:id="rId21"/>
    <p:sldId id="388" r:id="rId22"/>
    <p:sldId id="389" r:id="rId23"/>
    <p:sldId id="390" r:id="rId24"/>
    <p:sldId id="329" r:id="rId25"/>
    <p:sldId id="357"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20"/>
    <p:restoredTop sz="95588"/>
  </p:normalViewPr>
  <p:slideViewPr>
    <p:cSldViewPr>
      <p:cViewPr varScale="1">
        <p:scale>
          <a:sx n="100" d="100"/>
          <a:sy n="100" d="100"/>
        </p:scale>
        <p:origin x="1448" y="17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28/03/2021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3/28/21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F4B96860-502C-454D-9214-F84E15D7E877}"/>
              </a:ext>
            </a:extLst>
          </p:cNvPr>
          <p:cNvSpPr>
            <a:spLocks noGrp="1" noRot="1" noChangeAspect="1" noTextEdit="1"/>
          </p:cNvSpPr>
          <p:nvPr>
            <p:ph type="sldImg"/>
          </p:nvPr>
        </p:nvSpPr>
        <p:spPr>
          <a:ln/>
        </p:spPr>
      </p:sp>
      <p:sp>
        <p:nvSpPr>
          <p:cNvPr id="35843" name="Notes Placeholder 2">
            <a:extLst>
              <a:ext uri="{FF2B5EF4-FFF2-40B4-BE49-F238E27FC236}">
                <a16:creationId xmlns:a16="http://schemas.microsoft.com/office/drawing/2014/main" id="{B00EB98F-C706-4299-84A5-E830CE0ED06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5844" name="Slide Number Placeholder 3">
            <a:extLst>
              <a:ext uri="{FF2B5EF4-FFF2-40B4-BE49-F238E27FC236}">
                <a16:creationId xmlns:a16="http://schemas.microsoft.com/office/drawing/2014/main" id="{46A531E7-ED25-4937-B6B5-256E12BD269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7BD3F0B8-D543-4790-8A4C-99251BE813CD}" type="slidenum">
              <a:rPr lang="en-GB" altLang="en-US">
                <a:latin typeface="Times New Roman" panose="02020603050405020304" pitchFamily="18" charset="0"/>
              </a:rPr>
              <a:pPr eaLnBrk="1" hangingPunct="1"/>
              <a:t>2</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65368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3</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0826021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4</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160625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5</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8127573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6</a:t>
            </a:fld>
            <a:endParaRPr lang="en-GB" altLang="en-US">
              <a:latin typeface="Times New Roman" panose="02020603050405020304" pitchFamily="18" charset="0"/>
            </a:endParaRPr>
          </a:p>
        </p:txBody>
      </p:sp>
    </p:spTree>
    <p:extLst>
      <p:ext uri="{BB962C8B-B14F-4D97-AF65-F5344CB8AC3E}">
        <p14:creationId xmlns:p14="http://schemas.microsoft.com/office/powerpoint/2010/main" val="9743601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7</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6440038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8</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8119892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9</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2254322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10</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3694973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11</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7840456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12</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0477206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13</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323137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14</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0484814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15</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0811872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16</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1660265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17</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6452706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18</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2619966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19</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28643191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20</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49680651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28/03/2021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28/03/2021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28/03/2021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28/03/2021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28/03/2021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28/03/2021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28/03/2021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28/03/2021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4.tiff"/></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hyperlink" Target="https://www.slideshare.net/ludymae/chapter-9methods-of-data-collection" TargetMode="External"/><Relationship Id="rId2" Type="http://schemas.openxmlformats.org/officeDocument/2006/relationships/hyperlink" Target="https://www.simplypsychology.org/likert-scale.html" TargetMode="External"/><Relationship Id="rId1" Type="http://schemas.openxmlformats.org/officeDocument/2006/relationships/slideLayout" Target="../slideLayouts/slideLayout2.xml"/><Relationship Id="rId4" Type="http://schemas.openxmlformats.org/officeDocument/2006/relationships/hyperlink" Target="https://www.slideshare.net/cadella49/questionnaire-design-admin"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340768"/>
            <a:ext cx="7992888" cy="1470025"/>
          </a:xfrm>
        </p:spPr>
        <p:txBody>
          <a:bodyPr>
            <a:normAutofit fontScale="90000"/>
          </a:bodyPr>
          <a:lstStyle/>
          <a:p>
            <a:pPr marL="0" indent="0"/>
            <a:r>
              <a:rPr lang="en-GB" altLang="en-US" b="1" dirty="0">
                <a:solidFill>
                  <a:srgbClr val="FFCC00"/>
                </a:solidFill>
              </a:rPr>
              <a:t>Digital Skills and Research Methods (DSR – </a:t>
            </a:r>
            <a:r>
              <a:rPr lang="en-GB" altLang="en-US" b="1" dirty="0" err="1">
                <a:solidFill>
                  <a:srgbClr val="FFCC00"/>
                </a:solidFill>
              </a:rPr>
              <a:t>H&amp;Sc</a:t>
            </a:r>
            <a:r>
              <a:rPr lang="en-GB" altLang="en-US" b="1" dirty="0">
                <a:solidFill>
                  <a:srgbClr val="FFCC00"/>
                </a:solidFill>
              </a:rPr>
              <a:t>)</a:t>
            </a:r>
            <a:br>
              <a:rPr lang="en-GB" altLang="en-US" b="1" dirty="0">
                <a:solidFill>
                  <a:srgbClr val="FFCC00"/>
                </a:solidFill>
              </a:rPr>
            </a:br>
            <a:r>
              <a:rPr lang="en-GB" altLang="en-US" b="1" dirty="0">
                <a:solidFill>
                  <a:srgbClr val="FFCC00"/>
                </a:solidFill>
              </a:rPr>
              <a:t>BMSW 4003</a:t>
            </a:r>
          </a:p>
        </p:txBody>
      </p:sp>
      <p:sp>
        <p:nvSpPr>
          <p:cNvPr id="3" name="Title 1">
            <a:extLst>
              <a:ext uri="{FF2B5EF4-FFF2-40B4-BE49-F238E27FC236}">
                <a16:creationId xmlns:a16="http://schemas.microsoft.com/office/drawing/2014/main" id="{8F1FDA89-5FBB-4CC3-B6AB-BC0969476989}"/>
              </a:ext>
            </a:extLst>
          </p:cNvPr>
          <p:cNvSpPr txBox="1">
            <a:spLocks/>
          </p:cNvSpPr>
          <p:nvPr/>
        </p:nvSpPr>
        <p:spPr>
          <a:xfrm>
            <a:off x="4577680" y="3861048"/>
            <a:ext cx="4032448" cy="749945"/>
          </a:xfrm>
          <a:prstGeom prst="rect">
            <a:avLst/>
          </a:prstGeom>
        </p:spPr>
        <p:txBody>
          <a:bodyPr vert="horz" lIns="91440" tIns="45720" rIns="91440" bIns="45720" rtlCol="0" anchor="ctr">
            <a:normAutofit fontScale="92500" lnSpcReduction="1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2400" b="1" dirty="0"/>
              <a:t>Week 7: Session 1:</a:t>
            </a:r>
          </a:p>
          <a:p>
            <a:r>
              <a:rPr lang="en-GB" sz="2400" b="1" dirty="0"/>
              <a:t> Sample &amp; Population in research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13">
            <a:extLst>
              <a:ext uri="{FF2B5EF4-FFF2-40B4-BE49-F238E27FC236}">
                <a16:creationId xmlns:a16="http://schemas.microsoft.com/office/drawing/2014/main" id="{8EA1E799-F92A-4E45-96FB-056D02E85D5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2A900B68-6015-4E77-A5AA-217C9DE2E519}" type="slidenum">
              <a:rPr lang="en-GB" altLang="en-US"/>
              <a:pPr eaLnBrk="1" hangingPunct="1"/>
              <a:t>2</a:t>
            </a:fld>
            <a:endParaRPr lang="en-GB" altLang="en-US"/>
          </a:p>
        </p:txBody>
      </p:sp>
      <p:sp>
        <p:nvSpPr>
          <p:cNvPr id="5123" name="Title 1">
            <a:extLst>
              <a:ext uri="{FF2B5EF4-FFF2-40B4-BE49-F238E27FC236}">
                <a16:creationId xmlns:a16="http://schemas.microsoft.com/office/drawing/2014/main" id="{1D6C6B8E-42AE-4ABD-A425-9A42C4F39F4A}"/>
              </a:ext>
            </a:extLst>
          </p:cNvPr>
          <p:cNvSpPr>
            <a:spLocks noGrp="1"/>
          </p:cNvSpPr>
          <p:nvPr>
            <p:ph type="title"/>
          </p:nvPr>
        </p:nvSpPr>
        <p:spPr/>
        <p:txBody>
          <a:bodyPr/>
          <a:lstStyle/>
          <a:p>
            <a:pPr algn="ctr" fontAlgn="auto">
              <a:spcAft>
                <a:spcPts val="0"/>
              </a:spcAft>
              <a:defRPr/>
            </a:pPr>
            <a:r>
              <a:rPr lang="en-GB" b="1" dirty="0">
                <a:latin typeface="Calibri" pitchFamily="34" charset="0"/>
              </a:rPr>
              <a:t>Learning outcomes</a:t>
            </a:r>
          </a:p>
        </p:txBody>
      </p:sp>
      <p:sp>
        <p:nvSpPr>
          <p:cNvPr id="11268" name="Content Placeholder 2">
            <a:extLst>
              <a:ext uri="{FF2B5EF4-FFF2-40B4-BE49-F238E27FC236}">
                <a16:creationId xmlns:a16="http://schemas.microsoft.com/office/drawing/2014/main" id="{47884219-D6FE-4012-A6A8-BA339FEF4541}"/>
              </a:ext>
            </a:extLst>
          </p:cNvPr>
          <p:cNvSpPr>
            <a:spLocks noGrp="1"/>
          </p:cNvSpPr>
          <p:nvPr>
            <p:ph idx="4294967295"/>
          </p:nvPr>
        </p:nvSpPr>
        <p:spPr>
          <a:xfrm>
            <a:off x="487288" y="1566862"/>
            <a:ext cx="8075612" cy="3724275"/>
          </a:xfrm>
        </p:spPr>
        <p:txBody>
          <a:bodyPr>
            <a:normAutofit fontScale="85000" lnSpcReduction="20000"/>
          </a:bodyPr>
          <a:lstStyle/>
          <a:p>
            <a:pPr algn="just">
              <a:buFont typeface="Wingdings" panose="05000000000000000000" pitchFamily="2" charset="2"/>
              <a:buNone/>
            </a:pPr>
            <a:r>
              <a:rPr lang="en-GB" altLang="en-US" b="1" dirty="0">
                <a:latin typeface="Calibri" panose="020F0502020204030204" pitchFamily="34" charset="0"/>
              </a:rPr>
              <a:t>By the end of this session, students you will be able to:</a:t>
            </a:r>
            <a:r>
              <a:rPr lang="en-GB" altLang="en-US" dirty="0">
                <a:latin typeface="Calibri" panose="020F0502020204030204" pitchFamily="34" charset="0"/>
              </a:rPr>
              <a:t> </a:t>
            </a:r>
          </a:p>
          <a:p>
            <a:pPr algn="just">
              <a:buFont typeface="Wingdings" panose="05000000000000000000" pitchFamily="2" charset="2"/>
              <a:buNone/>
            </a:pPr>
            <a:endParaRPr lang="en-GB" altLang="en-US" dirty="0">
              <a:latin typeface="Calibri" panose="020F0502020204030204" pitchFamily="34" charset="0"/>
            </a:endParaRPr>
          </a:p>
          <a:p>
            <a:pPr algn="just"/>
            <a:r>
              <a:rPr lang="en-GB" altLang="en-US" dirty="0">
                <a:latin typeface="Calibri" panose="020F0502020204030204" pitchFamily="34" charset="0"/>
              </a:rPr>
              <a:t>Understand concept of Population in research </a:t>
            </a:r>
          </a:p>
          <a:p>
            <a:pPr algn="just"/>
            <a:endParaRPr lang="en-GB" altLang="en-US" dirty="0">
              <a:latin typeface="Calibri" panose="020F0502020204030204" pitchFamily="34" charset="0"/>
            </a:endParaRPr>
          </a:p>
          <a:p>
            <a:pPr algn="just"/>
            <a:r>
              <a:rPr lang="en-GB" altLang="en-US" dirty="0">
                <a:latin typeface="Calibri" panose="020F0502020204030204" pitchFamily="34" charset="0"/>
              </a:rPr>
              <a:t>Understand concepts of sample and sample frame and size</a:t>
            </a:r>
          </a:p>
          <a:p>
            <a:pPr algn="just"/>
            <a:endParaRPr lang="en-GB" altLang="en-US" dirty="0">
              <a:latin typeface="Calibri" panose="020F0502020204030204" pitchFamily="34" charset="0"/>
            </a:endParaRPr>
          </a:p>
          <a:p>
            <a:pPr algn="just"/>
            <a:r>
              <a:rPr lang="en-GB" altLang="en-US" dirty="0">
                <a:latin typeface="Calibri" panose="020F0502020204030204" pitchFamily="34" charset="0"/>
              </a:rPr>
              <a:t>Understand sampling and various sampling techniques</a:t>
            </a:r>
          </a:p>
          <a:p>
            <a:pPr algn="just"/>
            <a:endParaRPr lang="en-GB" altLang="en-US" dirty="0">
              <a:latin typeface="Calibri" panose="020F0502020204030204" pitchFamily="34" charset="0"/>
            </a:endParaRPr>
          </a:p>
          <a:p>
            <a:pPr algn="just"/>
            <a:endParaRPr lang="en-GB" altLang="en-US" dirty="0"/>
          </a:p>
        </p:txBody>
      </p:sp>
    </p:spTree>
    <p:extLst>
      <p:ext uri="{BB962C8B-B14F-4D97-AF65-F5344CB8AC3E}">
        <p14:creationId xmlns:p14="http://schemas.microsoft.com/office/powerpoint/2010/main" val="29591004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3</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lstStyle/>
          <a:p>
            <a:pPr algn="ctr" fontAlgn="auto">
              <a:spcAft>
                <a:spcPts val="0"/>
              </a:spcAft>
              <a:defRPr/>
            </a:pPr>
            <a:r>
              <a:rPr lang="en-GB" b="1" dirty="0">
                <a:latin typeface="Calibri" pitchFamily="34" charset="0"/>
              </a:rPr>
              <a:t>What is Population?</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534380" y="1351533"/>
            <a:ext cx="8075240" cy="4381723"/>
          </a:xfrm>
        </p:spPr>
        <p:txBody>
          <a:bodyPr>
            <a:normAutofit lnSpcReduction="10000"/>
          </a:bodyPr>
          <a:lstStyle/>
          <a:p>
            <a:pPr algn="just"/>
            <a:r>
              <a:rPr lang="en-GB" altLang="en-US" sz="2400" dirty="0"/>
              <a:t>The terminology population in research is a complete set of elements (persons or objects) that possess some common characteristics defined by the sampling criteria established by the researcher </a:t>
            </a:r>
          </a:p>
          <a:p>
            <a:pPr algn="just"/>
            <a:endParaRPr lang="en-GB" altLang="en-US" sz="2400" dirty="0"/>
          </a:p>
          <a:p>
            <a:pPr algn="just"/>
            <a:r>
              <a:rPr lang="en-GB" altLang="en-US" sz="2400" dirty="0"/>
              <a:t>Population can be explained as a comprehensive group of individuals, institutions, objects and so forth with have a common characteristics that are the interest of a researcher </a:t>
            </a:r>
          </a:p>
          <a:p>
            <a:pPr algn="just"/>
            <a:endParaRPr lang="en-GB" altLang="en-US" sz="2400" dirty="0"/>
          </a:p>
          <a:p>
            <a:pPr algn="just"/>
            <a:r>
              <a:rPr lang="en-GB" altLang="en-US" sz="2400" dirty="0"/>
              <a:t>Population can be defined as larger group of people from which individuals are selected to participate in the study</a:t>
            </a:r>
          </a:p>
          <a:p>
            <a:pPr algn="just"/>
            <a:endParaRPr lang="en-GB" altLang="en-US" sz="2400" dirty="0"/>
          </a:p>
          <a:p>
            <a:pPr algn="just"/>
            <a:endParaRPr lang="en-GB" altLang="en-US" sz="2400" dirty="0"/>
          </a:p>
          <a:p>
            <a:pPr algn="just"/>
            <a:endParaRPr lang="en-GB" altLang="en-US" sz="2400" dirty="0"/>
          </a:p>
        </p:txBody>
      </p:sp>
      <p:sp>
        <p:nvSpPr>
          <p:cNvPr id="5" name="TextBox 4">
            <a:extLst>
              <a:ext uri="{FF2B5EF4-FFF2-40B4-BE49-F238E27FC236}">
                <a16:creationId xmlns:a16="http://schemas.microsoft.com/office/drawing/2014/main" id="{C70677CD-7DB6-9146-A25B-457C45EF1B0E}"/>
              </a:ext>
            </a:extLst>
          </p:cNvPr>
          <p:cNvSpPr txBox="1"/>
          <p:nvPr/>
        </p:nvSpPr>
        <p:spPr>
          <a:xfrm>
            <a:off x="4602952" y="5321801"/>
            <a:ext cx="4083848" cy="369332"/>
          </a:xfrm>
          <a:prstGeom prst="rect">
            <a:avLst/>
          </a:prstGeom>
          <a:noFill/>
        </p:spPr>
        <p:txBody>
          <a:bodyPr wrap="square" rtlCol="0">
            <a:spAutoFit/>
          </a:bodyPr>
          <a:lstStyle/>
          <a:p>
            <a:r>
              <a:rPr lang="en-US" dirty="0"/>
              <a:t>Source: </a:t>
            </a:r>
            <a:r>
              <a:rPr lang="en-US" dirty="0" err="1"/>
              <a:t>Rafeedalie</a:t>
            </a:r>
            <a:r>
              <a:rPr lang="en-US" dirty="0"/>
              <a:t>  (2019) &amp; </a:t>
            </a:r>
            <a:r>
              <a:rPr lang="en-US" dirty="0" err="1"/>
              <a:t>Toh</a:t>
            </a:r>
            <a:r>
              <a:rPr lang="en-US" dirty="0"/>
              <a:t> (2015)</a:t>
            </a:r>
          </a:p>
        </p:txBody>
      </p:sp>
    </p:spTree>
    <p:extLst>
      <p:ext uri="{BB962C8B-B14F-4D97-AF65-F5344CB8AC3E}">
        <p14:creationId xmlns:p14="http://schemas.microsoft.com/office/powerpoint/2010/main" val="38930835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4</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lstStyle/>
          <a:p>
            <a:pPr algn="ctr" fontAlgn="auto">
              <a:spcAft>
                <a:spcPts val="0"/>
              </a:spcAft>
              <a:defRPr/>
            </a:pPr>
            <a:r>
              <a:rPr lang="en-GB" b="1" dirty="0">
                <a:latin typeface="Calibri" pitchFamily="34" charset="0"/>
              </a:rPr>
              <a:t>Types of Population?</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529208" y="1124744"/>
            <a:ext cx="8075240" cy="4381723"/>
          </a:xfrm>
        </p:spPr>
        <p:txBody>
          <a:bodyPr>
            <a:normAutofit fontScale="92500"/>
          </a:bodyPr>
          <a:lstStyle/>
          <a:p>
            <a:pPr marL="0" indent="0" algn="just">
              <a:buNone/>
            </a:pPr>
            <a:r>
              <a:rPr lang="en-GB" altLang="en-US" sz="2400" dirty="0"/>
              <a:t>Population can be composed of two groups namely: </a:t>
            </a:r>
          </a:p>
          <a:p>
            <a:pPr marL="457200" indent="-457200" algn="just">
              <a:buAutoNum type="arabicPeriod"/>
            </a:pPr>
            <a:r>
              <a:rPr lang="en-GB" altLang="en-US" sz="2400" b="1" dirty="0"/>
              <a:t>Target Population (Universe): </a:t>
            </a:r>
          </a:p>
          <a:p>
            <a:pPr algn="just">
              <a:buFontTx/>
              <a:buChar char="-"/>
            </a:pPr>
            <a:r>
              <a:rPr lang="en-GB" altLang="en-US" sz="2400" dirty="0"/>
              <a:t>The entire group of people or objects to which the researcher wishes to generalise the study findings</a:t>
            </a:r>
          </a:p>
          <a:p>
            <a:pPr algn="just">
              <a:buFontTx/>
              <a:buChar char="-"/>
            </a:pPr>
            <a:r>
              <a:rPr lang="en-GB" altLang="en-US" sz="2400" dirty="0"/>
              <a:t>Meet set of criteria of interest to researcher </a:t>
            </a:r>
          </a:p>
          <a:p>
            <a:pPr marL="0" indent="0" algn="just">
              <a:buNone/>
            </a:pPr>
            <a:r>
              <a:rPr lang="en-GB" altLang="en-US" sz="2400" b="1" dirty="0"/>
              <a:t>Example: </a:t>
            </a:r>
            <a:r>
              <a:rPr lang="en-GB" altLang="en-US" sz="2400" dirty="0"/>
              <a:t>All people with COVID 19, All UWTSD students with asthma </a:t>
            </a:r>
          </a:p>
          <a:p>
            <a:pPr marL="0" indent="0" algn="just">
              <a:buNone/>
            </a:pPr>
            <a:r>
              <a:rPr lang="en-GB" altLang="en-US" sz="2400" b="1" dirty="0"/>
              <a:t>2. Accessible Population: </a:t>
            </a:r>
          </a:p>
          <a:p>
            <a:pPr algn="just">
              <a:buFontTx/>
              <a:buChar char="-"/>
            </a:pPr>
            <a:r>
              <a:rPr lang="en-GB" altLang="en-US" sz="2400" dirty="0"/>
              <a:t>The portion of the population to which the researcher has reasonable access; may be a subset of the target population </a:t>
            </a:r>
          </a:p>
          <a:p>
            <a:pPr algn="just">
              <a:buFontTx/>
              <a:buChar char="-"/>
            </a:pPr>
            <a:r>
              <a:rPr lang="en-GB" altLang="en-US" sz="2400" dirty="0"/>
              <a:t>Maybe limited to region, state, city, country, or institution </a:t>
            </a:r>
          </a:p>
          <a:p>
            <a:pPr marL="0" indent="0" algn="just">
              <a:buNone/>
            </a:pPr>
            <a:r>
              <a:rPr lang="en-GB" altLang="en-US" sz="2400" b="1" dirty="0"/>
              <a:t>Example: </a:t>
            </a:r>
            <a:r>
              <a:rPr lang="en-GB" altLang="en-US" sz="2400" dirty="0"/>
              <a:t>All people with COVID 19 in the London city </a:t>
            </a:r>
            <a:endParaRPr lang="en-GB" altLang="en-US" sz="2400" b="1" dirty="0"/>
          </a:p>
          <a:p>
            <a:pPr algn="just">
              <a:buFontTx/>
              <a:buChar char="-"/>
            </a:pPr>
            <a:endParaRPr lang="en-GB" altLang="en-US" sz="2400" dirty="0"/>
          </a:p>
          <a:p>
            <a:pPr marL="0" indent="0" algn="just">
              <a:buNone/>
            </a:pPr>
            <a:endParaRPr lang="en-GB" altLang="en-US" sz="2400" dirty="0"/>
          </a:p>
          <a:p>
            <a:pPr marL="0" indent="0" algn="just">
              <a:buNone/>
            </a:pPr>
            <a:endParaRPr lang="en-GB" altLang="en-US" sz="2400" b="1" dirty="0"/>
          </a:p>
        </p:txBody>
      </p:sp>
      <p:sp>
        <p:nvSpPr>
          <p:cNvPr id="5" name="TextBox 4">
            <a:extLst>
              <a:ext uri="{FF2B5EF4-FFF2-40B4-BE49-F238E27FC236}">
                <a16:creationId xmlns:a16="http://schemas.microsoft.com/office/drawing/2014/main" id="{1B27EF89-52AC-834E-BD0B-8377E5FD5F47}"/>
              </a:ext>
            </a:extLst>
          </p:cNvPr>
          <p:cNvSpPr txBox="1"/>
          <p:nvPr/>
        </p:nvSpPr>
        <p:spPr>
          <a:xfrm>
            <a:off x="5240680" y="5435932"/>
            <a:ext cx="3939832" cy="369332"/>
          </a:xfrm>
          <a:prstGeom prst="rect">
            <a:avLst/>
          </a:prstGeom>
          <a:noFill/>
        </p:spPr>
        <p:txBody>
          <a:bodyPr wrap="square" rtlCol="0">
            <a:spAutoFit/>
          </a:bodyPr>
          <a:lstStyle/>
          <a:p>
            <a:r>
              <a:rPr lang="en-US" dirty="0"/>
              <a:t>Source: McLeod (2018) &amp; Ali (2012)</a:t>
            </a:r>
          </a:p>
        </p:txBody>
      </p:sp>
    </p:spTree>
    <p:extLst>
      <p:ext uri="{BB962C8B-B14F-4D97-AF65-F5344CB8AC3E}">
        <p14:creationId xmlns:p14="http://schemas.microsoft.com/office/powerpoint/2010/main" val="27215379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5</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lstStyle/>
          <a:p>
            <a:pPr algn="ctr" fontAlgn="auto">
              <a:spcAft>
                <a:spcPts val="0"/>
              </a:spcAft>
              <a:defRPr/>
            </a:pPr>
            <a:r>
              <a:rPr lang="en-GB" b="1" dirty="0">
                <a:latin typeface="Calibri" pitchFamily="34" charset="0"/>
              </a:rPr>
              <a:t>What is Sample?</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529208" y="1124744"/>
            <a:ext cx="8075240" cy="4381723"/>
          </a:xfrm>
        </p:spPr>
        <p:txBody>
          <a:bodyPr>
            <a:normAutofit fontScale="92500" lnSpcReduction="10000"/>
          </a:bodyPr>
          <a:lstStyle/>
          <a:p>
            <a:pPr algn="just"/>
            <a:r>
              <a:rPr lang="en-GB" altLang="en-US" sz="2400" dirty="0"/>
              <a:t>The terminology Sample is the selected elements (people or object) chosen for participation in a study where people are referred to as subjects or participants </a:t>
            </a:r>
          </a:p>
          <a:p>
            <a:pPr algn="just"/>
            <a:endParaRPr lang="en-GB" altLang="en-US" sz="2400" dirty="0"/>
          </a:p>
          <a:p>
            <a:pPr algn="just"/>
            <a:r>
              <a:rPr lang="en-GB" altLang="en-US" sz="2400" dirty="0"/>
              <a:t>Sample can be defined as the small portion of a population selected for a particular study. The sample should clearly represent the characteristics of intended group </a:t>
            </a:r>
          </a:p>
          <a:p>
            <a:pPr algn="just"/>
            <a:endParaRPr lang="en-GB" altLang="en-US" sz="2400" dirty="0"/>
          </a:p>
          <a:p>
            <a:pPr algn="just"/>
            <a:r>
              <a:rPr lang="en-GB" altLang="en-US" sz="2400" dirty="0"/>
              <a:t>In educational research, it is not possible to a researcher to approach all the individuals in a population for the purpose of data collection. Instead, researchers select and approach a representative group of individuals who fall under the same category to collect data. </a:t>
            </a:r>
          </a:p>
          <a:p>
            <a:pPr marL="0" indent="0" algn="just">
              <a:buNone/>
            </a:pPr>
            <a:endParaRPr lang="en-GB" altLang="en-US" sz="2400" dirty="0"/>
          </a:p>
          <a:p>
            <a:pPr marL="0" indent="0" algn="just">
              <a:buNone/>
            </a:pPr>
            <a:endParaRPr lang="en-GB" altLang="en-US" sz="2400" b="1" dirty="0"/>
          </a:p>
        </p:txBody>
      </p:sp>
      <p:sp>
        <p:nvSpPr>
          <p:cNvPr id="5" name="TextBox 4">
            <a:extLst>
              <a:ext uri="{FF2B5EF4-FFF2-40B4-BE49-F238E27FC236}">
                <a16:creationId xmlns:a16="http://schemas.microsoft.com/office/drawing/2014/main" id="{1B27EF89-52AC-834E-BD0B-8377E5FD5F47}"/>
              </a:ext>
            </a:extLst>
          </p:cNvPr>
          <p:cNvSpPr txBox="1"/>
          <p:nvPr/>
        </p:nvSpPr>
        <p:spPr>
          <a:xfrm>
            <a:off x="5240680" y="5435932"/>
            <a:ext cx="3939832" cy="369332"/>
          </a:xfrm>
          <a:prstGeom prst="rect">
            <a:avLst/>
          </a:prstGeom>
          <a:noFill/>
        </p:spPr>
        <p:txBody>
          <a:bodyPr wrap="square" rtlCol="0">
            <a:spAutoFit/>
          </a:bodyPr>
          <a:lstStyle/>
          <a:p>
            <a:r>
              <a:rPr lang="en-US" dirty="0"/>
              <a:t>Source: McLeod (2018) &amp; Ali (2012)</a:t>
            </a:r>
          </a:p>
        </p:txBody>
      </p:sp>
    </p:spTree>
    <p:extLst>
      <p:ext uri="{BB962C8B-B14F-4D97-AF65-F5344CB8AC3E}">
        <p14:creationId xmlns:p14="http://schemas.microsoft.com/office/powerpoint/2010/main" val="31093899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6</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a:bodyPr>
          <a:lstStyle/>
          <a:p>
            <a:pPr algn="ctr" fontAlgn="auto">
              <a:spcAft>
                <a:spcPts val="0"/>
              </a:spcAft>
              <a:defRPr/>
            </a:pPr>
            <a:r>
              <a:rPr lang="en-GB" b="1" dirty="0">
                <a:latin typeface="Calibri" pitchFamily="34" charset="0"/>
              </a:rPr>
              <a:t>Sample Frame?</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529208" y="1124744"/>
            <a:ext cx="8075240" cy="4381723"/>
          </a:xfrm>
        </p:spPr>
        <p:txBody>
          <a:bodyPr>
            <a:normAutofit fontScale="92500" lnSpcReduction="10000"/>
          </a:bodyPr>
          <a:lstStyle/>
          <a:p>
            <a:pPr algn="just"/>
            <a:r>
              <a:rPr lang="en-GB" altLang="en-US" sz="2400" dirty="0"/>
              <a:t>Sample frame is a list of all the elements in the population from which the sample is drawn </a:t>
            </a:r>
          </a:p>
          <a:p>
            <a:pPr algn="just"/>
            <a:endParaRPr lang="en-GB" altLang="en-US" sz="2400" dirty="0"/>
          </a:p>
          <a:p>
            <a:pPr algn="just"/>
            <a:r>
              <a:rPr lang="en-GB" altLang="en-US" sz="2400" dirty="0"/>
              <a:t>Sample frame could be extremely large if population is national or international in nature </a:t>
            </a:r>
          </a:p>
          <a:p>
            <a:pPr algn="just"/>
            <a:endParaRPr lang="en-GB" altLang="en-US" sz="2400" dirty="0"/>
          </a:p>
          <a:p>
            <a:pPr algn="just"/>
            <a:r>
              <a:rPr lang="en-GB" altLang="en-US" sz="2400" dirty="0"/>
              <a:t>Sample frame is needed so that everyone in the population is identified so they will have an equal opportunity for selection as a subject (element)</a:t>
            </a:r>
          </a:p>
          <a:p>
            <a:pPr algn="just"/>
            <a:endParaRPr lang="en-GB" altLang="en-US" sz="2400" dirty="0"/>
          </a:p>
          <a:p>
            <a:pPr marL="0" indent="0" algn="just">
              <a:buNone/>
            </a:pPr>
            <a:r>
              <a:rPr lang="en-GB" altLang="en-US" sz="2400" b="1" dirty="0"/>
              <a:t>Example: </a:t>
            </a:r>
            <a:r>
              <a:rPr lang="en-GB" altLang="en-US" sz="2400" dirty="0"/>
              <a:t>A list of all people with COVID 19 in the London city area who are members of the UWTSD</a:t>
            </a:r>
            <a:endParaRPr lang="en-GB" altLang="en-US" sz="2400" b="1" dirty="0"/>
          </a:p>
          <a:p>
            <a:pPr marL="0" indent="0" algn="just">
              <a:buNone/>
            </a:pPr>
            <a:endParaRPr lang="en-GB" altLang="en-US" sz="2400" b="1" dirty="0"/>
          </a:p>
        </p:txBody>
      </p:sp>
      <p:sp>
        <p:nvSpPr>
          <p:cNvPr id="5" name="TextBox 4">
            <a:extLst>
              <a:ext uri="{FF2B5EF4-FFF2-40B4-BE49-F238E27FC236}">
                <a16:creationId xmlns:a16="http://schemas.microsoft.com/office/drawing/2014/main" id="{1B27EF89-52AC-834E-BD0B-8377E5FD5F47}"/>
              </a:ext>
            </a:extLst>
          </p:cNvPr>
          <p:cNvSpPr txBox="1"/>
          <p:nvPr/>
        </p:nvSpPr>
        <p:spPr>
          <a:xfrm>
            <a:off x="5240680" y="5435932"/>
            <a:ext cx="3939832" cy="369332"/>
          </a:xfrm>
          <a:prstGeom prst="rect">
            <a:avLst/>
          </a:prstGeom>
          <a:noFill/>
        </p:spPr>
        <p:txBody>
          <a:bodyPr wrap="square" rtlCol="0">
            <a:spAutoFit/>
          </a:bodyPr>
          <a:lstStyle/>
          <a:p>
            <a:r>
              <a:rPr lang="en-US" dirty="0"/>
              <a:t>Source: McLeod (2018) &amp; Ali (2012)</a:t>
            </a:r>
          </a:p>
        </p:txBody>
      </p:sp>
    </p:spTree>
    <p:extLst>
      <p:ext uri="{BB962C8B-B14F-4D97-AF65-F5344CB8AC3E}">
        <p14:creationId xmlns:p14="http://schemas.microsoft.com/office/powerpoint/2010/main" val="4683442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7</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fontScale="90000"/>
          </a:bodyPr>
          <a:lstStyle/>
          <a:p>
            <a:pPr algn="ctr" fontAlgn="auto">
              <a:spcAft>
                <a:spcPts val="0"/>
              </a:spcAft>
              <a:defRPr/>
            </a:pPr>
            <a:r>
              <a:rPr lang="en-GB" b="1" dirty="0">
                <a:latin typeface="Calibri" pitchFamily="34" charset="0"/>
              </a:rPr>
              <a:t>Understanding Sample &amp; Population?</a:t>
            </a:r>
            <a:endParaRPr lang="en-GB" b="1" dirty="0">
              <a:solidFill>
                <a:schemeClr val="tx2">
                  <a:satMod val="200000"/>
                </a:schemeClr>
              </a:solidFill>
              <a:latin typeface="Calibri" pitchFamily="34" charset="0"/>
            </a:endParaRPr>
          </a:p>
        </p:txBody>
      </p:sp>
      <p:sp>
        <p:nvSpPr>
          <p:cNvPr id="5" name="TextBox 4">
            <a:extLst>
              <a:ext uri="{FF2B5EF4-FFF2-40B4-BE49-F238E27FC236}">
                <a16:creationId xmlns:a16="http://schemas.microsoft.com/office/drawing/2014/main" id="{1B27EF89-52AC-834E-BD0B-8377E5FD5F47}"/>
              </a:ext>
            </a:extLst>
          </p:cNvPr>
          <p:cNvSpPr txBox="1"/>
          <p:nvPr/>
        </p:nvSpPr>
        <p:spPr>
          <a:xfrm>
            <a:off x="5240680" y="5435932"/>
            <a:ext cx="3939832" cy="369332"/>
          </a:xfrm>
          <a:prstGeom prst="rect">
            <a:avLst/>
          </a:prstGeom>
          <a:noFill/>
        </p:spPr>
        <p:txBody>
          <a:bodyPr wrap="square" rtlCol="0">
            <a:spAutoFit/>
          </a:bodyPr>
          <a:lstStyle/>
          <a:p>
            <a:r>
              <a:rPr lang="en-US" dirty="0"/>
              <a:t>Source: McLeod (2018) &amp; Ali (2012)</a:t>
            </a:r>
          </a:p>
        </p:txBody>
      </p:sp>
      <p:pic>
        <p:nvPicPr>
          <p:cNvPr id="2" name="Picture 1">
            <a:extLst>
              <a:ext uri="{FF2B5EF4-FFF2-40B4-BE49-F238E27FC236}">
                <a16:creationId xmlns:a16="http://schemas.microsoft.com/office/drawing/2014/main" id="{7F1373DB-8D63-AE49-BB4A-4A7A9555E590}"/>
              </a:ext>
            </a:extLst>
          </p:cNvPr>
          <p:cNvPicPr>
            <a:picLocks noChangeAspect="1"/>
          </p:cNvPicPr>
          <p:nvPr/>
        </p:nvPicPr>
        <p:blipFill>
          <a:blip r:embed="rId3"/>
          <a:stretch>
            <a:fillRect/>
          </a:stretch>
        </p:blipFill>
        <p:spPr>
          <a:xfrm>
            <a:off x="571500" y="1231900"/>
            <a:ext cx="3939832" cy="4204031"/>
          </a:xfrm>
          <a:prstGeom prst="rect">
            <a:avLst/>
          </a:prstGeom>
        </p:spPr>
      </p:pic>
      <p:pic>
        <p:nvPicPr>
          <p:cNvPr id="3" name="Picture 2">
            <a:extLst>
              <a:ext uri="{FF2B5EF4-FFF2-40B4-BE49-F238E27FC236}">
                <a16:creationId xmlns:a16="http://schemas.microsoft.com/office/drawing/2014/main" id="{2D429700-B94F-9747-8C84-FDDA1C73AB56}"/>
              </a:ext>
            </a:extLst>
          </p:cNvPr>
          <p:cNvPicPr>
            <a:picLocks noChangeAspect="1"/>
          </p:cNvPicPr>
          <p:nvPr/>
        </p:nvPicPr>
        <p:blipFill>
          <a:blip r:embed="rId4"/>
          <a:stretch>
            <a:fillRect/>
          </a:stretch>
        </p:blipFill>
        <p:spPr>
          <a:xfrm>
            <a:off x="4864514" y="1279524"/>
            <a:ext cx="3939832" cy="4156407"/>
          </a:xfrm>
          <a:prstGeom prst="rect">
            <a:avLst/>
          </a:prstGeom>
          <a:solidFill>
            <a:schemeClr val="tx1">
              <a:alpha val="99000"/>
            </a:schemeClr>
          </a:solidFill>
          <a:ln w="22225">
            <a:solidFill>
              <a:schemeClr val="tx1">
                <a:alpha val="99000"/>
              </a:schemeClr>
            </a:solidFill>
          </a:ln>
        </p:spPr>
      </p:pic>
    </p:spTree>
    <p:extLst>
      <p:ext uri="{BB962C8B-B14F-4D97-AF65-F5344CB8AC3E}">
        <p14:creationId xmlns:p14="http://schemas.microsoft.com/office/powerpoint/2010/main" val="3185243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8</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a:bodyPr>
          <a:lstStyle/>
          <a:p>
            <a:pPr algn="ctr" fontAlgn="auto">
              <a:spcAft>
                <a:spcPts val="0"/>
              </a:spcAft>
              <a:defRPr/>
            </a:pPr>
            <a:r>
              <a:rPr lang="en-GB" b="1" dirty="0">
                <a:latin typeface="Calibri" pitchFamily="34" charset="0"/>
              </a:rPr>
              <a:t>Sample Size &amp; Sample Unit</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529208" y="1124744"/>
            <a:ext cx="8075240" cy="4381723"/>
          </a:xfrm>
        </p:spPr>
        <p:txBody>
          <a:bodyPr>
            <a:normAutofit fontScale="85000" lnSpcReduction="20000"/>
          </a:bodyPr>
          <a:lstStyle/>
          <a:p>
            <a:pPr marL="0" indent="0" algn="just">
              <a:buNone/>
            </a:pPr>
            <a:r>
              <a:rPr lang="en-GB" altLang="en-US" sz="2400" b="1" dirty="0"/>
              <a:t>Sample Size: </a:t>
            </a:r>
          </a:p>
          <a:p>
            <a:pPr algn="just">
              <a:buFontTx/>
              <a:buChar char="-"/>
            </a:pPr>
            <a:r>
              <a:rPr lang="en-GB" altLang="en-US" sz="2400" dirty="0"/>
              <a:t>Sample size is the total number of sample selected for the study</a:t>
            </a:r>
          </a:p>
          <a:p>
            <a:pPr algn="just">
              <a:buFontTx/>
              <a:buChar char="-"/>
            </a:pPr>
            <a:r>
              <a:rPr lang="en-GB" altLang="en-US" sz="2400" dirty="0"/>
              <a:t>There is no notion about the minimum or maximum the number of sample; instead the sample size should be optimum</a:t>
            </a:r>
          </a:p>
          <a:p>
            <a:pPr algn="just">
              <a:buFontTx/>
              <a:buChar char="-"/>
            </a:pPr>
            <a:endParaRPr lang="en-GB" altLang="en-US" sz="2400" b="1" dirty="0"/>
          </a:p>
          <a:p>
            <a:pPr marL="0" indent="0" algn="just">
              <a:buNone/>
            </a:pPr>
            <a:r>
              <a:rPr lang="en-GB" altLang="en-US" sz="2400" b="1" dirty="0"/>
              <a:t>Example: </a:t>
            </a:r>
            <a:r>
              <a:rPr lang="en-GB" altLang="en-US" sz="2400" dirty="0"/>
              <a:t>it is the number of teachers, students or stakeholders from a researcher intended to collect information regarding his/her research questions </a:t>
            </a:r>
            <a:endParaRPr lang="en-GB" altLang="en-US" sz="2400" b="1" dirty="0"/>
          </a:p>
          <a:p>
            <a:pPr marL="0" indent="0" algn="just">
              <a:buNone/>
            </a:pPr>
            <a:endParaRPr lang="en-GB" altLang="en-US" sz="2400" b="1" dirty="0"/>
          </a:p>
          <a:p>
            <a:pPr marL="0" indent="0" algn="just">
              <a:buNone/>
            </a:pPr>
            <a:r>
              <a:rPr lang="en-GB" altLang="en-US" sz="2400" b="1" dirty="0"/>
              <a:t>Sample Unit: </a:t>
            </a:r>
          </a:p>
          <a:p>
            <a:pPr algn="just">
              <a:buFontTx/>
              <a:buChar char="-"/>
            </a:pPr>
            <a:r>
              <a:rPr lang="en-GB" altLang="en-US" sz="2400" dirty="0"/>
              <a:t>Each individual that constitutes a sample is called a sampling unit or sampling element</a:t>
            </a:r>
          </a:p>
          <a:p>
            <a:pPr marL="0" indent="0" algn="just">
              <a:buNone/>
            </a:pPr>
            <a:endParaRPr lang="en-GB" altLang="en-US" sz="2400" dirty="0"/>
          </a:p>
          <a:p>
            <a:pPr marL="0" indent="0" algn="just">
              <a:buNone/>
            </a:pPr>
            <a:r>
              <a:rPr lang="en-GB" altLang="en-US" sz="2400" b="1" dirty="0"/>
              <a:t>Example: </a:t>
            </a:r>
            <a:r>
              <a:rPr lang="en-GB" altLang="en-US" sz="2400" dirty="0"/>
              <a:t>if a sample constitutes 200 teachers, each teachers in the sample are considered as sampling unit </a:t>
            </a:r>
            <a:endParaRPr lang="en-GB" altLang="en-US" sz="2400" b="1" dirty="0"/>
          </a:p>
        </p:txBody>
      </p:sp>
      <p:sp>
        <p:nvSpPr>
          <p:cNvPr id="5" name="TextBox 4">
            <a:extLst>
              <a:ext uri="{FF2B5EF4-FFF2-40B4-BE49-F238E27FC236}">
                <a16:creationId xmlns:a16="http://schemas.microsoft.com/office/drawing/2014/main" id="{1B27EF89-52AC-834E-BD0B-8377E5FD5F47}"/>
              </a:ext>
            </a:extLst>
          </p:cNvPr>
          <p:cNvSpPr txBox="1"/>
          <p:nvPr/>
        </p:nvSpPr>
        <p:spPr>
          <a:xfrm>
            <a:off x="5240680" y="5435932"/>
            <a:ext cx="3939832" cy="369332"/>
          </a:xfrm>
          <a:prstGeom prst="rect">
            <a:avLst/>
          </a:prstGeom>
          <a:noFill/>
        </p:spPr>
        <p:txBody>
          <a:bodyPr wrap="square" rtlCol="0">
            <a:spAutoFit/>
          </a:bodyPr>
          <a:lstStyle/>
          <a:p>
            <a:r>
              <a:rPr lang="en-US" dirty="0"/>
              <a:t>Source: McLeod (2018) &amp; Ali (2012)</a:t>
            </a:r>
          </a:p>
        </p:txBody>
      </p:sp>
    </p:spTree>
    <p:extLst>
      <p:ext uri="{BB962C8B-B14F-4D97-AF65-F5344CB8AC3E}">
        <p14:creationId xmlns:p14="http://schemas.microsoft.com/office/powerpoint/2010/main" val="35126364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9</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a:bodyPr>
          <a:lstStyle/>
          <a:p>
            <a:pPr algn="ctr" fontAlgn="auto">
              <a:spcAft>
                <a:spcPts val="0"/>
              </a:spcAft>
              <a:defRPr/>
            </a:pPr>
            <a:r>
              <a:rPr lang="en-GB" b="1" dirty="0">
                <a:latin typeface="Calibri" pitchFamily="34" charset="0"/>
              </a:rPr>
              <a:t>Sampling</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529208" y="1124744"/>
            <a:ext cx="8075240" cy="4381723"/>
          </a:xfrm>
        </p:spPr>
        <p:txBody>
          <a:bodyPr>
            <a:normAutofit fontScale="85000" lnSpcReduction="10000"/>
          </a:bodyPr>
          <a:lstStyle/>
          <a:p>
            <a:pPr marL="0" indent="0" algn="just">
              <a:buNone/>
            </a:pPr>
            <a:r>
              <a:rPr lang="en-GB" altLang="en-US" sz="2400" b="1" dirty="0"/>
              <a:t>Sampling: </a:t>
            </a:r>
          </a:p>
          <a:p>
            <a:pPr algn="just">
              <a:buFontTx/>
              <a:buChar char="-"/>
            </a:pPr>
            <a:r>
              <a:rPr lang="en-GB" altLang="en-US" sz="2400" dirty="0"/>
              <a:t>Sampling is the process or the drawing of the accurate representation of a unit, group or sample from a population of interest</a:t>
            </a:r>
          </a:p>
          <a:p>
            <a:pPr algn="just">
              <a:buFontTx/>
              <a:buChar char="-"/>
            </a:pPr>
            <a:endParaRPr lang="en-GB" altLang="en-US" sz="2400" dirty="0"/>
          </a:p>
          <a:p>
            <a:pPr algn="just">
              <a:buFontTx/>
              <a:buChar char="-"/>
            </a:pPr>
            <a:r>
              <a:rPr lang="en-GB" altLang="en-US" sz="2400" dirty="0"/>
              <a:t>Sampling is the process of selecting a group of people, events, behaviours, or other with which to conduct a study </a:t>
            </a:r>
          </a:p>
          <a:p>
            <a:pPr algn="just">
              <a:buFontTx/>
              <a:buChar char="-"/>
            </a:pPr>
            <a:endParaRPr lang="en-GB" altLang="en-US" sz="2400" dirty="0"/>
          </a:p>
          <a:p>
            <a:pPr algn="just">
              <a:buFontTx/>
              <a:buChar char="-"/>
            </a:pPr>
            <a:r>
              <a:rPr lang="en-GB" altLang="en-US" sz="2400" dirty="0"/>
              <a:t>Sampling is the process of selecting a number of individuals for a study in such a way that the individuals represent the larger group from which they were selected</a:t>
            </a:r>
          </a:p>
          <a:p>
            <a:pPr algn="just">
              <a:buFontTx/>
              <a:buChar char="-"/>
            </a:pPr>
            <a:endParaRPr lang="en-GB" altLang="en-US" sz="2400" dirty="0"/>
          </a:p>
          <a:p>
            <a:pPr algn="just">
              <a:buFontTx/>
              <a:buChar char="-"/>
            </a:pPr>
            <a:r>
              <a:rPr lang="en-GB" altLang="en-US" sz="2400" dirty="0"/>
              <a:t>Sampling is the representatives selected for a study whose characteristics exemplify the larger group from which they were selected </a:t>
            </a:r>
          </a:p>
          <a:p>
            <a:pPr marL="0" indent="0" algn="just">
              <a:buNone/>
            </a:pPr>
            <a:endParaRPr lang="en-GB" altLang="en-US" sz="2400" dirty="0"/>
          </a:p>
        </p:txBody>
      </p:sp>
      <p:sp>
        <p:nvSpPr>
          <p:cNvPr id="5" name="TextBox 4">
            <a:extLst>
              <a:ext uri="{FF2B5EF4-FFF2-40B4-BE49-F238E27FC236}">
                <a16:creationId xmlns:a16="http://schemas.microsoft.com/office/drawing/2014/main" id="{1B27EF89-52AC-834E-BD0B-8377E5FD5F47}"/>
              </a:ext>
            </a:extLst>
          </p:cNvPr>
          <p:cNvSpPr txBox="1"/>
          <p:nvPr/>
        </p:nvSpPr>
        <p:spPr>
          <a:xfrm>
            <a:off x="5240680" y="5435932"/>
            <a:ext cx="3939832" cy="369332"/>
          </a:xfrm>
          <a:prstGeom prst="rect">
            <a:avLst/>
          </a:prstGeom>
          <a:noFill/>
        </p:spPr>
        <p:txBody>
          <a:bodyPr wrap="square" rtlCol="0">
            <a:spAutoFit/>
          </a:bodyPr>
          <a:lstStyle/>
          <a:p>
            <a:r>
              <a:rPr lang="en-US" dirty="0"/>
              <a:t>Source: McLeod (2018) &amp; Ali (2012)</a:t>
            </a:r>
          </a:p>
        </p:txBody>
      </p:sp>
    </p:spTree>
    <p:extLst>
      <p:ext uri="{BB962C8B-B14F-4D97-AF65-F5344CB8AC3E}">
        <p14:creationId xmlns:p14="http://schemas.microsoft.com/office/powerpoint/2010/main" val="33857643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10</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a:bodyPr>
          <a:lstStyle/>
          <a:p>
            <a:pPr algn="ctr" fontAlgn="auto">
              <a:spcAft>
                <a:spcPts val="0"/>
              </a:spcAft>
              <a:defRPr/>
            </a:pPr>
            <a:r>
              <a:rPr lang="en-GB" b="1" dirty="0">
                <a:latin typeface="Calibri" pitchFamily="34" charset="0"/>
              </a:rPr>
              <a:t>Sampling Types</a:t>
            </a:r>
            <a:endParaRPr lang="en-GB" b="1" dirty="0">
              <a:solidFill>
                <a:schemeClr val="tx2">
                  <a:satMod val="200000"/>
                </a:schemeClr>
              </a:solidFill>
              <a:latin typeface="Calibri" pitchFamily="34" charset="0"/>
            </a:endParaRPr>
          </a:p>
        </p:txBody>
      </p:sp>
      <p:sp>
        <p:nvSpPr>
          <p:cNvPr id="5" name="TextBox 4">
            <a:extLst>
              <a:ext uri="{FF2B5EF4-FFF2-40B4-BE49-F238E27FC236}">
                <a16:creationId xmlns:a16="http://schemas.microsoft.com/office/drawing/2014/main" id="{1B27EF89-52AC-834E-BD0B-8377E5FD5F47}"/>
              </a:ext>
            </a:extLst>
          </p:cNvPr>
          <p:cNvSpPr txBox="1"/>
          <p:nvPr/>
        </p:nvSpPr>
        <p:spPr>
          <a:xfrm>
            <a:off x="5240680" y="5435932"/>
            <a:ext cx="3939832" cy="369332"/>
          </a:xfrm>
          <a:prstGeom prst="rect">
            <a:avLst/>
          </a:prstGeom>
          <a:noFill/>
        </p:spPr>
        <p:txBody>
          <a:bodyPr wrap="square" rtlCol="0">
            <a:spAutoFit/>
          </a:bodyPr>
          <a:lstStyle/>
          <a:p>
            <a:r>
              <a:rPr lang="en-US" dirty="0"/>
              <a:t>Source: Saunders et al. (2009))</a:t>
            </a:r>
          </a:p>
        </p:txBody>
      </p:sp>
      <p:pic>
        <p:nvPicPr>
          <p:cNvPr id="2" name="Picture 1">
            <a:extLst>
              <a:ext uri="{FF2B5EF4-FFF2-40B4-BE49-F238E27FC236}">
                <a16:creationId xmlns:a16="http://schemas.microsoft.com/office/drawing/2014/main" id="{7F2B64FD-1BB1-8B45-A106-FA6DAFE5460D}"/>
              </a:ext>
            </a:extLst>
          </p:cNvPr>
          <p:cNvPicPr>
            <a:picLocks noChangeAspect="1"/>
          </p:cNvPicPr>
          <p:nvPr/>
        </p:nvPicPr>
        <p:blipFill>
          <a:blip r:embed="rId3"/>
          <a:stretch>
            <a:fillRect/>
          </a:stretch>
        </p:blipFill>
        <p:spPr>
          <a:xfrm>
            <a:off x="457200" y="1268760"/>
            <a:ext cx="8229600" cy="4077010"/>
          </a:xfrm>
          <a:prstGeom prst="rect">
            <a:avLst/>
          </a:prstGeom>
        </p:spPr>
      </p:pic>
    </p:spTree>
    <p:extLst>
      <p:ext uri="{BB962C8B-B14F-4D97-AF65-F5344CB8AC3E}">
        <p14:creationId xmlns:p14="http://schemas.microsoft.com/office/powerpoint/2010/main" val="38384705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11</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a:bodyPr>
          <a:lstStyle/>
          <a:p>
            <a:pPr algn="ctr" fontAlgn="auto">
              <a:spcAft>
                <a:spcPts val="0"/>
              </a:spcAft>
              <a:defRPr/>
            </a:pPr>
            <a:r>
              <a:rPr lang="en-GB" b="1" dirty="0">
                <a:latin typeface="Calibri" pitchFamily="34" charset="0"/>
              </a:rPr>
              <a:t>Sampling Techniques</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529208" y="1124744"/>
            <a:ext cx="8075240" cy="4381723"/>
          </a:xfrm>
        </p:spPr>
        <p:txBody>
          <a:bodyPr>
            <a:normAutofit fontScale="85000" lnSpcReduction="20000"/>
          </a:bodyPr>
          <a:lstStyle/>
          <a:p>
            <a:pPr algn="just">
              <a:buFont typeface="Wingdings" pitchFamily="2" charset="2"/>
              <a:buChar char="Ø"/>
            </a:pPr>
            <a:r>
              <a:rPr lang="en-GB" altLang="en-US" sz="2400" b="1" dirty="0"/>
              <a:t>Probability/Random Sampling: </a:t>
            </a:r>
          </a:p>
          <a:p>
            <a:pPr algn="just">
              <a:buFontTx/>
              <a:buChar char="-"/>
            </a:pPr>
            <a:r>
              <a:rPr lang="en-GB" altLang="en-US" sz="2400" dirty="0"/>
              <a:t>Every element (member) of the population has a probability (greater than) of being selected for the sample </a:t>
            </a:r>
          </a:p>
          <a:p>
            <a:pPr algn="just">
              <a:buFontTx/>
              <a:buChar char="-"/>
            </a:pPr>
            <a:r>
              <a:rPr lang="en-GB" altLang="en-US" sz="2400" dirty="0"/>
              <a:t>Everyone in the population has equal opportunity for selection as a subject </a:t>
            </a:r>
          </a:p>
          <a:p>
            <a:pPr algn="just">
              <a:buFontTx/>
              <a:buChar char="-"/>
            </a:pPr>
            <a:r>
              <a:rPr lang="en-GB" altLang="en-US" sz="2400" dirty="0"/>
              <a:t>Increases sample’s representativeness of the population </a:t>
            </a:r>
          </a:p>
          <a:p>
            <a:pPr algn="just">
              <a:buFontTx/>
              <a:buChar char="-"/>
            </a:pPr>
            <a:endParaRPr lang="en-GB" altLang="en-US" sz="2400" dirty="0"/>
          </a:p>
          <a:p>
            <a:pPr marL="457200" indent="-457200" algn="just">
              <a:buAutoNum type="arabicPeriod"/>
            </a:pPr>
            <a:r>
              <a:rPr lang="en-GB" altLang="en-US" sz="2400" b="1" dirty="0"/>
              <a:t>Simple Random Sampling: </a:t>
            </a:r>
          </a:p>
          <a:p>
            <a:pPr algn="just">
              <a:buFontTx/>
              <a:buChar char="-"/>
            </a:pPr>
            <a:r>
              <a:rPr lang="en-GB" altLang="en-US" sz="2400" dirty="0"/>
              <a:t>Is the process of selecting a sample that allows individual in the defined population to have an equal and independent chance of being selected for the sample </a:t>
            </a:r>
          </a:p>
          <a:p>
            <a:pPr algn="just">
              <a:buFontTx/>
              <a:buChar char="-"/>
            </a:pPr>
            <a:endParaRPr lang="en-GB" altLang="en-US" sz="2400" dirty="0"/>
          </a:p>
          <a:p>
            <a:pPr algn="just">
              <a:buFontTx/>
              <a:buChar char="-"/>
            </a:pPr>
            <a:r>
              <a:rPr lang="en-GB" altLang="en-US" sz="2400" dirty="0"/>
              <a:t>In this sampling technique each elements of population might have given equal chance to be selected for the study</a:t>
            </a:r>
          </a:p>
          <a:p>
            <a:pPr algn="just">
              <a:buFontTx/>
              <a:buChar char="-"/>
            </a:pPr>
            <a:endParaRPr lang="en-GB" altLang="en-US" sz="2400" dirty="0"/>
          </a:p>
        </p:txBody>
      </p:sp>
      <p:sp>
        <p:nvSpPr>
          <p:cNvPr id="5" name="TextBox 4">
            <a:extLst>
              <a:ext uri="{FF2B5EF4-FFF2-40B4-BE49-F238E27FC236}">
                <a16:creationId xmlns:a16="http://schemas.microsoft.com/office/drawing/2014/main" id="{1B27EF89-52AC-834E-BD0B-8377E5FD5F47}"/>
              </a:ext>
            </a:extLst>
          </p:cNvPr>
          <p:cNvSpPr txBox="1"/>
          <p:nvPr/>
        </p:nvSpPr>
        <p:spPr>
          <a:xfrm>
            <a:off x="5240680" y="5435932"/>
            <a:ext cx="3939832" cy="369332"/>
          </a:xfrm>
          <a:prstGeom prst="rect">
            <a:avLst/>
          </a:prstGeom>
          <a:noFill/>
        </p:spPr>
        <p:txBody>
          <a:bodyPr wrap="square" rtlCol="0">
            <a:spAutoFit/>
          </a:bodyPr>
          <a:lstStyle/>
          <a:p>
            <a:r>
              <a:rPr lang="en-US" dirty="0"/>
              <a:t>Source: McLeod (2018) &amp; Ali (2012)</a:t>
            </a:r>
          </a:p>
        </p:txBody>
      </p:sp>
    </p:spTree>
    <p:extLst>
      <p:ext uri="{BB962C8B-B14F-4D97-AF65-F5344CB8AC3E}">
        <p14:creationId xmlns:p14="http://schemas.microsoft.com/office/powerpoint/2010/main" val="19642063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12</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a:bodyPr>
          <a:lstStyle/>
          <a:p>
            <a:pPr algn="ctr" fontAlgn="auto">
              <a:spcAft>
                <a:spcPts val="0"/>
              </a:spcAft>
              <a:defRPr/>
            </a:pPr>
            <a:r>
              <a:rPr lang="en-GB" b="1" dirty="0">
                <a:latin typeface="Calibri" pitchFamily="34" charset="0"/>
              </a:rPr>
              <a:t>Simple Random Sampling</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529208" y="1124744"/>
            <a:ext cx="8075240" cy="4381723"/>
          </a:xfrm>
        </p:spPr>
        <p:txBody>
          <a:bodyPr>
            <a:normAutofit fontScale="92500" lnSpcReduction="20000"/>
          </a:bodyPr>
          <a:lstStyle/>
          <a:p>
            <a:pPr marL="0" indent="0" algn="just">
              <a:buNone/>
            </a:pPr>
            <a:r>
              <a:rPr lang="en-GB" altLang="en-US" sz="2400" b="1" dirty="0"/>
              <a:t>Advantages: </a:t>
            </a:r>
          </a:p>
          <a:p>
            <a:pPr algn="just">
              <a:buFontTx/>
              <a:buChar char="-"/>
            </a:pPr>
            <a:r>
              <a:rPr lang="en-GB" altLang="en-US" sz="2400" dirty="0"/>
              <a:t>Every person has an equal chance of being selected </a:t>
            </a:r>
          </a:p>
          <a:p>
            <a:pPr algn="just">
              <a:buFontTx/>
              <a:buChar char="-"/>
            </a:pPr>
            <a:r>
              <a:rPr lang="en-GB" altLang="en-US" sz="2400" dirty="0"/>
              <a:t>It follows a systematic procedure for sample selection </a:t>
            </a:r>
          </a:p>
          <a:p>
            <a:pPr algn="just">
              <a:buFontTx/>
              <a:buChar char="-"/>
            </a:pPr>
            <a:r>
              <a:rPr lang="en-GB" altLang="en-US" sz="2400" dirty="0"/>
              <a:t>It serves as a foundation of all other random sampling techniques</a:t>
            </a:r>
          </a:p>
          <a:p>
            <a:pPr algn="just">
              <a:buFontTx/>
              <a:buChar char="-"/>
            </a:pPr>
            <a:r>
              <a:rPr lang="en-GB" altLang="en-US" sz="2400" dirty="0"/>
              <a:t>Very comprehensive and up to date </a:t>
            </a:r>
          </a:p>
          <a:p>
            <a:pPr algn="just">
              <a:buFontTx/>
              <a:buChar char="-"/>
            </a:pPr>
            <a:r>
              <a:rPr lang="en-GB" altLang="en-US" sz="2400" dirty="0"/>
              <a:t>As the sample size increases, it becomes more representative of universe </a:t>
            </a:r>
          </a:p>
          <a:p>
            <a:pPr marL="0" indent="0" algn="just">
              <a:buNone/>
            </a:pPr>
            <a:endParaRPr lang="en-GB" altLang="en-US" sz="2400" b="1" dirty="0"/>
          </a:p>
          <a:p>
            <a:pPr marL="0" indent="0" algn="just">
              <a:buNone/>
            </a:pPr>
            <a:r>
              <a:rPr lang="en-GB" altLang="en-US" sz="2400" b="1" dirty="0"/>
              <a:t>Disadvantages: </a:t>
            </a:r>
          </a:p>
          <a:p>
            <a:pPr algn="just">
              <a:buFontTx/>
              <a:buChar char="-"/>
            </a:pPr>
            <a:r>
              <a:rPr lang="en-GB" altLang="en-US" sz="2400" dirty="0"/>
              <a:t>Updating population is big task </a:t>
            </a:r>
          </a:p>
          <a:p>
            <a:pPr algn="just">
              <a:buFontTx/>
              <a:buChar char="-"/>
            </a:pPr>
            <a:r>
              <a:rPr lang="en-GB" altLang="en-US" sz="2400" dirty="0"/>
              <a:t>Large sample size is required to establish the reliability </a:t>
            </a:r>
          </a:p>
          <a:p>
            <a:pPr algn="just">
              <a:buFontTx/>
              <a:buChar char="-"/>
            </a:pPr>
            <a:r>
              <a:rPr lang="en-GB" altLang="en-US" sz="2400" dirty="0"/>
              <a:t>Sample may not necessarily represent the true characteristics of population </a:t>
            </a:r>
          </a:p>
          <a:p>
            <a:pPr algn="just">
              <a:buFontTx/>
              <a:buChar char="-"/>
            </a:pPr>
            <a:endParaRPr lang="en-GB" altLang="en-US" sz="2400" dirty="0"/>
          </a:p>
          <a:p>
            <a:pPr algn="just">
              <a:buFontTx/>
              <a:buChar char="-"/>
            </a:pPr>
            <a:endParaRPr lang="en-GB" altLang="en-US" sz="2400" dirty="0"/>
          </a:p>
        </p:txBody>
      </p:sp>
      <p:sp>
        <p:nvSpPr>
          <p:cNvPr id="5" name="TextBox 4">
            <a:extLst>
              <a:ext uri="{FF2B5EF4-FFF2-40B4-BE49-F238E27FC236}">
                <a16:creationId xmlns:a16="http://schemas.microsoft.com/office/drawing/2014/main" id="{1B27EF89-52AC-834E-BD0B-8377E5FD5F47}"/>
              </a:ext>
            </a:extLst>
          </p:cNvPr>
          <p:cNvSpPr txBox="1"/>
          <p:nvPr/>
        </p:nvSpPr>
        <p:spPr>
          <a:xfrm>
            <a:off x="5240680" y="5435932"/>
            <a:ext cx="3939832" cy="369332"/>
          </a:xfrm>
          <a:prstGeom prst="rect">
            <a:avLst/>
          </a:prstGeom>
          <a:noFill/>
        </p:spPr>
        <p:txBody>
          <a:bodyPr wrap="square" rtlCol="0">
            <a:spAutoFit/>
          </a:bodyPr>
          <a:lstStyle/>
          <a:p>
            <a:r>
              <a:rPr lang="en-US" dirty="0"/>
              <a:t>Source: McLeod (2018) &amp; Ali (2012)</a:t>
            </a:r>
          </a:p>
        </p:txBody>
      </p:sp>
    </p:spTree>
    <p:extLst>
      <p:ext uri="{BB962C8B-B14F-4D97-AF65-F5344CB8AC3E}">
        <p14:creationId xmlns:p14="http://schemas.microsoft.com/office/powerpoint/2010/main" val="5487638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13</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a:bodyPr>
          <a:lstStyle/>
          <a:p>
            <a:pPr algn="ctr" fontAlgn="auto">
              <a:spcAft>
                <a:spcPts val="0"/>
              </a:spcAft>
              <a:defRPr/>
            </a:pPr>
            <a:r>
              <a:rPr lang="en-GB" b="1" dirty="0">
                <a:latin typeface="Calibri" pitchFamily="34" charset="0"/>
              </a:rPr>
              <a:t>Sampling Techniques</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529208" y="1124744"/>
            <a:ext cx="8075240" cy="4381723"/>
          </a:xfrm>
        </p:spPr>
        <p:txBody>
          <a:bodyPr>
            <a:normAutofit fontScale="77500" lnSpcReduction="20000"/>
          </a:bodyPr>
          <a:lstStyle/>
          <a:p>
            <a:pPr marL="0" indent="0" algn="just">
              <a:buNone/>
            </a:pPr>
            <a:r>
              <a:rPr lang="en-GB" altLang="en-US" sz="2400" b="1" dirty="0"/>
              <a:t>2. Stratified Random Sampling: </a:t>
            </a:r>
          </a:p>
          <a:p>
            <a:pPr marL="0" indent="0" algn="just">
              <a:buNone/>
            </a:pPr>
            <a:endParaRPr lang="en-GB" altLang="en-US" sz="2400" b="1" dirty="0"/>
          </a:p>
          <a:p>
            <a:pPr algn="just">
              <a:buFontTx/>
              <a:buChar char="-"/>
            </a:pPr>
            <a:r>
              <a:rPr lang="en-GB" altLang="en-US" sz="2400" dirty="0"/>
              <a:t>The process of selecting a sample that allows identified subgroups in the defined population to be represented in the same proportion that they exist in the population </a:t>
            </a:r>
          </a:p>
          <a:p>
            <a:pPr marL="0" indent="0" algn="just">
              <a:buNone/>
            </a:pPr>
            <a:endParaRPr lang="en-GB" altLang="en-US" sz="2400" dirty="0"/>
          </a:p>
          <a:p>
            <a:pPr algn="just">
              <a:buFontTx/>
              <a:buChar char="-"/>
            </a:pPr>
            <a:r>
              <a:rPr lang="en-GB" altLang="en-US" sz="2400" dirty="0"/>
              <a:t>When the researcher needs stratification of population based on a single characteristics or attributes (such as male and female, urban and rural, married and unmarried) is called Stratified Random Sampling</a:t>
            </a:r>
          </a:p>
          <a:p>
            <a:pPr marL="0" indent="0" algn="just">
              <a:buNone/>
            </a:pPr>
            <a:endParaRPr lang="en-GB" altLang="en-US" sz="2400" dirty="0"/>
          </a:p>
          <a:p>
            <a:pPr algn="just">
              <a:buFontTx/>
              <a:buChar char="-"/>
            </a:pPr>
            <a:r>
              <a:rPr lang="en-GB" altLang="en-US" sz="2400" dirty="0"/>
              <a:t>The usual stratification factors are age, sex, socio economic status, educational qualifications, locale, occupation, religion, cast etc. </a:t>
            </a:r>
          </a:p>
          <a:p>
            <a:pPr marL="0" indent="0" algn="just">
              <a:buNone/>
            </a:pPr>
            <a:endParaRPr lang="en-GB" altLang="en-US" sz="2400" b="1" dirty="0"/>
          </a:p>
          <a:p>
            <a:pPr marL="0" indent="0" algn="just">
              <a:buNone/>
            </a:pPr>
            <a:r>
              <a:rPr lang="en-GB" altLang="en-US" sz="2400" b="1" dirty="0"/>
              <a:t>Example: </a:t>
            </a:r>
            <a:r>
              <a:rPr lang="en-GB" altLang="en-US" sz="2400" dirty="0"/>
              <a:t>if researcher want to study the emotional intelligence of graduate students, researcher can stratify the population in to three such as science, health &amp; social care and commerce graduate</a:t>
            </a:r>
            <a:endParaRPr lang="en-GB" altLang="en-US" sz="2400" b="1" dirty="0"/>
          </a:p>
          <a:p>
            <a:pPr algn="just">
              <a:buFontTx/>
              <a:buChar char="-"/>
            </a:pPr>
            <a:endParaRPr lang="en-GB" altLang="en-US" sz="2400" dirty="0"/>
          </a:p>
          <a:p>
            <a:pPr algn="just">
              <a:buFontTx/>
              <a:buChar char="-"/>
            </a:pPr>
            <a:endParaRPr lang="en-GB" altLang="en-US" sz="2400" dirty="0"/>
          </a:p>
        </p:txBody>
      </p:sp>
      <p:sp>
        <p:nvSpPr>
          <p:cNvPr id="5" name="TextBox 4">
            <a:extLst>
              <a:ext uri="{FF2B5EF4-FFF2-40B4-BE49-F238E27FC236}">
                <a16:creationId xmlns:a16="http://schemas.microsoft.com/office/drawing/2014/main" id="{1B27EF89-52AC-834E-BD0B-8377E5FD5F47}"/>
              </a:ext>
            </a:extLst>
          </p:cNvPr>
          <p:cNvSpPr txBox="1"/>
          <p:nvPr/>
        </p:nvSpPr>
        <p:spPr>
          <a:xfrm>
            <a:off x="5240680" y="5435932"/>
            <a:ext cx="3939832" cy="369332"/>
          </a:xfrm>
          <a:prstGeom prst="rect">
            <a:avLst/>
          </a:prstGeom>
          <a:noFill/>
        </p:spPr>
        <p:txBody>
          <a:bodyPr wrap="square" rtlCol="0">
            <a:spAutoFit/>
          </a:bodyPr>
          <a:lstStyle/>
          <a:p>
            <a:r>
              <a:rPr lang="en-US" dirty="0"/>
              <a:t>Source: McLeod (2018) &amp; Ali (2012)</a:t>
            </a:r>
          </a:p>
        </p:txBody>
      </p:sp>
    </p:spTree>
    <p:extLst>
      <p:ext uri="{BB962C8B-B14F-4D97-AF65-F5344CB8AC3E}">
        <p14:creationId xmlns:p14="http://schemas.microsoft.com/office/powerpoint/2010/main" val="12404358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14</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a:bodyPr>
          <a:lstStyle/>
          <a:p>
            <a:pPr algn="ctr" fontAlgn="auto">
              <a:spcAft>
                <a:spcPts val="0"/>
              </a:spcAft>
              <a:defRPr/>
            </a:pPr>
            <a:r>
              <a:rPr lang="en-GB" b="1" dirty="0">
                <a:latin typeface="Calibri" pitchFamily="34" charset="0"/>
              </a:rPr>
              <a:t>Stratified Sampling</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529208" y="1124744"/>
            <a:ext cx="8075240" cy="4381723"/>
          </a:xfrm>
        </p:spPr>
        <p:txBody>
          <a:bodyPr>
            <a:normAutofit fontScale="92500" lnSpcReduction="20000"/>
          </a:bodyPr>
          <a:lstStyle/>
          <a:p>
            <a:pPr marL="0" indent="0" algn="just">
              <a:buNone/>
            </a:pPr>
            <a:r>
              <a:rPr lang="en-GB" altLang="en-US" sz="2400" b="1" dirty="0"/>
              <a:t>Advantages: </a:t>
            </a:r>
          </a:p>
          <a:p>
            <a:pPr algn="just">
              <a:buFontTx/>
              <a:buChar char="-"/>
            </a:pPr>
            <a:r>
              <a:rPr lang="en-GB" altLang="en-US" sz="2400" dirty="0"/>
              <a:t>It increases the precision in estimating the attributes of the whole population </a:t>
            </a:r>
          </a:p>
          <a:p>
            <a:pPr algn="just">
              <a:buFontTx/>
              <a:buChar char="-"/>
            </a:pPr>
            <a:r>
              <a:rPr lang="en-GB" altLang="en-US" sz="2400" dirty="0"/>
              <a:t>It provides more convenience in sampling </a:t>
            </a:r>
          </a:p>
          <a:p>
            <a:pPr algn="just">
              <a:buFontTx/>
              <a:buChar char="-"/>
            </a:pPr>
            <a:r>
              <a:rPr lang="en-GB" altLang="en-US" sz="2400" dirty="0"/>
              <a:t>Free from bias to to a great extend</a:t>
            </a:r>
          </a:p>
          <a:p>
            <a:pPr algn="just">
              <a:buFontTx/>
              <a:buChar char="-"/>
            </a:pPr>
            <a:r>
              <a:rPr lang="en-GB" altLang="en-US" sz="2400" dirty="0"/>
              <a:t>More representative of the population as it includes each subgroup of population </a:t>
            </a:r>
          </a:p>
          <a:p>
            <a:pPr marL="0" indent="0" algn="just">
              <a:buNone/>
            </a:pPr>
            <a:endParaRPr lang="en-GB" altLang="en-US" sz="2400" dirty="0"/>
          </a:p>
          <a:p>
            <a:pPr marL="0" indent="0" algn="just">
              <a:buNone/>
            </a:pPr>
            <a:r>
              <a:rPr lang="en-GB" altLang="en-US" sz="2400" b="1" dirty="0"/>
              <a:t>Disadvantages: </a:t>
            </a:r>
          </a:p>
          <a:p>
            <a:pPr algn="just">
              <a:buFontTx/>
              <a:buChar char="-"/>
            </a:pPr>
            <a:r>
              <a:rPr lang="en-GB" altLang="en-US" sz="2400" dirty="0"/>
              <a:t>Improper stratification may cause wrong results </a:t>
            </a:r>
          </a:p>
          <a:p>
            <a:pPr algn="just">
              <a:buFontTx/>
              <a:buChar char="-"/>
            </a:pPr>
            <a:r>
              <a:rPr lang="en-GB" altLang="en-US" sz="2400" dirty="0"/>
              <a:t>More strata requires for large sample size </a:t>
            </a:r>
          </a:p>
          <a:p>
            <a:pPr algn="just">
              <a:buFontTx/>
              <a:buChar char="-"/>
            </a:pPr>
            <a:r>
              <a:rPr lang="en-GB" altLang="en-US" sz="2400" dirty="0"/>
              <a:t>Lack of proper planning may lead to too costly and more time </a:t>
            </a:r>
          </a:p>
          <a:p>
            <a:pPr algn="just">
              <a:buFontTx/>
              <a:buChar char="-"/>
            </a:pPr>
            <a:r>
              <a:rPr lang="en-GB" altLang="en-US" sz="2400" dirty="0"/>
              <a:t>Trained investigators are required for stratification </a:t>
            </a:r>
          </a:p>
          <a:p>
            <a:pPr algn="just">
              <a:buFontTx/>
              <a:buChar char="-"/>
            </a:pPr>
            <a:endParaRPr lang="en-GB" altLang="en-US" sz="2400" dirty="0"/>
          </a:p>
        </p:txBody>
      </p:sp>
      <p:sp>
        <p:nvSpPr>
          <p:cNvPr id="5" name="TextBox 4">
            <a:extLst>
              <a:ext uri="{FF2B5EF4-FFF2-40B4-BE49-F238E27FC236}">
                <a16:creationId xmlns:a16="http://schemas.microsoft.com/office/drawing/2014/main" id="{1B27EF89-52AC-834E-BD0B-8377E5FD5F47}"/>
              </a:ext>
            </a:extLst>
          </p:cNvPr>
          <p:cNvSpPr txBox="1"/>
          <p:nvPr/>
        </p:nvSpPr>
        <p:spPr>
          <a:xfrm>
            <a:off x="5240680" y="5435932"/>
            <a:ext cx="3939832" cy="369332"/>
          </a:xfrm>
          <a:prstGeom prst="rect">
            <a:avLst/>
          </a:prstGeom>
          <a:noFill/>
        </p:spPr>
        <p:txBody>
          <a:bodyPr wrap="square" rtlCol="0">
            <a:spAutoFit/>
          </a:bodyPr>
          <a:lstStyle/>
          <a:p>
            <a:r>
              <a:rPr lang="en-US" dirty="0"/>
              <a:t>Source: McLeod (2018) &amp; Ali (2012)</a:t>
            </a:r>
          </a:p>
        </p:txBody>
      </p:sp>
    </p:spTree>
    <p:extLst>
      <p:ext uri="{BB962C8B-B14F-4D97-AF65-F5344CB8AC3E}">
        <p14:creationId xmlns:p14="http://schemas.microsoft.com/office/powerpoint/2010/main" val="42573182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15</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a:bodyPr>
          <a:lstStyle/>
          <a:p>
            <a:pPr algn="ctr" fontAlgn="auto">
              <a:spcAft>
                <a:spcPts val="0"/>
              </a:spcAft>
              <a:defRPr/>
            </a:pPr>
            <a:r>
              <a:rPr lang="en-GB" b="1" dirty="0">
                <a:latin typeface="Calibri" pitchFamily="34" charset="0"/>
              </a:rPr>
              <a:t>Sampling Techniques</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529208" y="1124744"/>
            <a:ext cx="8075240" cy="4381723"/>
          </a:xfrm>
        </p:spPr>
        <p:txBody>
          <a:bodyPr>
            <a:normAutofit fontScale="92500" lnSpcReduction="10000"/>
          </a:bodyPr>
          <a:lstStyle/>
          <a:p>
            <a:pPr marL="0" indent="0" algn="just">
              <a:buNone/>
            </a:pPr>
            <a:r>
              <a:rPr lang="en-GB" altLang="en-US" sz="2400" b="1" dirty="0"/>
              <a:t>3. Cluster Sampling: </a:t>
            </a:r>
          </a:p>
          <a:p>
            <a:pPr algn="just">
              <a:buFontTx/>
              <a:buChar char="-"/>
            </a:pPr>
            <a:r>
              <a:rPr lang="en-GB" altLang="en-US" sz="2400" dirty="0"/>
              <a:t>Is the process of randomly selecting intact groups, not individuals, within the defined population sharing similar characteristics </a:t>
            </a:r>
          </a:p>
          <a:p>
            <a:pPr marL="0" indent="0" algn="just">
              <a:buNone/>
            </a:pPr>
            <a:endParaRPr lang="en-GB" altLang="en-US" sz="2400" dirty="0"/>
          </a:p>
          <a:p>
            <a:pPr algn="just">
              <a:buFontTx/>
              <a:buChar char="-"/>
            </a:pPr>
            <a:r>
              <a:rPr lang="en-GB" altLang="en-US" sz="2400" dirty="0"/>
              <a:t>It is used when the population of the study is infinite and the population units are scattered across the wide geographical area. </a:t>
            </a:r>
          </a:p>
          <a:p>
            <a:pPr marL="0" indent="0" algn="just">
              <a:buNone/>
            </a:pPr>
            <a:endParaRPr lang="en-GB" altLang="en-US" sz="2400" b="1" dirty="0"/>
          </a:p>
          <a:p>
            <a:pPr marL="0" indent="0" algn="just">
              <a:buNone/>
            </a:pPr>
            <a:r>
              <a:rPr lang="en-GB" altLang="en-US" sz="2400" b="1" dirty="0"/>
              <a:t>Example: </a:t>
            </a:r>
            <a:r>
              <a:rPr lang="en-GB" altLang="en-US" sz="2400" dirty="0"/>
              <a:t>UK government wants to conduct a survey on the people attitudes towards COVID 19</a:t>
            </a:r>
          </a:p>
          <a:p>
            <a:pPr marL="0" indent="0" algn="just">
              <a:buNone/>
            </a:pPr>
            <a:endParaRPr lang="en-GB" altLang="en-US" sz="2400" dirty="0"/>
          </a:p>
          <a:p>
            <a:pPr marL="0" indent="0" algn="just">
              <a:buNone/>
            </a:pPr>
            <a:r>
              <a:rPr lang="en-GB" altLang="en-US" sz="2400" b="1" dirty="0"/>
              <a:t>4. Systematic Sampling: </a:t>
            </a:r>
            <a:r>
              <a:rPr lang="en-GB" altLang="en-US" sz="2400" dirty="0"/>
              <a:t>is the process of selecting individuals within the defined population from a list by taking every k</a:t>
            </a:r>
            <a:r>
              <a:rPr lang="en-GB" altLang="en-US" sz="2400" baseline="30000" dirty="0"/>
              <a:t>th</a:t>
            </a:r>
            <a:r>
              <a:rPr lang="en-GB" altLang="en-US" sz="2400" dirty="0"/>
              <a:t> name</a:t>
            </a:r>
            <a:endParaRPr lang="en-GB" altLang="en-US" sz="2400" b="1" dirty="0"/>
          </a:p>
          <a:p>
            <a:pPr marL="0" indent="0" algn="just">
              <a:buNone/>
            </a:pPr>
            <a:endParaRPr lang="en-GB" altLang="en-US" sz="2400" dirty="0"/>
          </a:p>
          <a:p>
            <a:pPr algn="just">
              <a:buFontTx/>
              <a:buChar char="-"/>
            </a:pPr>
            <a:endParaRPr lang="en-GB" altLang="en-US" sz="2400" dirty="0"/>
          </a:p>
        </p:txBody>
      </p:sp>
      <p:sp>
        <p:nvSpPr>
          <p:cNvPr id="5" name="TextBox 4">
            <a:extLst>
              <a:ext uri="{FF2B5EF4-FFF2-40B4-BE49-F238E27FC236}">
                <a16:creationId xmlns:a16="http://schemas.microsoft.com/office/drawing/2014/main" id="{1B27EF89-52AC-834E-BD0B-8377E5FD5F47}"/>
              </a:ext>
            </a:extLst>
          </p:cNvPr>
          <p:cNvSpPr txBox="1"/>
          <p:nvPr/>
        </p:nvSpPr>
        <p:spPr>
          <a:xfrm>
            <a:off x="5240680" y="5435932"/>
            <a:ext cx="3939832" cy="369332"/>
          </a:xfrm>
          <a:prstGeom prst="rect">
            <a:avLst/>
          </a:prstGeom>
          <a:noFill/>
        </p:spPr>
        <p:txBody>
          <a:bodyPr wrap="square" rtlCol="0">
            <a:spAutoFit/>
          </a:bodyPr>
          <a:lstStyle/>
          <a:p>
            <a:r>
              <a:rPr lang="en-US" dirty="0"/>
              <a:t>Source: McLeod (2018) &amp; Ali (2012)</a:t>
            </a:r>
          </a:p>
        </p:txBody>
      </p:sp>
    </p:spTree>
    <p:extLst>
      <p:ext uri="{BB962C8B-B14F-4D97-AF65-F5344CB8AC3E}">
        <p14:creationId xmlns:p14="http://schemas.microsoft.com/office/powerpoint/2010/main" val="28529279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16</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a:bodyPr>
          <a:lstStyle/>
          <a:p>
            <a:pPr algn="ctr" fontAlgn="auto">
              <a:spcAft>
                <a:spcPts val="0"/>
              </a:spcAft>
              <a:defRPr/>
            </a:pPr>
            <a:r>
              <a:rPr lang="en-GB" b="1" dirty="0">
                <a:latin typeface="Calibri" pitchFamily="34" charset="0"/>
              </a:rPr>
              <a:t>Sampling Techniques</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529208" y="1124744"/>
            <a:ext cx="8075240" cy="4381723"/>
          </a:xfrm>
        </p:spPr>
        <p:txBody>
          <a:bodyPr>
            <a:normAutofit fontScale="85000" lnSpcReduction="10000"/>
          </a:bodyPr>
          <a:lstStyle/>
          <a:p>
            <a:pPr algn="just">
              <a:buFont typeface="Wingdings" pitchFamily="2" charset="2"/>
              <a:buChar char="Ø"/>
            </a:pPr>
            <a:r>
              <a:rPr lang="en-GB" altLang="en-US" sz="2400" b="1" dirty="0"/>
              <a:t>Non-Probability/Non-Random Sampling: </a:t>
            </a:r>
          </a:p>
          <a:p>
            <a:pPr marL="0" indent="0" algn="just">
              <a:buNone/>
            </a:pPr>
            <a:endParaRPr lang="en-GB" altLang="en-US" sz="2400" b="1" dirty="0"/>
          </a:p>
          <a:p>
            <a:pPr algn="just">
              <a:buFontTx/>
              <a:buChar char="-"/>
            </a:pPr>
            <a:r>
              <a:rPr lang="en-GB" altLang="en-US" sz="2400" dirty="0"/>
              <a:t>Non-Probability sampling techniques are the techniques in which the researchers select the samples from the population without randomization</a:t>
            </a:r>
          </a:p>
          <a:p>
            <a:pPr algn="just">
              <a:buFontTx/>
              <a:buChar char="-"/>
            </a:pPr>
            <a:endParaRPr lang="en-GB" altLang="en-US" sz="2400" dirty="0"/>
          </a:p>
          <a:p>
            <a:pPr algn="just">
              <a:buFontTx/>
              <a:buChar char="-"/>
            </a:pPr>
            <a:r>
              <a:rPr lang="en-GB" altLang="en-US" sz="2400" dirty="0"/>
              <a:t>Does not have random sampling at any state of the sample selection </a:t>
            </a:r>
          </a:p>
          <a:p>
            <a:pPr algn="just">
              <a:buFontTx/>
              <a:buChar char="-"/>
            </a:pPr>
            <a:endParaRPr lang="en-GB" altLang="en-US" sz="2400" dirty="0"/>
          </a:p>
          <a:p>
            <a:pPr algn="just">
              <a:buFontTx/>
              <a:buChar char="-"/>
            </a:pPr>
            <a:r>
              <a:rPr lang="en-GB" altLang="en-US" sz="2400" dirty="0"/>
              <a:t>Does increase probability of the sampling bias </a:t>
            </a:r>
          </a:p>
          <a:p>
            <a:pPr algn="just">
              <a:buFontTx/>
              <a:buChar char="-"/>
            </a:pPr>
            <a:endParaRPr lang="en-GB" altLang="en-US" sz="2400" dirty="0"/>
          </a:p>
          <a:p>
            <a:pPr algn="just">
              <a:buFontTx/>
              <a:buChar char="-"/>
            </a:pPr>
            <a:r>
              <a:rPr lang="en-GB" altLang="en-US" sz="2400" dirty="0"/>
              <a:t>In this sampling there is no means of judging the probability of the element or group of elements, of population being included in the sample. </a:t>
            </a:r>
          </a:p>
        </p:txBody>
      </p:sp>
      <p:sp>
        <p:nvSpPr>
          <p:cNvPr id="5" name="TextBox 4">
            <a:extLst>
              <a:ext uri="{FF2B5EF4-FFF2-40B4-BE49-F238E27FC236}">
                <a16:creationId xmlns:a16="http://schemas.microsoft.com/office/drawing/2014/main" id="{1B27EF89-52AC-834E-BD0B-8377E5FD5F47}"/>
              </a:ext>
            </a:extLst>
          </p:cNvPr>
          <p:cNvSpPr txBox="1"/>
          <p:nvPr/>
        </p:nvSpPr>
        <p:spPr>
          <a:xfrm>
            <a:off x="5240680" y="5435932"/>
            <a:ext cx="3939832" cy="369332"/>
          </a:xfrm>
          <a:prstGeom prst="rect">
            <a:avLst/>
          </a:prstGeom>
          <a:noFill/>
        </p:spPr>
        <p:txBody>
          <a:bodyPr wrap="square" rtlCol="0">
            <a:spAutoFit/>
          </a:bodyPr>
          <a:lstStyle/>
          <a:p>
            <a:r>
              <a:rPr lang="en-US" dirty="0"/>
              <a:t>Source: McLeod (2018) &amp; Ali (2012)</a:t>
            </a:r>
          </a:p>
        </p:txBody>
      </p:sp>
    </p:spTree>
    <p:extLst>
      <p:ext uri="{BB962C8B-B14F-4D97-AF65-F5344CB8AC3E}">
        <p14:creationId xmlns:p14="http://schemas.microsoft.com/office/powerpoint/2010/main" val="23861678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17</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700186"/>
          </a:xfrm>
        </p:spPr>
        <p:txBody>
          <a:bodyPr>
            <a:normAutofit fontScale="90000"/>
          </a:bodyPr>
          <a:lstStyle/>
          <a:p>
            <a:pPr algn="ctr" fontAlgn="auto">
              <a:spcAft>
                <a:spcPts val="0"/>
              </a:spcAft>
              <a:defRPr/>
            </a:pPr>
            <a:r>
              <a:rPr lang="en-GB" b="1" dirty="0">
                <a:latin typeface="Calibri" pitchFamily="34" charset="0"/>
              </a:rPr>
              <a:t>Sampling Techniques</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534380" y="1027489"/>
            <a:ext cx="8075240" cy="4392487"/>
          </a:xfrm>
        </p:spPr>
        <p:txBody>
          <a:bodyPr>
            <a:noAutofit/>
          </a:bodyPr>
          <a:lstStyle/>
          <a:p>
            <a:pPr marL="457200" indent="-457200" algn="just">
              <a:buAutoNum type="arabicPeriod"/>
            </a:pPr>
            <a:r>
              <a:rPr lang="en-GB" altLang="en-US" sz="2000" b="1" dirty="0"/>
              <a:t>Convenience Sampling: </a:t>
            </a:r>
          </a:p>
          <a:p>
            <a:pPr algn="just">
              <a:buFontTx/>
              <a:buChar char="-"/>
            </a:pPr>
            <a:r>
              <a:rPr lang="en-GB" altLang="en-US" sz="1800" dirty="0"/>
              <a:t>Is the process of including whoever happens to be available the time. It is called “accidental” or “haphazard” sampling</a:t>
            </a:r>
          </a:p>
          <a:p>
            <a:pPr algn="just">
              <a:buFontTx/>
              <a:buChar char="-"/>
            </a:pPr>
            <a:r>
              <a:rPr lang="en-GB" altLang="en-US" sz="1800" dirty="0"/>
              <a:t>Whenever researcher selects sample for the study at their own convenience is called Convenience Sampling</a:t>
            </a:r>
          </a:p>
          <a:p>
            <a:pPr algn="just">
              <a:buFontTx/>
              <a:buChar char="-"/>
            </a:pPr>
            <a:r>
              <a:rPr lang="en-GB" altLang="en-US" sz="1800" dirty="0"/>
              <a:t>Under this technique, samples are easily available and economical but it makes systematic errors and may lead to false generalizations</a:t>
            </a:r>
          </a:p>
          <a:p>
            <a:pPr marL="0" indent="0" algn="just">
              <a:buNone/>
            </a:pPr>
            <a:r>
              <a:rPr lang="en-GB" altLang="en-US" sz="1800" b="1" dirty="0"/>
              <a:t>Example: </a:t>
            </a:r>
            <a:r>
              <a:rPr lang="en-GB" altLang="en-US" sz="1800" dirty="0"/>
              <a:t>standing at a mall or a grocery store and asking people to answer questions would be an example of a convenience sample </a:t>
            </a:r>
          </a:p>
          <a:p>
            <a:pPr marL="0" indent="0" algn="just">
              <a:buNone/>
            </a:pPr>
            <a:endParaRPr lang="en-GB" altLang="en-US" sz="1800" b="1" dirty="0"/>
          </a:p>
          <a:p>
            <a:pPr marL="0" indent="0" algn="just">
              <a:buNone/>
            </a:pPr>
            <a:r>
              <a:rPr lang="en-GB" altLang="en-US" sz="1800" b="1" dirty="0"/>
              <a:t>Advantages: </a:t>
            </a:r>
            <a:r>
              <a:rPr lang="en-GB" altLang="en-US" sz="1800" dirty="0"/>
              <a:t>Availability of the respondent and the quickness with which data can be collected</a:t>
            </a:r>
            <a:endParaRPr lang="en-GB" altLang="en-US" sz="1800" b="1" dirty="0"/>
          </a:p>
          <a:p>
            <a:pPr marL="0" indent="0" algn="just">
              <a:buNone/>
            </a:pPr>
            <a:endParaRPr lang="en-GB" altLang="en-US" sz="1800" b="1" dirty="0"/>
          </a:p>
          <a:p>
            <a:pPr marL="0" indent="0" algn="just">
              <a:buNone/>
            </a:pPr>
            <a:r>
              <a:rPr lang="en-GB" altLang="en-US" sz="1800" b="1" dirty="0"/>
              <a:t>Disadvantages: </a:t>
            </a:r>
            <a:r>
              <a:rPr lang="en-GB" altLang="en-US" sz="1800" dirty="0"/>
              <a:t>The risk that the sample might not represent the population as a whole, and it might be biased by volunteers </a:t>
            </a:r>
            <a:endParaRPr lang="en-GB" altLang="en-US" sz="1800" b="1" dirty="0"/>
          </a:p>
        </p:txBody>
      </p:sp>
      <p:sp>
        <p:nvSpPr>
          <p:cNvPr id="5" name="TextBox 4">
            <a:extLst>
              <a:ext uri="{FF2B5EF4-FFF2-40B4-BE49-F238E27FC236}">
                <a16:creationId xmlns:a16="http://schemas.microsoft.com/office/drawing/2014/main" id="{1B27EF89-52AC-834E-BD0B-8377E5FD5F47}"/>
              </a:ext>
            </a:extLst>
          </p:cNvPr>
          <p:cNvSpPr txBox="1"/>
          <p:nvPr/>
        </p:nvSpPr>
        <p:spPr>
          <a:xfrm>
            <a:off x="5240680" y="5435932"/>
            <a:ext cx="3939832" cy="369332"/>
          </a:xfrm>
          <a:prstGeom prst="rect">
            <a:avLst/>
          </a:prstGeom>
          <a:noFill/>
        </p:spPr>
        <p:txBody>
          <a:bodyPr wrap="square" rtlCol="0">
            <a:spAutoFit/>
          </a:bodyPr>
          <a:lstStyle/>
          <a:p>
            <a:r>
              <a:rPr lang="en-US" dirty="0"/>
              <a:t>Source: McLeod (2018) &amp; Ali (2012)</a:t>
            </a:r>
          </a:p>
        </p:txBody>
      </p:sp>
    </p:spTree>
    <p:extLst>
      <p:ext uri="{BB962C8B-B14F-4D97-AF65-F5344CB8AC3E}">
        <p14:creationId xmlns:p14="http://schemas.microsoft.com/office/powerpoint/2010/main" val="23266421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18</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700186"/>
          </a:xfrm>
        </p:spPr>
        <p:txBody>
          <a:bodyPr>
            <a:normAutofit fontScale="90000"/>
          </a:bodyPr>
          <a:lstStyle/>
          <a:p>
            <a:pPr algn="ctr" fontAlgn="auto">
              <a:spcAft>
                <a:spcPts val="0"/>
              </a:spcAft>
              <a:defRPr/>
            </a:pPr>
            <a:r>
              <a:rPr lang="en-GB" b="1" dirty="0">
                <a:latin typeface="Calibri" pitchFamily="34" charset="0"/>
              </a:rPr>
              <a:t>Sampling Techniques</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534380" y="1027489"/>
            <a:ext cx="8075240" cy="4392487"/>
          </a:xfrm>
        </p:spPr>
        <p:txBody>
          <a:bodyPr>
            <a:noAutofit/>
          </a:bodyPr>
          <a:lstStyle/>
          <a:p>
            <a:pPr marL="0" indent="0" algn="just">
              <a:buNone/>
            </a:pPr>
            <a:r>
              <a:rPr lang="en-GB" altLang="en-US" sz="2000" b="1" dirty="0"/>
              <a:t>2. Purposive Sampling: </a:t>
            </a:r>
          </a:p>
          <a:p>
            <a:pPr algn="just">
              <a:buFontTx/>
              <a:buChar char="-"/>
            </a:pPr>
            <a:r>
              <a:rPr lang="en-GB" altLang="en-US" sz="2000" dirty="0"/>
              <a:t>The process whereby the researcher selects a sample based on experience or knowledge of the group to be sampled. </a:t>
            </a:r>
          </a:p>
          <a:p>
            <a:pPr algn="just">
              <a:buFontTx/>
              <a:buChar char="-"/>
            </a:pPr>
            <a:r>
              <a:rPr lang="en-GB" altLang="en-US" sz="2000" dirty="0"/>
              <a:t>It is also called “judgement” sampling  </a:t>
            </a:r>
          </a:p>
          <a:p>
            <a:pPr algn="just">
              <a:buFontTx/>
              <a:buChar char="-"/>
            </a:pPr>
            <a:r>
              <a:rPr lang="en-GB" altLang="en-US" sz="2000" dirty="0"/>
              <a:t>In purposive sampling, the researcher never knows whether the cases, selected selected represents the population </a:t>
            </a:r>
          </a:p>
          <a:p>
            <a:pPr algn="just">
              <a:buFontTx/>
              <a:buChar char="-"/>
            </a:pPr>
            <a:r>
              <a:rPr lang="en-GB" altLang="en-US" sz="2000" dirty="0"/>
              <a:t>Purposive sampling is suitable to select cases when the researcher knew that they might be providing relevant and valuable information that he/she requires </a:t>
            </a:r>
          </a:p>
          <a:p>
            <a:pPr marL="0" indent="0" algn="just">
              <a:buNone/>
            </a:pPr>
            <a:endParaRPr lang="en-GB" altLang="en-US" sz="2000" dirty="0"/>
          </a:p>
          <a:p>
            <a:pPr marL="0" indent="0" algn="just">
              <a:buNone/>
            </a:pPr>
            <a:r>
              <a:rPr lang="en-GB" altLang="en-US" sz="2000" b="1" dirty="0"/>
              <a:t>Example: </a:t>
            </a:r>
            <a:r>
              <a:rPr lang="en-GB" altLang="en-US" sz="2000" dirty="0"/>
              <a:t>a researcher wants to study the understanding of implementing technologies in the business from business owners/managers </a:t>
            </a:r>
            <a:endParaRPr lang="en-GB" altLang="en-US" sz="2000" b="1" dirty="0"/>
          </a:p>
        </p:txBody>
      </p:sp>
      <p:sp>
        <p:nvSpPr>
          <p:cNvPr id="5" name="TextBox 4">
            <a:extLst>
              <a:ext uri="{FF2B5EF4-FFF2-40B4-BE49-F238E27FC236}">
                <a16:creationId xmlns:a16="http://schemas.microsoft.com/office/drawing/2014/main" id="{1B27EF89-52AC-834E-BD0B-8377E5FD5F47}"/>
              </a:ext>
            </a:extLst>
          </p:cNvPr>
          <p:cNvSpPr txBox="1"/>
          <p:nvPr/>
        </p:nvSpPr>
        <p:spPr>
          <a:xfrm>
            <a:off x="5240680" y="5435932"/>
            <a:ext cx="3939832" cy="369332"/>
          </a:xfrm>
          <a:prstGeom prst="rect">
            <a:avLst/>
          </a:prstGeom>
          <a:noFill/>
        </p:spPr>
        <p:txBody>
          <a:bodyPr wrap="square" rtlCol="0">
            <a:spAutoFit/>
          </a:bodyPr>
          <a:lstStyle/>
          <a:p>
            <a:r>
              <a:rPr lang="en-US" dirty="0"/>
              <a:t>Source: McLeod (2018) &amp; Ali (2012)</a:t>
            </a:r>
          </a:p>
        </p:txBody>
      </p:sp>
    </p:spTree>
    <p:extLst>
      <p:ext uri="{BB962C8B-B14F-4D97-AF65-F5344CB8AC3E}">
        <p14:creationId xmlns:p14="http://schemas.microsoft.com/office/powerpoint/2010/main" val="17012245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19</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700186"/>
          </a:xfrm>
        </p:spPr>
        <p:txBody>
          <a:bodyPr>
            <a:normAutofit fontScale="90000"/>
          </a:bodyPr>
          <a:lstStyle/>
          <a:p>
            <a:pPr algn="ctr" fontAlgn="auto">
              <a:spcAft>
                <a:spcPts val="0"/>
              </a:spcAft>
              <a:defRPr/>
            </a:pPr>
            <a:r>
              <a:rPr lang="en-GB" b="1" dirty="0">
                <a:latin typeface="Calibri" pitchFamily="34" charset="0"/>
              </a:rPr>
              <a:t>Purposive Sampling</a:t>
            </a: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534380" y="1027489"/>
            <a:ext cx="8075240" cy="4392487"/>
          </a:xfrm>
        </p:spPr>
        <p:txBody>
          <a:bodyPr>
            <a:noAutofit/>
          </a:bodyPr>
          <a:lstStyle/>
          <a:p>
            <a:pPr marL="0" indent="0" algn="just">
              <a:buNone/>
            </a:pPr>
            <a:r>
              <a:rPr lang="en-GB" altLang="en-US" sz="2000" b="1" dirty="0"/>
              <a:t>Advantages: </a:t>
            </a:r>
          </a:p>
          <a:p>
            <a:pPr algn="just">
              <a:buFontTx/>
              <a:buChar char="-"/>
            </a:pPr>
            <a:r>
              <a:rPr lang="en-GB" altLang="en-US" sz="2000" dirty="0"/>
              <a:t>Economical </a:t>
            </a:r>
          </a:p>
          <a:p>
            <a:pPr algn="just">
              <a:buFontTx/>
              <a:buChar char="-"/>
            </a:pPr>
            <a:r>
              <a:rPr lang="en-GB" altLang="en-US" sz="2000" dirty="0"/>
              <a:t>More convenient </a:t>
            </a:r>
          </a:p>
          <a:p>
            <a:pPr algn="just">
              <a:buFontTx/>
              <a:buChar char="-"/>
            </a:pPr>
            <a:r>
              <a:rPr lang="en-GB" altLang="en-US" sz="2000" dirty="0"/>
              <a:t>Easily accessible </a:t>
            </a:r>
          </a:p>
          <a:p>
            <a:pPr algn="just">
              <a:buFontTx/>
              <a:buChar char="-"/>
            </a:pPr>
            <a:r>
              <a:rPr lang="en-GB" altLang="en-US" sz="2000" dirty="0"/>
              <a:t>Can select only those persons who can give relevant information to the research area</a:t>
            </a:r>
          </a:p>
          <a:p>
            <a:pPr marL="0" indent="0" algn="just">
              <a:buNone/>
            </a:pPr>
            <a:endParaRPr lang="en-GB" altLang="en-US" sz="2000" dirty="0"/>
          </a:p>
          <a:p>
            <a:pPr marL="0" indent="0" algn="just">
              <a:buNone/>
            </a:pPr>
            <a:r>
              <a:rPr lang="en-GB" altLang="en-US" sz="2000" b="1" dirty="0"/>
              <a:t>Disadvantages: </a:t>
            </a:r>
          </a:p>
          <a:p>
            <a:pPr algn="just">
              <a:buFontTx/>
              <a:buChar char="-"/>
            </a:pPr>
            <a:r>
              <a:rPr lang="en-GB" altLang="en-US" sz="2000" dirty="0"/>
              <a:t>It does not ensure the actual representation of the selected sample of the population instead it concentrate only the ability of the sample to pour relevant information regarding the topic of the study </a:t>
            </a:r>
          </a:p>
          <a:p>
            <a:pPr algn="just">
              <a:buFontTx/>
              <a:buChar char="-"/>
            </a:pPr>
            <a:r>
              <a:rPr lang="en-GB" altLang="en-US" sz="2000" dirty="0"/>
              <a:t>Potential for inaccuracy in the researcher’s criteria and resulting sample selection </a:t>
            </a:r>
          </a:p>
        </p:txBody>
      </p:sp>
      <p:sp>
        <p:nvSpPr>
          <p:cNvPr id="5" name="TextBox 4">
            <a:extLst>
              <a:ext uri="{FF2B5EF4-FFF2-40B4-BE49-F238E27FC236}">
                <a16:creationId xmlns:a16="http://schemas.microsoft.com/office/drawing/2014/main" id="{1B27EF89-52AC-834E-BD0B-8377E5FD5F47}"/>
              </a:ext>
            </a:extLst>
          </p:cNvPr>
          <p:cNvSpPr txBox="1"/>
          <p:nvPr/>
        </p:nvSpPr>
        <p:spPr>
          <a:xfrm>
            <a:off x="5240680" y="5435932"/>
            <a:ext cx="3939832" cy="369332"/>
          </a:xfrm>
          <a:prstGeom prst="rect">
            <a:avLst/>
          </a:prstGeom>
          <a:noFill/>
        </p:spPr>
        <p:txBody>
          <a:bodyPr wrap="square" rtlCol="0">
            <a:spAutoFit/>
          </a:bodyPr>
          <a:lstStyle/>
          <a:p>
            <a:r>
              <a:rPr lang="en-US" dirty="0"/>
              <a:t>Source: McLeod (2018) &amp; Ali (2012)</a:t>
            </a:r>
          </a:p>
        </p:txBody>
      </p:sp>
    </p:spTree>
    <p:extLst>
      <p:ext uri="{BB962C8B-B14F-4D97-AF65-F5344CB8AC3E}">
        <p14:creationId xmlns:p14="http://schemas.microsoft.com/office/powerpoint/2010/main" val="35938812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20</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700186"/>
          </a:xfrm>
        </p:spPr>
        <p:txBody>
          <a:bodyPr>
            <a:normAutofit fontScale="90000"/>
          </a:bodyPr>
          <a:lstStyle/>
          <a:p>
            <a:pPr algn="ctr" fontAlgn="auto">
              <a:spcAft>
                <a:spcPts val="0"/>
              </a:spcAft>
              <a:defRPr/>
            </a:pPr>
            <a:r>
              <a:rPr lang="en-GB" b="1" dirty="0">
                <a:latin typeface="Calibri" pitchFamily="34" charset="0"/>
              </a:rPr>
              <a:t>Sampling Techniques</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534380" y="908720"/>
            <a:ext cx="8075240" cy="4392487"/>
          </a:xfrm>
        </p:spPr>
        <p:txBody>
          <a:bodyPr>
            <a:noAutofit/>
          </a:bodyPr>
          <a:lstStyle/>
          <a:p>
            <a:pPr marL="0" indent="0" algn="just">
              <a:buNone/>
            </a:pPr>
            <a:r>
              <a:rPr lang="en-GB" altLang="en-US" sz="2000" b="1" dirty="0"/>
              <a:t>3. Snowball Sampling: </a:t>
            </a:r>
          </a:p>
          <a:p>
            <a:pPr algn="just">
              <a:buFontTx/>
              <a:buChar char="-"/>
            </a:pPr>
            <a:r>
              <a:rPr lang="en-GB" altLang="en-US" sz="2000" dirty="0"/>
              <a:t>In this technique/method, the researcher starts collection of data from the person who know to the researcher</a:t>
            </a:r>
          </a:p>
          <a:p>
            <a:pPr marL="0" indent="0" algn="just">
              <a:buNone/>
            </a:pPr>
            <a:endParaRPr lang="en-GB" altLang="en-US" sz="2000" dirty="0"/>
          </a:p>
          <a:p>
            <a:pPr algn="just">
              <a:buFontTx/>
              <a:buChar char="-"/>
            </a:pPr>
            <a:r>
              <a:rPr lang="en-GB" altLang="en-US" sz="2000" dirty="0"/>
              <a:t>Snowball sampling is more useful when there are small possibilities to get the information regarding the population or the population is unknown </a:t>
            </a:r>
          </a:p>
          <a:p>
            <a:pPr algn="just">
              <a:buFontTx/>
              <a:buChar char="-"/>
            </a:pPr>
            <a:endParaRPr lang="en-GB" altLang="en-US" sz="2000" dirty="0"/>
          </a:p>
          <a:p>
            <a:pPr algn="just">
              <a:buFontTx/>
              <a:buChar char="-"/>
            </a:pPr>
            <a:r>
              <a:rPr lang="en-GB" altLang="en-US" sz="2000" dirty="0"/>
              <a:t>Under this technique, at the end of the data collection, the respondent will be asked to provide the contact information of another respondent who can give relevant information regarding this area of the study </a:t>
            </a:r>
          </a:p>
          <a:p>
            <a:pPr marL="0" indent="0" algn="just">
              <a:buNone/>
            </a:pPr>
            <a:endParaRPr lang="en-GB" altLang="en-US" sz="2000" dirty="0"/>
          </a:p>
          <a:p>
            <a:pPr marL="0" indent="0" algn="just">
              <a:buNone/>
            </a:pPr>
            <a:r>
              <a:rPr lang="en-GB" altLang="en-US" sz="2000" b="1" dirty="0"/>
              <a:t>Example: </a:t>
            </a:r>
            <a:r>
              <a:rPr lang="en-GB" altLang="en-US" sz="2000" dirty="0"/>
              <a:t>People who have many friends are more likely to be recruited into the sample </a:t>
            </a:r>
            <a:endParaRPr lang="en-GB" altLang="en-US" sz="2000" b="1" dirty="0"/>
          </a:p>
        </p:txBody>
      </p:sp>
      <p:sp>
        <p:nvSpPr>
          <p:cNvPr id="5" name="TextBox 4">
            <a:extLst>
              <a:ext uri="{FF2B5EF4-FFF2-40B4-BE49-F238E27FC236}">
                <a16:creationId xmlns:a16="http://schemas.microsoft.com/office/drawing/2014/main" id="{1B27EF89-52AC-834E-BD0B-8377E5FD5F47}"/>
              </a:ext>
            </a:extLst>
          </p:cNvPr>
          <p:cNvSpPr txBox="1"/>
          <p:nvPr/>
        </p:nvSpPr>
        <p:spPr>
          <a:xfrm>
            <a:off x="5240680" y="5435932"/>
            <a:ext cx="3939832" cy="369332"/>
          </a:xfrm>
          <a:prstGeom prst="rect">
            <a:avLst/>
          </a:prstGeom>
          <a:noFill/>
        </p:spPr>
        <p:txBody>
          <a:bodyPr wrap="square" rtlCol="0">
            <a:spAutoFit/>
          </a:bodyPr>
          <a:lstStyle/>
          <a:p>
            <a:r>
              <a:rPr lang="en-US" dirty="0"/>
              <a:t>Source: McLeod (2018) &amp; Ali (2012)</a:t>
            </a:r>
          </a:p>
        </p:txBody>
      </p:sp>
    </p:spTree>
    <p:extLst>
      <p:ext uri="{BB962C8B-B14F-4D97-AF65-F5344CB8AC3E}">
        <p14:creationId xmlns:p14="http://schemas.microsoft.com/office/powerpoint/2010/main" val="40558516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DA994C5C-8352-4272-9B00-71979491D2EE}"/>
              </a:ext>
            </a:extLst>
          </p:cNvPr>
          <p:cNvSpPr>
            <a:spLocks noGrp="1"/>
          </p:cNvSpPr>
          <p:nvPr>
            <p:ph idx="1"/>
          </p:nvPr>
        </p:nvSpPr>
        <p:spPr>
          <a:xfrm>
            <a:off x="457200" y="1280796"/>
            <a:ext cx="8229600" cy="4380452"/>
          </a:xfrm>
        </p:spPr>
        <p:txBody>
          <a:bodyPr>
            <a:normAutofit fontScale="62500" lnSpcReduction="20000"/>
          </a:bodyPr>
          <a:lstStyle/>
          <a:p>
            <a:r>
              <a:rPr lang="nl-NL" dirty="0" err="1"/>
              <a:t>McLeod</a:t>
            </a:r>
            <a:r>
              <a:rPr lang="nl-NL" dirty="0"/>
              <a:t>, S. A. (2019). </a:t>
            </a:r>
            <a:r>
              <a:rPr lang="nl-NL" i="1" dirty="0" err="1"/>
              <a:t>Likert</a:t>
            </a:r>
            <a:r>
              <a:rPr lang="nl-NL" i="1" dirty="0"/>
              <a:t> </a:t>
            </a:r>
            <a:r>
              <a:rPr lang="nl-NL" i="1" dirty="0" err="1"/>
              <a:t>Scale</a:t>
            </a:r>
            <a:r>
              <a:rPr lang="nl-NL" i="1" dirty="0"/>
              <a:t>. </a:t>
            </a:r>
            <a:r>
              <a:rPr lang="nl-NL" dirty="0"/>
              <a:t>Simple </a:t>
            </a:r>
            <a:r>
              <a:rPr lang="nl-NL" dirty="0" err="1"/>
              <a:t>Psychology</a:t>
            </a:r>
            <a:r>
              <a:rPr lang="nl-NL" dirty="0"/>
              <a:t>. [Online: </a:t>
            </a:r>
            <a:r>
              <a:rPr lang="nl-NL" dirty="0">
                <a:hlinkClick r:id="rId2"/>
              </a:rPr>
              <a:t>https://www.simplypsychology.org/likert-scale.html</a:t>
            </a:r>
            <a:r>
              <a:rPr lang="nl-NL" dirty="0"/>
              <a:t>] </a:t>
            </a:r>
          </a:p>
          <a:p>
            <a:r>
              <a:rPr lang="nl-NL" dirty="0" err="1"/>
              <a:t>Fraley</a:t>
            </a:r>
            <a:r>
              <a:rPr lang="nl-NL" dirty="0"/>
              <a:t>, R. C., </a:t>
            </a:r>
            <a:r>
              <a:rPr lang="nl-NL" dirty="0" err="1"/>
              <a:t>Waller</a:t>
            </a:r>
            <a:r>
              <a:rPr lang="nl-NL" dirty="0"/>
              <a:t>, N. G., &amp; </a:t>
            </a:r>
            <a:r>
              <a:rPr lang="nl-NL" dirty="0" err="1"/>
              <a:t>Grennan</a:t>
            </a:r>
            <a:r>
              <a:rPr lang="nl-NL" dirty="0"/>
              <a:t>, K. A. (2000). An item-response </a:t>
            </a:r>
            <a:r>
              <a:rPr lang="nl-NL" dirty="0" err="1"/>
              <a:t>theory</a:t>
            </a:r>
            <a:r>
              <a:rPr lang="nl-NL" dirty="0"/>
              <a:t> analysis of </a:t>
            </a:r>
            <a:r>
              <a:rPr lang="nl-NL" dirty="0" err="1"/>
              <a:t>self</a:t>
            </a:r>
            <a:r>
              <a:rPr lang="nl-NL" dirty="0"/>
              <a:t>-report </a:t>
            </a:r>
            <a:r>
              <a:rPr lang="nl-NL" dirty="0" err="1"/>
              <a:t>measures</a:t>
            </a:r>
            <a:r>
              <a:rPr lang="nl-NL" dirty="0"/>
              <a:t> of adult attachment. </a:t>
            </a:r>
            <a:r>
              <a:rPr lang="nl-NL" i="1" dirty="0"/>
              <a:t>Journal of </a:t>
            </a:r>
            <a:r>
              <a:rPr lang="nl-NL" i="1" dirty="0" err="1"/>
              <a:t>Personality</a:t>
            </a:r>
            <a:r>
              <a:rPr lang="nl-NL" i="1" dirty="0"/>
              <a:t> </a:t>
            </a:r>
            <a:r>
              <a:rPr lang="nl-NL" i="1" dirty="0" err="1"/>
              <a:t>and</a:t>
            </a:r>
            <a:r>
              <a:rPr lang="nl-NL" i="1" dirty="0"/>
              <a:t> </a:t>
            </a:r>
            <a:r>
              <a:rPr lang="nl-NL" i="1" dirty="0" err="1"/>
              <a:t>Social</a:t>
            </a:r>
            <a:r>
              <a:rPr lang="nl-NL" i="1" dirty="0"/>
              <a:t> </a:t>
            </a:r>
            <a:r>
              <a:rPr lang="nl-NL" i="1" dirty="0" err="1"/>
              <a:t>Psychology</a:t>
            </a:r>
            <a:r>
              <a:rPr lang="nl-NL" i="1" dirty="0"/>
              <a:t>, </a:t>
            </a:r>
            <a:r>
              <a:rPr lang="nl-NL" dirty="0"/>
              <a:t>78, 350 - 365</a:t>
            </a:r>
          </a:p>
          <a:p>
            <a:r>
              <a:rPr lang="nl-NL" dirty="0"/>
              <a:t>Bowling, A. (1997). </a:t>
            </a:r>
            <a:r>
              <a:rPr lang="nl-NL" i="1" dirty="0"/>
              <a:t>Research </a:t>
            </a:r>
            <a:r>
              <a:rPr lang="nl-NL" i="1" dirty="0" err="1"/>
              <a:t>Methods</a:t>
            </a:r>
            <a:r>
              <a:rPr lang="nl-NL" i="1" dirty="0"/>
              <a:t> in Health. </a:t>
            </a:r>
            <a:r>
              <a:rPr lang="nl-NL" dirty="0" err="1"/>
              <a:t>Buckingham</a:t>
            </a:r>
            <a:r>
              <a:rPr lang="nl-NL" dirty="0"/>
              <a:t>, Open University Press</a:t>
            </a:r>
          </a:p>
          <a:p>
            <a:r>
              <a:rPr lang="nl-NL" dirty="0"/>
              <a:t>Creswell, J. W. (2003). </a:t>
            </a:r>
            <a:r>
              <a:rPr lang="nl-NL" i="1" dirty="0" err="1"/>
              <a:t>Qualitative</a:t>
            </a:r>
            <a:r>
              <a:rPr lang="nl-NL" i="1" dirty="0"/>
              <a:t> </a:t>
            </a:r>
            <a:r>
              <a:rPr lang="nl-NL" i="1" dirty="0" err="1"/>
              <a:t>Inquiry</a:t>
            </a:r>
            <a:r>
              <a:rPr lang="nl-NL" i="1" dirty="0"/>
              <a:t> &amp; Research Design. </a:t>
            </a:r>
            <a:r>
              <a:rPr lang="nl-NL" dirty="0"/>
              <a:t>London, Sage Publications Ltd. (3rd </a:t>
            </a:r>
            <a:r>
              <a:rPr lang="nl-NL" dirty="0" err="1"/>
              <a:t>edn</a:t>
            </a:r>
            <a:r>
              <a:rPr lang="nl-NL" dirty="0"/>
              <a:t>)</a:t>
            </a:r>
            <a:r>
              <a:rPr lang="nl-NL" i="1" dirty="0"/>
              <a:t> </a:t>
            </a:r>
          </a:p>
          <a:p>
            <a:r>
              <a:rPr lang="nl-NL" dirty="0" err="1"/>
              <a:t>Kvale</a:t>
            </a:r>
            <a:r>
              <a:rPr lang="nl-NL" dirty="0"/>
              <a:t>, S. (2007). </a:t>
            </a:r>
            <a:r>
              <a:rPr lang="nl-NL" i="1" dirty="0" err="1"/>
              <a:t>Doing</a:t>
            </a:r>
            <a:r>
              <a:rPr lang="nl-NL" i="1" dirty="0"/>
              <a:t> Interviews. </a:t>
            </a:r>
            <a:r>
              <a:rPr lang="nl-NL" dirty="0"/>
              <a:t>London, Sage Publications Ltd.</a:t>
            </a:r>
          </a:p>
          <a:p>
            <a:r>
              <a:rPr lang="nl-NL" dirty="0" err="1"/>
              <a:t>Nalzaro</a:t>
            </a:r>
            <a:r>
              <a:rPr lang="nl-NL" dirty="0"/>
              <a:t>, L. (2010) </a:t>
            </a:r>
            <a:r>
              <a:rPr lang="nl-NL" dirty="0" err="1"/>
              <a:t>Methods</a:t>
            </a:r>
            <a:r>
              <a:rPr lang="nl-NL" dirty="0"/>
              <a:t> of Data Collection [Online:</a:t>
            </a:r>
            <a:r>
              <a:rPr lang="en-GB" dirty="0">
                <a:hlinkClick r:id="rId3"/>
              </a:rPr>
              <a:t>https://www.slideshare.net/ludymae/chapter-9methods-of-data-collection</a:t>
            </a:r>
            <a:r>
              <a:rPr lang="en-GB" dirty="0"/>
              <a:t>]</a:t>
            </a:r>
          </a:p>
          <a:p>
            <a:r>
              <a:rPr lang="en-GB" dirty="0"/>
              <a:t>Ali, S. (2012). </a:t>
            </a:r>
            <a:r>
              <a:rPr lang="en-GB" i="1" dirty="0"/>
              <a:t>Questionnaire design &amp; admin. </a:t>
            </a:r>
            <a:r>
              <a:rPr lang="en-GB" dirty="0"/>
              <a:t>[Online: </a:t>
            </a:r>
            <a:r>
              <a:rPr lang="en-GB" dirty="0">
                <a:hlinkClick r:id="rId4"/>
              </a:rPr>
              <a:t>https://www.slideshare.net/cadella49/questionnaire-design-admin</a:t>
            </a:r>
            <a:r>
              <a:rPr lang="en-GB" dirty="0"/>
              <a:t>]</a:t>
            </a:r>
          </a:p>
          <a:p>
            <a:pPr marL="0" indent="0">
              <a:buNone/>
            </a:pPr>
            <a:endParaRPr lang="en-GB" dirty="0"/>
          </a:p>
          <a:p>
            <a:pPr marL="0" indent="0">
              <a:buNone/>
            </a:pPr>
            <a:endParaRPr lang="en-GB" dirty="0"/>
          </a:p>
        </p:txBody>
      </p:sp>
      <p:sp>
        <p:nvSpPr>
          <p:cNvPr id="4" name="Title 3">
            <a:extLst>
              <a:ext uri="{FF2B5EF4-FFF2-40B4-BE49-F238E27FC236}">
                <a16:creationId xmlns:a16="http://schemas.microsoft.com/office/drawing/2014/main" id="{59A20822-6FFB-49A3-8CFD-E73F611E73B4}"/>
              </a:ext>
            </a:extLst>
          </p:cNvPr>
          <p:cNvSpPr>
            <a:spLocks noGrp="1"/>
          </p:cNvSpPr>
          <p:nvPr>
            <p:ph type="title"/>
          </p:nvPr>
        </p:nvSpPr>
        <p:spPr/>
        <p:txBody>
          <a:bodyPr/>
          <a:lstStyle/>
          <a:p>
            <a:r>
              <a:rPr lang="en-GB" dirty="0"/>
              <a:t>References</a:t>
            </a:r>
          </a:p>
        </p:txBody>
      </p:sp>
      <p:sp>
        <p:nvSpPr>
          <p:cNvPr id="3" name="Slide Number Placeholder 2">
            <a:extLst>
              <a:ext uri="{FF2B5EF4-FFF2-40B4-BE49-F238E27FC236}">
                <a16:creationId xmlns:a16="http://schemas.microsoft.com/office/drawing/2014/main" id="{5580B20E-9AD6-43F4-A04D-C9154A0566EA}"/>
              </a:ext>
            </a:extLst>
          </p:cNvPr>
          <p:cNvSpPr>
            <a:spLocks noGrp="1"/>
          </p:cNvSpPr>
          <p:nvPr>
            <p:ph type="sldNum" sz="quarter" idx="12"/>
          </p:nvPr>
        </p:nvSpPr>
        <p:spPr/>
        <p:txBody>
          <a:bodyPr/>
          <a:lstStyle/>
          <a:p>
            <a:fld id="{C9C16E22-1D5B-4835-B085-B12956A0FD91}" type="slidenum">
              <a:rPr lang="en-GB" altLang="en-US" smtClean="0"/>
              <a:pPr/>
              <a:t>21</a:t>
            </a:fld>
            <a:endParaRPr lang="en-GB" altLang="en-US"/>
          </a:p>
        </p:txBody>
      </p:sp>
      <p:sp>
        <p:nvSpPr>
          <p:cNvPr id="2" name="TextBox 1">
            <a:extLst>
              <a:ext uri="{FF2B5EF4-FFF2-40B4-BE49-F238E27FC236}">
                <a16:creationId xmlns:a16="http://schemas.microsoft.com/office/drawing/2014/main" id="{37F04A77-D05B-CE4D-86B5-62A53C955E57}"/>
              </a:ext>
            </a:extLst>
          </p:cNvPr>
          <p:cNvSpPr txBox="1"/>
          <p:nvPr/>
        </p:nvSpPr>
        <p:spPr>
          <a:xfrm>
            <a:off x="2286000" y="3688080"/>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18741277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9A20822-6FFB-49A3-8CFD-E73F611E73B4}"/>
              </a:ext>
            </a:extLst>
          </p:cNvPr>
          <p:cNvSpPr>
            <a:spLocks noGrp="1"/>
          </p:cNvSpPr>
          <p:nvPr>
            <p:ph type="title"/>
          </p:nvPr>
        </p:nvSpPr>
        <p:spPr>
          <a:xfrm>
            <a:off x="683568" y="2591951"/>
            <a:ext cx="8229600" cy="1143000"/>
          </a:xfrm>
        </p:spPr>
        <p:txBody>
          <a:bodyPr/>
          <a:lstStyle/>
          <a:p>
            <a:r>
              <a:rPr lang="en-GB" dirty="0">
                <a:solidFill>
                  <a:srgbClr val="FF0000"/>
                </a:solidFill>
              </a:rPr>
              <a:t>Questions &amp; Answers!!!</a:t>
            </a:r>
          </a:p>
        </p:txBody>
      </p:sp>
      <p:sp>
        <p:nvSpPr>
          <p:cNvPr id="3" name="Slide Number Placeholder 2">
            <a:extLst>
              <a:ext uri="{FF2B5EF4-FFF2-40B4-BE49-F238E27FC236}">
                <a16:creationId xmlns:a16="http://schemas.microsoft.com/office/drawing/2014/main" id="{5580B20E-9AD6-43F4-A04D-C9154A0566EA}"/>
              </a:ext>
            </a:extLst>
          </p:cNvPr>
          <p:cNvSpPr>
            <a:spLocks noGrp="1"/>
          </p:cNvSpPr>
          <p:nvPr>
            <p:ph type="sldNum" sz="quarter" idx="12"/>
          </p:nvPr>
        </p:nvSpPr>
        <p:spPr/>
        <p:txBody>
          <a:bodyPr/>
          <a:lstStyle/>
          <a:p>
            <a:fld id="{C9C16E22-1D5B-4835-B085-B12956A0FD91}" type="slidenum">
              <a:rPr lang="en-GB" altLang="en-US" smtClean="0"/>
              <a:pPr/>
              <a:t>22</a:t>
            </a:fld>
            <a:endParaRPr lang="en-GB" altLang="en-US"/>
          </a:p>
        </p:txBody>
      </p:sp>
      <p:sp>
        <p:nvSpPr>
          <p:cNvPr id="2" name="TextBox 1">
            <a:extLst>
              <a:ext uri="{FF2B5EF4-FFF2-40B4-BE49-F238E27FC236}">
                <a16:creationId xmlns:a16="http://schemas.microsoft.com/office/drawing/2014/main" id="{37F04A77-D05B-CE4D-86B5-62A53C955E57}"/>
              </a:ext>
            </a:extLst>
          </p:cNvPr>
          <p:cNvSpPr txBox="1"/>
          <p:nvPr/>
        </p:nvSpPr>
        <p:spPr>
          <a:xfrm>
            <a:off x="2286000" y="3688080"/>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62798706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303dbf9b-b85b-46a0-94f1-894078c07ecd"/>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41577</TotalTime>
  <Words>2001</Words>
  <Application>Microsoft Macintosh PowerPoint</Application>
  <PresentationFormat>On-screen Show (4:3)</PresentationFormat>
  <Paragraphs>232</Paragraphs>
  <Slides>22</Slides>
  <Notes>19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Myriad Pro</vt:lpstr>
      <vt:lpstr>Times New Roman</vt:lpstr>
      <vt:lpstr>Wingdings</vt:lpstr>
      <vt:lpstr>20140311PresentationUWTSDTemplate</vt:lpstr>
      <vt:lpstr>Digital Skills and Research Methods (DSR – H&amp;Sc) BMSW 4003</vt:lpstr>
      <vt:lpstr>Learning outcomes</vt:lpstr>
      <vt:lpstr>What is Population?</vt:lpstr>
      <vt:lpstr>Types of Population?</vt:lpstr>
      <vt:lpstr>What is Sample?</vt:lpstr>
      <vt:lpstr>Sample Frame?</vt:lpstr>
      <vt:lpstr>Understanding Sample &amp; Population?</vt:lpstr>
      <vt:lpstr>Sample Size &amp; Sample Unit</vt:lpstr>
      <vt:lpstr>Sampling</vt:lpstr>
      <vt:lpstr>Sampling Types</vt:lpstr>
      <vt:lpstr>Sampling Techniques</vt:lpstr>
      <vt:lpstr>Simple Random Sampling</vt:lpstr>
      <vt:lpstr>Sampling Techniques</vt:lpstr>
      <vt:lpstr>Stratified Sampling</vt:lpstr>
      <vt:lpstr>Sampling Techniques</vt:lpstr>
      <vt:lpstr>Sampling Techniques</vt:lpstr>
      <vt:lpstr>Sampling Techniques</vt:lpstr>
      <vt:lpstr>Sampling Techniques</vt:lpstr>
      <vt:lpstr>Purposive Sampling</vt:lpstr>
      <vt:lpstr>Sampling Techniques</vt:lpstr>
      <vt:lpstr>References</vt:lpstr>
      <vt:lpstr>Questions &amp; Answers!!!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Anupam Mazumdar</cp:lastModifiedBy>
  <cp:revision>255</cp:revision>
  <dcterms:created xsi:type="dcterms:W3CDTF">2015-04-14T15:21:28Z</dcterms:created>
  <dcterms:modified xsi:type="dcterms:W3CDTF">2021-03-28T21:29:55Z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