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3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4720"/>
  </p:normalViewPr>
  <p:slideViewPr>
    <p:cSldViewPr snapToGrid="0" snapToObjects="1">
      <p:cViewPr varScale="1">
        <p:scale>
          <a:sx n="102" d="100"/>
          <a:sy n="102" d="100"/>
        </p:scale>
        <p:origin x="168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96" d="100"/>
          <a:sy n="96" d="100"/>
        </p:scale>
        <p:origin x="3688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B75FC0-7B00-4DB8-995C-1D2488951D1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97EA3D-CC9F-4F86-BA9E-F2EB5E4C9F8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u="sng" baseline="0" dirty="0"/>
            <a:t>Time management, </a:t>
          </a:r>
          <a:r>
            <a:rPr lang="en-US" sz="1800" b="0" u="none" baseline="0" dirty="0"/>
            <a:t>by creating team members schedule, to ensure appropriate staffing.</a:t>
          </a:r>
          <a:endParaRPr lang="en-US" sz="1800" dirty="0"/>
        </a:p>
      </dgm:t>
    </dgm:pt>
    <dgm:pt modelId="{13A77BD0-3911-4CDA-BFF7-FD4DDA2613E2}" type="parTrans" cxnId="{04183C01-930E-4C00-BC46-A2D01147862A}">
      <dgm:prSet/>
      <dgm:spPr/>
      <dgm:t>
        <a:bodyPr/>
        <a:lstStyle/>
        <a:p>
          <a:endParaRPr lang="en-US"/>
        </a:p>
      </dgm:t>
    </dgm:pt>
    <dgm:pt modelId="{38E0512A-4F0A-4C96-AE44-78BFC706B053}" type="sibTrans" cxnId="{04183C01-930E-4C00-BC46-A2D01147862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ACD3003-94BB-4E50-BB71-0E5942B374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u="sng" baseline="0" dirty="0"/>
            <a:t>Tracking stock levels of food</a:t>
          </a:r>
          <a:r>
            <a:rPr lang="en-US" baseline="0" dirty="0"/>
            <a:t>, and equipment, </a:t>
          </a:r>
          <a:r>
            <a:rPr lang="en-US" b="1" u="sng" baseline="0" dirty="0"/>
            <a:t>forecast</a:t>
          </a:r>
          <a:r>
            <a:rPr lang="en-US" baseline="0" dirty="0"/>
            <a:t> needs, and oversee </a:t>
          </a:r>
          <a:r>
            <a:rPr lang="en-US" b="1" u="sng" baseline="0" dirty="0"/>
            <a:t>ordering</a:t>
          </a:r>
          <a:r>
            <a:rPr lang="en-US" baseline="0" dirty="0"/>
            <a:t> as necessary.</a:t>
          </a:r>
          <a:endParaRPr lang="en-US" dirty="0"/>
        </a:p>
      </dgm:t>
    </dgm:pt>
    <dgm:pt modelId="{18A2CDC7-F4D0-439D-B8D9-C595A57FE75D}" type="parTrans" cxnId="{6CECC14E-11BB-4EBB-B3CD-2572EC456E29}">
      <dgm:prSet/>
      <dgm:spPr/>
      <dgm:t>
        <a:bodyPr/>
        <a:lstStyle/>
        <a:p>
          <a:endParaRPr lang="en-US"/>
        </a:p>
      </dgm:t>
    </dgm:pt>
    <dgm:pt modelId="{98CA7B9F-0A41-460E-8F47-42CE90F8C74D}" type="sibTrans" cxnId="{6CECC14E-11BB-4EBB-B3CD-2572EC456E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F7419D5-0B67-4111-A94E-F1BFFCF1E8B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u="sng" baseline="0" dirty="0"/>
            <a:t>The Ability to work well with others </a:t>
          </a:r>
          <a:r>
            <a:rPr lang="en-US" sz="1800" baseline="0" dirty="0"/>
            <a:t>(being able to interact effectively, cooperate, collaborate and manage conflicts with other people to get things done) and </a:t>
          </a:r>
          <a:r>
            <a:rPr lang="en-US" sz="1800" b="1" u="sng" baseline="0" dirty="0"/>
            <a:t>communication skills.</a:t>
          </a:r>
          <a:endParaRPr lang="en-US" sz="1800" b="1" u="sng" dirty="0"/>
        </a:p>
      </dgm:t>
    </dgm:pt>
    <dgm:pt modelId="{F9DAA83B-040F-4EBB-B30C-62891F7F351D}" type="parTrans" cxnId="{EA9C3FFD-A0E3-49C1-98A5-7DF23F6BF8F2}">
      <dgm:prSet/>
      <dgm:spPr/>
      <dgm:t>
        <a:bodyPr/>
        <a:lstStyle/>
        <a:p>
          <a:endParaRPr lang="en-US"/>
        </a:p>
      </dgm:t>
    </dgm:pt>
    <dgm:pt modelId="{B9054A1A-93A4-4FAF-A731-F26DAB7C6FFE}" type="sibTrans" cxnId="{EA9C3FFD-A0E3-49C1-98A5-7DF23F6BF8F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9824905-6765-46CA-9602-B66467C3653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u="sng" baseline="0" dirty="0"/>
            <a:t>Ensuring all food safety procedures </a:t>
          </a:r>
          <a:r>
            <a:rPr lang="en-US" baseline="0" dirty="0"/>
            <a:t>are strictly followed according to health and safety regulations.</a:t>
          </a:r>
          <a:endParaRPr lang="en-US" dirty="0"/>
        </a:p>
      </dgm:t>
    </dgm:pt>
    <dgm:pt modelId="{95F12375-9238-45DC-84D7-A76CF91589AA}" type="parTrans" cxnId="{1F81A0F8-1200-47FF-A723-D30F8CC8BC34}">
      <dgm:prSet/>
      <dgm:spPr/>
      <dgm:t>
        <a:bodyPr/>
        <a:lstStyle/>
        <a:p>
          <a:endParaRPr lang="en-US"/>
        </a:p>
      </dgm:t>
    </dgm:pt>
    <dgm:pt modelId="{86AE38F9-29D2-4BBB-A4AF-6026DBEF71B1}" type="sibTrans" cxnId="{1F81A0F8-1200-47FF-A723-D30F8CC8BC34}">
      <dgm:prSet/>
      <dgm:spPr/>
      <dgm:t>
        <a:bodyPr/>
        <a:lstStyle/>
        <a:p>
          <a:endParaRPr lang="en-US"/>
        </a:p>
      </dgm:t>
    </dgm:pt>
    <dgm:pt modelId="{6357B5D5-4E5D-499C-8D0A-0EB6E623F85B}" type="pres">
      <dgm:prSet presAssocID="{92B75FC0-7B00-4DB8-995C-1D2488951D11}" presName="root" presStyleCnt="0">
        <dgm:presLayoutVars>
          <dgm:dir/>
          <dgm:resizeHandles val="exact"/>
        </dgm:presLayoutVars>
      </dgm:prSet>
      <dgm:spPr/>
    </dgm:pt>
    <dgm:pt modelId="{1867CDA5-60A1-4B59-A390-BC8119C6546B}" type="pres">
      <dgm:prSet presAssocID="{92B75FC0-7B00-4DB8-995C-1D2488951D11}" presName="container" presStyleCnt="0">
        <dgm:presLayoutVars>
          <dgm:dir/>
          <dgm:resizeHandles val="exact"/>
        </dgm:presLayoutVars>
      </dgm:prSet>
      <dgm:spPr/>
    </dgm:pt>
    <dgm:pt modelId="{4223DA81-1EC6-46E5-A7BA-54E7021D0A49}" type="pres">
      <dgm:prSet presAssocID="{6297EA3D-CC9F-4F86-BA9E-F2EB5E4C9F8E}" presName="compNode" presStyleCnt="0"/>
      <dgm:spPr/>
    </dgm:pt>
    <dgm:pt modelId="{171D4101-052A-4266-B90C-91A8484D369F}" type="pres">
      <dgm:prSet presAssocID="{6297EA3D-CC9F-4F86-BA9E-F2EB5E4C9F8E}" presName="iconBgRect" presStyleLbl="bgShp" presStyleIdx="0" presStyleCnt="4"/>
      <dgm:spPr/>
    </dgm:pt>
    <dgm:pt modelId="{CAD9DC0A-AA0C-4F6C-A69E-1AB99204B812}" type="pres">
      <dgm:prSet presAssocID="{6297EA3D-CC9F-4F86-BA9E-F2EB5E4C9F8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8775541-86F0-41D9-BE07-76E4229890FA}" type="pres">
      <dgm:prSet presAssocID="{6297EA3D-CC9F-4F86-BA9E-F2EB5E4C9F8E}" presName="spaceRect" presStyleCnt="0"/>
      <dgm:spPr/>
    </dgm:pt>
    <dgm:pt modelId="{6D0D2159-1612-4B6F-880C-B765902E011E}" type="pres">
      <dgm:prSet presAssocID="{6297EA3D-CC9F-4F86-BA9E-F2EB5E4C9F8E}" presName="textRect" presStyleLbl="revTx" presStyleIdx="0" presStyleCnt="4" custScaleX="107864">
        <dgm:presLayoutVars>
          <dgm:chMax val="1"/>
          <dgm:chPref val="1"/>
        </dgm:presLayoutVars>
      </dgm:prSet>
      <dgm:spPr/>
    </dgm:pt>
    <dgm:pt modelId="{DF1AB681-E955-4D51-BBDC-1926E9CCA773}" type="pres">
      <dgm:prSet presAssocID="{38E0512A-4F0A-4C96-AE44-78BFC706B053}" presName="sibTrans" presStyleLbl="sibTrans2D1" presStyleIdx="0" presStyleCnt="0"/>
      <dgm:spPr/>
    </dgm:pt>
    <dgm:pt modelId="{A75D4947-A58A-442E-B9F9-110570161F72}" type="pres">
      <dgm:prSet presAssocID="{9ACD3003-94BB-4E50-BB71-0E5942B374F7}" presName="compNode" presStyleCnt="0"/>
      <dgm:spPr/>
    </dgm:pt>
    <dgm:pt modelId="{71533759-8BFC-4C46-81B9-FFAD296D80A4}" type="pres">
      <dgm:prSet presAssocID="{9ACD3003-94BB-4E50-BB71-0E5942B374F7}" presName="iconBgRect" presStyleLbl="bgShp" presStyleIdx="1" presStyleCnt="4"/>
      <dgm:spPr/>
    </dgm:pt>
    <dgm:pt modelId="{80F7158A-7CD4-42F4-8D77-9EA9A3BDA93E}" type="pres">
      <dgm:prSet presAssocID="{9ACD3003-94BB-4E50-BB71-0E5942B374F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73288011-D964-4084-8738-CB3083B7E159}" type="pres">
      <dgm:prSet presAssocID="{9ACD3003-94BB-4E50-BB71-0E5942B374F7}" presName="spaceRect" presStyleCnt="0"/>
      <dgm:spPr/>
    </dgm:pt>
    <dgm:pt modelId="{785FCCB0-FE75-487C-9829-79111DD50D15}" type="pres">
      <dgm:prSet presAssocID="{9ACD3003-94BB-4E50-BB71-0E5942B374F7}" presName="textRect" presStyleLbl="revTx" presStyleIdx="1" presStyleCnt="4">
        <dgm:presLayoutVars>
          <dgm:chMax val="1"/>
          <dgm:chPref val="1"/>
        </dgm:presLayoutVars>
      </dgm:prSet>
      <dgm:spPr/>
    </dgm:pt>
    <dgm:pt modelId="{9572622C-F33A-47DB-8859-1D155486F546}" type="pres">
      <dgm:prSet presAssocID="{98CA7B9F-0A41-460E-8F47-42CE90F8C74D}" presName="sibTrans" presStyleLbl="sibTrans2D1" presStyleIdx="0" presStyleCnt="0"/>
      <dgm:spPr/>
    </dgm:pt>
    <dgm:pt modelId="{71D0D6B2-91F0-415B-922C-79DF239C38FC}" type="pres">
      <dgm:prSet presAssocID="{5F7419D5-0B67-4111-A94E-F1BFFCF1E8BF}" presName="compNode" presStyleCnt="0"/>
      <dgm:spPr/>
    </dgm:pt>
    <dgm:pt modelId="{5A8CC7FC-EE14-4036-984A-1834FB49A352}" type="pres">
      <dgm:prSet presAssocID="{5F7419D5-0B67-4111-A94E-F1BFFCF1E8BF}" presName="iconBgRect" presStyleLbl="bgShp" presStyleIdx="2" presStyleCnt="4"/>
      <dgm:spPr/>
    </dgm:pt>
    <dgm:pt modelId="{4FCAE38E-2787-4F61-8760-7CEDD29D2E0E}" type="pres">
      <dgm:prSet presAssocID="{5F7419D5-0B67-4111-A94E-F1BFFCF1E8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1C13337-2A89-41A9-A52D-31F5CDD800AA}" type="pres">
      <dgm:prSet presAssocID="{5F7419D5-0B67-4111-A94E-F1BFFCF1E8BF}" presName="spaceRect" presStyleCnt="0"/>
      <dgm:spPr/>
    </dgm:pt>
    <dgm:pt modelId="{DF988A40-CD74-4F03-B936-3DCA2D8C2849}" type="pres">
      <dgm:prSet presAssocID="{5F7419D5-0B67-4111-A94E-F1BFFCF1E8BF}" presName="textRect" presStyleLbl="revTx" presStyleIdx="2" presStyleCnt="4" custScaleY="193281">
        <dgm:presLayoutVars>
          <dgm:chMax val="1"/>
          <dgm:chPref val="1"/>
        </dgm:presLayoutVars>
      </dgm:prSet>
      <dgm:spPr/>
    </dgm:pt>
    <dgm:pt modelId="{C55FD677-A88C-4FBE-AC81-78489EA179C7}" type="pres">
      <dgm:prSet presAssocID="{B9054A1A-93A4-4FAF-A731-F26DAB7C6FFE}" presName="sibTrans" presStyleLbl="sibTrans2D1" presStyleIdx="0" presStyleCnt="0"/>
      <dgm:spPr/>
    </dgm:pt>
    <dgm:pt modelId="{5F82AA7E-14B0-4135-88D0-A6EF5BBD32DC}" type="pres">
      <dgm:prSet presAssocID="{E9824905-6765-46CA-9602-B66467C36533}" presName="compNode" presStyleCnt="0"/>
      <dgm:spPr/>
    </dgm:pt>
    <dgm:pt modelId="{BB11F6D4-B518-473E-A280-163D6D4291AE}" type="pres">
      <dgm:prSet presAssocID="{E9824905-6765-46CA-9602-B66467C36533}" presName="iconBgRect" presStyleLbl="bgShp" presStyleIdx="3" presStyleCnt="4"/>
      <dgm:spPr/>
    </dgm:pt>
    <dgm:pt modelId="{D5507A9C-59D8-4601-8917-F69CC0B1FFFC}" type="pres">
      <dgm:prSet presAssocID="{E9824905-6765-46CA-9602-B66467C3653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5B07AC8-F59E-465D-AED1-4296877236A9}" type="pres">
      <dgm:prSet presAssocID="{E9824905-6765-46CA-9602-B66467C36533}" presName="spaceRect" presStyleCnt="0"/>
      <dgm:spPr/>
    </dgm:pt>
    <dgm:pt modelId="{62810B74-03F7-47F5-9860-59B13B454BCC}" type="pres">
      <dgm:prSet presAssocID="{E9824905-6765-46CA-9602-B66467C3653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4183C01-930E-4C00-BC46-A2D01147862A}" srcId="{92B75FC0-7B00-4DB8-995C-1D2488951D11}" destId="{6297EA3D-CC9F-4F86-BA9E-F2EB5E4C9F8E}" srcOrd="0" destOrd="0" parTransId="{13A77BD0-3911-4CDA-BFF7-FD4DDA2613E2}" sibTransId="{38E0512A-4F0A-4C96-AE44-78BFC706B053}"/>
    <dgm:cxn modelId="{38B26322-2423-E14D-8EF1-04A7F3F0389B}" type="presOf" srcId="{B9054A1A-93A4-4FAF-A731-F26DAB7C6FFE}" destId="{C55FD677-A88C-4FBE-AC81-78489EA179C7}" srcOrd="0" destOrd="0" presId="urn:microsoft.com/office/officeart/2018/2/layout/IconCircleList"/>
    <dgm:cxn modelId="{8AB73A2E-84D9-4E45-9706-5C284596851F}" type="presOf" srcId="{9ACD3003-94BB-4E50-BB71-0E5942B374F7}" destId="{785FCCB0-FE75-487C-9829-79111DD50D15}" srcOrd="0" destOrd="0" presId="urn:microsoft.com/office/officeart/2018/2/layout/IconCircleList"/>
    <dgm:cxn modelId="{6CECC14E-11BB-4EBB-B3CD-2572EC456E29}" srcId="{92B75FC0-7B00-4DB8-995C-1D2488951D11}" destId="{9ACD3003-94BB-4E50-BB71-0E5942B374F7}" srcOrd="1" destOrd="0" parTransId="{18A2CDC7-F4D0-439D-B8D9-C595A57FE75D}" sibTransId="{98CA7B9F-0A41-460E-8F47-42CE90F8C74D}"/>
    <dgm:cxn modelId="{A3265551-4B0E-624E-AE4D-49BAE547BD3F}" type="presOf" srcId="{E9824905-6765-46CA-9602-B66467C36533}" destId="{62810B74-03F7-47F5-9860-59B13B454BCC}" srcOrd="0" destOrd="0" presId="urn:microsoft.com/office/officeart/2018/2/layout/IconCircleList"/>
    <dgm:cxn modelId="{7342AC55-E037-F544-82A2-03B2F9BEA8A4}" type="presOf" srcId="{6297EA3D-CC9F-4F86-BA9E-F2EB5E4C9F8E}" destId="{6D0D2159-1612-4B6F-880C-B765902E011E}" srcOrd="0" destOrd="0" presId="urn:microsoft.com/office/officeart/2018/2/layout/IconCircleList"/>
    <dgm:cxn modelId="{E2E57281-25DE-1D45-A8FA-F4967FA9A4C1}" type="presOf" srcId="{98CA7B9F-0A41-460E-8F47-42CE90F8C74D}" destId="{9572622C-F33A-47DB-8859-1D155486F546}" srcOrd="0" destOrd="0" presId="urn:microsoft.com/office/officeart/2018/2/layout/IconCircleList"/>
    <dgm:cxn modelId="{94B93AA9-3FFE-1C40-81D0-2CACCD3AC5C6}" type="presOf" srcId="{92B75FC0-7B00-4DB8-995C-1D2488951D11}" destId="{6357B5D5-4E5D-499C-8D0A-0EB6E623F85B}" srcOrd="0" destOrd="0" presId="urn:microsoft.com/office/officeart/2018/2/layout/IconCircleList"/>
    <dgm:cxn modelId="{F2746CC7-BF3A-F745-A447-76BE4B5DD12F}" type="presOf" srcId="{5F7419D5-0B67-4111-A94E-F1BFFCF1E8BF}" destId="{DF988A40-CD74-4F03-B936-3DCA2D8C2849}" srcOrd="0" destOrd="0" presId="urn:microsoft.com/office/officeart/2018/2/layout/IconCircleList"/>
    <dgm:cxn modelId="{E3BFE5D6-6933-504C-B1D7-E828DB25935E}" type="presOf" srcId="{38E0512A-4F0A-4C96-AE44-78BFC706B053}" destId="{DF1AB681-E955-4D51-BBDC-1926E9CCA773}" srcOrd="0" destOrd="0" presId="urn:microsoft.com/office/officeart/2018/2/layout/IconCircleList"/>
    <dgm:cxn modelId="{1F81A0F8-1200-47FF-A723-D30F8CC8BC34}" srcId="{92B75FC0-7B00-4DB8-995C-1D2488951D11}" destId="{E9824905-6765-46CA-9602-B66467C36533}" srcOrd="3" destOrd="0" parTransId="{95F12375-9238-45DC-84D7-A76CF91589AA}" sibTransId="{86AE38F9-29D2-4BBB-A4AF-6026DBEF71B1}"/>
    <dgm:cxn modelId="{EA9C3FFD-A0E3-49C1-98A5-7DF23F6BF8F2}" srcId="{92B75FC0-7B00-4DB8-995C-1D2488951D11}" destId="{5F7419D5-0B67-4111-A94E-F1BFFCF1E8BF}" srcOrd="2" destOrd="0" parTransId="{F9DAA83B-040F-4EBB-B30C-62891F7F351D}" sibTransId="{B9054A1A-93A4-4FAF-A731-F26DAB7C6FFE}"/>
    <dgm:cxn modelId="{FF2A28D7-B3EB-D844-B37E-7E05CF8F3B55}" type="presParOf" srcId="{6357B5D5-4E5D-499C-8D0A-0EB6E623F85B}" destId="{1867CDA5-60A1-4B59-A390-BC8119C6546B}" srcOrd="0" destOrd="0" presId="urn:microsoft.com/office/officeart/2018/2/layout/IconCircleList"/>
    <dgm:cxn modelId="{F16E6A87-9B44-244A-B560-FD29B0158C5B}" type="presParOf" srcId="{1867CDA5-60A1-4B59-A390-BC8119C6546B}" destId="{4223DA81-1EC6-46E5-A7BA-54E7021D0A49}" srcOrd="0" destOrd="0" presId="urn:microsoft.com/office/officeart/2018/2/layout/IconCircleList"/>
    <dgm:cxn modelId="{5579E29E-7E8E-2F47-91F6-A3E8A91A928E}" type="presParOf" srcId="{4223DA81-1EC6-46E5-A7BA-54E7021D0A49}" destId="{171D4101-052A-4266-B90C-91A8484D369F}" srcOrd="0" destOrd="0" presId="urn:microsoft.com/office/officeart/2018/2/layout/IconCircleList"/>
    <dgm:cxn modelId="{8C56E1BB-8F55-C34F-A93A-5B9ED0FF2AB7}" type="presParOf" srcId="{4223DA81-1EC6-46E5-A7BA-54E7021D0A49}" destId="{CAD9DC0A-AA0C-4F6C-A69E-1AB99204B812}" srcOrd="1" destOrd="0" presId="urn:microsoft.com/office/officeart/2018/2/layout/IconCircleList"/>
    <dgm:cxn modelId="{55D1AA6B-E1D7-BE48-A6AE-42C274B2C8E4}" type="presParOf" srcId="{4223DA81-1EC6-46E5-A7BA-54E7021D0A49}" destId="{18775541-86F0-41D9-BE07-76E4229890FA}" srcOrd="2" destOrd="0" presId="urn:microsoft.com/office/officeart/2018/2/layout/IconCircleList"/>
    <dgm:cxn modelId="{AFBDA72B-278B-C24C-95B9-EA5F63F58EC4}" type="presParOf" srcId="{4223DA81-1EC6-46E5-A7BA-54E7021D0A49}" destId="{6D0D2159-1612-4B6F-880C-B765902E011E}" srcOrd="3" destOrd="0" presId="urn:microsoft.com/office/officeart/2018/2/layout/IconCircleList"/>
    <dgm:cxn modelId="{982A2D68-18D3-2F44-86AC-95EB1D2CBB20}" type="presParOf" srcId="{1867CDA5-60A1-4B59-A390-BC8119C6546B}" destId="{DF1AB681-E955-4D51-BBDC-1926E9CCA773}" srcOrd="1" destOrd="0" presId="urn:microsoft.com/office/officeart/2018/2/layout/IconCircleList"/>
    <dgm:cxn modelId="{B78F48DD-8E3D-6549-92A8-017CE2B310FB}" type="presParOf" srcId="{1867CDA5-60A1-4B59-A390-BC8119C6546B}" destId="{A75D4947-A58A-442E-B9F9-110570161F72}" srcOrd="2" destOrd="0" presId="urn:microsoft.com/office/officeart/2018/2/layout/IconCircleList"/>
    <dgm:cxn modelId="{CFE41AD2-54AB-A148-A84E-D590571DEF93}" type="presParOf" srcId="{A75D4947-A58A-442E-B9F9-110570161F72}" destId="{71533759-8BFC-4C46-81B9-FFAD296D80A4}" srcOrd="0" destOrd="0" presId="urn:microsoft.com/office/officeart/2018/2/layout/IconCircleList"/>
    <dgm:cxn modelId="{28B6084B-7DB9-204F-9A00-FD9FDA8506E9}" type="presParOf" srcId="{A75D4947-A58A-442E-B9F9-110570161F72}" destId="{80F7158A-7CD4-42F4-8D77-9EA9A3BDA93E}" srcOrd="1" destOrd="0" presId="urn:microsoft.com/office/officeart/2018/2/layout/IconCircleList"/>
    <dgm:cxn modelId="{EF039C06-F7D1-A840-ABDF-22493B709547}" type="presParOf" srcId="{A75D4947-A58A-442E-B9F9-110570161F72}" destId="{73288011-D964-4084-8738-CB3083B7E159}" srcOrd="2" destOrd="0" presId="urn:microsoft.com/office/officeart/2018/2/layout/IconCircleList"/>
    <dgm:cxn modelId="{4E8CB024-D1C8-B54A-B776-662524971208}" type="presParOf" srcId="{A75D4947-A58A-442E-B9F9-110570161F72}" destId="{785FCCB0-FE75-487C-9829-79111DD50D15}" srcOrd="3" destOrd="0" presId="urn:microsoft.com/office/officeart/2018/2/layout/IconCircleList"/>
    <dgm:cxn modelId="{BC855019-AF16-9540-8D5D-4B8EDF02270F}" type="presParOf" srcId="{1867CDA5-60A1-4B59-A390-BC8119C6546B}" destId="{9572622C-F33A-47DB-8859-1D155486F546}" srcOrd="3" destOrd="0" presId="urn:microsoft.com/office/officeart/2018/2/layout/IconCircleList"/>
    <dgm:cxn modelId="{3CD1FEB8-3816-D64C-9FF4-2D5CD85711A5}" type="presParOf" srcId="{1867CDA5-60A1-4B59-A390-BC8119C6546B}" destId="{71D0D6B2-91F0-415B-922C-79DF239C38FC}" srcOrd="4" destOrd="0" presId="urn:microsoft.com/office/officeart/2018/2/layout/IconCircleList"/>
    <dgm:cxn modelId="{0C2E1D34-35B8-DA44-8B78-0F8F36A14338}" type="presParOf" srcId="{71D0D6B2-91F0-415B-922C-79DF239C38FC}" destId="{5A8CC7FC-EE14-4036-984A-1834FB49A352}" srcOrd="0" destOrd="0" presId="urn:microsoft.com/office/officeart/2018/2/layout/IconCircleList"/>
    <dgm:cxn modelId="{E787156C-780C-8641-83F2-ACBEB6A36558}" type="presParOf" srcId="{71D0D6B2-91F0-415B-922C-79DF239C38FC}" destId="{4FCAE38E-2787-4F61-8760-7CEDD29D2E0E}" srcOrd="1" destOrd="0" presId="urn:microsoft.com/office/officeart/2018/2/layout/IconCircleList"/>
    <dgm:cxn modelId="{3EAD2C61-9400-6F49-9419-6074DA791C32}" type="presParOf" srcId="{71D0D6B2-91F0-415B-922C-79DF239C38FC}" destId="{81C13337-2A89-41A9-A52D-31F5CDD800AA}" srcOrd="2" destOrd="0" presId="urn:microsoft.com/office/officeart/2018/2/layout/IconCircleList"/>
    <dgm:cxn modelId="{FDFD8339-AD87-AF4B-8B9A-9912814DD979}" type="presParOf" srcId="{71D0D6B2-91F0-415B-922C-79DF239C38FC}" destId="{DF988A40-CD74-4F03-B936-3DCA2D8C2849}" srcOrd="3" destOrd="0" presId="urn:microsoft.com/office/officeart/2018/2/layout/IconCircleList"/>
    <dgm:cxn modelId="{031F75E5-7907-9849-8DDB-DF59F13CF68D}" type="presParOf" srcId="{1867CDA5-60A1-4B59-A390-BC8119C6546B}" destId="{C55FD677-A88C-4FBE-AC81-78489EA179C7}" srcOrd="5" destOrd="0" presId="urn:microsoft.com/office/officeart/2018/2/layout/IconCircleList"/>
    <dgm:cxn modelId="{C21442AB-F778-FC4F-8F1F-D3CFE85A944F}" type="presParOf" srcId="{1867CDA5-60A1-4B59-A390-BC8119C6546B}" destId="{5F82AA7E-14B0-4135-88D0-A6EF5BBD32DC}" srcOrd="6" destOrd="0" presId="urn:microsoft.com/office/officeart/2018/2/layout/IconCircleList"/>
    <dgm:cxn modelId="{2A0C61EC-C03D-2A41-8F68-712E27624FD9}" type="presParOf" srcId="{5F82AA7E-14B0-4135-88D0-A6EF5BBD32DC}" destId="{BB11F6D4-B518-473E-A280-163D6D4291AE}" srcOrd="0" destOrd="0" presId="urn:microsoft.com/office/officeart/2018/2/layout/IconCircleList"/>
    <dgm:cxn modelId="{72F33E40-329B-B945-AD8D-CE810543A411}" type="presParOf" srcId="{5F82AA7E-14B0-4135-88D0-A6EF5BBD32DC}" destId="{D5507A9C-59D8-4601-8917-F69CC0B1FFFC}" srcOrd="1" destOrd="0" presId="urn:microsoft.com/office/officeart/2018/2/layout/IconCircleList"/>
    <dgm:cxn modelId="{CB4BBF73-9956-AF4C-85FB-803CE19E8A33}" type="presParOf" srcId="{5F82AA7E-14B0-4135-88D0-A6EF5BBD32DC}" destId="{45B07AC8-F59E-465D-AED1-4296877236A9}" srcOrd="2" destOrd="0" presId="urn:microsoft.com/office/officeart/2018/2/layout/IconCircleList"/>
    <dgm:cxn modelId="{6A819DB9-1AE8-E147-8A15-9C401A6497FA}" type="presParOf" srcId="{5F82AA7E-14B0-4135-88D0-A6EF5BBD32DC}" destId="{62810B74-03F7-47F5-9860-59B13B454BC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D4101-052A-4266-B90C-91A8484D369F}">
      <dsp:nvSpPr>
        <dsp:cNvPr id="0" name=""/>
        <dsp:cNvSpPr/>
      </dsp:nvSpPr>
      <dsp:spPr>
        <a:xfrm>
          <a:off x="80946" y="138584"/>
          <a:ext cx="1124646" cy="11246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D9DC0A-AA0C-4F6C-A69E-1AB99204B812}">
      <dsp:nvSpPr>
        <dsp:cNvPr id="0" name=""/>
        <dsp:cNvSpPr/>
      </dsp:nvSpPr>
      <dsp:spPr>
        <a:xfrm>
          <a:off x="317122" y="374760"/>
          <a:ext cx="652295" cy="6522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0D2159-1612-4B6F-880C-B765902E011E}">
      <dsp:nvSpPr>
        <dsp:cNvPr id="0" name=""/>
        <dsp:cNvSpPr/>
      </dsp:nvSpPr>
      <dsp:spPr>
        <a:xfrm>
          <a:off x="1342353" y="138584"/>
          <a:ext cx="2859423" cy="1124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u="sng" kern="1200" baseline="0" dirty="0"/>
            <a:t>Time management, </a:t>
          </a:r>
          <a:r>
            <a:rPr lang="en-US" sz="1800" b="0" u="none" kern="1200" baseline="0" dirty="0"/>
            <a:t>by creating team members schedule, to ensure appropriate staffing.</a:t>
          </a:r>
          <a:endParaRPr lang="en-US" sz="1800" kern="1200" dirty="0"/>
        </a:p>
      </dsp:txBody>
      <dsp:txXfrm>
        <a:off x="1342353" y="138584"/>
        <a:ext cx="2859423" cy="1124646"/>
      </dsp:txXfrm>
    </dsp:sp>
    <dsp:sp modelId="{71533759-8BFC-4C46-81B9-FFAD296D80A4}">
      <dsp:nvSpPr>
        <dsp:cNvPr id="0" name=""/>
        <dsp:cNvSpPr/>
      </dsp:nvSpPr>
      <dsp:spPr>
        <a:xfrm>
          <a:off x="4663685" y="138584"/>
          <a:ext cx="1124646" cy="11246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7158A-7CD4-42F4-8D77-9EA9A3BDA93E}">
      <dsp:nvSpPr>
        <dsp:cNvPr id="0" name=""/>
        <dsp:cNvSpPr/>
      </dsp:nvSpPr>
      <dsp:spPr>
        <a:xfrm>
          <a:off x="4899861" y="374760"/>
          <a:ext cx="652295" cy="6522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FCCB0-FE75-487C-9829-79111DD50D15}">
      <dsp:nvSpPr>
        <dsp:cNvPr id="0" name=""/>
        <dsp:cNvSpPr/>
      </dsp:nvSpPr>
      <dsp:spPr>
        <a:xfrm>
          <a:off x="6029328" y="138584"/>
          <a:ext cx="2650952" cy="1124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u="sng" kern="1200" baseline="0" dirty="0"/>
            <a:t>Tracking stock levels of food</a:t>
          </a:r>
          <a:r>
            <a:rPr lang="en-US" sz="1700" kern="1200" baseline="0" dirty="0"/>
            <a:t>, and equipment, </a:t>
          </a:r>
          <a:r>
            <a:rPr lang="en-US" sz="1700" b="1" u="sng" kern="1200" baseline="0" dirty="0"/>
            <a:t>forecast</a:t>
          </a:r>
          <a:r>
            <a:rPr lang="en-US" sz="1700" kern="1200" baseline="0" dirty="0"/>
            <a:t> needs, and oversee </a:t>
          </a:r>
          <a:r>
            <a:rPr lang="en-US" sz="1700" b="1" u="sng" kern="1200" baseline="0" dirty="0"/>
            <a:t>ordering</a:t>
          </a:r>
          <a:r>
            <a:rPr lang="en-US" sz="1700" kern="1200" baseline="0" dirty="0"/>
            <a:t> as necessary.</a:t>
          </a:r>
          <a:endParaRPr lang="en-US" sz="1700" kern="1200" dirty="0"/>
        </a:p>
      </dsp:txBody>
      <dsp:txXfrm>
        <a:off x="6029328" y="138584"/>
        <a:ext cx="2650952" cy="1124646"/>
      </dsp:txXfrm>
    </dsp:sp>
    <dsp:sp modelId="{5A8CC7FC-EE14-4036-984A-1834FB49A352}">
      <dsp:nvSpPr>
        <dsp:cNvPr id="0" name=""/>
        <dsp:cNvSpPr/>
      </dsp:nvSpPr>
      <dsp:spPr>
        <a:xfrm>
          <a:off x="80946" y="2520112"/>
          <a:ext cx="1124646" cy="11246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AE38E-2787-4F61-8760-7CEDD29D2E0E}">
      <dsp:nvSpPr>
        <dsp:cNvPr id="0" name=""/>
        <dsp:cNvSpPr/>
      </dsp:nvSpPr>
      <dsp:spPr>
        <a:xfrm>
          <a:off x="317122" y="2756288"/>
          <a:ext cx="652295" cy="6522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988A40-CD74-4F03-B936-3DCA2D8C2849}">
      <dsp:nvSpPr>
        <dsp:cNvPr id="0" name=""/>
        <dsp:cNvSpPr/>
      </dsp:nvSpPr>
      <dsp:spPr>
        <a:xfrm>
          <a:off x="1446589" y="1995571"/>
          <a:ext cx="2650952" cy="217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u="sng" kern="1200" baseline="0" dirty="0"/>
            <a:t>The Ability to work well with others </a:t>
          </a:r>
          <a:r>
            <a:rPr lang="en-US" sz="1800" kern="1200" baseline="0" dirty="0"/>
            <a:t>(being able to interact effectively, cooperate, collaborate and manage conflicts with other people to get things done) and </a:t>
          </a:r>
          <a:r>
            <a:rPr lang="en-US" sz="1800" b="1" u="sng" kern="1200" baseline="0" dirty="0"/>
            <a:t>communication skills.</a:t>
          </a:r>
          <a:endParaRPr lang="en-US" sz="1800" b="1" u="sng" kern="1200" dirty="0"/>
        </a:p>
      </dsp:txBody>
      <dsp:txXfrm>
        <a:off x="1446589" y="1995571"/>
        <a:ext cx="2650952" cy="2173728"/>
      </dsp:txXfrm>
    </dsp:sp>
    <dsp:sp modelId="{BB11F6D4-B518-473E-A280-163D6D4291AE}">
      <dsp:nvSpPr>
        <dsp:cNvPr id="0" name=""/>
        <dsp:cNvSpPr/>
      </dsp:nvSpPr>
      <dsp:spPr>
        <a:xfrm>
          <a:off x="4559450" y="2520112"/>
          <a:ext cx="1124646" cy="11246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507A9C-59D8-4601-8917-F69CC0B1FFFC}">
      <dsp:nvSpPr>
        <dsp:cNvPr id="0" name=""/>
        <dsp:cNvSpPr/>
      </dsp:nvSpPr>
      <dsp:spPr>
        <a:xfrm>
          <a:off x="4795626" y="2756288"/>
          <a:ext cx="652295" cy="6522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10B74-03F7-47F5-9860-59B13B454BCC}">
      <dsp:nvSpPr>
        <dsp:cNvPr id="0" name=""/>
        <dsp:cNvSpPr/>
      </dsp:nvSpPr>
      <dsp:spPr>
        <a:xfrm>
          <a:off x="5925092" y="2520112"/>
          <a:ext cx="2650952" cy="1124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u="sng" kern="1200" baseline="0" dirty="0"/>
            <a:t>Ensuring all food safety procedures </a:t>
          </a:r>
          <a:r>
            <a:rPr lang="en-US" sz="1700" kern="1200" baseline="0" dirty="0"/>
            <a:t>are strictly followed according to health and safety regulations.</a:t>
          </a:r>
          <a:endParaRPr lang="en-US" sz="1700" kern="1200" dirty="0"/>
        </a:p>
      </dsp:txBody>
      <dsp:txXfrm>
        <a:off x="5925092" y="2520112"/>
        <a:ext cx="2650952" cy="1124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0B6DE2B-11AC-3B4E-8C8A-5D8D81E15B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3FC28D-1982-FB49-B6E0-AD1739A354D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E0689F-AF98-7145-801E-15344110C440}" type="datetimeFigureOut">
              <a:rPr lang="en-US" smtClean="0"/>
              <a:t>4/12/22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C4888F-D034-6645-815D-6BE4AACB79B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E6BE93-913B-1344-B397-A1CA5403CA4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D44A8A-9C6B-E14C-A765-DCBCB353B0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4145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004F12-8D63-684E-99A7-2459AA0EB71F}" type="datetimeFigureOut">
              <a:rPr lang="en-US" smtClean="0"/>
              <a:t>4/12/22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BF9734-25F5-F847-BE76-0463C31BEB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86363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F9734-25F5-F847-BE76-0463C31BEBD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480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BF9734-25F5-F847-BE76-0463C31BEBD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819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9144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90" y="640080"/>
            <a:ext cx="7701534" cy="3227832"/>
          </a:xfrm>
        </p:spPr>
        <p:txBody>
          <a:bodyPr anchor="b">
            <a:normAutofit/>
          </a:bodyPr>
          <a:lstStyle>
            <a:lvl1pPr algn="ctr"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90" y="4526280"/>
            <a:ext cx="7701534" cy="1508760"/>
          </a:xfrm>
        </p:spPr>
        <p:txBody>
          <a:bodyPr>
            <a:normAutofit/>
          </a:bodyPr>
          <a:lstStyle>
            <a:lvl1pPr marL="0" indent="0" algn="ctr">
              <a:buNone/>
              <a:defRPr sz="2700" baseline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5195CBD2-7B65-E248-B676-8B437A9A4F4E}" type="datetime1">
              <a:rPr lang="en-GB" smtClean="0"/>
              <a:t>12/04/2022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168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FED1257B-A679-0844-AD96-613A633540BC}" type="datetime1">
              <a:rPr lang="en-GB" smtClean="0"/>
              <a:t>12/04/2022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202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1"/>
            <a:ext cx="9144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90" y="768096"/>
            <a:ext cx="7701534" cy="3136392"/>
          </a:xfrm>
        </p:spPr>
        <p:txBody>
          <a:bodyPr anchor="b">
            <a:normAutofit/>
          </a:bodyPr>
          <a:lstStyle>
            <a:lvl1pPr>
              <a:defRPr sz="54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90" y="4544568"/>
            <a:ext cx="7701534" cy="1545336"/>
          </a:xfrm>
        </p:spPr>
        <p:txBody>
          <a:bodyPr>
            <a:normAutofit/>
          </a:bodyPr>
          <a:lstStyle>
            <a:lvl1pPr marL="0" indent="0">
              <a:buNone/>
              <a:defRPr sz="27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DD15D51D-2630-D24A-8433-A812E81D684A}" type="datetime1">
              <a:rPr lang="en-GB" smtClean="0"/>
              <a:t>12/04/2022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353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0090" y="2587752"/>
            <a:ext cx="361188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9744" y="2583371"/>
            <a:ext cx="361188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6FF2A724-44BD-5B43-B0E6-1EDDD3309BAE}" type="datetime1">
              <a:rPr lang="en-GB" smtClean="0"/>
              <a:t>12/04/2022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733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91" y="2587752"/>
            <a:ext cx="3614166" cy="892048"/>
          </a:xfrm>
        </p:spPr>
        <p:txBody>
          <a:bodyPr anchor="ctr"/>
          <a:lstStyle>
            <a:lvl1pPr marL="0" indent="0">
              <a:buNone/>
              <a:defRPr sz="1950" b="0" cap="all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0090" y="3594538"/>
            <a:ext cx="3614166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07458" y="2587752"/>
            <a:ext cx="3614166" cy="892048"/>
          </a:xfrm>
        </p:spPr>
        <p:txBody>
          <a:bodyPr anchor="ctr"/>
          <a:lstStyle>
            <a:lvl1pPr marL="0" indent="0">
              <a:buNone/>
              <a:defRPr sz="1950" b="0" cap="all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07458" y="3594538"/>
            <a:ext cx="3614166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81DE3AB4-8C8D-014A-B0EE-0C51294E8DF7}" type="datetime1">
              <a:rPr lang="en-GB" smtClean="0"/>
              <a:t>12/04/2022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42704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DA9A9A2B-D04A-E140-9DED-50885C982785}" type="datetime1">
              <a:rPr lang="en-GB" smtClean="0"/>
              <a:t>12/04/2022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48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8BF35584-5F83-A345-A237-14FC0DFF51F7}" type="datetime1">
              <a:rPr lang="en-GB" smtClean="0"/>
              <a:t>12/04/2022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751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2591850"/>
            <a:ext cx="4534233" cy="359359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0090" y="2591851"/>
            <a:ext cx="2858929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6926CF99-EF5F-214D-833C-3547C9B39B13}" type="datetime1">
              <a:rPr lang="en-GB" smtClean="0"/>
              <a:t>12/04/2022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26731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4928602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26978" y="2587752"/>
            <a:ext cx="2994642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74423B2-8463-B440-B489-BCFB6D2AF6E7}" type="datetime1">
              <a:rPr lang="en-GB" smtClean="0"/>
              <a:t>12/04/2022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02471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9055AE42-AC26-8245-861C-AF1907A26607}" type="datetime1">
              <a:rPr lang="en-GB" smtClean="0"/>
              <a:t>12/04/2022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62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5331206" y="0"/>
            <a:ext cx="381279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5813805" y="643468"/>
            <a:ext cx="2607819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0091" y="643467"/>
            <a:ext cx="4128515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13423" y="6356351"/>
            <a:ext cx="1892099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00305AF5-1485-3040-9A90-03B0C6C157FF}" type="datetime1">
              <a:rPr lang="en-GB" smtClean="0"/>
              <a:t>12/04/2022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834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chemeClr val="bg2">
                <a:tint val="94000"/>
                <a:satMod val="80000"/>
                <a:lumMod val="41201"/>
                <a:lumOff val="58799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1"/>
            <a:ext cx="9144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90" y="317814"/>
            <a:ext cx="7701534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0090" y="2587752"/>
            <a:ext cx="7701534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7790" y="6356351"/>
            <a:ext cx="24277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900" spc="38" baseline="0">
                <a:solidFill>
                  <a:schemeClr val="tx1"/>
                </a:solidFill>
              </a:defRPr>
            </a:lvl1pPr>
          </a:lstStyle>
          <a:p>
            <a:pPr algn="r"/>
            <a:fld id="{FECA44A2-7B30-F54B-8EDB-C5A14A35127C}" type="datetime1">
              <a:rPr lang="en-GB" smtClean="0"/>
              <a:t>12/04/2022</a:t>
            </a:fld>
            <a:endParaRPr lang="en-US" spc="38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0090" y="6356351"/>
            <a:ext cx="41285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5" cap="all" spc="38" baseline="0">
                <a:solidFill>
                  <a:schemeClr val="tx1"/>
                </a:solidFill>
              </a:defRPr>
            </a:lvl1pPr>
          </a:lstStyle>
          <a:p>
            <a:endParaRPr lang="en-US" spc="38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722108" y="6356351"/>
            <a:ext cx="6995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853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22" r:id="rId6"/>
    <p:sldLayoutId id="2147483717" r:id="rId7"/>
    <p:sldLayoutId id="2147483718" r:id="rId8"/>
    <p:sldLayoutId id="2147483719" r:id="rId9"/>
    <p:sldLayoutId id="2147483721" r:id="rId10"/>
    <p:sldLayoutId id="2147483720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950" kern="1200" cap="all" spc="9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101000"/>
        </a:lnSpc>
        <a:spcBef>
          <a:spcPts val="525"/>
        </a:spcBef>
        <a:spcAft>
          <a:spcPts val="525"/>
        </a:spcAft>
        <a:buFont typeface="Arial" panose="020B0604020202020204" pitchFamily="34" charset="0"/>
        <a:buNone/>
        <a:defRPr sz="1950" kern="1200" spc="38" baseline="0">
          <a:solidFill>
            <a:schemeClr val="tx1"/>
          </a:solidFill>
          <a:latin typeface="+mn-lt"/>
          <a:ea typeface="+mn-ea"/>
          <a:cs typeface="+mn-cs"/>
        </a:defRPr>
      </a:lvl1pPr>
      <a:lvl2pPr marL="205740" indent="-205740" algn="l" defTabSz="685800" rtl="0" eaLnBrk="1" latinLnBrk="0" hangingPunct="1">
        <a:lnSpc>
          <a:spcPct val="101000"/>
        </a:lnSpc>
        <a:spcBef>
          <a:spcPts val="300"/>
        </a:spcBef>
        <a:spcAft>
          <a:spcPts val="300"/>
        </a:spcAft>
        <a:buClrTx/>
        <a:buFont typeface="Wingdings" panose="05000000000000000000" pitchFamily="2" charset="2"/>
        <a:buChar char="§"/>
        <a:defRPr sz="1725" kern="1200" spc="38" baseline="0">
          <a:solidFill>
            <a:schemeClr val="tx1"/>
          </a:solidFill>
          <a:latin typeface="+mn-lt"/>
          <a:ea typeface="+mn-ea"/>
          <a:cs typeface="+mn-cs"/>
        </a:defRPr>
      </a:lvl2pPr>
      <a:lvl3pPr marL="205740" indent="0" algn="l" defTabSz="685800" rtl="0" eaLnBrk="1" latinLnBrk="0" hangingPunct="1">
        <a:lnSpc>
          <a:spcPct val="101000"/>
        </a:lnSpc>
        <a:spcBef>
          <a:spcPts val="300"/>
        </a:spcBef>
        <a:spcAft>
          <a:spcPts val="300"/>
        </a:spcAft>
        <a:buFont typeface="Arial" panose="020B0604020202020204" pitchFamily="34" charset="0"/>
        <a:buNone/>
        <a:defRPr sz="1350" b="1" kern="1200" spc="38" baseline="0">
          <a:solidFill>
            <a:schemeClr val="tx1"/>
          </a:solidFill>
          <a:latin typeface="+mn-lt"/>
          <a:ea typeface="+mn-ea"/>
          <a:cs typeface="+mn-cs"/>
        </a:defRPr>
      </a:lvl3pPr>
      <a:lvl4pPr marL="445770" indent="-205740" algn="l" defTabSz="685800" rtl="0" eaLnBrk="1" latinLnBrk="0" hangingPunct="1">
        <a:lnSpc>
          <a:spcPct val="101000"/>
        </a:lnSpc>
        <a:spcBef>
          <a:spcPts val="300"/>
        </a:spcBef>
        <a:spcAft>
          <a:spcPts val="300"/>
        </a:spcAft>
        <a:buClrTx/>
        <a:buFont typeface="Wingdings" panose="05000000000000000000" pitchFamily="2" charset="2"/>
        <a:buChar char="§"/>
        <a:defRPr sz="1350" kern="1200" spc="38" baseline="0">
          <a:solidFill>
            <a:schemeClr val="tx1"/>
          </a:solidFill>
          <a:latin typeface="+mn-lt"/>
          <a:ea typeface="+mn-ea"/>
          <a:cs typeface="+mn-cs"/>
        </a:defRPr>
      </a:lvl4pPr>
      <a:lvl5pPr marL="445770" indent="0" algn="l" defTabSz="685800" rtl="0" eaLnBrk="1" latinLnBrk="0" hangingPunct="1">
        <a:lnSpc>
          <a:spcPct val="101000"/>
        </a:lnSpc>
        <a:spcBef>
          <a:spcPts val="300"/>
        </a:spcBef>
        <a:spcAft>
          <a:spcPts val="300"/>
        </a:spcAft>
        <a:buFont typeface="Arial" panose="020B0604020202020204" pitchFamily="34" charset="0"/>
        <a:buNone/>
        <a:defRPr sz="1350" b="1" kern="1200" spc="38" baseline="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orkplace.com/blog/working-with-others.(Accessed" TargetMode="External"/><Relationship Id="rId2" Type="http://schemas.openxmlformats.org/officeDocument/2006/relationships/hyperlink" Target="https://uk.indeed.com/hire/job-description/restaurant-manager?(Access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97" y="85725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65E0E3C-32F3-480B-9842-7611BBE2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3009" y="857250"/>
            <a:ext cx="5650991" cy="5143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775A1-95EA-8C41-8530-A73FD23C2E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6802" y="1337311"/>
            <a:ext cx="4437109" cy="1728854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lgerian" pitchFamily="82" charset="77"/>
              </a:rPr>
              <a:t>  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484E5A-E7C7-B045-8117-6C7671FBF2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86802" y="3217678"/>
            <a:ext cx="4437109" cy="2783072"/>
          </a:xfrm>
        </p:spPr>
        <p:txBody>
          <a:bodyPr anchor="t">
            <a:normAutofit/>
          </a:bodyPr>
          <a:lstStyle/>
          <a:p>
            <a:r>
              <a:rPr lang="en-US" b="1" i="1" dirty="0">
                <a:latin typeface="Algerian" pitchFamily="82" charset="77"/>
                <a:cs typeface="Broadway" panose="020F0502020204030204" pitchFamily="34" charset="0"/>
              </a:rPr>
              <a:t>Georgiana-Ioana </a:t>
            </a:r>
            <a:r>
              <a:rPr lang="en-US" b="1" i="1" dirty="0" err="1">
                <a:latin typeface="Algerian" pitchFamily="82" charset="77"/>
                <a:cs typeface="Broadway" panose="020F0502020204030204" pitchFamily="34" charset="0"/>
              </a:rPr>
              <a:t>Chirita</a:t>
            </a:r>
            <a:endParaRPr lang="en-US" b="1" i="1" dirty="0">
              <a:latin typeface="Algerian" pitchFamily="82" charset="77"/>
              <a:cs typeface="Broadway" panose="020F0502020204030204" pitchFamily="34" charset="0"/>
            </a:endParaRPr>
          </a:p>
          <a:p>
            <a:r>
              <a:rPr lang="en-US" sz="1800" b="1" i="1" dirty="0"/>
              <a:t>Certificate of Higher Education Skills for the Workplace </a:t>
            </a:r>
          </a:p>
          <a:p>
            <a:r>
              <a:rPr lang="en-US" sz="1800" b="1" i="1" dirty="0"/>
              <a:t>Term.1 Group.3</a:t>
            </a:r>
          </a:p>
          <a:p>
            <a:r>
              <a:rPr lang="en-US" sz="1800" b="1" i="1" dirty="0"/>
              <a:t>Student Id: 2120500</a:t>
            </a:r>
          </a:p>
        </p:txBody>
      </p:sp>
      <p:pic>
        <p:nvPicPr>
          <p:cNvPr id="4" name="Picture 3" descr="An exploding light bulb">
            <a:extLst>
              <a:ext uri="{FF2B5EF4-FFF2-40B4-BE49-F238E27FC236}">
                <a16:creationId xmlns:a16="http://schemas.microsoft.com/office/drawing/2014/main" id="{90A300DD-B589-4335-EB56-07C926F151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977" r="50786" b="1"/>
          <a:stretch/>
        </p:blipFill>
        <p:spPr>
          <a:xfrm>
            <a:off x="15" y="857257"/>
            <a:ext cx="3492994" cy="5143493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10C325-BD98-5643-9C25-9F20101CB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1337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725EFA61-F0F8-4F4A-B750-81EE924F1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3008" y="0"/>
            <a:ext cx="5650991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81570A-7426-0E4E-A577-706358F95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5608" y="317500"/>
            <a:ext cx="4445682" cy="1701800"/>
          </a:xfrm>
        </p:spPr>
        <p:txBody>
          <a:bodyPr>
            <a:normAutofit/>
          </a:bodyPr>
          <a:lstStyle/>
          <a:p>
            <a:r>
              <a:rPr lang="en-US">
                <a:latin typeface="Broadway" pitchFamily="82" charset="77"/>
              </a:rPr>
              <a:t>OUTLINE</a:t>
            </a:r>
          </a:p>
        </p:txBody>
      </p:sp>
      <p:pic>
        <p:nvPicPr>
          <p:cNvPr id="30" name="Picture 29" descr="Wine glasses on a table">
            <a:extLst>
              <a:ext uri="{FF2B5EF4-FFF2-40B4-BE49-F238E27FC236}">
                <a16:creationId xmlns:a16="http://schemas.microsoft.com/office/drawing/2014/main" id="{2B96B72D-8F59-17CD-E4C8-D1519B953A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199" r="28802" b="-1"/>
          <a:stretch/>
        </p:blipFill>
        <p:spPr>
          <a:xfrm>
            <a:off x="20" y="10"/>
            <a:ext cx="3492988" cy="6857990"/>
          </a:xfrm>
          <a:prstGeom prst="rect">
            <a:avLst/>
          </a:prstGeom>
        </p:spPr>
      </p:pic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8213CE0B-E818-A14B-B662-2196BA7D6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1395" y="2424224"/>
            <a:ext cx="5422605" cy="4116276"/>
          </a:xfrm>
        </p:spPr>
        <p:txBody>
          <a:bodyPr anchor="t">
            <a:normAutofit/>
          </a:bodyPr>
          <a:lstStyle/>
          <a:p>
            <a:pPr marL="342900" indent="-342900">
              <a:lnSpc>
                <a:spcPct val="91000"/>
              </a:lnSpc>
              <a:buFont typeface="Wingdings" pitchFamily="2" charset="2"/>
              <a:buChar char="v"/>
            </a:pPr>
            <a:endParaRPr lang="en-US" dirty="0"/>
          </a:p>
          <a:p>
            <a:pPr marL="342900" indent="-342900">
              <a:lnSpc>
                <a:spcPct val="91000"/>
              </a:lnSpc>
              <a:buFont typeface="Wingdings" pitchFamily="2" charset="2"/>
              <a:buChar char="v"/>
            </a:pPr>
            <a:r>
              <a:rPr lang="en-US" sz="2400" dirty="0"/>
              <a:t>What does it mean to be a Restaurant Manager and which are the main responsibility?</a:t>
            </a:r>
          </a:p>
          <a:p>
            <a:pPr marL="342900" indent="-342900">
              <a:lnSpc>
                <a:spcPct val="91000"/>
              </a:lnSpc>
              <a:buFont typeface="Wingdings" pitchFamily="2" charset="2"/>
              <a:buChar char="v"/>
            </a:pPr>
            <a:r>
              <a:rPr lang="en-US" sz="2400" dirty="0"/>
              <a:t>Which are the key skills for a Restaurant Manager?</a:t>
            </a:r>
          </a:p>
          <a:p>
            <a:pPr marL="342900" indent="-342900">
              <a:lnSpc>
                <a:spcPct val="91000"/>
              </a:lnSpc>
              <a:buFont typeface="Wingdings" pitchFamily="2" charset="2"/>
              <a:buChar char="v"/>
            </a:pPr>
            <a:r>
              <a:rPr lang="en-US" sz="2400" dirty="0"/>
              <a:t>Which are the strengths that I have already acquired?</a:t>
            </a:r>
          </a:p>
          <a:p>
            <a:pPr marL="342900" indent="-342900">
              <a:lnSpc>
                <a:spcPct val="91000"/>
              </a:lnSpc>
              <a:buFont typeface="Wingdings" pitchFamily="2" charset="2"/>
              <a:buChar char="v"/>
            </a:pPr>
            <a:r>
              <a:rPr lang="en-US" sz="2400" dirty="0"/>
              <a:t>Which are the weaknesses that I need to develop?</a:t>
            </a:r>
          </a:p>
          <a:p>
            <a:pPr marL="342900" indent="-342900">
              <a:lnSpc>
                <a:spcPct val="91000"/>
              </a:lnSpc>
              <a:buFont typeface="Wingdings" pitchFamily="2" charset="2"/>
              <a:buChar char="v"/>
            </a:pP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7995F3-3CB1-8844-A903-E17A30FBE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22108" y="6356350"/>
            <a:ext cx="699516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F97E8200-1950-409B-82E7-99938E7AE355}" type="slidenum">
              <a:rPr lang="en-US" smtClean="0"/>
              <a:pPr algn="l"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A7673B-9C42-4647-AD7F-6701B760F0C3}"/>
              </a:ext>
            </a:extLst>
          </p:cNvPr>
          <p:cNvSpPr txBox="1"/>
          <p:nvPr/>
        </p:nvSpPr>
        <p:spPr>
          <a:xfrm>
            <a:off x="2113222" y="1614820"/>
            <a:ext cx="184731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225516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7">
            <a:extLst>
              <a:ext uri="{FF2B5EF4-FFF2-40B4-BE49-F238E27FC236}">
                <a16:creationId xmlns:a16="http://schemas.microsoft.com/office/drawing/2014/main" id="{725EFA61-F0F8-4F4A-B750-81EE924F1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3008" y="0"/>
            <a:ext cx="5650991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05ECB-179F-CC43-89BC-0541F5749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5608" y="317500"/>
            <a:ext cx="4445682" cy="1701800"/>
          </a:xfrm>
        </p:spPr>
        <p:txBody>
          <a:bodyPr>
            <a:normAutofit/>
          </a:bodyPr>
          <a:lstStyle/>
          <a:p>
            <a:r>
              <a:rPr lang="en-US" sz="4600">
                <a:latin typeface="Broadway" pitchFamily="82" charset="77"/>
              </a:rPr>
              <a:t>Restaurant manager</a:t>
            </a:r>
          </a:p>
        </p:txBody>
      </p:sp>
      <p:pic>
        <p:nvPicPr>
          <p:cNvPr id="5" name="Picture 4" descr="Light bulb over people discussing">
            <a:extLst>
              <a:ext uri="{FF2B5EF4-FFF2-40B4-BE49-F238E27FC236}">
                <a16:creationId xmlns:a16="http://schemas.microsoft.com/office/drawing/2014/main" id="{A1D159C1-29B9-E119-3EB8-60DC14FB0C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718" r="27284" b="-1"/>
          <a:stretch/>
        </p:blipFill>
        <p:spPr>
          <a:xfrm>
            <a:off x="20" y="10"/>
            <a:ext cx="349298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19C97-9CCF-9941-BD35-5F7608837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763" y="2477385"/>
            <a:ext cx="5178056" cy="4244089"/>
          </a:xfrm>
        </p:spPr>
        <p:txBody>
          <a:bodyPr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US" sz="2200" dirty="0"/>
              <a:t>   </a:t>
            </a:r>
          </a:p>
          <a:p>
            <a:pPr>
              <a:lnSpc>
                <a:spcPct val="91000"/>
              </a:lnSpc>
            </a:pPr>
            <a:r>
              <a:rPr lang="en-US" sz="2200" dirty="0">
                <a:cs typeface="Aharoni" panose="02010803020104030203" pitchFamily="2" charset="-79"/>
              </a:rPr>
              <a:t>  A restaurant manager is having a very close attention to detail and being able to combine strategic planning, operating efficiently and profitably while maintaining a good reputation and ethos.</a:t>
            </a:r>
          </a:p>
          <a:p>
            <a:pPr>
              <a:lnSpc>
                <a:spcPct val="91000"/>
              </a:lnSpc>
            </a:pPr>
            <a:r>
              <a:rPr lang="en-US" sz="2200" dirty="0">
                <a:cs typeface="Aharoni" panose="02010803020104030203" pitchFamily="2" charset="-79"/>
              </a:rPr>
              <a:t> They deal with customer service issues and ensure the food quality is of a high standard</a:t>
            </a:r>
            <a:r>
              <a:rPr lang="en-US" sz="2800" dirty="0"/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66E1E3-35DB-6F4C-B819-4F887B90B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22108" y="6356350"/>
            <a:ext cx="699516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F97E8200-1950-409B-82E7-99938E7AE355}" type="slidenum">
              <a:rPr lang="en-US" smtClean="0"/>
              <a:pPr algn="l"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510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76AA8-E507-2B48-AF7B-5C78E5CC9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>
                <a:latin typeface="Broadway" pitchFamily="82" charset="77"/>
              </a:rPr>
              <a:t>Duties and responsibilities</a:t>
            </a:r>
            <a:endParaRPr lang="en-US" sz="5400" dirty="0">
              <a:latin typeface="Broadway" pitchFamily="82" charset="77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7872F43-FA62-3AD9-E181-54A3117003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5742481"/>
              </p:ext>
            </p:extLst>
          </p:nvPr>
        </p:nvGraphicFramePr>
        <p:xfrm>
          <a:off x="233916" y="2413591"/>
          <a:ext cx="8761228" cy="43078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0C15B6-5340-7242-8DAF-CEFC227AA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085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5EFA61-F0F8-4F4A-B750-81EE924F1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3008" y="0"/>
            <a:ext cx="5650991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C83AB2-C889-254C-A413-4FB99CDFF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5608" y="317500"/>
            <a:ext cx="4445682" cy="17018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500" dirty="0">
                <a:latin typeface="Britannic Bold" panose="020B0903060703020204" pitchFamily="34" charset="77"/>
              </a:rPr>
              <a:t>strengths that I have accomplished till now</a:t>
            </a:r>
          </a:p>
        </p:txBody>
      </p:sp>
      <p:pic>
        <p:nvPicPr>
          <p:cNvPr id="6" name="Picture 5" descr="Hands holding each other's wrists and interlinked to form a circle">
            <a:extLst>
              <a:ext uri="{FF2B5EF4-FFF2-40B4-BE49-F238E27FC236}">
                <a16:creationId xmlns:a16="http://schemas.microsoft.com/office/drawing/2014/main" id="{6CFE5B72-DA92-BDB7-9A22-2F50F4259C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818" r="31183" b="-1"/>
          <a:stretch/>
        </p:blipFill>
        <p:spPr>
          <a:xfrm>
            <a:off x="20" y="10"/>
            <a:ext cx="349298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F4C0E-B396-B644-A9AB-206F6E1EF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5607" y="2587624"/>
            <a:ext cx="4855242" cy="3768725"/>
          </a:xfrm>
        </p:spPr>
        <p:txBody>
          <a:bodyPr anchor="t"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The ability to work, communicate, and to teach the new team members for all the position required in the company.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Tracking the food cost, label cost and ordering all the products necessary.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Time management, organizing and planning the schedule for all the team members, holidays and days off requested.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I like all the items to be arranged neatly, to be sure everything is in order.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41216F-2A72-DF46-BB13-2F00F3679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22108" y="6356350"/>
            <a:ext cx="699516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F97E8200-1950-409B-82E7-99938E7AE355}" type="slidenum">
              <a:rPr lang="en-US" smtClean="0"/>
              <a:pPr algn="l"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995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B7450-E7C8-1B4F-B018-2F96BD5C5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>
                <a:latin typeface="Britannic Bold" panose="020B0903060703020204" pitchFamily="34" charset="77"/>
              </a:rPr>
              <a:t>Ways to overcome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A5656-B35D-D344-9FFB-27B544762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Wingdings" pitchFamily="2" charset="2"/>
              <a:buChar char="§"/>
            </a:pPr>
            <a:endParaRPr lang="en-US" dirty="0"/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dirty="0"/>
              <a:t>To be highly adaptable to the new changes.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dirty="0"/>
              <a:t>To have more patience and to not panic myself during busy time.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dirty="0"/>
              <a:t>To have lower expectation to the new members and give them time and space to improve.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dirty="0"/>
              <a:t>To be able to follow more strictly the rules that are required in the workplace.</a:t>
            </a:r>
          </a:p>
          <a:p>
            <a:endParaRPr lang="en-US" dirty="0"/>
          </a:p>
          <a:p>
            <a:pPr marL="342900" indent="-342900">
              <a:buFont typeface="Wingdings" pitchFamily="2" charset="2"/>
              <a:buChar char="§"/>
            </a:pPr>
            <a:endParaRPr lang="en-US" dirty="0"/>
          </a:p>
          <a:p>
            <a:pPr marL="342900" indent="-342900">
              <a:buFont typeface="Wingdings" pitchFamily="2" charset="2"/>
              <a:buChar char="§"/>
            </a:pPr>
            <a:endParaRPr lang="en-US" dirty="0"/>
          </a:p>
          <a:p>
            <a:pPr marL="342900" indent="-342900">
              <a:buFont typeface="Wingdings" pitchFamily="2" charset="2"/>
              <a:buChar char="§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7FA8FC-F027-724C-ADA8-AB0CB6ABD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2250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A713E-6AAD-4442-BF6B-35C96D3E2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dirty="0">
                <a:latin typeface="Broadway" pitchFamily="82" charset="77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20A19-DCE3-2346-8FD2-D5C6BB6149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en-US" sz="1600" i="1" dirty="0">
                <a:latin typeface="Georgia" panose="02040502050405020303" pitchFamily="18" charset="0"/>
              </a:rPr>
              <a:t>Indeed for employers. </a:t>
            </a:r>
            <a:r>
              <a:rPr lang="en-US" sz="1600" dirty="0">
                <a:latin typeface="Georgia" panose="02040502050405020303" pitchFamily="18" charset="0"/>
              </a:rPr>
              <a:t>Available at </a:t>
            </a:r>
            <a:r>
              <a:rPr lang="en-US" sz="1600" b="1" u="sng" dirty="0">
                <a:solidFill>
                  <a:schemeClr val="accent4">
                    <a:lumMod val="50000"/>
                  </a:schemeClr>
                </a:solidFill>
                <a:latin typeface="Georgia" panose="02040502050405020303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https://Uk.indeed.com/hire/job-description/restaurant-manager? </a:t>
            </a:r>
            <a:r>
              <a:rPr lang="en-US" sz="1600" b="1" u="sng" dirty="0">
                <a:latin typeface="Georgia" panose="02040502050405020303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</a:t>
            </a:r>
            <a:r>
              <a:rPr lang="en-US" sz="1600" dirty="0">
                <a:latin typeface="Georgia" panose="02040502050405020303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Accessed</a:t>
            </a:r>
            <a:r>
              <a:rPr lang="en-US" sz="1600" dirty="0">
                <a:latin typeface="Georgia" panose="02040502050405020303" pitchFamily="18" charset="0"/>
              </a:rPr>
              <a:t> on 24</a:t>
            </a:r>
            <a:r>
              <a:rPr lang="en-US" sz="1600" baseline="30000" dirty="0">
                <a:latin typeface="Georgia" panose="02040502050405020303" pitchFamily="18" charset="0"/>
              </a:rPr>
              <a:t>th</a:t>
            </a:r>
            <a:r>
              <a:rPr lang="en-US" sz="1600" dirty="0">
                <a:latin typeface="Georgia" panose="02040502050405020303" pitchFamily="18" charset="0"/>
              </a:rPr>
              <a:t> of March 2022).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US" sz="1600" i="1" dirty="0">
                <a:latin typeface="Georgia" panose="02040502050405020303" pitchFamily="18" charset="0"/>
              </a:rPr>
              <a:t>Workplace. </a:t>
            </a:r>
            <a:r>
              <a:rPr lang="en-US" sz="1600" dirty="0">
                <a:latin typeface="Georgia" panose="02040502050405020303" pitchFamily="18" charset="0"/>
              </a:rPr>
              <a:t>Available at </a:t>
            </a:r>
            <a:r>
              <a:rPr lang="en-US" sz="1600" b="1" u="sng" dirty="0">
                <a:solidFill>
                  <a:schemeClr val="accent4">
                    <a:lumMod val="50000"/>
                  </a:schemeClr>
                </a:solidFill>
                <a:latin typeface="Georgia" panose="02040502050405020303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https://workplace.com/blog/working-with-others</a:t>
            </a:r>
            <a:r>
              <a:rPr lang="en-US" sz="1600" dirty="0">
                <a:latin typeface="Georgia" panose="02040502050405020303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.(Accessed</a:t>
            </a:r>
            <a:r>
              <a:rPr lang="en-US" sz="1600" dirty="0">
                <a:latin typeface="Georgia" panose="02040502050405020303" pitchFamily="18" charset="0"/>
              </a:rPr>
              <a:t> on 24</a:t>
            </a:r>
            <a:r>
              <a:rPr lang="en-US" sz="1600" baseline="30000" dirty="0">
                <a:latin typeface="Georgia" panose="02040502050405020303" pitchFamily="18" charset="0"/>
              </a:rPr>
              <a:t>th</a:t>
            </a:r>
            <a:r>
              <a:rPr lang="en-US" sz="1600" dirty="0">
                <a:latin typeface="Georgia" panose="02040502050405020303" pitchFamily="18" charset="0"/>
              </a:rPr>
              <a:t> of March 2022).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US" sz="1600" i="1" dirty="0">
                <a:latin typeface="Georgia" panose="02040502050405020303" pitchFamily="18" charset="0"/>
              </a:rPr>
              <a:t>Glassdoor. </a:t>
            </a:r>
            <a:r>
              <a:rPr lang="en-US" sz="1600" dirty="0">
                <a:latin typeface="Georgia" panose="02040502050405020303" pitchFamily="18" charset="0"/>
              </a:rPr>
              <a:t>Available at </a:t>
            </a:r>
            <a:r>
              <a:rPr lang="en-US" sz="1600" b="1" u="sng" dirty="0">
                <a:solidFill>
                  <a:schemeClr val="accent4">
                    <a:lumMod val="50000"/>
                  </a:schemeClr>
                </a:solidFill>
                <a:latin typeface="Georgia" panose="02040502050405020303" pitchFamily="18" charset="0"/>
              </a:rPr>
              <a:t>https://</a:t>
            </a:r>
            <a:r>
              <a:rPr lang="en-US" sz="1600" b="1" u="sng" dirty="0" err="1">
                <a:solidFill>
                  <a:schemeClr val="accent4">
                    <a:lumMod val="50000"/>
                  </a:schemeClr>
                </a:solidFill>
                <a:latin typeface="Georgia" panose="02040502050405020303" pitchFamily="18" charset="0"/>
              </a:rPr>
              <a:t>glassdoor.co.uk</a:t>
            </a:r>
            <a:r>
              <a:rPr lang="en-US" sz="1600" b="1" u="sng" dirty="0">
                <a:solidFill>
                  <a:schemeClr val="accent4">
                    <a:lumMod val="50000"/>
                  </a:schemeClr>
                </a:solidFill>
                <a:latin typeface="Georgia" panose="02040502050405020303" pitchFamily="18" charset="0"/>
              </a:rPr>
              <a:t>/Job-Descriptions/Restaurant-</a:t>
            </a:r>
            <a:r>
              <a:rPr lang="en-US" sz="1600" b="1" u="sng" dirty="0" err="1">
                <a:solidFill>
                  <a:schemeClr val="accent4">
                    <a:lumMod val="50000"/>
                  </a:schemeClr>
                </a:solidFill>
                <a:latin typeface="Georgia" panose="02040502050405020303" pitchFamily="18" charset="0"/>
              </a:rPr>
              <a:t>Manager.htm</a:t>
            </a:r>
            <a:r>
              <a:rPr lang="en-US" sz="1600" b="1" u="sng" dirty="0">
                <a:solidFill>
                  <a:schemeClr val="accent4">
                    <a:lumMod val="50000"/>
                  </a:schemeClr>
                </a:solidFill>
                <a:latin typeface="Georgia" panose="02040502050405020303" pitchFamily="18" charset="0"/>
              </a:rPr>
              <a:t>. </a:t>
            </a:r>
            <a:r>
              <a:rPr lang="en-US" sz="1600" dirty="0">
                <a:latin typeface="Georgia" panose="02040502050405020303" pitchFamily="18" charset="0"/>
              </a:rPr>
              <a:t>(</a:t>
            </a:r>
            <a:r>
              <a:rPr lang="en-US" sz="1600" dirty="0" err="1">
                <a:latin typeface="Georgia" panose="02040502050405020303" pitchFamily="18" charset="0"/>
              </a:rPr>
              <a:t>Acessed</a:t>
            </a:r>
            <a:r>
              <a:rPr lang="en-US" sz="1600" dirty="0">
                <a:latin typeface="Georgia" panose="02040502050405020303" pitchFamily="18" charset="0"/>
              </a:rPr>
              <a:t> on 24</a:t>
            </a:r>
            <a:r>
              <a:rPr lang="en-US" sz="1600" baseline="30000" dirty="0">
                <a:latin typeface="Georgia" panose="02040502050405020303" pitchFamily="18" charset="0"/>
              </a:rPr>
              <a:t>th</a:t>
            </a:r>
            <a:r>
              <a:rPr lang="en-US" sz="1600" dirty="0">
                <a:latin typeface="Georgia" panose="02040502050405020303" pitchFamily="18" charset="0"/>
              </a:rPr>
              <a:t> of March 2022).</a:t>
            </a:r>
            <a:endParaRPr lang="en-US" sz="1600" b="1" u="sng" dirty="0">
              <a:solidFill>
                <a:schemeClr val="accent4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1668FE-218D-7B4D-BD0E-B9158C020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93822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{D852A594-163D-E046-BA1D-0BB16A27B53B}tf10001070_mac</Template>
  <TotalTime>1731</TotalTime>
  <Words>433</Words>
  <Application>Microsoft Macintosh PowerPoint</Application>
  <PresentationFormat>On-screen Show (4:3)</PresentationFormat>
  <Paragraphs>46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7" baseType="lpstr">
      <vt:lpstr>Algerian</vt:lpstr>
      <vt:lpstr>Arial</vt:lpstr>
      <vt:lpstr>Britannic Bold</vt:lpstr>
      <vt:lpstr>Broadway</vt:lpstr>
      <vt:lpstr>Calibri</vt:lpstr>
      <vt:lpstr>Franklin Gothic Demi Cond</vt:lpstr>
      <vt:lpstr>Franklin Gothic Medium</vt:lpstr>
      <vt:lpstr>Georgia</vt:lpstr>
      <vt:lpstr>Wingdings</vt:lpstr>
      <vt:lpstr>JuxtaposeVTI</vt:lpstr>
      <vt:lpstr>  Academic and employability skills</vt:lpstr>
      <vt:lpstr>OUTLINE</vt:lpstr>
      <vt:lpstr>Restaurant manager</vt:lpstr>
      <vt:lpstr>Duties and responsibilities</vt:lpstr>
      <vt:lpstr>strengths that I have accomplished till now</vt:lpstr>
      <vt:lpstr>Ways to overcome weaknesses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Academic and employability skills</dc:title>
  <dc:creator>Georgiaandrada08@outlook.com</dc:creator>
  <cp:lastModifiedBy>Georgiaandrada08@outlook.com</cp:lastModifiedBy>
  <cp:revision>29</cp:revision>
  <dcterms:created xsi:type="dcterms:W3CDTF">2022-03-23T21:36:35Z</dcterms:created>
  <dcterms:modified xsi:type="dcterms:W3CDTF">2022-04-12T07:54:47Z</dcterms:modified>
</cp:coreProperties>
</file>