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61" r:id="rId3"/>
    <p:sldId id="455" r:id="rId4"/>
    <p:sldId id="456" r:id="rId5"/>
    <p:sldId id="442" r:id="rId6"/>
    <p:sldId id="458" r:id="rId7"/>
    <p:sldId id="457" r:id="rId8"/>
    <p:sldId id="460" r:id="rId9"/>
    <p:sldId id="45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DBF80-76D3-44BB-9CD7-5FCB86754DE6}" v="10" dt="2026-08-13T08:07:11.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0" autoAdjust="0"/>
    <p:restoredTop sz="80827" autoAdjust="0"/>
  </p:normalViewPr>
  <p:slideViewPr>
    <p:cSldViewPr>
      <p:cViewPr varScale="1">
        <p:scale>
          <a:sx n="62" d="100"/>
          <a:sy n="62" d="100"/>
        </p:scale>
        <p:origin x="1328" y="52"/>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presentation will focus on a fictional patient and his condition related to Type 2 Diabetes Mellitus; the anatomy and physiology of the patient, along with other information, will be provided. Then the care plan, risk factors and related recommendations will also be suggested. Mr James Wilson (the fictional character) is a 58-year-old male who was diagnosed with Type 2 Diabetes Mellitus two years ago and faces the issues of blurred vision due to hyperglycaemia, closely connected to cardiovascular disease and stroke. The lifestyle of this person involves limited productivity and consumption of convenience store food, increasing the health complications of this particular person even more.</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020540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As already mentioned, James Wilson is a 58-year-old male patient who was diagnosed with Type 2 Diabetes Mellitus almost 2 years ago in a routine check-up. He lives in Cardiff and discovered the disease when consulting the general practitioner two years ago due to persistent tiredness and excessive thirst. Apart from that, the patient also faces the issues of fatigue, increased thirst and occasional blurred vision due to hyperglycaemia, which is closely related to cardiovascular disease, as this directly increases the risk of heart diseases and stroke by promoting inflammation, oxidative stress, and damage to the blood vessels (Parameswari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2025). He lives with his wife and works full-time as a delivery driver, which limits his physical activities and even fails to maintain a strict diet plan due to long working hours and delivery time as well. He frequently consumes convenience food and deteriorates his condition even more. James understands the importance of physical activities and a healthy diet, but due to a lack of time, he fails to maintain this routine. Here it is necessary to mention that his weight is 96 kilograms, BMI 31.3 kg/m², height 1.75 metres, Blood pressure 148/92 mmHg, fasting glucose is 10.4 mmol/L, while HbA1c level recorded at 71 mmol/mol, which directly indicates that he has poor control over diabetes and diet, and currently takes Metformin to manage the same.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9561140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pancreas can be stated as the primary organ that is responsible for regulating the level of blood glucose by the production of insulin within the pancreas, and at the same time, the beta cells present in the Islets of Langerhans release insulin into the main bloodstream once the patient intakes food (</a:t>
            </a:r>
            <a:r>
              <a:rPr kumimoji="1" lang="en-GB" sz="1200" kern="1200" dirty="0" err="1">
                <a:solidFill>
                  <a:schemeClr val="tx1"/>
                </a:solidFill>
                <a:effectLst/>
                <a:latin typeface="Arial" panose="020B0604020202020204" pitchFamily="34" charset="0"/>
                <a:ea typeface="+mn-ea"/>
                <a:cs typeface="+mn-cs"/>
              </a:rPr>
              <a:t>Hantzidiamantis</a:t>
            </a:r>
            <a:r>
              <a:rPr kumimoji="1" lang="en-GB" sz="1200" kern="1200" dirty="0">
                <a:solidFill>
                  <a:schemeClr val="tx1"/>
                </a:solidFill>
                <a:effectLst/>
                <a:latin typeface="Arial" panose="020B0604020202020204" pitchFamily="34" charset="0"/>
                <a:ea typeface="+mn-ea"/>
                <a:cs typeface="+mn-cs"/>
              </a:rPr>
              <a:t>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2024). In this case, insulin acts as a key that opens the door for glucose to enter the body cells, where it naturally consorts itself with energy. On the other hand, the liver of the human body also plays a significant role in this as it helps in storing excessive glucose in the form of glycogen and releases this at times when the level of blood glucose falls. However, in the case of a person suffering from diabetes, the cells of the human body become resistant to insulin, and thus, the cells fail to maintain the glucose level (Jadon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2024). If the human cells work properly, this maintains the process of homeostasis, which is important to restrict any sort of cardiovascular diseases or the risk of strokes; however, due to increased blood glucose, that process gets hindered, and this automatically enhances the chances of high blood pressure and leads to the risk of stroke.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822712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Lifestyle behaviours play a significant role in maintaining cardiovascular disease, along with diabetes and the risk of strokes. In the case of James, he consumes saturated fat, sugar and refined carbohydrates regularly and even undertakes minimal physical activities due to long working hours and related fatigue. This condition can lead to a disturbed balance of homeostasis, and that can easily lead to strokes or cardiovascular disease (Yuan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2025). He even forgets to take his medication; however, he shows concern about improving his health. In such circumstances, education from healthcare professionals, combined with the support of his family or wife and encouraging sustainable behaviour change can help in improving treatment adherence in collaboration with Metformin. Metformin is a particular medication that is used for treating diabetes mellitus and lowering the level of blood sugar, and this is also effective in reducing intestinal sugar absorption and improving the body's sensitivity (Bailey, 2024). </a:t>
            </a:r>
            <a:endParaRPr kumimoji="1" lang="en-IN" sz="1200" kern="1200" dirty="0">
              <a:solidFill>
                <a:schemeClr val="tx1"/>
              </a:solidFill>
              <a:effectLst/>
              <a:latin typeface="Arial" panose="020B0604020202020204" pitchFamily="34" charset="0"/>
              <a:ea typeface="+mn-ea"/>
              <a:cs typeface="+mn-cs"/>
            </a:endParaRPr>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397413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Assignment already mentioned Type 2 Diabetes Mellitus comes with the risks of cardiovascular diseases and strokes and a less productive lifestyle is also responsible for the same and thus it is necessary to take care of blood glucose level at any cost. James may opt for beginning the morning with medication, blood glucose monitoring and a healthy breakfast. While meals need to be planned for maintaining blood sugar and, in doing so, including high-fibre carbohydrates, lean proteins and vegetables may work the best (Gong and Lai, 2025). On the other hand, James should exercise 30 minutes at least per day and brisk walking can be best for this. Apart from that, he should examine his body for any cuts or ulcers, as diabetes increases the risk of poor wound healing. At the same time, monitoring the weight as well as blood glucose levels on a regular basis is important in reducing the risk of strokes and cardiovascular disease.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69484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Effective communication is highly important for the management of diabetes, and thus, the Healthcare professionals explain the process of treatment and medication to the patient in a simple and understandable language. In the case of James, this is also highly relevant so that he can understand his condition. On the other hand, as an ethical consideration, shared decision-making is important for both the patient and healthcare professionals, as this helps in improving the confidence of the patient and ethical medical standards as well (</a:t>
            </a:r>
            <a:r>
              <a:rPr kumimoji="1" lang="en-GB" sz="1200" kern="1200" dirty="0" err="1">
                <a:solidFill>
                  <a:schemeClr val="tx1"/>
                </a:solidFill>
                <a:effectLst/>
                <a:latin typeface="Arial" panose="020B0604020202020204" pitchFamily="34" charset="0"/>
                <a:ea typeface="+mn-ea"/>
                <a:cs typeface="+mn-cs"/>
              </a:rPr>
              <a:t>Resnicow</a:t>
            </a:r>
            <a:r>
              <a:rPr kumimoji="1" lang="en-GB" sz="1200" kern="1200" dirty="0">
                <a:solidFill>
                  <a:schemeClr val="tx1"/>
                </a:solidFill>
                <a:effectLst/>
                <a:latin typeface="Arial" panose="020B0604020202020204" pitchFamily="34" charset="0"/>
                <a:ea typeface="+mn-ea"/>
                <a:cs typeface="+mn-cs"/>
              </a:rPr>
              <a:t>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2022). The ethical practices must include consent of the patient before applying any intervention or strict protection, while, as per healthcare ethics, all the information of the patient needs to be confidential as per the professional standards (Bonifacio</a:t>
            </a:r>
            <a:r>
              <a:rPr kumimoji="1" lang="en-GB" sz="1200" i="1" kern="1200" dirty="0">
                <a:solidFill>
                  <a:schemeClr val="tx1"/>
                </a:solidFill>
                <a:effectLst/>
                <a:latin typeface="Arial" panose="020B0604020202020204" pitchFamily="34" charset="0"/>
                <a:ea typeface="+mn-ea"/>
                <a:cs typeface="+mn-cs"/>
              </a:rPr>
              <a:t> et al., </a:t>
            </a:r>
            <a:r>
              <a:rPr kumimoji="1" lang="en-GB" sz="1200" kern="1200" dirty="0">
                <a:solidFill>
                  <a:schemeClr val="tx1"/>
                </a:solidFill>
                <a:effectLst/>
                <a:latin typeface="Arial" panose="020B0604020202020204" pitchFamily="34" charset="0"/>
                <a:ea typeface="+mn-ea"/>
                <a:cs typeface="+mn-cs"/>
              </a:rPr>
              <a:t>2025).  Cultural backgrounds need to be considered before prescribing any diet or treatment options, and in doing so, a multidisciplinary approach can prove to be highly beneficial, which must include a dietitian, a GP, podiatrist and pharmacist, along with a diabetes specialist nurse, especially for ensuring coordinated and person-centred care.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48903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For James, several risk factors are always there, as obesity increases the risk of insulin resistance, and he is already overweight. Apart from that, poor blood glucose levels increase hypertension as well, and as a result, the patient may face issues related to cardiovascular diseases. Sedentary occupation and limited physical activities again increase the risks of insulin resistance and weight management, while poor dietary choices and irregular meals can increase the risk of hyperglycaemia and obesity as well. On the other hand, uncontrolled diabetes is a contributor to the development of cardiovascular diseases, retinopathy, neuropathy and kidney diseases (Mishra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2024). While increased obesity increases the level of blood pressure, which also contributes to the development of the risk of strokes in the case of James as well.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7079600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A few evidence-based recommendations can be suggested for James, which can help in improving the overall health condition of the latter and can also contribute to reducing the potential health risks. In doing so, following a balanced diet including rich vegetables, whole grains, lean proteins and healthy fats can work wonders, while completing 150 minutes of moderate physical activity per week is highly important in treating diabetes (</a:t>
            </a:r>
            <a:r>
              <a:rPr kumimoji="1" lang="en-GB" sz="1200" kern="1200" dirty="0" err="1">
                <a:solidFill>
                  <a:schemeClr val="tx1"/>
                </a:solidFill>
                <a:effectLst/>
                <a:latin typeface="Arial" panose="020B0604020202020204" pitchFamily="34" charset="0"/>
                <a:ea typeface="+mn-ea"/>
                <a:cs typeface="+mn-cs"/>
              </a:rPr>
              <a:t>Mayoclinic</a:t>
            </a:r>
            <a:r>
              <a:rPr kumimoji="1" lang="en-GB" sz="1200" kern="1200" dirty="0">
                <a:solidFill>
                  <a:schemeClr val="tx1"/>
                </a:solidFill>
                <a:effectLst/>
                <a:latin typeface="Arial" panose="020B0604020202020204" pitchFamily="34" charset="0"/>
                <a:ea typeface="+mn-ea"/>
                <a:cs typeface="+mn-cs"/>
              </a:rPr>
              <a:t>, 2026). Apart from that, monitoring regular blood glucose levels is also important as this helps in keeping track of diabetes, while attending scheduled GP and diabetes clinic appointments is also equally important for the patient as well. Continuing Metformin can be the best choice, while some adjustments can be made as well if the level of blood sugar remains uncontrolled for a long time. While encouraging James for self-management and long-term lifestyle changes by healthcare professionals with the help of family members can help boost his morale as well.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935152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To conclude, it can be said that Type 2 Diabetes Mellitus is a chronic disease which needs lifelong monitoring and self-management as well. Thus, understanding the anatomy and physiology helps in proper assessment of the issues, based on which appropriate plans of treatment and intervention can be developed. As for the person-centred patient care planning, lifestyle modifications for James are crucial and a must, as this helps in reducing blood glucose levels and other complications related to cardiovascular disease and stroke.  While evidence-based intervention with a multidisciplinary approach and effective communication is highly important in treating such conditions. </a:t>
            </a:r>
            <a:endParaRPr kumimoji="1" lang="en-IN" sz="1200" kern="1200" dirty="0">
              <a:solidFill>
                <a:schemeClr val="tx1"/>
              </a:solidFill>
              <a:effectLst/>
              <a:latin typeface="Arial" panose="020B0604020202020204"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013808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0808664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a:solidFill>
                  <a:schemeClr val="bg1"/>
                </a:solidFill>
              </a:rPr>
              <a:t>BMHP5023 </a:t>
            </a:r>
            <a:r>
              <a:rPr lang="en-GB" altLang="en-US" sz="2800" b="1" dirty="0">
                <a:solidFill>
                  <a:schemeClr val="bg1"/>
                </a:solidFill>
              </a:rPr>
              <a:t>Introduction to Physiology</a:t>
            </a:r>
          </a:p>
          <a:p>
            <a:pPr algn="l" eaLnBrk="1" hangingPunct="1"/>
            <a:r>
              <a:rPr lang="en-GB" altLang="en-US" sz="2800" b="1" dirty="0">
                <a:solidFill>
                  <a:schemeClr val="bg1"/>
                </a:solidFill>
              </a:rPr>
              <a:t>Component 2 – Presentation </a:t>
            </a:r>
          </a:p>
          <a:p>
            <a:r>
              <a:rPr lang="en-GB" sz="2800" b="1" dirty="0">
                <a:solidFill>
                  <a:schemeClr val="bg1"/>
                </a:solidFill>
              </a:rPr>
              <a:t>Care Plan for a Fictional Patient with Type 2 Diabetes Mellitus</a:t>
            </a:r>
            <a:endParaRPr lang="en-GB" altLang="en-US" sz="2800" b="1" dirty="0">
              <a:solidFill>
                <a:schemeClr val="bg1"/>
              </a:solidFill>
            </a:endParaRPr>
          </a:p>
          <a:p>
            <a:pPr algn="l" eaLnBrk="1" hangingPunct="1"/>
            <a:r>
              <a:rPr lang="en-GB" altLang="en-US" sz="2800" b="1" dirty="0">
                <a:solidFill>
                  <a:schemeClr val="bg1"/>
                </a:solidFill>
              </a:rPr>
              <a:t>Student ID: 2442413</a:t>
            </a:r>
          </a:p>
          <a:p>
            <a:pPr algn="l" eaLnBrk="1" hangingPunct="1"/>
            <a:r>
              <a:rPr lang="en-GB" altLang="en-US" sz="2800" b="1" dirty="0">
                <a:solidFill>
                  <a:schemeClr val="bg1"/>
                </a:solidFill>
              </a:rPr>
              <a:t>Student name: </a:t>
            </a:r>
            <a:r>
              <a:rPr lang="en-GB" altLang="en-US" sz="2800" b="1" dirty="0" err="1">
                <a:solidFill>
                  <a:schemeClr val="bg1"/>
                </a:solidFill>
              </a:rPr>
              <a:t>Sheneya</a:t>
            </a:r>
            <a:r>
              <a:rPr lang="en-GB" altLang="en-US" sz="2800" b="1" dirty="0">
                <a:solidFill>
                  <a:schemeClr val="bg1"/>
                </a:solidFill>
              </a:rPr>
              <a:t> Akther Peya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7" name="Audio 6">
            <a:hlinkClick r:id="" action="ppaction://media"/>
            <a:extLst>
              <a:ext uri="{FF2B5EF4-FFF2-40B4-BE49-F238E27FC236}">
                <a16:creationId xmlns:a16="http://schemas.microsoft.com/office/drawing/2014/main" id="{AEDDF33A-6EFE-5E1F-FB46-0936C0E3C44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
        <p:nvSpPr>
          <p:cNvPr id="4" name="TextBox 3">
            <a:extLst>
              <a:ext uri="{FF2B5EF4-FFF2-40B4-BE49-F238E27FC236}">
                <a16:creationId xmlns:a16="http://schemas.microsoft.com/office/drawing/2014/main" id="{9BFA7CEC-6A7A-7949-E406-27E28A9466B1}"/>
              </a:ext>
            </a:extLst>
          </p:cNvPr>
          <p:cNvSpPr txBox="1"/>
          <p:nvPr/>
        </p:nvSpPr>
        <p:spPr>
          <a:xfrm>
            <a:off x="10849510" y="339047"/>
            <a:ext cx="184731" cy="369332"/>
          </a:xfrm>
          <a:prstGeom prst="rect">
            <a:avLst/>
          </a:prstGeom>
          <a:noFill/>
        </p:spPr>
        <p:txBody>
          <a:bodyPr wrap="none" rtlCol="0">
            <a:spAutoFit/>
          </a:bodyPr>
          <a:lstStyle/>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33095"/>
    </mc:Choice>
    <mc:Fallback xmlns="">
      <p:transition spd="slow" advTm="33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3B1F-4BCB-D991-FCA6-C5AB27A8511B}"/>
              </a:ext>
            </a:extLst>
          </p:cNvPr>
          <p:cNvSpPr>
            <a:spLocks noGrp="1"/>
          </p:cNvSpPr>
          <p:nvPr>
            <p:ph type="title"/>
          </p:nvPr>
        </p:nvSpPr>
        <p:spPr/>
        <p:txBody>
          <a:bodyPr/>
          <a:lstStyle/>
          <a:p>
            <a:r>
              <a:rPr lang="en-US" dirty="0"/>
              <a:t>Contents </a:t>
            </a:r>
            <a:endParaRPr lang="en-IN" dirty="0"/>
          </a:p>
        </p:txBody>
      </p:sp>
      <p:sp>
        <p:nvSpPr>
          <p:cNvPr id="3" name="Content Placeholder 2">
            <a:extLst>
              <a:ext uri="{FF2B5EF4-FFF2-40B4-BE49-F238E27FC236}">
                <a16:creationId xmlns:a16="http://schemas.microsoft.com/office/drawing/2014/main" id="{8AB18649-57F8-BB31-FF5F-FE6DD033D09D}"/>
              </a:ext>
            </a:extLst>
          </p:cNvPr>
          <p:cNvSpPr>
            <a:spLocks noGrp="1"/>
          </p:cNvSpPr>
          <p:nvPr>
            <p:ph idx="1"/>
          </p:nvPr>
        </p:nvSpPr>
        <p:spPr>
          <a:xfrm>
            <a:off x="457200" y="1268760"/>
            <a:ext cx="8229600" cy="4248473"/>
          </a:xfrm>
        </p:spPr>
        <p:txBody>
          <a:bodyPr/>
          <a:lstStyle/>
          <a:p>
            <a:pPr algn="just">
              <a:lnSpc>
                <a:spcPct val="150000"/>
              </a:lnSpc>
            </a:pPr>
            <a:r>
              <a:rPr lang="en-GB" sz="1600" b="1" dirty="0"/>
              <a:t>Introduction	</a:t>
            </a:r>
            <a:endParaRPr lang="en-IN" sz="1600" b="1" dirty="0"/>
          </a:p>
          <a:p>
            <a:pPr algn="just">
              <a:lnSpc>
                <a:spcPct val="150000"/>
              </a:lnSpc>
            </a:pPr>
            <a:r>
              <a:rPr lang="en-GB" sz="1600" b="1" dirty="0"/>
              <a:t>Information about the person	</a:t>
            </a:r>
            <a:endParaRPr lang="en-IN" sz="1600" b="1" dirty="0"/>
          </a:p>
          <a:p>
            <a:pPr algn="just">
              <a:lnSpc>
                <a:spcPct val="150000"/>
              </a:lnSpc>
            </a:pPr>
            <a:r>
              <a:rPr lang="en-GB" sz="1600" b="1" dirty="0"/>
              <a:t>Anatomy and Physiology	</a:t>
            </a:r>
            <a:endParaRPr lang="en-IN" sz="1600" b="1" dirty="0"/>
          </a:p>
          <a:p>
            <a:pPr algn="just">
              <a:lnSpc>
                <a:spcPct val="150000"/>
              </a:lnSpc>
            </a:pPr>
            <a:r>
              <a:rPr lang="en-GB" sz="1600" b="1" dirty="0"/>
              <a:t>Care Plan (Lifestyle and Health Behaviour)	</a:t>
            </a:r>
            <a:endParaRPr lang="en-IN" sz="1600" b="1" dirty="0"/>
          </a:p>
          <a:p>
            <a:pPr algn="just">
              <a:lnSpc>
                <a:spcPct val="150000"/>
              </a:lnSpc>
            </a:pPr>
            <a:r>
              <a:rPr lang="en-GB" sz="1600" b="1" dirty="0"/>
              <a:t>Care Plan (Everyday Routine)	</a:t>
            </a:r>
            <a:endParaRPr lang="en-IN" sz="1600" b="1" dirty="0"/>
          </a:p>
          <a:p>
            <a:pPr algn="just">
              <a:lnSpc>
                <a:spcPct val="150000"/>
              </a:lnSpc>
            </a:pPr>
            <a:r>
              <a:rPr lang="en-GB" sz="1600" b="1" dirty="0"/>
              <a:t>Care Plan (Communication and Ethical Considerations)	</a:t>
            </a:r>
            <a:endParaRPr lang="en-IN" sz="1600" b="1" dirty="0"/>
          </a:p>
          <a:p>
            <a:pPr algn="just">
              <a:lnSpc>
                <a:spcPct val="150000"/>
              </a:lnSpc>
            </a:pPr>
            <a:r>
              <a:rPr lang="en-GB" sz="1600" b="1" dirty="0"/>
              <a:t>Risk factors	</a:t>
            </a:r>
            <a:endParaRPr lang="en-IN" sz="1600" b="1" dirty="0"/>
          </a:p>
          <a:p>
            <a:pPr algn="just">
              <a:lnSpc>
                <a:spcPct val="150000"/>
              </a:lnSpc>
            </a:pPr>
            <a:r>
              <a:rPr lang="en-GB" sz="1600" b="1" dirty="0"/>
              <a:t>Recommendations	</a:t>
            </a:r>
            <a:endParaRPr lang="en-IN" sz="1600" b="1" dirty="0"/>
          </a:p>
          <a:p>
            <a:pPr algn="just">
              <a:lnSpc>
                <a:spcPct val="150000"/>
              </a:lnSpc>
            </a:pPr>
            <a:r>
              <a:rPr lang="en-GB" sz="1600" b="1" dirty="0"/>
              <a:t>Conclusion	</a:t>
            </a:r>
            <a:endParaRPr lang="en-IN" sz="1600" b="1" dirty="0"/>
          </a:p>
          <a:p>
            <a:pPr algn="just">
              <a:lnSpc>
                <a:spcPct val="150000"/>
              </a:lnSpc>
            </a:pPr>
            <a:r>
              <a:rPr lang="en-GB" sz="1600" b="1" dirty="0"/>
              <a:t>References	</a:t>
            </a:r>
            <a:endParaRPr lang="en-IN" sz="1600" b="1" dirty="0"/>
          </a:p>
        </p:txBody>
      </p:sp>
      <p:sp>
        <p:nvSpPr>
          <p:cNvPr id="4" name="Date Placeholder 3">
            <a:extLst>
              <a:ext uri="{FF2B5EF4-FFF2-40B4-BE49-F238E27FC236}">
                <a16:creationId xmlns:a16="http://schemas.microsoft.com/office/drawing/2014/main" id="{97AA3F9E-52D0-9E8B-68D2-19084227825D}"/>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03C82A34-8C2C-AC8B-EDE5-17D88C0829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1" name="Audio 10">
            <a:hlinkClick r:id="" action="ppaction://media"/>
            <a:extLst>
              <a:ext uri="{FF2B5EF4-FFF2-40B4-BE49-F238E27FC236}">
                <a16:creationId xmlns:a16="http://schemas.microsoft.com/office/drawing/2014/main" id="{44D5A62F-7321-43D2-97F5-D7AE19899E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11988234"/>
      </p:ext>
    </p:extLst>
  </p:cSld>
  <p:clrMapOvr>
    <a:masterClrMapping/>
  </p:clrMapOvr>
  <mc:AlternateContent xmlns:mc="http://schemas.openxmlformats.org/markup-compatibility/2006" xmlns:p14="http://schemas.microsoft.com/office/powerpoint/2010/main">
    <mc:Choice Requires="p14">
      <p:transition spd="slow" p14:dur="2000" advTm="25281"/>
    </mc:Choice>
    <mc:Fallback xmlns="">
      <p:transition spd="slow" advTm="2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4618856" cy="3917032"/>
          </a:xfrm>
        </p:spPr>
        <p:txBody>
          <a:bodyPr/>
          <a:lstStyle/>
          <a:p>
            <a:pPr algn="just">
              <a:lnSpc>
                <a:spcPct val="150000"/>
              </a:lnSpc>
            </a:pPr>
            <a:r>
              <a:rPr lang="en-GB" sz="2000" dirty="0"/>
              <a:t>Mr. J. Wilson (the fictional character) is a 58-year-old male </a:t>
            </a:r>
          </a:p>
          <a:p>
            <a:pPr algn="just">
              <a:lnSpc>
                <a:spcPct val="150000"/>
              </a:lnSpc>
            </a:pPr>
            <a:r>
              <a:rPr lang="en-GB" sz="2000" dirty="0"/>
              <a:t>Who was diagnosed with Type 2 Diabetes Mellitus </a:t>
            </a:r>
          </a:p>
          <a:p>
            <a:pPr algn="just">
              <a:lnSpc>
                <a:spcPct val="150000"/>
              </a:lnSpc>
            </a:pPr>
            <a:r>
              <a:rPr lang="en-GB" sz="2000" dirty="0"/>
              <a:t>He also faces the issues of blurred vision due to hyperglycaemia, </a:t>
            </a:r>
          </a:p>
          <a:p>
            <a:pPr algn="just">
              <a:lnSpc>
                <a:spcPct val="150000"/>
              </a:lnSpc>
            </a:pPr>
            <a:r>
              <a:rPr lang="en-GB" sz="2000" dirty="0"/>
              <a:t>This is closely connected to cardiovascular disease and stroke</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Picture 5" descr="Type 2 Diabetes: What It Is, Causes, Symptoms &amp; Treatment">
            <a:extLst>
              <a:ext uri="{FF2B5EF4-FFF2-40B4-BE49-F238E27FC236}">
                <a16:creationId xmlns:a16="http://schemas.microsoft.com/office/drawing/2014/main" id="{CE1B056A-FC08-2347-6B8E-B0E96DBDAC09}"/>
              </a:ext>
            </a:extLst>
          </p:cNvPr>
          <p:cNvPicPr>
            <a:picLocks noChangeAspect="1"/>
          </p:cNvPicPr>
          <p:nvPr/>
        </p:nvPicPr>
        <p:blipFill>
          <a:blip r:embed="rId5"/>
          <a:srcRect b="6601"/>
          <a:stretch>
            <a:fillRect/>
          </a:stretch>
        </p:blipFill>
        <p:spPr>
          <a:xfrm>
            <a:off x="5292080" y="1381126"/>
            <a:ext cx="3528392" cy="4142644"/>
          </a:xfrm>
          <a:prstGeom prst="rect">
            <a:avLst/>
          </a:prstGeom>
        </p:spPr>
      </p:pic>
      <p:pic>
        <p:nvPicPr>
          <p:cNvPr id="11" name="Audio 10">
            <a:hlinkClick r:id="" action="ppaction://media"/>
            <a:extLst>
              <a:ext uri="{FF2B5EF4-FFF2-40B4-BE49-F238E27FC236}">
                <a16:creationId xmlns:a16="http://schemas.microsoft.com/office/drawing/2014/main" id="{E461B2B1-AD83-F2AC-CF6E-FE7EB55F7E4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64647"/>
    </mc:Choice>
    <mc:Fallback xmlns="">
      <p:transition spd="slow" advTm="64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114300"/>
            <a:ext cx="8229600" cy="794420"/>
          </a:xfrm>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50825" y="908720"/>
            <a:ext cx="5257279" cy="4608513"/>
          </a:xfrm>
        </p:spPr>
        <p:txBody>
          <a:bodyPr/>
          <a:lstStyle/>
          <a:p>
            <a:pPr algn="just">
              <a:lnSpc>
                <a:spcPct val="150000"/>
              </a:lnSpc>
            </a:pPr>
            <a:r>
              <a:rPr lang="en-GB" sz="1800" dirty="0"/>
              <a:t>J. Wilson is a 58-year-old male patient who was diagnosed with Type 2 Diabetes Mellitus</a:t>
            </a:r>
          </a:p>
          <a:p>
            <a:pPr algn="just">
              <a:lnSpc>
                <a:spcPct val="150000"/>
              </a:lnSpc>
            </a:pPr>
            <a:r>
              <a:rPr lang="en-GB" sz="1800" dirty="0"/>
              <a:t>He lives in Cardiff with his wife </a:t>
            </a:r>
          </a:p>
          <a:p>
            <a:pPr algn="just">
              <a:lnSpc>
                <a:spcPct val="150000"/>
              </a:lnSpc>
            </a:pPr>
            <a:r>
              <a:rPr lang="en-GB" sz="1800" dirty="0"/>
              <a:t>He also faces the issues of fatigue, increased thirst and occasional blurred vision due to hyperglycaemia</a:t>
            </a:r>
          </a:p>
          <a:p>
            <a:pPr algn="just">
              <a:lnSpc>
                <a:spcPct val="150000"/>
              </a:lnSpc>
            </a:pPr>
            <a:r>
              <a:rPr lang="en-GB" sz="1800" dirty="0"/>
              <a:t>It increases the risk of heart diseases and stroke by promoting inflammation, oxidative stress, and damage to the blood vessels (Parameswari </a:t>
            </a:r>
            <a:r>
              <a:rPr lang="en-GB" sz="1800" i="1" dirty="0"/>
              <a:t>et al.,</a:t>
            </a:r>
            <a:r>
              <a:rPr lang="en-GB" sz="1800" dirty="0"/>
              <a:t> 2025). </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Picture 6" descr="Oxidative stress is connected to many chronic diseases. 🔬 Over time, oxidative  stress can damage cells and increase inflammation throughout the body.  Researchers link it to: ❤️ cardiovascular disease 🎗️ cancer 🧠">
            <a:extLst>
              <a:ext uri="{FF2B5EF4-FFF2-40B4-BE49-F238E27FC236}">
                <a16:creationId xmlns:a16="http://schemas.microsoft.com/office/drawing/2014/main" id="{C2408083-C257-6234-45F2-E6409C276476}"/>
              </a:ext>
            </a:extLst>
          </p:cNvPr>
          <p:cNvPicPr>
            <a:picLocks noChangeAspect="1"/>
          </p:cNvPicPr>
          <p:nvPr/>
        </p:nvPicPr>
        <p:blipFill>
          <a:blip r:embed="rId5"/>
          <a:stretch>
            <a:fillRect/>
          </a:stretch>
        </p:blipFill>
        <p:spPr>
          <a:xfrm>
            <a:off x="5754305" y="1196751"/>
            <a:ext cx="3211470" cy="4320481"/>
          </a:xfrm>
          <a:prstGeom prst="rect">
            <a:avLst/>
          </a:prstGeom>
        </p:spPr>
      </p:pic>
      <p:pic>
        <p:nvPicPr>
          <p:cNvPr id="11" name="Audio 10">
            <a:hlinkClick r:id="" action="ppaction://media"/>
            <a:extLst>
              <a:ext uri="{FF2B5EF4-FFF2-40B4-BE49-F238E27FC236}">
                <a16:creationId xmlns:a16="http://schemas.microsoft.com/office/drawing/2014/main" id="{0A4F9824-0875-CE9E-D695-81B79AFDBF8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4="http://schemas.microsoft.com/office/powerpoint/2010/main">
    <mc:Choice Requires="p14">
      <p:transition spd="slow" p14:dur="2000" advTm="75429"/>
    </mc:Choice>
    <mc:Fallback xmlns="">
      <p:transition spd="slow" advTm="75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648072"/>
          </a:xfrm>
        </p:spPr>
        <p:txBody>
          <a:bodyPr/>
          <a:lstStyle/>
          <a:p>
            <a:pPr algn="ctr"/>
            <a:r>
              <a:rPr lang="en-GB" sz="28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79512" y="692696"/>
            <a:ext cx="4968552" cy="4824537"/>
          </a:xfrm>
        </p:spPr>
        <p:txBody>
          <a:bodyPr/>
          <a:lstStyle/>
          <a:p>
            <a:pPr algn="just">
              <a:lnSpc>
                <a:spcPct val="150000"/>
              </a:lnSpc>
            </a:pPr>
            <a:r>
              <a:rPr lang="en-GB" sz="1800" dirty="0"/>
              <a:t>Islets of Langerhans release insulin into the main bloodstream once the patient intakes food (</a:t>
            </a:r>
            <a:r>
              <a:rPr lang="en-GB" sz="1800" dirty="0" err="1"/>
              <a:t>Hantzidiamantis</a:t>
            </a:r>
            <a:r>
              <a:rPr lang="en-GB" sz="1800" dirty="0"/>
              <a:t> </a:t>
            </a:r>
            <a:r>
              <a:rPr lang="en-GB" sz="1800" i="1" dirty="0"/>
              <a:t>et al.,</a:t>
            </a:r>
            <a:r>
              <a:rPr lang="en-GB" sz="1800" dirty="0"/>
              <a:t> 2024). </a:t>
            </a:r>
          </a:p>
          <a:p>
            <a:pPr algn="just">
              <a:lnSpc>
                <a:spcPct val="150000"/>
              </a:lnSpc>
            </a:pPr>
            <a:r>
              <a:rPr lang="en-GB" sz="1800" dirty="0">
                <a:solidFill>
                  <a:srgbClr val="0070C0"/>
                </a:solidFill>
              </a:rPr>
              <a:t>A </a:t>
            </a:r>
            <a:r>
              <a:rPr lang="en-GB" sz="1800" dirty="0"/>
              <a:t>person suffering from diabetes, the cells of the human body become resistant to insulin, and thus, the cells fail to maintain the glucose level (Jadon </a:t>
            </a:r>
            <a:r>
              <a:rPr lang="en-GB" sz="1800" i="1" dirty="0"/>
              <a:t>et al.,</a:t>
            </a:r>
            <a:r>
              <a:rPr lang="en-GB" sz="1800" dirty="0"/>
              <a:t> 2024).</a:t>
            </a:r>
          </a:p>
          <a:p>
            <a:pPr algn="just">
              <a:lnSpc>
                <a:spcPct val="150000"/>
              </a:lnSpc>
            </a:pPr>
            <a:r>
              <a:rPr lang="en-GB" sz="1800" dirty="0"/>
              <a:t>If the human cells work properly, this maintains the process of homeostasis</a:t>
            </a:r>
          </a:p>
          <a:p>
            <a:pPr algn="just">
              <a:lnSpc>
                <a:spcPct val="150000"/>
              </a:lnSpc>
            </a:pPr>
            <a:r>
              <a:rPr lang="en-GB" sz="1800" dirty="0"/>
              <a:t>however, due to increased blood glucose, that process gets hindered</a:t>
            </a:r>
            <a:endParaRPr lang="en-GB" sz="1800" dirty="0">
              <a:solidFill>
                <a:srgbClr val="0070C0"/>
              </a:solidFill>
            </a:endParaRPr>
          </a:p>
        </p:txBody>
      </p:sp>
      <p:pic>
        <p:nvPicPr>
          <p:cNvPr id="4" name="Picture 3" descr="Pancreatic Cells: Types, Structure, Functions, Diseases">
            <a:extLst>
              <a:ext uri="{FF2B5EF4-FFF2-40B4-BE49-F238E27FC236}">
                <a16:creationId xmlns:a16="http://schemas.microsoft.com/office/drawing/2014/main" id="{94DCD493-CEE4-8901-C75D-C663CD23E50C}"/>
              </a:ext>
            </a:extLst>
          </p:cNvPr>
          <p:cNvPicPr>
            <a:picLocks noChangeAspect="1"/>
          </p:cNvPicPr>
          <p:nvPr/>
        </p:nvPicPr>
        <p:blipFill>
          <a:blip r:embed="rId5"/>
          <a:srcRect l="8975" r="10114" b="6202"/>
          <a:stretch>
            <a:fillRect/>
          </a:stretch>
        </p:blipFill>
        <p:spPr>
          <a:xfrm>
            <a:off x="5364088" y="1072005"/>
            <a:ext cx="3600400" cy="4445228"/>
          </a:xfrm>
          <a:prstGeom prst="rect">
            <a:avLst/>
          </a:prstGeom>
        </p:spPr>
      </p:pic>
      <p:pic>
        <p:nvPicPr>
          <p:cNvPr id="9" name="Audio 8">
            <a:hlinkClick r:id="" action="ppaction://media"/>
            <a:extLst>
              <a:ext uri="{FF2B5EF4-FFF2-40B4-BE49-F238E27FC236}">
                <a16:creationId xmlns:a16="http://schemas.microsoft.com/office/drawing/2014/main" id="{A5402CBF-0513-0C45-BD4D-2A73BF01EF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74682"/>
    </mc:Choice>
    <mc:Fallback xmlns="">
      <p:transition spd="slow" advTm="74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14300"/>
            <a:ext cx="8229600" cy="478509"/>
          </a:xfrm>
        </p:spPr>
        <p:txBody>
          <a:bodyPr/>
          <a:lstStyle/>
          <a:p>
            <a:r>
              <a:rPr lang="en-GB" sz="2800" b="1" dirty="0"/>
              <a:t>Care Plan (Lifestyle and Health Behaviour) </a:t>
            </a:r>
            <a:endParaRPr lang="en-IN" sz="2800" b="1"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250825" y="592809"/>
            <a:ext cx="4825231" cy="4924424"/>
          </a:xfrm>
        </p:spPr>
        <p:txBody>
          <a:bodyPr/>
          <a:lstStyle/>
          <a:p>
            <a:pPr algn="just">
              <a:lnSpc>
                <a:spcPct val="150000"/>
              </a:lnSpc>
            </a:pPr>
            <a:r>
              <a:rPr lang="en-GB" sz="1900" dirty="0"/>
              <a:t>Minimal physical activities lead to a disturbed balance of homeostasis</a:t>
            </a:r>
          </a:p>
          <a:p>
            <a:pPr algn="just">
              <a:lnSpc>
                <a:spcPct val="150000"/>
              </a:lnSpc>
            </a:pPr>
            <a:r>
              <a:rPr lang="en-GB" sz="1900" dirty="0"/>
              <a:t>That can easily lead to strokes or cardiovascular disease (Yuan </a:t>
            </a:r>
            <a:r>
              <a:rPr lang="en-GB" sz="1900" i="1" dirty="0"/>
              <a:t>et al., </a:t>
            </a:r>
            <a:r>
              <a:rPr lang="en-GB" sz="1900" dirty="0"/>
              <a:t>2025). </a:t>
            </a:r>
          </a:p>
          <a:p>
            <a:pPr algn="just">
              <a:lnSpc>
                <a:spcPct val="150000"/>
              </a:lnSpc>
            </a:pPr>
            <a:r>
              <a:rPr lang="en-GB" sz="1900" dirty="0"/>
              <a:t>Lifestyle behaviours play a significant role in maintaining cardiovascular disease</a:t>
            </a:r>
          </a:p>
          <a:p>
            <a:pPr algn="just">
              <a:lnSpc>
                <a:spcPct val="150000"/>
              </a:lnSpc>
            </a:pPr>
            <a:r>
              <a:rPr lang="en-GB" sz="1900" dirty="0"/>
              <a:t>Behaviour change can help in improving treatment adherence in collaboration with Metformin</a:t>
            </a:r>
            <a:endParaRPr lang="en-GB" sz="19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5" descr="Risk factors and biological risk markers* for cardiovascular disease... |  Download Scientific Diagram">
            <a:extLst>
              <a:ext uri="{FF2B5EF4-FFF2-40B4-BE49-F238E27FC236}">
                <a16:creationId xmlns:a16="http://schemas.microsoft.com/office/drawing/2014/main" id="{C9D383A6-4A59-0291-E29A-86DEA34EB7B7}"/>
              </a:ext>
            </a:extLst>
          </p:cNvPr>
          <p:cNvPicPr>
            <a:picLocks noChangeAspect="1"/>
          </p:cNvPicPr>
          <p:nvPr/>
        </p:nvPicPr>
        <p:blipFill>
          <a:blip r:embed="rId5"/>
          <a:stretch>
            <a:fillRect/>
          </a:stretch>
        </p:blipFill>
        <p:spPr>
          <a:xfrm>
            <a:off x="5220072" y="1136414"/>
            <a:ext cx="3772226" cy="3948770"/>
          </a:xfrm>
          <a:prstGeom prst="rect">
            <a:avLst/>
          </a:prstGeom>
        </p:spPr>
      </p:pic>
      <p:pic>
        <p:nvPicPr>
          <p:cNvPr id="11" name="Audio 10">
            <a:hlinkClick r:id="" action="ppaction://media"/>
            <a:extLst>
              <a:ext uri="{FF2B5EF4-FFF2-40B4-BE49-F238E27FC236}">
                <a16:creationId xmlns:a16="http://schemas.microsoft.com/office/drawing/2014/main" id="{5937915B-2582-93DF-65EE-9F6EEB2C59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92448"/>
    </mc:Choice>
    <mc:Fallback xmlns="">
      <p:transition spd="slow" advTm="92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114300"/>
            <a:ext cx="8229600" cy="621384"/>
          </a:xfrm>
        </p:spPr>
        <p:txBody>
          <a:bodyPr/>
          <a:lstStyle/>
          <a:p>
            <a:r>
              <a:rPr lang="en-GB" sz="3200" b="1" dirty="0"/>
              <a:t>Care Plan (Everyday Routine) </a:t>
            </a:r>
            <a:endParaRPr lang="en-IN" sz="3200" b="1" dirty="0"/>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5" y="954759"/>
            <a:ext cx="4753223" cy="4562474"/>
          </a:xfrm>
        </p:spPr>
        <p:txBody>
          <a:bodyPr/>
          <a:lstStyle/>
          <a:p>
            <a:pPr algn="just">
              <a:lnSpc>
                <a:spcPct val="150000"/>
              </a:lnSpc>
            </a:pPr>
            <a:r>
              <a:rPr lang="en-GB" sz="2000" dirty="0"/>
              <a:t>J. </a:t>
            </a:r>
            <a:r>
              <a:rPr lang="en-GB" sz="2000" dirty="0" err="1"/>
              <a:t>wilson</a:t>
            </a:r>
            <a:r>
              <a:rPr lang="en-GB" sz="2000" dirty="0"/>
              <a:t> may opt for beginning the morning with medication</a:t>
            </a:r>
          </a:p>
          <a:p>
            <a:pPr algn="just">
              <a:lnSpc>
                <a:spcPct val="150000"/>
              </a:lnSpc>
            </a:pPr>
            <a:r>
              <a:rPr lang="en-GB" sz="2000" dirty="0"/>
              <a:t>While meals need to be planned for maintaining blood sugar </a:t>
            </a:r>
          </a:p>
          <a:p>
            <a:pPr algn="just">
              <a:lnSpc>
                <a:spcPct val="150000"/>
              </a:lnSpc>
            </a:pPr>
            <a:r>
              <a:rPr lang="en-GB" sz="2000" dirty="0"/>
              <a:t>Including high-fibre carbohydrates, lean proteins and vegetables may work the best (Gong and Lai, 2025). </a:t>
            </a:r>
          </a:p>
          <a:p>
            <a:pPr algn="just">
              <a:lnSpc>
                <a:spcPct val="150000"/>
              </a:lnSpc>
            </a:pPr>
            <a:r>
              <a:rPr lang="en-GB" sz="2000" dirty="0"/>
              <a:t>J should exercise 30 minutes at least per day and brisk walking</a:t>
            </a:r>
            <a:endParaRPr lang="en-GB" sz="20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0" name="Picture 9" descr="Diabetes and cardiovascular disease: inter-relation of risk factors and  treatment | Future Journal of Pharmaceutical Sciences | Springer Nature Link">
            <a:extLst>
              <a:ext uri="{FF2B5EF4-FFF2-40B4-BE49-F238E27FC236}">
                <a16:creationId xmlns:a16="http://schemas.microsoft.com/office/drawing/2014/main" id="{22440FC5-7335-1BBA-1A51-BBD0157CC326}"/>
              </a:ext>
            </a:extLst>
          </p:cNvPr>
          <p:cNvPicPr>
            <a:picLocks noChangeAspect="1"/>
          </p:cNvPicPr>
          <p:nvPr/>
        </p:nvPicPr>
        <p:blipFill>
          <a:blip r:embed="rId5"/>
          <a:stretch>
            <a:fillRect/>
          </a:stretch>
        </p:blipFill>
        <p:spPr>
          <a:xfrm>
            <a:off x="5078499" y="1340768"/>
            <a:ext cx="3814676" cy="3744415"/>
          </a:xfrm>
          <a:prstGeom prst="rect">
            <a:avLst/>
          </a:prstGeom>
        </p:spPr>
      </p:pic>
      <p:pic>
        <p:nvPicPr>
          <p:cNvPr id="11" name="Audio 10">
            <a:hlinkClick r:id="" action="ppaction://media"/>
            <a:extLst>
              <a:ext uri="{FF2B5EF4-FFF2-40B4-BE49-F238E27FC236}">
                <a16:creationId xmlns:a16="http://schemas.microsoft.com/office/drawing/2014/main" id="{B547B899-20CA-484A-37C9-6C9A03D912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65939"/>
    </mc:Choice>
    <mc:Fallback xmlns="">
      <p:transition spd="slow" advTm="65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0" y="0"/>
            <a:ext cx="9144000" cy="908720"/>
          </a:xfrm>
        </p:spPr>
        <p:txBody>
          <a:bodyPr/>
          <a:lstStyle/>
          <a:p>
            <a:r>
              <a:rPr lang="en-GB" sz="2800" b="1" dirty="0"/>
              <a:t>Care Plan (Communication and Ethical Considerations) </a:t>
            </a:r>
            <a:endParaRPr lang="en-IN" sz="2800" b="1"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250825" y="1052736"/>
            <a:ext cx="4969247" cy="4464497"/>
          </a:xfrm>
        </p:spPr>
        <p:txBody>
          <a:bodyPr/>
          <a:lstStyle/>
          <a:p>
            <a:pPr algn="just">
              <a:lnSpc>
                <a:spcPct val="150000"/>
              </a:lnSpc>
            </a:pPr>
            <a:r>
              <a:rPr lang="en-GB" sz="1800" dirty="0"/>
              <a:t>The ethical practices must include consent of the patient </a:t>
            </a:r>
          </a:p>
          <a:p>
            <a:pPr algn="just">
              <a:lnSpc>
                <a:spcPct val="150000"/>
              </a:lnSpc>
            </a:pPr>
            <a:r>
              <a:rPr lang="en-GB" sz="1800" dirty="0"/>
              <a:t>Shared decision-making is important for both the patient and healthcare professionals (</a:t>
            </a:r>
            <a:r>
              <a:rPr lang="en-GB" sz="1800" dirty="0" err="1"/>
              <a:t>Resnicow</a:t>
            </a:r>
            <a:r>
              <a:rPr lang="en-GB" sz="1800" dirty="0"/>
              <a:t> </a:t>
            </a:r>
            <a:r>
              <a:rPr lang="en-GB" sz="1800" i="1" dirty="0"/>
              <a:t>et al., </a:t>
            </a:r>
            <a:r>
              <a:rPr lang="en-GB" sz="1800" dirty="0"/>
              <a:t>2022). </a:t>
            </a:r>
          </a:p>
          <a:p>
            <a:pPr algn="just">
              <a:lnSpc>
                <a:spcPct val="150000"/>
              </a:lnSpc>
            </a:pPr>
            <a:r>
              <a:rPr lang="en-GB" sz="1800" dirty="0"/>
              <a:t>Cultural backgrounds need to be considered before prescribing any diet or treatment options</a:t>
            </a:r>
          </a:p>
          <a:p>
            <a:pPr algn="just">
              <a:lnSpc>
                <a:spcPct val="150000"/>
              </a:lnSpc>
            </a:pPr>
            <a:r>
              <a:rPr lang="en-GB" sz="1800" dirty="0"/>
              <a:t>Effective communication is highly important for the management of diabetes</a:t>
            </a:r>
            <a:endParaRPr lang="en-GB" sz="18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6" name="Picture 5" descr="From Conversation to Care: Improving Outcomes in Diabetes Through  Communication - Geetha Lakshmi, Nivethitha Karthika L, Tejal Lathia, Chitra  Selvan, 2025">
            <a:extLst>
              <a:ext uri="{FF2B5EF4-FFF2-40B4-BE49-F238E27FC236}">
                <a16:creationId xmlns:a16="http://schemas.microsoft.com/office/drawing/2014/main" id="{6395AD70-6539-CCB4-B006-AD96DA668227}"/>
              </a:ext>
            </a:extLst>
          </p:cNvPr>
          <p:cNvPicPr>
            <a:picLocks noChangeAspect="1"/>
          </p:cNvPicPr>
          <p:nvPr/>
        </p:nvPicPr>
        <p:blipFill>
          <a:blip r:embed="rId5"/>
          <a:stretch>
            <a:fillRect/>
          </a:stretch>
        </p:blipFill>
        <p:spPr>
          <a:xfrm>
            <a:off x="5508103" y="1340769"/>
            <a:ext cx="3385071" cy="3733798"/>
          </a:xfrm>
          <a:prstGeom prst="rect">
            <a:avLst/>
          </a:prstGeom>
        </p:spPr>
      </p:pic>
      <p:pic>
        <p:nvPicPr>
          <p:cNvPr id="11" name="Audio 10">
            <a:hlinkClick r:id="" action="ppaction://media"/>
            <a:extLst>
              <a:ext uri="{FF2B5EF4-FFF2-40B4-BE49-F238E27FC236}">
                <a16:creationId xmlns:a16="http://schemas.microsoft.com/office/drawing/2014/main" id="{47C60A5F-F55F-87C1-B4D0-1D04DDA442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73361"/>
    </mc:Choice>
    <mc:Fallback xmlns="">
      <p:transition spd="slow" advTm="7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576064"/>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251520" y="627667"/>
            <a:ext cx="5112568" cy="4680521"/>
          </a:xfrm>
        </p:spPr>
        <p:txBody>
          <a:bodyPr/>
          <a:lstStyle/>
          <a:p>
            <a:pPr algn="just">
              <a:lnSpc>
                <a:spcPct val="150000"/>
              </a:lnSpc>
            </a:pPr>
            <a:r>
              <a:rPr lang="en-GB" sz="1900" dirty="0"/>
              <a:t>Uncontrolled diabetes is a contributor to the development of cardiovascular diseases</a:t>
            </a:r>
          </a:p>
          <a:p>
            <a:pPr algn="just">
              <a:lnSpc>
                <a:spcPct val="150000"/>
              </a:lnSpc>
            </a:pPr>
            <a:r>
              <a:rPr lang="en-GB" sz="1900" dirty="0"/>
              <a:t>For J. </a:t>
            </a:r>
            <a:r>
              <a:rPr lang="en-GB" sz="1900" dirty="0" err="1"/>
              <a:t>wilso</a:t>
            </a:r>
            <a:r>
              <a:rPr lang="en-GB" sz="1900" dirty="0"/>
              <a:t> obesity increases the risk of insulin resistance</a:t>
            </a:r>
          </a:p>
          <a:p>
            <a:pPr algn="just">
              <a:lnSpc>
                <a:spcPct val="150000"/>
              </a:lnSpc>
            </a:pPr>
            <a:r>
              <a:rPr lang="en-GB" sz="1900" dirty="0"/>
              <a:t>While poor dietary choices and irregular meals can increase the risk of hyperglycaemia</a:t>
            </a:r>
          </a:p>
          <a:p>
            <a:pPr algn="just">
              <a:lnSpc>
                <a:spcPct val="150000"/>
              </a:lnSpc>
            </a:pPr>
            <a:r>
              <a:rPr lang="en-GB" sz="1900" dirty="0"/>
              <a:t>Retinopathy neuropathy and kidney diseases are also side effects of diabetes (Mishra </a:t>
            </a:r>
            <a:r>
              <a:rPr lang="en-GB" sz="1900" i="1" dirty="0"/>
              <a:t>et al.,</a:t>
            </a:r>
            <a:r>
              <a:rPr lang="en-GB" sz="1900" dirty="0"/>
              <a:t> 2024).</a:t>
            </a:r>
          </a:p>
        </p:txBody>
      </p:sp>
      <p:pic>
        <p:nvPicPr>
          <p:cNvPr id="4" name="Picture 3" descr="Not sure if you're at risk for insulin resistance or prediabetes? 💉 A  simple blood test can help you understand your blood sugar levels and what  they mean. Risk factors like excess">
            <a:extLst>
              <a:ext uri="{FF2B5EF4-FFF2-40B4-BE49-F238E27FC236}">
                <a16:creationId xmlns:a16="http://schemas.microsoft.com/office/drawing/2014/main" id="{E5D914DE-6DDC-995F-A3AD-573BA92AA9E3}"/>
              </a:ext>
            </a:extLst>
          </p:cNvPr>
          <p:cNvPicPr>
            <a:picLocks noChangeAspect="1"/>
          </p:cNvPicPr>
          <p:nvPr/>
        </p:nvPicPr>
        <p:blipFill>
          <a:blip r:embed="rId5"/>
          <a:srcRect b="9587"/>
          <a:stretch>
            <a:fillRect/>
          </a:stretch>
        </p:blipFill>
        <p:spPr>
          <a:xfrm>
            <a:off x="5652120" y="989922"/>
            <a:ext cx="3240360" cy="4314513"/>
          </a:xfrm>
          <a:prstGeom prst="rect">
            <a:avLst/>
          </a:prstGeom>
        </p:spPr>
      </p:pic>
      <p:pic>
        <p:nvPicPr>
          <p:cNvPr id="9" name="Audio 8">
            <a:hlinkClick r:id="" action="ppaction://media"/>
            <a:extLst>
              <a:ext uri="{FF2B5EF4-FFF2-40B4-BE49-F238E27FC236}">
                <a16:creationId xmlns:a16="http://schemas.microsoft.com/office/drawing/2014/main" id="{9619CDC2-0F7F-C377-5D38-D9C6D448F1E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73062"/>
    </mc:Choice>
    <mc:Fallback xmlns="">
      <p:transition spd="slow" advTm="73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114300"/>
            <a:ext cx="8229600" cy="621384"/>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250825" y="735684"/>
            <a:ext cx="4897239" cy="4781549"/>
          </a:xfrm>
        </p:spPr>
        <p:txBody>
          <a:bodyPr/>
          <a:lstStyle/>
          <a:p>
            <a:pPr algn="just">
              <a:lnSpc>
                <a:spcPct val="150000"/>
              </a:lnSpc>
            </a:pPr>
            <a:r>
              <a:rPr lang="en-GB" sz="1800" dirty="0"/>
              <a:t>A balanced diet including rich vegetables, whole grains, lean proteins and healthy fats can work wonders for diabetes </a:t>
            </a:r>
          </a:p>
          <a:p>
            <a:pPr algn="just">
              <a:lnSpc>
                <a:spcPct val="150000"/>
              </a:lnSpc>
            </a:pPr>
            <a:r>
              <a:rPr lang="en-GB" sz="1800" dirty="0"/>
              <a:t>Completing 150 minutes of moderate physical activity per week is highly important in treating diabetes (</a:t>
            </a:r>
            <a:r>
              <a:rPr lang="en-GB" sz="1800" dirty="0" err="1"/>
              <a:t>Mayoclinic</a:t>
            </a:r>
            <a:r>
              <a:rPr lang="en-GB" sz="1800" dirty="0"/>
              <a:t>, 2026). </a:t>
            </a:r>
          </a:p>
          <a:p>
            <a:pPr algn="just">
              <a:lnSpc>
                <a:spcPct val="150000"/>
              </a:lnSpc>
            </a:pPr>
            <a:r>
              <a:rPr lang="en-GB" sz="1800" dirty="0"/>
              <a:t>Continuing Metformin can be the best choice</a:t>
            </a:r>
          </a:p>
          <a:p>
            <a:pPr algn="just">
              <a:lnSpc>
                <a:spcPct val="150000"/>
              </a:lnSpc>
            </a:pPr>
            <a:r>
              <a:rPr lang="en-GB" sz="1800" dirty="0"/>
              <a:t>While monitoring regular blood glucose levels is also important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Picture 5" descr="The body needs a balanced diet to stay #healthy, so it's important to  consume all #food items in the proper proportions. #PoshanPakhwada  #MoFPI4Poshan">
            <a:extLst>
              <a:ext uri="{FF2B5EF4-FFF2-40B4-BE49-F238E27FC236}">
                <a16:creationId xmlns:a16="http://schemas.microsoft.com/office/drawing/2014/main" id="{85DBB7D1-D821-2FF6-A10C-CA93FC6D99CD}"/>
              </a:ext>
            </a:extLst>
          </p:cNvPr>
          <p:cNvPicPr>
            <a:picLocks noChangeAspect="1"/>
          </p:cNvPicPr>
          <p:nvPr/>
        </p:nvPicPr>
        <p:blipFill>
          <a:blip r:embed="rId5"/>
          <a:srcRect t="13133"/>
          <a:stretch>
            <a:fillRect/>
          </a:stretch>
        </p:blipFill>
        <p:spPr>
          <a:xfrm>
            <a:off x="5436096" y="1196752"/>
            <a:ext cx="3457079" cy="4058543"/>
          </a:xfrm>
          <a:prstGeom prst="rect">
            <a:avLst/>
          </a:prstGeom>
        </p:spPr>
      </p:pic>
      <p:pic>
        <p:nvPicPr>
          <p:cNvPr id="11" name="Audio 10">
            <a:hlinkClick r:id="" action="ppaction://media"/>
            <a:extLst>
              <a:ext uri="{FF2B5EF4-FFF2-40B4-BE49-F238E27FC236}">
                <a16:creationId xmlns:a16="http://schemas.microsoft.com/office/drawing/2014/main" id="{2B3D7739-5973-100F-B303-36EE63030C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78383"/>
    </mc:Choice>
    <mc:Fallback xmlns="">
      <p:transition spd="slow" advTm="78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160106"/>
            <a:ext cx="8229600" cy="748614"/>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50825" y="908720"/>
            <a:ext cx="4825231" cy="4608513"/>
          </a:xfrm>
        </p:spPr>
        <p:txBody>
          <a:bodyPr/>
          <a:lstStyle/>
          <a:p>
            <a:pPr algn="just">
              <a:lnSpc>
                <a:spcPct val="150000"/>
              </a:lnSpc>
            </a:pPr>
            <a:r>
              <a:rPr lang="en-GB" sz="1800" dirty="0"/>
              <a:t>The understanding of anatomy and physiology helps in proper assessment of the issues</a:t>
            </a:r>
          </a:p>
          <a:p>
            <a:pPr algn="just">
              <a:lnSpc>
                <a:spcPct val="150000"/>
              </a:lnSpc>
            </a:pPr>
            <a:r>
              <a:rPr lang="en-GB" sz="1800" dirty="0"/>
              <a:t>As for the person-centred patient care planning, lifestyle modifications for James are crucial</a:t>
            </a:r>
          </a:p>
          <a:p>
            <a:pPr algn="just">
              <a:lnSpc>
                <a:spcPct val="150000"/>
              </a:lnSpc>
            </a:pPr>
            <a:r>
              <a:rPr lang="en-GB" sz="1800" dirty="0"/>
              <a:t>Type 2 Diabetes Mellitus is a chronic disease which needs lifelong monitoring </a:t>
            </a:r>
          </a:p>
          <a:p>
            <a:pPr algn="just">
              <a:lnSpc>
                <a:spcPct val="150000"/>
              </a:lnSpc>
            </a:pPr>
            <a:r>
              <a:rPr lang="en-GB" sz="1800" dirty="0"/>
              <a:t>One must reduce blood glucose to restrict other complications related to cardiovascular disease and stroke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3" name="Picture 2" descr="Multiorgan and tissue pathophysiology of type 2 diabetes. | Download  Scientific Diagram">
            <a:extLst>
              <a:ext uri="{FF2B5EF4-FFF2-40B4-BE49-F238E27FC236}">
                <a16:creationId xmlns:a16="http://schemas.microsoft.com/office/drawing/2014/main" id="{50AE150D-76DE-0D27-E8EF-3C174A7884B6}"/>
              </a:ext>
            </a:extLst>
          </p:cNvPr>
          <p:cNvPicPr>
            <a:picLocks noChangeAspect="1"/>
          </p:cNvPicPr>
          <p:nvPr/>
        </p:nvPicPr>
        <p:blipFill>
          <a:blip r:embed="rId5"/>
          <a:stretch>
            <a:fillRect/>
          </a:stretch>
        </p:blipFill>
        <p:spPr>
          <a:xfrm>
            <a:off x="5294008" y="1050941"/>
            <a:ext cx="3410237" cy="4146101"/>
          </a:xfrm>
          <a:prstGeom prst="rect">
            <a:avLst/>
          </a:prstGeom>
        </p:spPr>
      </p:pic>
      <p:pic>
        <p:nvPicPr>
          <p:cNvPr id="13" name="Audio 12">
            <a:hlinkClick r:id="" action="ppaction://media"/>
            <a:extLst>
              <a:ext uri="{FF2B5EF4-FFF2-40B4-BE49-F238E27FC236}">
                <a16:creationId xmlns:a16="http://schemas.microsoft.com/office/drawing/2014/main" id="{EBF2957F-B3AC-B51C-2D87-AD93F886C65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201749"/>
    </mc:Choice>
    <mc:Fallback xmlns="">
      <p:transition spd="slow" advTm="2017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856" y="44202"/>
            <a:ext cx="8229600" cy="456284"/>
          </a:xfrm>
        </p:spPr>
        <p:txBody>
          <a:bodyPr/>
          <a:lstStyle/>
          <a:p>
            <a:r>
              <a:rPr lang="en-GB" sz="3200" b="1" dirty="0">
                <a:cs typeface="Arial" panose="020B0604020202020204" pitchFamily="34" charset="0"/>
              </a:rPr>
              <a:t>References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8" name="Picture 7">
            <a:extLst>
              <a:ext uri="{FF2B5EF4-FFF2-40B4-BE49-F238E27FC236}">
                <a16:creationId xmlns:a16="http://schemas.microsoft.com/office/drawing/2014/main" id="{7086B584-5508-5430-EB8A-A1922332ACD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974" y="692695"/>
            <a:ext cx="8229600" cy="4927601"/>
          </a:xfrm>
          <a:prstGeom prst="rect">
            <a:avLst/>
          </a:prstGeom>
        </p:spPr>
      </p:pic>
      <p:pic>
        <p:nvPicPr>
          <p:cNvPr id="6" name="Audio 5">
            <a:hlinkClick r:id="" action="ppaction://media"/>
            <a:extLst>
              <a:ext uri="{FF2B5EF4-FFF2-40B4-BE49-F238E27FC236}">
                <a16:creationId xmlns:a16="http://schemas.microsoft.com/office/drawing/2014/main" id="{9E67BFA3-C58E-2F87-C5C1-AA2DC2FE1A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4="http://schemas.microsoft.com/office/powerpoint/2010/main">
    <mc:Choice Requires="p14">
      <p:transition spd="slow" p14:dur="2000" advTm="43626"/>
    </mc:Choice>
    <mc:Fallback xmlns="">
      <p:transition spd="slow" advTm="43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102</TotalTime>
  <Words>2234</Words>
  <Application>Microsoft Office PowerPoint</Application>
  <PresentationFormat>On-screen Show (4:3)</PresentationFormat>
  <Paragraphs>101</Paragraphs>
  <Slides>12</Slides>
  <Notes>10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Contents </vt:lpstr>
      <vt:lpstr>Introduction</vt:lpstr>
      <vt:lpstr>Information about the person</vt:lpstr>
      <vt:lpstr>Anatomy and Physiology</vt:lpstr>
      <vt:lpstr>Care Plan (Lifestyle and Health Behaviour) </vt:lpstr>
      <vt:lpstr>Care Plan (Everyday Routine) </vt:lpstr>
      <vt:lpstr>Care Plan (Communication and Ethical Considerations)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Sheneya Akther Peya (2442413)</cp:lastModifiedBy>
  <cp:revision>2</cp:revision>
  <cp:lastPrinted>2018-07-09T15:27:01Z</cp:lastPrinted>
  <dcterms:created xsi:type="dcterms:W3CDTF">2002-10-07T19:43:58Z</dcterms:created>
  <dcterms:modified xsi:type="dcterms:W3CDTF">2026-08-13T08:07:16Z</dcterms:modified>
</cp:coreProperties>
</file>