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39"/>
  </p:notesMasterIdLst>
  <p:sldIdLst>
    <p:sldId id="719" r:id="rId6"/>
    <p:sldId id="301" r:id="rId7"/>
    <p:sldId id="302" r:id="rId8"/>
    <p:sldId id="346" r:id="rId9"/>
    <p:sldId id="342" r:id="rId10"/>
    <p:sldId id="727" r:id="rId11"/>
    <p:sldId id="770" r:id="rId12"/>
    <p:sldId id="405" r:id="rId13"/>
    <p:sldId id="407" r:id="rId14"/>
    <p:sldId id="409" r:id="rId15"/>
    <p:sldId id="772" r:id="rId16"/>
    <p:sldId id="729" r:id="rId17"/>
    <p:sldId id="730" r:id="rId18"/>
    <p:sldId id="731" r:id="rId19"/>
    <p:sldId id="732" r:id="rId20"/>
    <p:sldId id="349" r:id="rId21"/>
    <p:sldId id="351" r:id="rId22"/>
    <p:sldId id="354" r:id="rId23"/>
    <p:sldId id="736" r:id="rId24"/>
    <p:sldId id="353" r:id="rId25"/>
    <p:sldId id="733" r:id="rId26"/>
    <p:sldId id="345" r:id="rId27"/>
    <p:sldId id="735" r:id="rId28"/>
    <p:sldId id="740" r:id="rId29"/>
    <p:sldId id="753" r:id="rId30"/>
    <p:sldId id="742" r:id="rId31"/>
    <p:sldId id="359" r:id="rId32"/>
    <p:sldId id="763" r:id="rId33"/>
    <p:sldId id="764" r:id="rId34"/>
    <p:sldId id="765" r:id="rId35"/>
    <p:sldId id="766" r:id="rId36"/>
    <p:sldId id="747" r:id="rId37"/>
    <p:sldId id="721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B9162E-FEAB-45F1-AE53-D99B9A76AE2C}" v="26" dt="2025-12-12T12:33:27.288"/>
    <p1510:client id="{FF3E6E3B-3918-4FEC-B290-D69655A596D4}" v="8" dt="2025-12-12T11:46:16.9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65" d="100"/>
          <a:sy n="65" d="100"/>
        </p:scale>
        <p:origin x="1022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ableStyles" Target="tableStyle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20" Type="http://schemas.openxmlformats.org/officeDocument/2006/relationships/slide" Target="slides/slide15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93DF969B-C49E-41BE-AC2E-9A5FC7F0D4BF}"/>
    <pc:docChg chg="undo custSel addSld delSld modSld sldOrd">
      <pc:chgData name="Stalin Jacob Wilson Packia Dhas" userId="050d7d71-3621-4503-95e8-1c9a9d962492" providerId="ADAL" clId="{93DF969B-C49E-41BE-AC2E-9A5FC7F0D4BF}" dt="2025-12-05T12:20:07.976" v="730" actId="27636"/>
      <pc:docMkLst>
        <pc:docMk/>
      </pc:docMkLst>
      <pc:sldChg chg="modSp mod">
        <pc:chgData name="Stalin Jacob Wilson Packia Dhas" userId="050d7d71-3621-4503-95e8-1c9a9d962492" providerId="ADAL" clId="{93DF969B-C49E-41BE-AC2E-9A5FC7F0D4BF}" dt="2025-12-05T12:20:03.309" v="725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93DF969B-C49E-41BE-AC2E-9A5FC7F0D4BF}" dt="2025-12-05T12:20:03.309" v="725" actId="20577"/>
          <ac:spMkLst>
            <pc:docMk/>
            <pc:sldMk cId="3192266062" sldId="302"/>
            <ac:spMk id="4" creationId="{B7C3BA83-DFFF-457C-32C5-B0990E246EC3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2-05T12:20:07.836" v="726" actId="27636"/>
        <pc:sldMkLst>
          <pc:docMk/>
          <pc:sldMk cId="3260471671" sldId="342"/>
        </pc:sldMkLst>
        <pc:spChg chg="mod">
          <ac:chgData name="Stalin Jacob Wilson Packia Dhas" userId="050d7d71-3621-4503-95e8-1c9a9d962492" providerId="ADAL" clId="{93DF969B-C49E-41BE-AC2E-9A5FC7F0D4BF}" dt="2025-12-05T12:20:07.836" v="726" actId="27636"/>
          <ac:spMkLst>
            <pc:docMk/>
            <pc:sldMk cId="3260471671" sldId="342"/>
            <ac:spMk id="5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2-05T12:20:07.915" v="728" actId="27636"/>
        <pc:sldMkLst>
          <pc:docMk/>
          <pc:sldMk cId="3739027497" sldId="351"/>
        </pc:sldMkLst>
        <pc:spChg chg="mod">
          <ac:chgData name="Stalin Jacob Wilson Packia Dhas" userId="050d7d71-3621-4503-95e8-1c9a9d962492" providerId="ADAL" clId="{93DF969B-C49E-41BE-AC2E-9A5FC7F0D4BF}" dt="2025-12-05T12:20:07.915" v="728" actId="27636"/>
          <ac:spMkLst>
            <pc:docMk/>
            <pc:sldMk cId="3739027497" sldId="351"/>
            <ac:spMk id="4" creationId="{5483FB34-527D-43E9-9EF5-652BEC4E4A2D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2-05T12:20:07.976" v="730" actId="27636"/>
        <pc:sldMkLst>
          <pc:docMk/>
          <pc:sldMk cId="1991581811" sldId="359"/>
        </pc:sldMkLst>
        <pc:spChg chg="mod">
          <ac:chgData name="Stalin Jacob Wilson Packia Dhas" userId="050d7d71-3621-4503-95e8-1c9a9d962492" providerId="ADAL" clId="{93DF969B-C49E-41BE-AC2E-9A5FC7F0D4BF}" dt="2025-12-05T12:20:07.976" v="730" actId="27636"/>
          <ac:spMkLst>
            <pc:docMk/>
            <pc:sldMk cId="1991581811" sldId="359"/>
            <ac:spMk id="4" creationId="{A79BE75B-3E1B-4D19-9B93-BBA568051328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2-05T12:19:58.098" v="724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93DF969B-C49E-41BE-AC2E-9A5FC7F0D4BF}" dt="2025-12-05T12:19:58.098" v="724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2-05T12:20:07.840" v="727" actId="27636"/>
        <pc:sldMkLst>
          <pc:docMk/>
          <pc:sldMk cId="1126200850" sldId="727"/>
        </pc:sldMkLst>
        <pc:spChg chg="mod">
          <ac:chgData name="Stalin Jacob Wilson Packia Dhas" userId="050d7d71-3621-4503-95e8-1c9a9d962492" providerId="ADAL" clId="{93DF969B-C49E-41BE-AC2E-9A5FC7F0D4BF}" dt="2025-12-05T12:20:07.840" v="727" actId="27636"/>
          <ac:spMkLst>
            <pc:docMk/>
            <pc:sldMk cId="1126200850" sldId="727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2-05T12:20:07.934" v="729" actId="27636"/>
        <pc:sldMkLst>
          <pc:docMk/>
          <pc:sldMk cId="1758802644" sldId="733"/>
        </pc:sldMkLst>
        <pc:spChg chg="mod">
          <ac:chgData name="Stalin Jacob Wilson Packia Dhas" userId="050d7d71-3621-4503-95e8-1c9a9d962492" providerId="ADAL" clId="{93DF969B-C49E-41BE-AC2E-9A5FC7F0D4BF}" dt="2025-12-05T12:20:07.934" v="729" actId="27636"/>
          <ac:spMkLst>
            <pc:docMk/>
            <pc:sldMk cId="1758802644" sldId="733"/>
            <ac:spMk id="7" creationId="{5776BDB1-661C-4EE5-A2F7-104DB1403817}"/>
          </ac:spMkLst>
        </pc:spChg>
      </pc:sldChg>
    </pc:docChg>
  </pc:docChgLst>
  <pc:docChgLst>
    <pc:chgData name="Stalin Jacob Wilson Packia Dhas" userId="050d7d71-3621-4503-95e8-1c9a9d962492" providerId="ADAL" clId="{00722E61-A757-4134-8CBB-8B7208677708}"/>
    <pc:docChg chg="custSel addSld delSld modSld">
      <pc:chgData name="Stalin Jacob Wilson Packia Dhas" userId="050d7d71-3621-4503-95e8-1c9a9d962492" providerId="ADAL" clId="{00722E61-A757-4134-8CBB-8B7208677708}" dt="2025-12-12T12:35:00.651" v="227" actId="6549"/>
      <pc:docMkLst>
        <pc:docMk/>
      </pc:docMkLst>
      <pc:sldChg chg="modSp mod">
        <pc:chgData name="Stalin Jacob Wilson Packia Dhas" userId="050d7d71-3621-4503-95e8-1c9a9d962492" providerId="ADAL" clId="{00722E61-A757-4134-8CBB-8B7208677708}" dt="2025-12-12T11:52:55.667" v="70" actId="2711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00722E61-A757-4134-8CBB-8B7208677708}" dt="2025-12-12T11:52:55.667" v="70" actId="2711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5-12-12T11:54:37.318" v="197" actId="313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00722E61-A757-4134-8CBB-8B7208677708}" dt="2025-12-12T11:54:37.318" v="197" actId="313"/>
          <ac:spMkLst>
            <pc:docMk/>
            <pc:sldMk cId="3192266062" sldId="302"/>
            <ac:spMk id="3" creationId="{00000000-0000-0000-0000-000000000000}"/>
          </ac:spMkLst>
        </pc:spChg>
      </pc:sldChg>
      <pc:sldChg chg="modSp mod modNotesTx">
        <pc:chgData name="Stalin Jacob Wilson Packia Dhas" userId="050d7d71-3621-4503-95e8-1c9a9d962492" providerId="ADAL" clId="{00722E61-A757-4134-8CBB-8B7208677708}" dt="2025-12-12T12:34:47.602" v="225" actId="6549"/>
        <pc:sldMkLst>
          <pc:docMk/>
          <pc:sldMk cId="2575866801" sldId="345"/>
        </pc:sldMkLst>
        <pc:picChg chg="mod">
          <ac:chgData name="Stalin Jacob Wilson Packia Dhas" userId="050d7d71-3621-4503-95e8-1c9a9d962492" providerId="ADAL" clId="{00722E61-A757-4134-8CBB-8B7208677708}" dt="2025-12-12T11:27:47.098" v="23" actId="1076"/>
          <ac:picMkLst>
            <pc:docMk/>
            <pc:sldMk cId="2575866801" sldId="345"/>
            <ac:picMk id="9" creationId="{00000000-0000-0000-0000-000000000000}"/>
          </ac:picMkLst>
        </pc:picChg>
        <pc:picChg chg="mod">
          <ac:chgData name="Stalin Jacob Wilson Packia Dhas" userId="050d7d71-3621-4503-95e8-1c9a9d962492" providerId="ADAL" clId="{00722E61-A757-4134-8CBB-8B7208677708}" dt="2025-12-12T11:27:50.159" v="24" actId="1076"/>
          <ac:picMkLst>
            <pc:docMk/>
            <pc:sldMk cId="2575866801" sldId="345"/>
            <ac:picMk id="2050" creationId="{2B6645C1-1295-37EB-7E7B-35E4547903C9}"/>
          </ac:picMkLst>
        </pc:picChg>
      </pc:sldChg>
      <pc:sldChg chg="modSp">
        <pc:chgData name="Stalin Jacob Wilson Packia Dhas" userId="050d7d71-3621-4503-95e8-1c9a9d962492" providerId="ADAL" clId="{00722E61-A757-4134-8CBB-8B7208677708}" dt="2025-12-12T11:54:55.266" v="201" actId="20577"/>
        <pc:sldMkLst>
          <pc:docMk/>
          <pc:sldMk cId="1312507338" sldId="346"/>
        </pc:sldMkLst>
        <pc:spChg chg="mod">
          <ac:chgData name="Stalin Jacob Wilson Packia Dhas" userId="050d7d71-3621-4503-95e8-1c9a9d962492" providerId="ADAL" clId="{00722E61-A757-4134-8CBB-8B7208677708}" dt="2025-12-12T11:54:55.266" v="201" actId="20577"/>
          <ac:spMkLst>
            <pc:docMk/>
            <pc:sldMk cId="1312507338" sldId="346"/>
            <ac:spMk id="5" creationId="{34F5E929-EF86-436C-BB4F-B1EDDC4F8D34}"/>
          </ac:spMkLst>
        </pc:spChg>
      </pc:sldChg>
      <pc:sldChg chg="modSp">
        <pc:chgData name="Stalin Jacob Wilson Packia Dhas" userId="050d7d71-3621-4503-95e8-1c9a9d962492" providerId="ADAL" clId="{00722E61-A757-4134-8CBB-8B7208677708}" dt="2025-12-12T12:30:30.760" v="218"/>
        <pc:sldMkLst>
          <pc:docMk/>
          <pc:sldMk cId="3739027497" sldId="351"/>
        </pc:sldMkLst>
        <pc:graphicFrameChg chg="mod">
          <ac:chgData name="Stalin Jacob Wilson Packia Dhas" userId="050d7d71-3621-4503-95e8-1c9a9d962492" providerId="ADAL" clId="{00722E61-A757-4134-8CBB-8B7208677708}" dt="2025-12-12T12:30:30.760" v="218"/>
          <ac:graphicFrameMkLst>
            <pc:docMk/>
            <pc:sldMk cId="3739027497" sldId="351"/>
            <ac:graphicFrameMk id="7" creationId="{B00F7DCF-836A-4BBD-9C2C-07CFBB946097}"/>
          </ac:graphicFrameMkLst>
        </pc:graphicFrameChg>
      </pc:sldChg>
      <pc:sldChg chg="modNotesTx">
        <pc:chgData name="Stalin Jacob Wilson Packia Dhas" userId="050d7d71-3621-4503-95e8-1c9a9d962492" providerId="ADAL" clId="{00722E61-A757-4134-8CBB-8B7208677708}" dt="2025-12-12T12:34:39.415" v="223" actId="6549"/>
        <pc:sldMkLst>
          <pc:docMk/>
          <pc:sldMk cId="10212238" sldId="353"/>
        </pc:sldMkLst>
      </pc:sldChg>
      <pc:sldChg chg="modSp mod modNotesTx">
        <pc:chgData name="Stalin Jacob Wilson Packia Dhas" userId="050d7d71-3621-4503-95e8-1c9a9d962492" providerId="ADAL" clId="{00722E61-A757-4134-8CBB-8B7208677708}" dt="2025-12-12T12:35:00.651" v="227" actId="6549"/>
        <pc:sldMkLst>
          <pc:docMk/>
          <pc:sldMk cId="1991581811" sldId="359"/>
        </pc:sldMkLst>
        <pc:spChg chg="mod">
          <ac:chgData name="Stalin Jacob Wilson Packia Dhas" userId="050d7d71-3621-4503-95e8-1c9a9d962492" providerId="ADAL" clId="{00722E61-A757-4134-8CBB-8B7208677708}" dt="2025-12-12T11:43:20.203" v="28" actId="20577"/>
          <ac:spMkLst>
            <pc:docMk/>
            <pc:sldMk cId="1991581811" sldId="359"/>
            <ac:spMk id="3" creationId="{D59E6A30-7F03-4720-B2BD-421BF6FF5CC5}"/>
          </ac:spMkLst>
        </pc:spChg>
      </pc:sldChg>
      <pc:sldChg chg="del">
        <pc:chgData name="Stalin Jacob Wilson Packia Dhas" userId="050d7d71-3621-4503-95e8-1c9a9d962492" providerId="ADAL" clId="{00722E61-A757-4134-8CBB-8B7208677708}" dt="2025-12-12T11:28:56.634" v="25" actId="2696"/>
        <pc:sldMkLst>
          <pc:docMk/>
          <pc:sldMk cId="1483572703" sldId="378"/>
        </pc:sldMkLst>
      </pc:sldChg>
      <pc:sldChg chg="del">
        <pc:chgData name="Stalin Jacob Wilson Packia Dhas" userId="050d7d71-3621-4503-95e8-1c9a9d962492" providerId="ADAL" clId="{00722E61-A757-4134-8CBB-8B7208677708}" dt="2025-12-12T11:28:56.634" v="25" actId="2696"/>
        <pc:sldMkLst>
          <pc:docMk/>
          <pc:sldMk cId="1967443470" sldId="380"/>
        </pc:sldMkLst>
      </pc:sldChg>
      <pc:sldChg chg="del">
        <pc:chgData name="Stalin Jacob Wilson Packia Dhas" userId="050d7d71-3621-4503-95e8-1c9a9d962492" providerId="ADAL" clId="{00722E61-A757-4134-8CBB-8B7208677708}" dt="2025-12-12T11:28:56.634" v="25" actId="2696"/>
        <pc:sldMkLst>
          <pc:docMk/>
          <pc:sldMk cId="2755054893" sldId="381"/>
        </pc:sldMkLst>
      </pc:sldChg>
      <pc:sldChg chg="del">
        <pc:chgData name="Stalin Jacob Wilson Packia Dhas" userId="050d7d71-3621-4503-95e8-1c9a9d962492" providerId="ADAL" clId="{00722E61-A757-4134-8CBB-8B7208677708}" dt="2025-12-12T11:28:56.634" v="25" actId="2696"/>
        <pc:sldMkLst>
          <pc:docMk/>
          <pc:sldMk cId="3380073380" sldId="398"/>
        </pc:sldMkLst>
      </pc:sldChg>
      <pc:sldChg chg="del">
        <pc:chgData name="Stalin Jacob Wilson Packia Dhas" userId="050d7d71-3621-4503-95e8-1c9a9d962492" providerId="ADAL" clId="{00722E61-A757-4134-8CBB-8B7208677708}" dt="2025-12-12T11:28:56.634" v="25" actId="2696"/>
        <pc:sldMkLst>
          <pc:docMk/>
          <pc:sldMk cId="1891827361" sldId="399"/>
        </pc:sldMkLst>
      </pc:sldChg>
      <pc:sldChg chg="del">
        <pc:chgData name="Stalin Jacob Wilson Packia Dhas" userId="050d7d71-3621-4503-95e8-1c9a9d962492" providerId="ADAL" clId="{00722E61-A757-4134-8CBB-8B7208677708}" dt="2025-12-12T11:28:56.634" v="25" actId="2696"/>
        <pc:sldMkLst>
          <pc:docMk/>
          <pc:sldMk cId="1253041376" sldId="401"/>
        </pc:sldMkLst>
      </pc:sldChg>
      <pc:sldChg chg="del">
        <pc:chgData name="Stalin Jacob Wilson Packia Dhas" userId="050d7d71-3621-4503-95e8-1c9a9d962492" providerId="ADAL" clId="{00722E61-A757-4134-8CBB-8B7208677708}" dt="2025-12-12T11:28:56.634" v="25" actId="2696"/>
        <pc:sldMkLst>
          <pc:docMk/>
          <pc:sldMk cId="3138490021" sldId="402"/>
        </pc:sldMkLst>
      </pc:sldChg>
      <pc:sldChg chg="del">
        <pc:chgData name="Stalin Jacob Wilson Packia Dhas" userId="050d7d71-3621-4503-95e8-1c9a9d962492" providerId="ADAL" clId="{00722E61-A757-4134-8CBB-8B7208677708}" dt="2025-12-12T11:28:56.634" v="25" actId="2696"/>
        <pc:sldMkLst>
          <pc:docMk/>
          <pc:sldMk cId="3413621115" sldId="403"/>
        </pc:sldMkLst>
      </pc:sldChg>
      <pc:sldChg chg="addSp modSp mod">
        <pc:chgData name="Stalin Jacob Wilson Packia Dhas" userId="050d7d71-3621-4503-95e8-1c9a9d962492" providerId="ADAL" clId="{00722E61-A757-4134-8CBB-8B7208677708}" dt="2025-12-12T12:07:38.703" v="208"/>
        <pc:sldMkLst>
          <pc:docMk/>
          <pc:sldMk cId="0" sldId="405"/>
        </pc:sldMkLst>
        <pc:spChg chg="mod">
          <ac:chgData name="Stalin Jacob Wilson Packia Dhas" userId="050d7d71-3621-4503-95e8-1c9a9d962492" providerId="ADAL" clId="{00722E61-A757-4134-8CBB-8B7208677708}" dt="2025-12-12T11:22:53.419" v="9" actId="21"/>
          <ac:spMkLst>
            <pc:docMk/>
            <pc:sldMk cId="0" sldId="405"/>
            <ac:spMk id="3" creationId="{8A4093E6-4334-7BA4-94C6-17346E998F89}"/>
          </ac:spMkLst>
        </pc:spChg>
        <pc:spChg chg="add mod">
          <ac:chgData name="Stalin Jacob Wilson Packia Dhas" userId="050d7d71-3621-4503-95e8-1c9a9d962492" providerId="ADAL" clId="{00722E61-A757-4134-8CBB-8B7208677708}" dt="2025-12-12T11:23:01.536" v="11" actId="1076"/>
          <ac:spMkLst>
            <pc:docMk/>
            <pc:sldMk cId="0" sldId="405"/>
            <ac:spMk id="6" creationId="{503BB59F-58FB-77F2-2496-24613E13AD63}"/>
          </ac:spMkLst>
        </pc:spChg>
        <pc:spChg chg="mod">
          <ac:chgData name="Stalin Jacob Wilson Packia Dhas" userId="050d7d71-3621-4503-95e8-1c9a9d962492" providerId="ADAL" clId="{00722E61-A757-4134-8CBB-8B7208677708}" dt="2025-12-12T12:07:38.703" v="208"/>
          <ac:spMkLst>
            <pc:docMk/>
            <pc:sldMk cId="0" sldId="405"/>
            <ac:spMk id="312322" creationId="{C9EDC05B-5361-71D6-1D35-F3AB448D4DE6}"/>
          </ac:spMkLst>
        </pc:spChg>
      </pc:sldChg>
      <pc:sldChg chg="addSp modSp mod modNotesTx">
        <pc:chgData name="Stalin Jacob Wilson Packia Dhas" userId="050d7d71-3621-4503-95e8-1c9a9d962492" providerId="ADAL" clId="{00722E61-A757-4134-8CBB-8B7208677708}" dt="2025-12-12T12:34:12.790" v="220" actId="6549"/>
        <pc:sldMkLst>
          <pc:docMk/>
          <pc:sldMk cId="0" sldId="407"/>
        </pc:sldMkLst>
        <pc:spChg chg="mod">
          <ac:chgData name="Stalin Jacob Wilson Packia Dhas" userId="050d7d71-3621-4503-95e8-1c9a9d962492" providerId="ADAL" clId="{00722E61-A757-4134-8CBB-8B7208677708}" dt="2025-12-12T11:22:34.465" v="6" actId="21"/>
          <ac:spMkLst>
            <pc:docMk/>
            <pc:sldMk cId="0" sldId="407"/>
            <ac:spMk id="2" creationId="{3046C7F3-336B-B81A-4E58-8F670A5AA321}"/>
          </ac:spMkLst>
        </pc:spChg>
        <pc:spChg chg="add mod">
          <ac:chgData name="Stalin Jacob Wilson Packia Dhas" userId="050d7d71-3621-4503-95e8-1c9a9d962492" providerId="ADAL" clId="{00722E61-A757-4134-8CBB-8B7208677708}" dt="2025-12-12T11:22:42.919" v="8" actId="1076"/>
          <ac:spMkLst>
            <pc:docMk/>
            <pc:sldMk cId="0" sldId="407"/>
            <ac:spMk id="5" creationId="{912032D3-375F-807D-834D-A4B2933DCEB4}"/>
          </ac:spMkLst>
        </pc:spChg>
        <pc:spChg chg="mod">
          <ac:chgData name="Stalin Jacob Wilson Packia Dhas" userId="050d7d71-3621-4503-95e8-1c9a9d962492" providerId="ADAL" clId="{00722E61-A757-4134-8CBB-8B7208677708}" dt="2025-12-12T11:22:25.500" v="5" actId="1076"/>
          <ac:spMkLst>
            <pc:docMk/>
            <pc:sldMk cId="0" sldId="407"/>
            <ac:spMk id="316419" creationId="{C6DC0DF4-F32C-0D8F-E77E-50EE071F8449}"/>
          </ac:spMkLst>
        </pc:spChg>
        <pc:picChg chg="mod">
          <ac:chgData name="Stalin Jacob Wilson Packia Dhas" userId="050d7d71-3621-4503-95e8-1c9a9d962492" providerId="ADAL" clId="{00722E61-A757-4134-8CBB-8B7208677708}" dt="2025-12-12T11:24:17.441" v="15" actId="1076"/>
          <ac:picMkLst>
            <pc:docMk/>
            <pc:sldMk cId="0" sldId="407"/>
            <ac:picMk id="61442" creationId="{57BDD564-2071-F4F9-0080-AB79C79CD43B}"/>
          </ac:picMkLst>
        </pc:picChg>
      </pc:sldChg>
      <pc:sldChg chg="modSp mod modNotesTx">
        <pc:chgData name="Stalin Jacob Wilson Packia Dhas" userId="050d7d71-3621-4503-95e8-1c9a9d962492" providerId="ADAL" clId="{00722E61-A757-4134-8CBB-8B7208677708}" dt="2025-12-12T12:34:16.697" v="221" actId="6549"/>
        <pc:sldMkLst>
          <pc:docMk/>
          <pc:sldMk cId="0" sldId="409"/>
        </pc:sldMkLst>
        <pc:spChg chg="mod">
          <ac:chgData name="Stalin Jacob Wilson Packia Dhas" userId="050d7d71-3621-4503-95e8-1c9a9d962492" providerId="ADAL" clId="{00722E61-A757-4134-8CBB-8B7208677708}" dt="2025-12-12T12:15:23.436" v="213" actId="20577"/>
          <ac:spMkLst>
            <pc:docMk/>
            <pc:sldMk cId="0" sldId="409"/>
            <ac:spMk id="320515" creationId="{6BE63BCE-611E-053E-9F63-BBEA38BA855D}"/>
          </ac:spMkLst>
        </pc:spChg>
        <pc:picChg chg="mod">
          <ac:chgData name="Stalin Jacob Wilson Packia Dhas" userId="050d7d71-3621-4503-95e8-1c9a9d962492" providerId="ADAL" clId="{00722E61-A757-4134-8CBB-8B7208677708}" dt="2025-12-12T12:13:16.258" v="210" actId="1076"/>
          <ac:picMkLst>
            <pc:docMk/>
            <pc:sldMk cId="0" sldId="409"/>
            <ac:picMk id="2" creationId="{D0C5846F-7404-6312-19EC-269A36F34EC6}"/>
          </ac:picMkLst>
        </pc:picChg>
      </pc:sldChg>
      <pc:sldChg chg="modSp mod">
        <pc:chgData name="Stalin Jacob Wilson Packia Dhas" userId="050d7d71-3621-4503-95e8-1c9a9d962492" providerId="ADAL" clId="{00722E61-A757-4134-8CBB-8B7208677708}" dt="2025-12-12T11:20:34.515" v="0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0722E61-A757-4134-8CBB-8B7208677708}" dt="2025-12-12T11:20:34.515" v="0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">
        <pc:chgData name="Stalin Jacob Wilson Packia Dhas" userId="050d7d71-3621-4503-95e8-1c9a9d962492" providerId="ADAL" clId="{00722E61-A757-4134-8CBB-8B7208677708}" dt="2025-12-12T12:00:40.234" v="202" actId="1076"/>
        <pc:sldMkLst>
          <pc:docMk/>
          <pc:sldMk cId="1126200850" sldId="727"/>
        </pc:sldMkLst>
        <pc:spChg chg="mod">
          <ac:chgData name="Stalin Jacob Wilson Packia Dhas" userId="050d7d71-3621-4503-95e8-1c9a9d962492" providerId="ADAL" clId="{00722E61-A757-4134-8CBB-8B7208677708}" dt="2025-12-12T11:46:16.922" v="52" actId="404"/>
          <ac:spMkLst>
            <pc:docMk/>
            <pc:sldMk cId="1126200850" sldId="727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00722E61-A757-4134-8CBB-8B7208677708}" dt="2025-12-12T12:00:40.234" v="202" actId="1076"/>
          <ac:picMkLst>
            <pc:docMk/>
            <pc:sldMk cId="1126200850" sldId="727"/>
            <ac:picMk id="2054" creationId="{D363050F-E5CF-4E8D-BE15-5077FC3ECCFD}"/>
          </ac:picMkLst>
        </pc:picChg>
      </pc:sldChg>
      <pc:sldChg chg="modSp mod">
        <pc:chgData name="Stalin Jacob Wilson Packia Dhas" userId="050d7d71-3621-4503-95e8-1c9a9d962492" providerId="ADAL" clId="{00722E61-A757-4134-8CBB-8B7208677708}" dt="2025-12-12T11:26:00.400" v="21" actId="27636"/>
        <pc:sldMkLst>
          <pc:docMk/>
          <pc:sldMk cId="248932640" sldId="729"/>
        </pc:sldMkLst>
        <pc:spChg chg="mod">
          <ac:chgData name="Stalin Jacob Wilson Packia Dhas" userId="050d7d71-3621-4503-95e8-1c9a9d962492" providerId="ADAL" clId="{00722E61-A757-4134-8CBB-8B7208677708}" dt="2025-12-12T11:26:00.400" v="21" actId="27636"/>
          <ac:spMkLst>
            <pc:docMk/>
            <pc:sldMk cId="248932640" sldId="729"/>
            <ac:spMk id="5" creationId="{AD1B91B5-5935-400E-9E81-B411C7DA16D3}"/>
          </ac:spMkLst>
        </pc:spChg>
      </pc:sldChg>
      <pc:sldChg chg="modNotesTx">
        <pc:chgData name="Stalin Jacob Wilson Packia Dhas" userId="050d7d71-3621-4503-95e8-1c9a9d962492" providerId="ADAL" clId="{00722E61-A757-4134-8CBB-8B7208677708}" dt="2025-12-12T12:34:43.226" v="224" actId="6549"/>
        <pc:sldMkLst>
          <pc:docMk/>
          <pc:sldMk cId="1758802644" sldId="733"/>
        </pc:sldMkLst>
      </pc:sldChg>
      <pc:sldChg chg="modSp modAnim modNotesTx">
        <pc:chgData name="Stalin Jacob Wilson Packia Dhas" userId="050d7d71-3621-4503-95e8-1c9a9d962492" providerId="ADAL" clId="{00722E61-A757-4134-8CBB-8B7208677708}" dt="2025-12-12T12:34:53.644" v="226" actId="6549"/>
        <pc:sldMkLst>
          <pc:docMk/>
          <pc:sldMk cId="3011732644" sldId="735"/>
        </pc:sldMkLst>
        <pc:spChg chg="mod">
          <ac:chgData name="Stalin Jacob Wilson Packia Dhas" userId="050d7d71-3621-4503-95e8-1c9a9d962492" providerId="ADAL" clId="{00722E61-A757-4134-8CBB-8B7208677708}" dt="2025-12-12T12:33:27.288" v="219" actId="6549"/>
          <ac:spMkLst>
            <pc:docMk/>
            <pc:sldMk cId="3011732644" sldId="735"/>
            <ac:spMk id="3" creationId="{737B44F6-84F1-4105-8F9D-CAB4CBE2817E}"/>
          </ac:spMkLst>
        </pc:spChg>
      </pc:sldChg>
      <pc:sldChg chg="del">
        <pc:chgData name="Stalin Jacob Wilson Packia Dhas" userId="050d7d71-3621-4503-95e8-1c9a9d962492" providerId="ADAL" clId="{00722E61-A757-4134-8CBB-8B7208677708}" dt="2025-12-12T11:28:56.634" v="25" actId="2696"/>
        <pc:sldMkLst>
          <pc:docMk/>
          <pc:sldMk cId="5184294" sldId="738"/>
        </pc:sldMkLst>
      </pc:sldChg>
      <pc:sldChg chg="del">
        <pc:chgData name="Stalin Jacob Wilson Packia Dhas" userId="050d7d71-3621-4503-95e8-1c9a9d962492" providerId="ADAL" clId="{00722E61-A757-4134-8CBB-8B7208677708}" dt="2025-12-12T11:28:56.634" v="25" actId="2696"/>
        <pc:sldMkLst>
          <pc:docMk/>
          <pc:sldMk cId="567361486" sldId="739"/>
        </pc:sldMkLst>
      </pc:sldChg>
      <pc:sldChg chg="del">
        <pc:chgData name="Stalin Jacob Wilson Packia Dhas" userId="050d7d71-3621-4503-95e8-1c9a9d962492" providerId="ADAL" clId="{00722E61-A757-4134-8CBB-8B7208677708}" dt="2025-12-12T11:28:56.634" v="25" actId="2696"/>
        <pc:sldMkLst>
          <pc:docMk/>
          <pc:sldMk cId="3252959992" sldId="741"/>
        </pc:sldMkLst>
      </pc:sldChg>
      <pc:sldChg chg="modSp add mod">
        <pc:chgData name="Stalin Jacob Wilson Packia Dhas" userId="050d7d71-3621-4503-95e8-1c9a9d962492" providerId="ADAL" clId="{00722E61-A757-4134-8CBB-8B7208677708}" dt="2025-12-12T11:45:59.886" v="50" actId="20577"/>
        <pc:sldMkLst>
          <pc:docMk/>
          <pc:sldMk cId="4282769191" sldId="747"/>
        </pc:sldMkLst>
        <pc:spChg chg="mod">
          <ac:chgData name="Stalin Jacob Wilson Packia Dhas" userId="050d7d71-3621-4503-95e8-1c9a9d962492" providerId="ADAL" clId="{00722E61-A757-4134-8CBB-8B7208677708}" dt="2025-12-12T11:45:59.886" v="50" actId="20577"/>
          <ac:spMkLst>
            <pc:docMk/>
            <pc:sldMk cId="4282769191" sldId="747"/>
            <ac:spMk id="4" creationId="{E6CD9E1A-9F11-733F-03D1-AFAA853677E0}"/>
          </ac:spMkLst>
        </pc:spChg>
      </pc:sldChg>
      <pc:sldChg chg="del">
        <pc:chgData name="Stalin Jacob Wilson Packia Dhas" userId="050d7d71-3621-4503-95e8-1c9a9d962492" providerId="ADAL" clId="{00722E61-A757-4134-8CBB-8B7208677708}" dt="2025-12-12T11:28:56.634" v="25" actId="2696"/>
        <pc:sldMkLst>
          <pc:docMk/>
          <pc:sldMk cId="1798384260" sldId="767"/>
        </pc:sldMkLst>
      </pc:sldChg>
      <pc:sldChg chg="del">
        <pc:chgData name="Stalin Jacob Wilson Packia Dhas" userId="050d7d71-3621-4503-95e8-1c9a9d962492" providerId="ADAL" clId="{00722E61-A757-4134-8CBB-8B7208677708}" dt="2025-12-12T11:28:56.634" v="25" actId="2696"/>
        <pc:sldMkLst>
          <pc:docMk/>
          <pc:sldMk cId="3311679041" sldId="768"/>
        </pc:sldMkLst>
      </pc:sldChg>
      <pc:sldChg chg="del">
        <pc:chgData name="Stalin Jacob Wilson Packia Dhas" userId="050d7d71-3621-4503-95e8-1c9a9d962492" providerId="ADAL" clId="{00722E61-A757-4134-8CBB-8B7208677708}" dt="2025-12-12T11:28:56.634" v="25" actId="2696"/>
        <pc:sldMkLst>
          <pc:docMk/>
          <pc:sldMk cId="3047268905" sldId="769"/>
        </pc:sldMkLst>
      </pc:sldChg>
      <pc:sldChg chg="modSp">
        <pc:chgData name="Stalin Jacob Wilson Packia Dhas" userId="050d7d71-3621-4503-95e8-1c9a9d962492" providerId="ADAL" clId="{00722E61-A757-4134-8CBB-8B7208677708}" dt="2025-12-12T12:04:15.211" v="203" actId="20577"/>
        <pc:sldMkLst>
          <pc:docMk/>
          <pc:sldMk cId="0" sldId="770"/>
        </pc:sldMkLst>
        <pc:spChg chg="mod">
          <ac:chgData name="Stalin Jacob Wilson Packia Dhas" userId="050d7d71-3621-4503-95e8-1c9a9d962492" providerId="ADAL" clId="{00722E61-A757-4134-8CBB-8B7208677708}" dt="2025-12-12T12:04:15.211" v="203" actId="20577"/>
          <ac:spMkLst>
            <pc:docMk/>
            <pc:sldMk cId="0" sldId="770"/>
            <ac:spMk id="308228" creationId="{DB839766-6442-14F1-65FC-F33ED3A0D5BA}"/>
          </ac:spMkLst>
        </pc:spChg>
      </pc:sldChg>
      <pc:sldChg chg="modNotesTx">
        <pc:chgData name="Stalin Jacob Wilson Packia Dhas" userId="050d7d71-3621-4503-95e8-1c9a9d962492" providerId="ADAL" clId="{00722E61-A757-4134-8CBB-8B7208677708}" dt="2025-12-12T12:34:28.932" v="222" actId="6549"/>
        <pc:sldMkLst>
          <pc:docMk/>
          <pc:sldMk cId="0" sldId="77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345C5F-C907-422F-87C4-B977B4319E1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0E3D35A-C898-440A-96AA-4BF25EABB5B6}">
      <dgm:prSet/>
      <dgm:spPr/>
      <dgm:t>
        <a:bodyPr/>
        <a:lstStyle/>
        <a:p>
          <a:r>
            <a:rPr lang="en-US" dirty="0"/>
            <a:t>Used in rectifier circuit (AC to DC conversion) </a:t>
          </a:r>
        </a:p>
      </dgm:t>
    </dgm:pt>
    <dgm:pt modelId="{01F88069-2F27-44D6-9DA2-D83E94F40863}" type="parTrans" cxnId="{4CA7F1F1-6188-4061-A173-227E86F4BD08}">
      <dgm:prSet/>
      <dgm:spPr/>
      <dgm:t>
        <a:bodyPr/>
        <a:lstStyle/>
        <a:p>
          <a:endParaRPr lang="en-US"/>
        </a:p>
      </dgm:t>
    </dgm:pt>
    <dgm:pt modelId="{AA398333-5F85-4E79-997A-686B5552F841}" type="sibTrans" cxnId="{4CA7F1F1-6188-4061-A173-227E86F4BD08}">
      <dgm:prSet/>
      <dgm:spPr/>
      <dgm:t>
        <a:bodyPr/>
        <a:lstStyle/>
        <a:p>
          <a:endParaRPr lang="en-US"/>
        </a:p>
      </dgm:t>
    </dgm:pt>
    <dgm:pt modelId="{2983550E-E87B-4C17-A285-2E0221728991}">
      <dgm:prSet/>
      <dgm:spPr/>
      <dgm:t>
        <a:bodyPr/>
        <a:lstStyle/>
        <a:p>
          <a:r>
            <a:rPr lang="en-US" dirty="0"/>
            <a:t>Used to </a:t>
          </a:r>
          <a:r>
            <a:rPr lang="en-US" dirty="0" err="1"/>
            <a:t>synchronise</a:t>
          </a:r>
          <a:r>
            <a:rPr lang="en-US" dirty="0"/>
            <a:t> Voltage and Current</a:t>
          </a:r>
        </a:p>
      </dgm:t>
    </dgm:pt>
    <dgm:pt modelId="{6987F22D-E42B-4540-A588-72A3D3679B41}" type="parTrans" cxnId="{0EA596E4-79DE-4BA5-A45A-64E1BA661A21}">
      <dgm:prSet/>
      <dgm:spPr/>
      <dgm:t>
        <a:bodyPr/>
        <a:lstStyle/>
        <a:p>
          <a:endParaRPr lang="en-US"/>
        </a:p>
      </dgm:t>
    </dgm:pt>
    <dgm:pt modelId="{A36FBC6F-5754-41B5-9451-3407D7BA513C}" type="sibTrans" cxnId="{0EA596E4-79DE-4BA5-A45A-64E1BA661A21}">
      <dgm:prSet/>
      <dgm:spPr/>
      <dgm:t>
        <a:bodyPr/>
        <a:lstStyle/>
        <a:p>
          <a:endParaRPr lang="en-US"/>
        </a:p>
      </dgm:t>
    </dgm:pt>
    <dgm:pt modelId="{0EF687EA-CA3E-496D-95D9-C7D07A00628E}">
      <dgm:prSet/>
      <dgm:spPr/>
      <dgm:t>
        <a:bodyPr/>
        <a:lstStyle/>
        <a:p>
          <a:r>
            <a:rPr lang="en-US" dirty="0"/>
            <a:t>Used to store Electrical energy</a:t>
          </a:r>
        </a:p>
      </dgm:t>
    </dgm:pt>
    <dgm:pt modelId="{FBED5F52-83A5-47E8-97CD-C6668A3A0EE0}" type="parTrans" cxnId="{8E40B2FE-7645-4FC3-B02F-DAA8D25E53F1}">
      <dgm:prSet/>
      <dgm:spPr/>
      <dgm:t>
        <a:bodyPr/>
        <a:lstStyle/>
        <a:p>
          <a:endParaRPr lang="en-US"/>
        </a:p>
      </dgm:t>
    </dgm:pt>
    <dgm:pt modelId="{F217353E-709E-4682-B423-4DA0D624E078}" type="sibTrans" cxnId="{8E40B2FE-7645-4FC3-B02F-DAA8D25E53F1}">
      <dgm:prSet/>
      <dgm:spPr/>
      <dgm:t>
        <a:bodyPr/>
        <a:lstStyle/>
        <a:p>
          <a:endParaRPr lang="en-US"/>
        </a:p>
      </dgm:t>
    </dgm:pt>
    <dgm:pt modelId="{79090088-151F-4319-A615-EED791E443CD}" type="pres">
      <dgm:prSet presAssocID="{F8345C5F-C907-422F-87C4-B977B4319E1C}" presName="vert0" presStyleCnt="0">
        <dgm:presLayoutVars>
          <dgm:dir/>
          <dgm:animOne val="branch"/>
          <dgm:animLvl val="lvl"/>
        </dgm:presLayoutVars>
      </dgm:prSet>
      <dgm:spPr/>
    </dgm:pt>
    <dgm:pt modelId="{ABA6C615-95CB-406F-8C3A-B5EC6D96886F}" type="pres">
      <dgm:prSet presAssocID="{90E3D35A-C898-440A-96AA-4BF25EABB5B6}" presName="thickLine" presStyleLbl="alignNode1" presStyleIdx="0" presStyleCnt="3"/>
      <dgm:spPr/>
    </dgm:pt>
    <dgm:pt modelId="{D1F82835-CC96-4E68-862B-20FA8958A60E}" type="pres">
      <dgm:prSet presAssocID="{90E3D35A-C898-440A-96AA-4BF25EABB5B6}" presName="horz1" presStyleCnt="0"/>
      <dgm:spPr/>
    </dgm:pt>
    <dgm:pt modelId="{92189CCB-0186-45A1-8489-6558EF594797}" type="pres">
      <dgm:prSet presAssocID="{90E3D35A-C898-440A-96AA-4BF25EABB5B6}" presName="tx1" presStyleLbl="revTx" presStyleIdx="0" presStyleCnt="3"/>
      <dgm:spPr/>
    </dgm:pt>
    <dgm:pt modelId="{0281B48F-35F2-4F33-A342-9EB07D5FECA2}" type="pres">
      <dgm:prSet presAssocID="{90E3D35A-C898-440A-96AA-4BF25EABB5B6}" presName="vert1" presStyleCnt="0"/>
      <dgm:spPr/>
    </dgm:pt>
    <dgm:pt modelId="{E992C0E8-A7C3-4006-BB21-D6285FE785F3}" type="pres">
      <dgm:prSet presAssocID="{2983550E-E87B-4C17-A285-2E0221728991}" presName="thickLine" presStyleLbl="alignNode1" presStyleIdx="1" presStyleCnt="3"/>
      <dgm:spPr/>
    </dgm:pt>
    <dgm:pt modelId="{0DD7764C-E1BD-42AB-A070-B0F6CE3C3353}" type="pres">
      <dgm:prSet presAssocID="{2983550E-E87B-4C17-A285-2E0221728991}" presName="horz1" presStyleCnt="0"/>
      <dgm:spPr/>
    </dgm:pt>
    <dgm:pt modelId="{77504FF1-E715-4163-AE1D-41350EF18270}" type="pres">
      <dgm:prSet presAssocID="{2983550E-E87B-4C17-A285-2E0221728991}" presName="tx1" presStyleLbl="revTx" presStyleIdx="1" presStyleCnt="3"/>
      <dgm:spPr/>
    </dgm:pt>
    <dgm:pt modelId="{47ACD920-9FC1-4ED7-958F-E55ECD695CCF}" type="pres">
      <dgm:prSet presAssocID="{2983550E-E87B-4C17-A285-2E0221728991}" presName="vert1" presStyleCnt="0"/>
      <dgm:spPr/>
    </dgm:pt>
    <dgm:pt modelId="{2FA1ADD2-01D1-4048-AE75-7328702AF23A}" type="pres">
      <dgm:prSet presAssocID="{0EF687EA-CA3E-496D-95D9-C7D07A00628E}" presName="thickLine" presStyleLbl="alignNode1" presStyleIdx="2" presStyleCnt="3"/>
      <dgm:spPr/>
    </dgm:pt>
    <dgm:pt modelId="{E805D906-AA18-4826-9648-F709C8B567FB}" type="pres">
      <dgm:prSet presAssocID="{0EF687EA-CA3E-496D-95D9-C7D07A00628E}" presName="horz1" presStyleCnt="0"/>
      <dgm:spPr/>
    </dgm:pt>
    <dgm:pt modelId="{518688C9-3054-4201-B480-68D049AA8865}" type="pres">
      <dgm:prSet presAssocID="{0EF687EA-CA3E-496D-95D9-C7D07A00628E}" presName="tx1" presStyleLbl="revTx" presStyleIdx="2" presStyleCnt="3"/>
      <dgm:spPr/>
    </dgm:pt>
    <dgm:pt modelId="{79AB120E-2A22-4AD9-A7F5-24C90CB22496}" type="pres">
      <dgm:prSet presAssocID="{0EF687EA-CA3E-496D-95D9-C7D07A00628E}" presName="vert1" presStyleCnt="0"/>
      <dgm:spPr/>
    </dgm:pt>
  </dgm:ptLst>
  <dgm:cxnLst>
    <dgm:cxn modelId="{91BA1F43-6494-4447-8047-4189575AE7BE}" type="presOf" srcId="{90E3D35A-C898-440A-96AA-4BF25EABB5B6}" destId="{92189CCB-0186-45A1-8489-6558EF594797}" srcOrd="0" destOrd="0" presId="urn:microsoft.com/office/officeart/2008/layout/LinedList"/>
    <dgm:cxn modelId="{74B3FA5A-1DFE-4B6A-9925-20C3A8BE9071}" type="presOf" srcId="{2983550E-E87B-4C17-A285-2E0221728991}" destId="{77504FF1-E715-4163-AE1D-41350EF18270}" srcOrd="0" destOrd="0" presId="urn:microsoft.com/office/officeart/2008/layout/LinedList"/>
    <dgm:cxn modelId="{3BB9DB90-F925-41B6-BF00-60A0D64D0F31}" type="presOf" srcId="{F8345C5F-C907-422F-87C4-B977B4319E1C}" destId="{79090088-151F-4319-A615-EED791E443CD}" srcOrd="0" destOrd="0" presId="urn:microsoft.com/office/officeart/2008/layout/LinedList"/>
    <dgm:cxn modelId="{97FD5CA1-B872-4999-94D6-A58CF3D365BC}" type="presOf" srcId="{0EF687EA-CA3E-496D-95D9-C7D07A00628E}" destId="{518688C9-3054-4201-B480-68D049AA8865}" srcOrd="0" destOrd="0" presId="urn:microsoft.com/office/officeart/2008/layout/LinedList"/>
    <dgm:cxn modelId="{0EA596E4-79DE-4BA5-A45A-64E1BA661A21}" srcId="{F8345C5F-C907-422F-87C4-B977B4319E1C}" destId="{2983550E-E87B-4C17-A285-2E0221728991}" srcOrd="1" destOrd="0" parTransId="{6987F22D-E42B-4540-A588-72A3D3679B41}" sibTransId="{A36FBC6F-5754-41B5-9451-3407D7BA513C}"/>
    <dgm:cxn modelId="{4CA7F1F1-6188-4061-A173-227E86F4BD08}" srcId="{F8345C5F-C907-422F-87C4-B977B4319E1C}" destId="{90E3D35A-C898-440A-96AA-4BF25EABB5B6}" srcOrd="0" destOrd="0" parTransId="{01F88069-2F27-44D6-9DA2-D83E94F40863}" sibTransId="{AA398333-5F85-4E79-997A-686B5552F841}"/>
    <dgm:cxn modelId="{8E40B2FE-7645-4FC3-B02F-DAA8D25E53F1}" srcId="{F8345C5F-C907-422F-87C4-B977B4319E1C}" destId="{0EF687EA-CA3E-496D-95D9-C7D07A00628E}" srcOrd="2" destOrd="0" parTransId="{FBED5F52-83A5-47E8-97CD-C6668A3A0EE0}" sibTransId="{F217353E-709E-4682-B423-4DA0D624E078}"/>
    <dgm:cxn modelId="{0D13BB51-9DA1-4875-9147-47037565B247}" type="presParOf" srcId="{79090088-151F-4319-A615-EED791E443CD}" destId="{ABA6C615-95CB-406F-8C3A-B5EC6D96886F}" srcOrd="0" destOrd="0" presId="urn:microsoft.com/office/officeart/2008/layout/LinedList"/>
    <dgm:cxn modelId="{6BA32E11-1DEE-4DF5-BD78-FD1AD48CC7CF}" type="presParOf" srcId="{79090088-151F-4319-A615-EED791E443CD}" destId="{D1F82835-CC96-4E68-862B-20FA8958A60E}" srcOrd="1" destOrd="0" presId="urn:microsoft.com/office/officeart/2008/layout/LinedList"/>
    <dgm:cxn modelId="{08B3546A-7EDB-4647-BFE5-298AB0054D28}" type="presParOf" srcId="{D1F82835-CC96-4E68-862B-20FA8958A60E}" destId="{92189CCB-0186-45A1-8489-6558EF594797}" srcOrd="0" destOrd="0" presId="urn:microsoft.com/office/officeart/2008/layout/LinedList"/>
    <dgm:cxn modelId="{6D436877-D580-46E3-BC66-3E5122A5B9D6}" type="presParOf" srcId="{D1F82835-CC96-4E68-862B-20FA8958A60E}" destId="{0281B48F-35F2-4F33-A342-9EB07D5FECA2}" srcOrd="1" destOrd="0" presId="urn:microsoft.com/office/officeart/2008/layout/LinedList"/>
    <dgm:cxn modelId="{A0DE3EC6-2E09-41F3-8C62-F17FF6E786FE}" type="presParOf" srcId="{79090088-151F-4319-A615-EED791E443CD}" destId="{E992C0E8-A7C3-4006-BB21-D6285FE785F3}" srcOrd="2" destOrd="0" presId="urn:microsoft.com/office/officeart/2008/layout/LinedList"/>
    <dgm:cxn modelId="{D67C0FA5-49EF-4234-A6C6-A7927D305E3C}" type="presParOf" srcId="{79090088-151F-4319-A615-EED791E443CD}" destId="{0DD7764C-E1BD-42AB-A070-B0F6CE3C3353}" srcOrd="3" destOrd="0" presId="urn:microsoft.com/office/officeart/2008/layout/LinedList"/>
    <dgm:cxn modelId="{0BE0BBB4-71C4-4FEE-8C96-5DD51EC69D64}" type="presParOf" srcId="{0DD7764C-E1BD-42AB-A070-B0F6CE3C3353}" destId="{77504FF1-E715-4163-AE1D-41350EF18270}" srcOrd="0" destOrd="0" presId="urn:microsoft.com/office/officeart/2008/layout/LinedList"/>
    <dgm:cxn modelId="{F06615BE-EF6E-4F31-BF65-120FA9222097}" type="presParOf" srcId="{0DD7764C-E1BD-42AB-A070-B0F6CE3C3353}" destId="{47ACD920-9FC1-4ED7-958F-E55ECD695CCF}" srcOrd="1" destOrd="0" presId="urn:microsoft.com/office/officeart/2008/layout/LinedList"/>
    <dgm:cxn modelId="{6D0D2A83-3592-4F35-8531-2E9787F55BBB}" type="presParOf" srcId="{79090088-151F-4319-A615-EED791E443CD}" destId="{2FA1ADD2-01D1-4048-AE75-7328702AF23A}" srcOrd="4" destOrd="0" presId="urn:microsoft.com/office/officeart/2008/layout/LinedList"/>
    <dgm:cxn modelId="{34F335C1-5EB2-48E0-ACCA-0E3B488BFA34}" type="presParOf" srcId="{79090088-151F-4319-A615-EED791E443CD}" destId="{E805D906-AA18-4826-9648-F709C8B567FB}" srcOrd="5" destOrd="0" presId="urn:microsoft.com/office/officeart/2008/layout/LinedList"/>
    <dgm:cxn modelId="{6DC349C4-8461-4F29-A44B-56BE15D5FECE}" type="presParOf" srcId="{E805D906-AA18-4826-9648-F709C8B567FB}" destId="{518688C9-3054-4201-B480-68D049AA8865}" srcOrd="0" destOrd="0" presId="urn:microsoft.com/office/officeart/2008/layout/LinedList"/>
    <dgm:cxn modelId="{DA74D7F5-3A99-413F-BE6A-8BB8C4B2B1C3}" type="presParOf" srcId="{E805D906-AA18-4826-9648-F709C8B567FB}" destId="{79AB120E-2A22-4AD9-A7F5-24C90CB2249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A6C615-95CB-406F-8C3A-B5EC6D96886F}">
      <dsp:nvSpPr>
        <dsp:cNvPr id="0" name=""/>
        <dsp:cNvSpPr/>
      </dsp:nvSpPr>
      <dsp:spPr>
        <a:xfrm>
          <a:off x="0" y="2404"/>
          <a:ext cx="967553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189CCB-0186-45A1-8489-6558EF594797}">
      <dsp:nvSpPr>
        <dsp:cNvPr id="0" name=""/>
        <dsp:cNvSpPr/>
      </dsp:nvSpPr>
      <dsp:spPr>
        <a:xfrm>
          <a:off x="0" y="2404"/>
          <a:ext cx="9675537" cy="1640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Used in rectifier circuit (AC to DC conversion) </a:t>
          </a:r>
        </a:p>
      </dsp:txBody>
      <dsp:txXfrm>
        <a:off x="0" y="2404"/>
        <a:ext cx="9675537" cy="1640074"/>
      </dsp:txXfrm>
    </dsp:sp>
    <dsp:sp modelId="{E992C0E8-A7C3-4006-BB21-D6285FE785F3}">
      <dsp:nvSpPr>
        <dsp:cNvPr id="0" name=""/>
        <dsp:cNvSpPr/>
      </dsp:nvSpPr>
      <dsp:spPr>
        <a:xfrm>
          <a:off x="0" y="1642479"/>
          <a:ext cx="967553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504FF1-E715-4163-AE1D-41350EF18270}">
      <dsp:nvSpPr>
        <dsp:cNvPr id="0" name=""/>
        <dsp:cNvSpPr/>
      </dsp:nvSpPr>
      <dsp:spPr>
        <a:xfrm>
          <a:off x="0" y="1642479"/>
          <a:ext cx="9675537" cy="1640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Used to </a:t>
          </a:r>
          <a:r>
            <a:rPr lang="en-US" sz="4600" kern="1200" dirty="0" err="1"/>
            <a:t>synchronise</a:t>
          </a:r>
          <a:r>
            <a:rPr lang="en-US" sz="4600" kern="1200" dirty="0"/>
            <a:t> Voltage and Current</a:t>
          </a:r>
        </a:p>
      </dsp:txBody>
      <dsp:txXfrm>
        <a:off x="0" y="1642479"/>
        <a:ext cx="9675537" cy="1640074"/>
      </dsp:txXfrm>
    </dsp:sp>
    <dsp:sp modelId="{2FA1ADD2-01D1-4048-AE75-7328702AF23A}">
      <dsp:nvSpPr>
        <dsp:cNvPr id="0" name=""/>
        <dsp:cNvSpPr/>
      </dsp:nvSpPr>
      <dsp:spPr>
        <a:xfrm>
          <a:off x="0" y="3282553"/>
          <a:ext cx="967553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8688C9-3054-4201-B480-68D049AA8865}">
      <dsp:nvSpPr>
        <dsp:cNvPr id="0" name=""/>
        <dsp:cNvSpPr/>
      </dsp:nvSpPr>
      <dsp:spPr>
        <a:xfrm>
          <a:off x="0" y="3282553"/>
          <a:ext cx="9675537" cy="1640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Used to store Electrical energy</a:t>
          </a:r>
        </a:p>
      </dsp:txBody>
      <dsp:txXfrm>
        <a:off x="0" y="3282553"/>
        <a:ext cx="9675537" cy="16400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0208A633-F233-551A-F87E-DFDD8B24BB3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6DEFB8FA-8B79-9C63-D02E-4E8DED160FEE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56324" name="Rectangle 6">
            <a:extLst>
              <a:ext uri="{FF2B5EF4-FFF2-40B4-BE49-F238E27FC236}">
                <a16:creationId xmlns:a16="http://schemas.microsoft.com/office/drawing/2014/main" id="{7EBAE217-F48A-05E5-CB5C-B65272BDAA30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56325" name="Rectangle 7">
            <a:extLst>
              <a:ext uri="{FF2B5EF4-FFF2-40B4-BE49-F238E27FC236}">
                <a16:creationId xmlns:a16="http://schemas.microsoft.com/office/drawing/2014/main" id="{30D651F3-89B9-7892-E35E-3DFE2C55A2D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3013A8D-6CD5-4CC3-9742-F413AD1F9C12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56326" name="Rectangle 7">
            <a:extLst>
              <a:ext uri="{FF2B5EF4-FFF2-40B4-BE49-F238E27FC236}">
                <a16:creationId xmlns:a16="http://schemas.microsoft.com/office/drawing/2014/main" id="{92A843EB-AE87-C57E-285D-39AB5F1F3AB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5444136F-A200-4EDD-88EB-E2AEBD5114DB}" type="slidenum">
              <a:rPr lang="en-GB" altLang="en-US"/>
              <a:pPr algn="r" eaLnBrk="1" hangingPunct="1">
                <a:spcBef>
                  <a:spcPct val="0"/>
                </a:spcBef>
              </a:pPr>
              <a:t>7</a:t>
            </a:fld>
            <a:endParaRPr lang="en-GB" altLang="en-US"/>
          </a:p>
        </p:txBody>
      </p:sp>
      <p:sp>
        <p:nvSpPr>
          <p:cNvPr id="56327" name="Rectangle 2">
            <a:extLst>
              <a:ext uri="{FF2B5EF4-FFF2-40B4-BE49-F238E27FC236}">
                <a16:creationId xmlns:a16="http://schemas.microsoft.com/office/drawing/2014/main" id="{7B4F0FFA-6652-0C64-A201-530B56C4891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8" name="Rectangle 3">
            <a:extLst>
              <a:ext uri="{FF2B5EF4-FFF2-40B4-BE49-F238E27FC236}">
                <a16:creationId xmlns:a16="http://schemas.microsoft.com/office/drawing/2014/main" id="{B185B7FC-8997-E6A5-4170-E3756887AB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397C6C90-8D83-3466-8EC3-89C5595B42E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58371" name="Rectangle 3">
            <a:extLst>
              <a:ext uri="{FF2B5EF4-FFF2-40B4-BE49-F238E27FC236}">
                <a16:creationId xmlns:a16="http://schemas.microsoft.com/office/drawing/2014/main" id="{A7CAC015-2AE6-ECFB-D4CE-2E77E6ACE452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58372" name="Rectangle 6">
            <a:extLst>
              <a:ext uri="{FF2B5EF4-FFF2-40B4-BE49-F238E27FC236}">
                <a16:creationId xmlns:a16="http://schemas.microsoft.com/office/drawing/2014/main" id="{2B70A359-9772-1EF1-FEF0-E571BC40352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58373" name="Rectangle 7">
            <a:extLst>
              <a:ext uri="{FF2B5EF4-FFF2-40B4-BE49-F238E27FC236}">
                <a16:creationId xmlns:a16="http://schemas.microsoft.com/office/drawing/2014/main" id="{B5F4C625-BCAF-4928-B83F-A950B20F0DE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A2B9528-3A6F-49FC-B1B1-C9B3DE8D47A8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58374" name="Rectangle 7">
            <a:extLst>
              <a:ext uri="{FF2B5EF4-FFF2-40B4-BE49-F238E27FC236}">
                <a16:creationId xmlns:a16="http://schemas.microsoft.com/office/drawing/2014/main" id="{E0A7094A-D889-3F3C-E0AE-C5D25FF4A8F1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C5325A0F-89FE-4974-A709-92CACD797835}" type="slidenum">
              <a:rPr lang="en-GB" altLang="en-US"/>
              <a:pPr algn="r" eaLnBrk="1" hangingPunct="1">
                <a:spcBef>
                  <a:spcPct val="0"/>
                </a:spcBef>
              </a:pPr>
              <a:t>8</a:t>
            </a:fld>
            <a:endParaRPr lang="en-GB" altLang="en-US"/>
          </a:p>
        </p:txBody>
      </p:sp>
      <p:sp>
        <p:nvSpPr>
          <p:cNvPr id="58375" name="Rectangle 2">
            <a:extLst>
              <a:ext uri="{FF2B5EF4-FFF2-40B4-BE49-F238E27FC236}">
                <a16:creationId xmlns:a16="http://schemas.microsoft.com/office/drawing/2014/main" id="{7B78D395-A0D3-F33B-C20D-D66AA9D835B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6" name="Rectangle 3">
            <a:extLst>
              <a:ext uri="{FF2B5EF4-FFF2-40B4-BE49-F238E27FC236}">
                <a16:creationId xmlns:a16="http://schemas.microsoft.com/office/drawing/2014/main" id="{BAA70AFE-AFF3-434C-F0CF-14D53E4707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dirty="0"/>
              <a:t>Rho</a:t>
            </a:r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B4ACDD52-D6E2-1E87-22D6-C59C1088728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60419" name="Rectangle 3">
            <a:extLst>
              <a:ext uri="{FF2B5EF4-FFF2-40B4-BE49-F238E27FC236}">
                <a16:creationId xmlns:a16="http://schemas.microsoft.com/office/drawing/2014/main" id="{9A661564-DA97-C735-BFA0-FBEF30A3DF7B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60420" name="Rectangle 6">
            <a:extLst>
              <a:ext uri="{FF2B5EF4-FFF2-40B4-BE49-F238E27FC236}">
                <a16:creationId xmlns:a16="http://schemas.microsoft.com/office/drawing/2014/main" id="{64DED69A-87EA-D2BB-3476-D189BF7C84F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60421" name="Rectangle 7">
            <a:extLst>
              <a:ext uri="{FF2B5EF4-FFF2-40B4-BE49-F238E27FC236}">
                <a16:creationId xmlns:a16="http://schemas.microsoft.com/office/drawing/2014/main" id="{C280D81D-7A4A-835C-F355-0931C5A1FEE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241BE7F-186C-4AB4-B312-DA485DDCDFEF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60422" name="Rectangle 7">
            <a:extLst>
              <a:ext uri="{FF2B5EF4-FFF2-40B4-BE49-F238E27FC236}">
                <a16:creationId xmlns:a16="http://schemas.microsoft.com/office/drawing/2014/main" id="{EAC6C832-4CBE-6AB2-28BF-E0D7713E689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18696EA0-24BC-474F-8E97-6229EA0F1058}" type="slidenum">
              <a:rPr lang="en-GB" altLang="en-US"/>
              <a:pPr algn="r" eaLnBrk="1" hangingPunct="1">
                <a:spcBef>
                  <a:spcPct val="0"/>
                </a:spcBef>
              </a:pPr>
              <a:t>9</a:t>
            </a:fld>
            <a:endParaRPr lang="en-GB" altLang="en-US"/>
          </a:p>
        </p:txBody>
      </p:sp>
      <p:sp>
        <p:nvSpPr>
          <p:cNvPr id="60423" name="Rectangle 2">
            <a:extLst>
              <a:ext uri="{FF2B5EF4-FFF2-40B4-BE49-F238E27FC236}">
                <a16:creationId xmlns:a16="http://schemas.microsoft.com/office/drawing/2014/main" id="{2A69ED5E-078A-AD28-BDEF-099E76F5C0D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4" name="Rectangle 3">
            <a:extLst>
              <a:ext uri="{FF2B5EF4-FFF2-40B4-BE49-F238E27FC236}">
                <a16:creationId xmlns:a16="http://schemas.microsoft.com/office/drawing/2014/main" id="{775FF3E5-DE37-E9A1-5200-3E5E9C8265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>
            <a:extLst>
              <a:ext uri="{FF2B5EF4-FFF2-40B4-BE49-F238E27FC236}">
                <a16:creationId xmlns:a16="http://schemas.microsoft.com/office/drawing/2014/main" id="{1A50B702-E1C5-D75D-6969-1CCAC91EB47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64515" name="Rectangle 3">
            <a:extLst>
              <a:ext uri="{FF2B5EF4-FFF2-40B4-BE49-F238E27FC236}">
                <a16:creationId xmlns:a16="http://schemas.microsoft.com/office/drawing/2014/main" id="{A3A153AD-9C00-08B1-7782-4FAF9CB2FB5F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64516" name="Rectangle 6">
            <a:extLst>
              <a:ext uri="{FF2B5EF4-FFF2-40B4-BE49-F238E27FC236}">
                <a16:creationId xmlns:a16="http://schemas.microsoft.com/office/drawing/2014/main" id="{27B05D2B-3C7B-13AA-11BA-10C60B703C3B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64517" name="Rectangle 7">
            <a:extLst>
              <a:ext uri="{FF2B5EF4-FFF2-40B4-BE49-F238E27FC236}">
                <a16:creationId xmlns:a16="http://schemas.microsoft.com/office/drawing/2014/main" id="{2A5E5B05-09B0-B2F8-4A0B-1F5AC26AD2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C48B4A1-1287-4431-8350-FFA668BF587C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64518" name="Rectangle 7">
            <a:extLst>
              <a:ext uri="{FF2B5EF4-FFF2-40B4-BE49-F238E27FC236}">
                <a16:creationId xmlns:a16="http://schemas.microsoft.com/office/drawing/2014/main" id="{A4FCAFDD-F364-2140-9516-69D1A369533A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E876709A-8846-4D2F-840A-3DE0088D3284}" type="slidenum">
              <a:rPr lang="en-GB" altLang="en-US"/>
              <a:pPr algn="r" eaLnBrk="1" hangingPunct="1">
                <a:spcBef>
                  <a:spcPct val="0"/>
                </a:spcBef>
              </a:pPr>
              <a:t>10</a:t>
            </a:fld>
            <a:endParaRPr lang="en-GB" altLang="en-US"/>
          </a:p>
        </p:txBody>
      </p:sp>
      <p:sp>
        <p:nvSpPr>
          <p:cNvPr id="64519" name="Rectangle 2">
            <a:extLst>
              <a:ext uri="{FF2B5EF4-FFF2-40B4-BE49-F238E27FC236}">
                <a16:creationId xmlns:a16="http://schemas.microsoft.com/office/drawing/2014/main" id="{5D357865-9AB8-6716-3045-8080D2A022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20" name="Rectangle 3">
            <a:extLst>
              <a:ext uri="{FF2B5EF4-FFF2-40B4-BE49-F238E27FC236}">
                <a16:creationId xmlns:a16="http://schemas.microsoft.com/office/drawing/2014/main" id="{0E462538-A126-0F56-5D60-3E41EB933D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>
            <a:extLst>
              <a:ext uri="{FF2B5EF4-FFF2-40B4-BE49-F238E27FC236}">
                <a16:creationId xmlns:a16="http://schemas.microsoft.com/office/drawing/2014/main" id="{06AFEAE7-A59E-A594-4BF2-531810219A9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ED6CD9F3-DC47-BF53-89AA-6D23017AB5DB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68612" name="Rectangle 6">
            <a:extLst>
              <a:ext uri="{FF2B5EF4-FFF2-40B4-BE49-F238E27FC236}">
                <a16:creationId xmlns:a16="http://schemas.microsoft.com/office/drawing/2014/main" id="{4AC37F7F-E344-F05D-494D-2D2CB7E7D04B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68613" name="Rectangle 7">
            <a:extLst>
              <a:ext uri="{FF2B5EF4-FFF2-40B4-BE49-F238E27FC236}">
                <a16:creationId xmlns:a16="http://schemas.microsoft.com/office/drawing/2014/main" id="{FAD6F033-F9B2-8C66-E6A6-9871CF2AE66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4DE3E6B-69AD-488B-9515-D128BBD107F3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68614" name="Rectangle 7">
            <a:extLst>
              <a:ext uri="{FF2B5EF4-FFF2-40B4-BE49-F238E27FC236}">
                <a16:creationId xmlns:a16="http://schemas.microsoft.com/office/drawing/2014/main" id="{6B1D76E9-5504-82C6-3128-D5923F8C80A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9E62CAAE-29AE-41F7-84FC-6865B4E426C9}" type="slidenum">
              <a:rPr lang="en-GB" altLang="en-US"/>
              <a:pPr algn="r" eaLnBrk="1" hangingPunct="1">
                <a:spcBef>
                  <a:spcPct val="0"/>
                </a:spcBef>
              </a:pPr>
              <a:t>11</a:t>
            </a:fld>
            <a:endParaRPr lang="en-GB" altLang="en-US"/>
          </a:p>
        </p:txBody>
      </p:sp>
      <p:sp>
        <p:nvSpPr>
          <p:cNvPr id="68615" name="Rectangle 2">
            <a:extLst>
              <a:ext uri="{FF2B5EF4-FFF2-40B4-BE49-F238E27FC236}">
                <a16:creationId xmlns:a16="http://schemas.microsoft.com/office/drawing/2014/main" id="{8F1AD973-62C5-A851-8582-8F7FF4F676C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6" name="Rectangle 3">
            <a:extLst>
              <a:ext uri="{FF2B5EF4-FFF2-40B4-BE49-F238E27FC236}">
                <a16:creationId xmlns:a16="http://schemas.microsoft.com/office/drawing/2014/main" id="{A176BAD4-664E-D10A-0240-029D45D4882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5491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4204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2291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6511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1847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64206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5869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3197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16640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65E3F-D00A-4576-86CA-CDF73092D2F3}" type="datetime1">
              <a:rPr lang="en-GB" smtClean="0"/>
              <a:t>12/12/2025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 / Electrical Principles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A11-BCAC-496C-9A65-896D2575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68623-267C-47CE-A66E-0286DB0E2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ED06A-2BCA-4D0D-AAD1-A643EBCE3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7A092-8843-4274-B9EC-7A514B3A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BC0F-43CF-4FC8-AEAC-D252CB9968EB}" type="datetime1">
              <a:rPr lang="en-GB" smtClean="0"/>
              <a:t>12/12/2025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CC446-6659-452A-A263-E3246197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 / Electrical Principles 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0D9FF-B056-48D2-B02A-5393221E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009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>
  <p:cSld name="Title, 2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E7FFF609-C559-3BCE-63C6-3B21704D537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25E804-26DA-4ED7-831F-4A41C29BA6F5}" type="datetime1">
              <a:rPr lang="en-GB" altLang="en-US" smtClean="0"/>
              <a:t>12/12/2025</a:t>
            </a:fld>
            <a:endParaRPr lang="en-GB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77922DFA-2603-6C8C-47DF-A417F7ED466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/>
              <a:t>Lecture 2 / Electrical Principles </a:t>
            </a:r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A768E187-EB51-0E9A-82BD-F346A29DB68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88BA41-C73F-4106-8C43-CF5868B89D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7962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DAFD452-ECD8-C7CF-3BB4-BDC4F52F80D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85685B-C962-45B9-B7B9-8E398A838A4E}" type="datetime1">
              <a:rPr lang="en-GB" altLang="en-US" smtClean="0"/>
              <a:t>12/12/2025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31499A6-4164-FE38-4BC1-34D1924E231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/>
              <a:t>Lecture 2 / Electrical Principles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7F20363-B94E-1E61-EC8B-F03CA4DA8DB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D65708-8224-4504-86A8-6F65F0FD7A9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77294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4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  <p:sldLayoutId id="2147483792" r:id="rId5"/>
    <p:sldLayoutId id="214748379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9.png"/><Relationship Id="rId4" Type="http://schemas.openxmlformats.org/officeDocument/2006/relationships/image" Target="../media/image28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0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0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1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41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0.png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Principles</a:t>
            </a:r>
          </a:p>
          <a:p>
            <a:r>
              <a:rPr lang="en-GB" sz="4800" dirty="0"/>
              <a:t>(ACMA4031)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– 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4695807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3200" b="1" kern="1200" dirty="0">
                <a:solidFill>
                  <a:schemeClr val="tx1"/>
                </a:solidFill>
                <a:ea typeface="+mj-ea"/>
                <a:cs typeface="+mj-cs"/>
              </a:rPr>
              <a:t>Resistance</a:t>
            </a:r>
          </a:p>
          <a:p>
            <a:r>
              <a:rPr lang="en-US" sz="3200" b="1" kern="1200" dirty="0">
                <a:solidFill>
                  <a:schemeClr val="tx1"/>
                </a:solidFill>
                <a:ea typeface="+mj-ea"/>
                <a:cs typeface="+mj-cs"/>
              </a:rPr>
              <a:t>Capacitance</a:t>
            </a:r>
          </a:p>
          <a:p>
            <a:r>
              <a:rPr lang="en-US" sz="3200" b="1" kern="1200" dirty="0">
                <a:solidFill>
                  <a:schemeClr val="tx1"/>
                </a:solidFill>
                <a:ea typeface="+mj-ea"/>
                <a:cs typeface="+mj-cs"/>
              </a:rPr>
              <a:t>Inductance</a:t>
            </a:r>
            <a:endParaRPr lang="en-US" sz="2800" b="1" kern="1200" dirty="0">
              <a:solidFill>
                <a:schemeClr val="tx1"/>
              </a:solidFill>
              <a:ea typeface="+mj-ea"/>
              <a:cs typeface="+mj-cs"/>
            </a:endParaRPr>
          </a:p>
          <a:p>
            <a:r>
              <a:rPr lang="en-US" b="1" dirty="0">
                <a:ea typeface="+mj-ea"/>
                <a:cs typeface="+mj-cs"/>
              </a:rPr>
              <a:t>Ohm’s Law</a:t>
            </a: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551071" cy="365125"/>
          </a:xfrm>
        </p:spPr>
        <p:txBody>
          <a:bodyPr/>
          <a:lstStyle/>
          <a:p>
            <a:r>
              <a:rPr lang="en-GB"/>
              <a:t>Lecture 2 / Electrical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this lecture will be able to:</a:t>
            </a:r>
          </a:p>
          <a:p>
            <a:r>
              <a:rPr lang="en-IN" sz="3200" dirty="0"/>
              <a:t>Define Resistance, Inductance and capacitance.</a:t>
            </a:r>
          </a:p>
          <a:p>
            <a:r>
              <a:rPr lang="en-IN" sz="3200" dirty="0"/>
              <a:t>Define Ohms law</a:t>
            </a:r>
          </a:p>
          <a:p>
            <a:r>
              <a:rPr lang="en-IN" sz="3200" dirty="0"/>
              <a:t>Apply Ohm’s law in applications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89142" y="6461781"/>
            <a:ext cx="6504662" cy="365125"/>
          </a:xfrm>
        </p:spPr>
        <p:txBody>
          <a:bodyPr/>
          <a:lstStyle/>
          <a:p>
            <a:r>
              <a:rPr lang="en-GB" dirty="0"/>
              <a:t>Lecture 2 / </a:t>
            </a:r>
            <a:r>
              <a:rPr lang="en-GB"/>
              <a:t>Electrical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A56155F-B2BA-4109-A30B-F1A89A435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5190" y="172550"/>
            <a:ext cx="7650104" cy="802753"/>
          </a:xfrm>
        </p:spPr>
        <p:txBody>
          <a:bodyPr anchor="ctr">
            <a:no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What is Resistance?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4F5E929-EF86-436C-BB4F-B1EDDC4F8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4311" y="1755158"/>
            <a:ext cx="10111007" cy="2983150"/>
          </a:xfrm>
        </p:spPr>
        <p:txBody>
          <a:bodyPr anchor="t">
            <a:normAutofit/>
          </a:bodyPr>
          <a:lstStyle/>
          <a:p>
            <a:r>
              <a:rPr lang="en-IN" sz="3200" dirty="0"/>
              <a:t>Resistance is the </a:t>
            </a:r>
            <a:r>
              <a:rPr lang="en-IN" sz="3200" b="1" dirty="0"/>
              <a:t>opposition</a:t>
            </a:r>
            <a:r>
              <a:rPr lang="en-IN" sz="3200" dirty="0"/>
              <a:t> that a substance offers to the </a:t>
            </a:r>
            <a:r>
              <a:rPr lang="en-IN" sz="3200" b="1" dirty="0"/>
              <a:t>flow of electric current.  </a:t>
            </a:r>
          </a:p>
          <a:p>
            <a:r>
              <a:rPr lang="en-IN" sz="3200" dirty="0"/>
              <a:t>It is represented by the symbol </a:t>
            </a:r>
            <a:r>
              <a:rPr lang="en-IN" sz="3200" b="1" dirty="0"/>
              <a:t>R</a:t>
            </a:r>
            <a:r>
              <a:rPr lang="en-IN" sz="3200" dirty="0"/>
              <a:t>.  </a:t>
            </a:r>
          </a:p>
          <a:p>
            <a:r>
              <a:rPr lang="en-IN" sz="3200" dirty="0"/>
              <a:t>The standard unit of resistance is </a:t>
            </a:r>
            <a:r>
              <a:rPr lang="en-IN" sz="3200" b="1" dirty="0"/>
              <a:t>ohm (</a:t>
            </a:r>
            <a:r>
              <a:rPr lang="el-GR" sz="3200" b="1" dirty="0">
                <a:latin typeface="Univers" panose="020B0503020202020204" pitchFamily="34" charset="0"/>
              </a:rPr>
              <a:t>Ω</a:t>
            </a:r>
            <a:r>
              <a:rPr lang="en-US" sz="3200" b="1" dirty="0">
                <a:latin typeface="Univers" panose="020B0503020202020204" pitchFamily="34" charset="0"/>
              </a:rPr>
              <a:t>)</a:t>
            </a:r>
            <a:r>
              <a:rPr lang="en-IN" sz="3200" dirty="0"/>
              <a:t>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19367D0-5F33-4D2B-A2D5-2AE626A35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46500" cy="365125"/>
          </a:xfrm>
        </p:spPr>
        <p:txBody>
          <a:bodyPr/>
          <a:lstStyle/>
          <a:p>
            <a:r>
              <a:rPr lang="en-GB"/>
              <a:t>Lecture 2 / Electrical Principles 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C51CD-6B96-4EA0-B6A6-311F67508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D74A4-47BC-4E99-9BF2-41233980B28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50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84850" y="51008"/>
            <a:ext cx="4787331" cy="867429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r>
              <a:rPr lang="en-IN" sz="4000" b="1" dirty="0">
                <a:solidFill>
                  <a:schemeClr val="bg1"/>
                </a:solidFill>
              </a:rPr>
              <a:t>Resistor (R)</a:t>
            </a:r>
          </a:p>
        </p:txBody>
      </p:sp>
      <p:pic>
        <p:nvPicPr>
          <p:cNvPr id="1028" name="Picture 4" descr="What is a Resistor: Types, Uses, Details » Electronics Notes">
            <a:extLst>
              <a:ext uri="{FF2B5EF4-FFF2-40B4-BE49-F238E27FC236}">
                <a16:creationId xmlns:a16="http://schemas.microsoft.com/office/drawing/2014/main" id="{78497585-4453-4752-A5B1-0BE4637959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32168" y="3104544"/>
            <a:ext cx="3415944" cy="2273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099" y="1500127"/>
            <a:ext cx="5703036" cy="4534913"/>
          </a:xfrm>
        </p:spPr>
        <p:txBody>
          <a:bodyPr>
            <a:normAutofit/>
          </a:bodyPr>
          <a:lstStyle/>
          <a:p>
            <a:r>
              <a:rPr lang="en-IN" b="1" dirty="0"/>
              <a:t>Resistor</a:t>
            </a:r>
            <a:r>
              <a:rPr lang="en-IN" dirty="0"/>
              <a:t> is the </a:t>
            </a:r>
            <a:r>
              <a:rPr lang="en-IN" b="1" dirty="0"/>
              <a:t>component</a:t>
            </a:r>
            <a:r>
              <a:rPr lang="en-IN" dirty="0"/>
              <a:t> used to </a:t>
            </a:r>
            <a:r>
              <a:rPr lang="en-IN" b="1" dirty="0"/>
              <a:t>resist the flow of current</a:t>
            </a:r>
            <a:r>
              <a:rPr lang="en-IN" dirty="0"/>
              <a:t>.</a:t>
            </a:r>
          </a:p>
          <a:p>
            <a:r>
              <a:rPr lang="en-IN" dirty="0"/>
              <a:t>A resistor is a </a:t>
            </a:r>
            <a:r>
              <a:rPr lang="en-IN" b="1" dirty="0"/>
              <a:t>Passive electrical component</a:t>
            </a:r>
            <a:r>
              <a:rPr lang="en-IN" dirty="0"/>
              <a:t>, that limits or </a:t>
            </a:r>
            <a:r>
              <a:rPr lang="en-IN" b="1" dirty="0"/>
              <a:t>regulates the flow of electrical current </a:t>
            </a:r>
            <a:r>
              <a:rPr lang="en-IN" dirty="0"/>
              <a:t>in a circuit.</a:t>
            </a:r>
          </a:p>
          <a:p>
            <a:r>
              <a:rPr lang="en-IN" dirty="0"/>
              <a:t>Resistor can be </a:t>
            </a:r>
            <a:r>
              <a:rPr lang="en-IN" b="1" dirty="0"/>
              <a:t>either fixed or variable in nature</a:t>
            </a:r>
            <a:r>
              <a:rPr lang="en-IN" dirty="0"/>
              <a:t>.</a:t>
            </a:r>
          </a:p>
          <a:p>
            <a:endParaRPr lang="en-IN" sz="1900" dirty="0"/>
          </a:p>
          <a:p>
            <a:endParaRPr lang="en-IN" sz="1900" dirty="0"/>
          </a:p>
          <a:p>
            <a:pPr marL="0" indent="0">
              <a:buNone/>
            </a:pPr>
            <a:endParaRPr lang="en-IN" sz="1900" b="1" dirty="0"/>
          </a:p>
        </p:txBody>
      </p:sp>
      <p:pic>
        <p:nvPicPr>
          <p:cNvPr id="10" name="Picture 9" descr="Diagram, shape, arrow&#10;&#10;Description automatically generated">
            <a:extLst>
              <a:ext uri="{FF2B5EF4-FFF2-40B4-BE49-F238E27FC236}">
                <a16:creationId xmlns:a16="http://schemas.microsoft.com/office/drawing/2014/main" id="{D6295BAD-7676-4EC1-92C7-5B91B8E423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7718" y="3812484"/>
            <a:ext cx="1275075" cy="8574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0135" y="1180364"/>
            <a:ext cx="2162787" cy="794824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965199" y="6126480"/>
            <a:ext cx="3955734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Lecture 2 / Electrical Principles </a:t>
            </a:r>
            <a:endParaRPr lang="en-US" sz="11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146536" y="6035040"/>
            <a:ext cx="548640" cy="548640"/>
          </a:xfrm>
          <a:prstGeom prst="ellipse">
            <a:avLst/>
          </a:prstGeom>
          <a:solidFill>
            <a:schemeClr val="tx1">
              <a:alpha val="80000"/>
            </a:schemeClr>
          </a:solidFill>
        </p:spPr>
        <p:txBody>
          <a:bodyPr anchor="ctr">
            <a:normAutofit/>
          </a:bodyPr>
          <a:lstStyle/>
          <a:p>
            <a:pPr algn="ctr">
              <a:spcAft>
                <a:spcPts val="600"/>
              </a:spcAft>
            </a:pPr>
            <a:fld id="{A465DFF1-0632-DC41-8079-D9882AFED7B7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5</a:t>
            </a:fld>
            <a:endParaRPr lang="en-US">
              <a:solidFill>
                <a:schemeClr val="bg1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CD5E2529-239B-4794-BC2E-4336D7AAE5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8034" y="1728979"/>
            <a:ext cx="2162787" cy="794824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1996D8-C451-4BFB-B449-F9D5CFCC9609}"/>
              </a:ext>
            </a:extLst>
          </p:cNvPr>
          <p:cNvSpPr txBox="1"/>
          <p:nvPr/>
        </p:nvSpPr>
        <p:spPr>
          <a:xfrm>
            <a:off x="6571218" y="3180546"/>
            <a:ext cx="1560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Symbol</a:t>
            </a:r>
          </a:p>
        </p:txBody>
      </p:sp>
    </p:spTree>
    <p:extLst>
      <p:ext uri="{BB962C8B-B14F-4D97-AF65-F5344CB8AC3E}">
        <p14:creationId xmlns:p14="http://schemas.microsoft.com/office/powerpoint/2010/main" val="3260471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5835" y="12419"/>
            <a:ext cx="4970877" cy="11357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bg1"/>
                </a:solidFill>
              </a:rPr>
              <a:t>Resistor (R)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8" y="1782981"/>
            <a:ext cx="7291664" cy="4393982"/>
          </a:xfrm>
        </p:spPr>
        <p:txBody>
          <a:bodyPr>
            <a:normAutofit/>
          </a:bodyPr>
          <a:lstStyle/>
          <a:p>
            <a:r>
              <a:rPr lang="en-IN" b="1" dirty="0"/>
              <a:t>Variable resistors </a:t>
            </a:r>
            <a:r>
              <a:rPr lang="en-IN" dirty="0"/>
              <a:t>are called as </a:t>
            </a:r>
            <a:r>
              <a:rPr lang="en-IN" b="1" dirty="0"/>
              <a:t>potentiometers</a:t>
            </a:r>
            <a:r>
              <a:rPr lang="en-IN" dirty="0"/>
              <a:t>.</a:t>
            </a:r>
          </a:p>
          <a:p>
            <a:r>
              <a:rPr lang="en-IN" dirty="0"/>
              <a:t>Symbol of variable resistor </a:t>
            </a:r>
          </a:p>
          <a:p>
            <a:pPr marL="0" indent="0">
              <a:buNone/>
            </a:pPr>
            <a:endParaRPr lang="en-IN" sz="3600" b="1" dirty="0"/>
          </a:p>
        </p:txBody>
      </p:sp>
      <p:pic>
        <p:nvPicPr>
          <p:cNvPr id="2054" name="Picture 6" descr="Variable Resistor Potentiometer Volume Type | Electronics Hub">
            <a:extLst>
              <a:ext uri="{FF2B5EF4-FFF2-40B4-BE49-F238E27FC236}">
                <a16:creationId xmlns:a16="http://schemas.microsoft.com/office/drawing/2014/main" id="{D363050F-E5CF-4E8D-BE15-5077FC3EC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08402" y="213386"/>
            <a:ext cx="2705648" cy="270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picture containing antenna&#10;&#10;Description automatically generated">
            <a:extLst>
              <a:ext uri="{FF2B5EF4-FFF2-40B4-BE49-F238E27FC236}">
                <a16:creationId xmlns:a16="http://schemas.microsoft.com/office/drawing/2014/main" id="{51C64D3E-8C51-4B5B-AA93-DEEAC54F94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057" y="3592707"/>
            <a:ext cx="2183979" cy="2017580"/>
          </a:xfrm>
          <a:prstGeom prst="rect">
            <a:avLst/>
          </a:prstGeom>
        </p:spPr>
      </p:pic>
      <p:pic>
        <p:nvPicPr>
          <p:cNvPr id="2052" name="Picture 4" descr="RVFM Sliding Rheostat, 1750Ω, 0.3A | Rapid Online">
            <a:extLst>
              <a:ext uri="{FF2B5EF4-FFF2-40B4-BE49-F238E27FC236}">
                <a16:creationId xmlns:a16="http://schemas.microsoft.com/office/drawing/2014/main" id="{E0AB87F7-9954-4FBF-9641-F035B3CA02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66200" y="3234761"/>
            <a:ext cx="2590053" cy="2590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GB"/>
              <a:t>Lecture 2 / Electrical Principles 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805333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200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67935C6F-E45E-C95D-373F-A69C5C1219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9"/>
            <a:ext cx="8229600" cy="720725"/>
          </a:xfrm>
        </p:spPr>
        <p:txBody>
          <a:bodyPr/>
          <a:lstStyle/>
          <a:p>
            <a:pPr algn="ctr" eaLnBrk="1" hangingPunct="1"/>
            <a:r>
              <a:rPr lang="en-GB" altLang="en-US" sz="4000" dirty="0">
                <a:solidFill>
                  <a:schemeClr val="bg1"/>
                </a:solidFill>
              </a:rPr>
              <a:t>Resistivity (</a:t>
            </a:r>
            <a:r>
              <a:rPr lang="el-GR" altLang="en-US" sz="4000" dirty="0">
                <a:solidFill>
                  <a:schemeClr val="bg1"/>
                </a:solidFill>
                <a:cs typeface="Arial" panose="020B0604020202020204" pitchFamily="34" charset="0"/>
              </a:rPr>
              <a:t>ρ</a:t>
            </a:r>
            <a:r>
              <a:rPr lang="en-GB" altLang="en-US" sz="4000" dirty="0">
                <a:solidFill>
                  <a:schemeClr val="bg1"/>
                </a:solidFill>
                <a:cs typeface="Arial" panose="020B0604020202020204" pitchFamily="34" charset="0"/>
              </a:rPr>
              <a:t>)</a:t>
            </a:r>
          </a:p>
        </p:txBody>
      </p:sp>
      <p:pic>
        <p:nvPicPr>
          <p:cNvPr id="308227" name="Picture 3" descr="B051F3">
            <a:extLst>
              <a:ext uri="{FF2B5EF4-FFF2-40B4-BE49-F238E27FC236}">
                <a16:creationId xmlns:a16="http://schemas.microsoft.com/office/drawing/2014/main" id="{F4F73D32-9E3A-BF28-E4D2-D700C2527805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89673" y="4063387"/>
            <a:ext cx="4319588" cy="2447925"/>
          </a:xfrm>
          <a:noFill/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08228" name="Rectangle 4">
                <a:extLst>
                  <a:ext uri="{FF2B5EF4-FFF2-40B4-BE49-F238E27FC236}">
                    <a16:creationId xmlns:a16="http://schemas.microsoft.com/office/drawing/2014/main" id="{DB839766-6442-14F1-65FC-F33ED3A0D5BA}"/>
                  </a:ext>
                </a:extLst>
              </p:cNvPr>
              <p:cNvSpPr>
                <a:spLocks noGrp="1" noChangeArrowheads="1"/>
              </p:cNvSpPr>
              <p:nvPr>
                <p:ph type="body" sz="half" idx="3"/>
              </p:nvPr>
            </p:nvSpPr>
            <p:spPr>
              <a:xfrm>
                <a:off x="718908" y="1314507"/>
                <a:ext cx="10998024" cy="3503435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/>
                  <a:t>Resistivity (ρ) is a </a:t>
                </a:r>
                <a:r>
                  <a:rPr lang="en-GB" b="1" dirty="0"/>
                  <a:t>fundamental property</a:t>
                </a:r>
                <a:r>
                  <a:rPr lang="en-GB" dirty="0"/>
                  <a:t> of a material that determines how strongly it resists the flow of electric current.</a:t>
                </a:r>
              </a:p>
              <a:p>
                <a:pPr marL="0" indent="0">
                  <a:buNone/>
                </a:pPr>
                <a:r>
                  <a:rPr lang="en-GB" altLang="en-US" dirty="0"/>
                  <a:t>Experiments show that the resistance of a conductor is:</a:t>
                </a:r>
              </a:p>
              <a:p>
                <a:pPr marL="0" indent="0">
                  <a:buNone/>
                </a:pPr>
                <a:r>
                  <a:rPr lang="en-GB" altLang="en-US" dirty="0"/>
                  <a:t>   1. proportional to its length, </a:t>
                </a:r>
                <a:r>
                  <a:rPr lang="en-GB" altLang="en-US" i="1" dirty="0"/>
                  <a:t>L</a:t>
                </a:r>
              </a:p>
              <a:p>
                <a:pPr marL="0" indent="0">
                  <a:buNone/>
                </a:pPr>
                <a:r>
                  <a:rPr lang="en-GB" altLang="en-US" dirty="0"/>
                  <a:t>   2. inversely proportional to its cross-section area, </a:t>
                </a:r>
                <a:r>
                  <a:rPr lang="en-GB" altLang="en-US" i="1" dirty="0"/>
                  <a:t>A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b="0" i="1" smtClean="0">
                          <a:latin typeface="Cambria Math" panose="02040503050406030204" pitchFamily="18" charset="0"/>
                        </a:rPr>
                        <m:t>𝑅</m:t>
                      </m:r>
                      <m:r>
                        <a:rPr lang="en-GB" altLang="en-US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𝛼</m:t>
                      </m:r>
                      <m:f>
                        <m:fPr>
                          <m:ctrlPr>
                            <a:rPr lang="en-GB" alt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𝐿</m:t>
                          </m:r>
                        </m:num>
                        <m:den>
                          <m:r>
                            <a:rPr lang="en-GB" altLang="en-US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𝐴</m:t>
                          </m:r>
                        </m:den>
                      </m:f>
                    </m:oMath>
                  </m:oMathPara>
                </a14:m>
                <a:endParaRPr lang="en-GB" altLang="en-US" dirty="0"/>
              </a:p>
              <a:p>
                <a:pPr marL="0" indent="0">
                  <a:buNone/>
                </a:pPr>
                <a:r>
                  <a:rPr lang="en-GB" altLang="en-US" dirty="0"/>
                  <a:t>		</a:t>
                </a:r>
                <a:endParaRPr lang="en-GB" altLang="en-US" b="1" dirty="0"/>
              </a:p>
              <a:p>
                <a:pPr marL="0" indent="0"/>
                <a:endParaRPr lang="en-GB" altLang="en-US" sz="2400" dirty="0"/>
              </a:p>
            </p:txBody>
          </p:sp>
        </mc:Choice>
        <mc:Fallback xmlns="">
          <p:sp>
            <p:nvSpPr>
              <p:cNvPr id="308228" name="Rectangle 4">
                <a:extLst>
                  <a:ext uri="{FF2B5EF4-FFF2-40B4-BE49-F238E27FC236}">
                    <a16:creationId xmlns:a16="http://schemas.microsoft.com/office/drawing/2014/main" id="{DB839766-6442-14F1-65FC-F33ED3A0D5B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3"/>
              </p:nvPr>
            </p:nvSpPr>
            <p:spPr>
              <a:xfrm>
                <a:off x="718908" y="1314507"/>
                <a:ext cx="10998024" cy="3503435"/>
              </a:xfrm>
              <a:blipFill>
                <a:blip r:embed="rId4"/>
                <a:stretch>
                  <a:fillRect l="-1164" t="-40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7840DB9-AAB9-ED45-A50C-175ABDDBA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Lecture 2 / Electrical Principles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613D0B0-2AA0-4AD1-4826-5941CFFB1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88BA41-C73F-4106-8C43-CF5868B89DCD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12322" name="Rectangle 2">
                <a:extLst>
                  <a:ext uri="{FF2B5EF4-FFF2-40B4-BE49-F238E27FC236}">
                    <a16:creationId xmlns:a16="http://schemas.microsoft.com/office/drawing/2014/main" id="{C9EDC05B-5361-71D6-1D35-F3AB448D4DE6}"/>
                  </a:ext>
                </a:extLst>
              </p:cNvPr>
              <p:cNvSpPr>
                <a:spLocks noGrp="1" noChangeArrowheads="1"/>
              </p:cNvSpPr>
              <p:nvPr>
                <p:ph type="body" sz="half" idx="3"/>
              </p:nvPr>
            </p:nvSpPr>
            <p:spPr>
              <a:xfrm>
                <a:off x="1141425" y="1526967"/>
                <a:ext cx="9271516" cy="4054027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en-GB" altLang="en-US" sz="2400" dirty="0">
                    <a:cs typeface="Arial" panose="020B0604020202020204" pitchFamily="34" charset="0"/>
                  </a:rPr>
                  <a:t>The constant of proportionality is the resistivity, </a:t>
                </a:r>
                <a:r>
                  <a:rPr lang="el-GR" altLang="en-US" sz="2400" b="1" i="1" dirty="0">
                    <a:cs typeface="Arial" panose="020B0604020202020204" pitchFamily="34" charset="0"/>
                  </a:rPr>
                  <a:t>ρ</a:t>
                </a:r>
                <a:r>
                  <a:rPr lang="en-GB" altLang="en-US" sz="2400" dirty="0">
                    <a:cs typeface="Arial" panose="020B0604020202020204" pitchFamily="34" charset="0"/>
                  </a:rPr>
                  <a:t> of the conductor</a:t>
                </a:r>
              </a:p>
              <a:p>
                <a:pPr marL="0" indent="0">
                  <a:buNone/>
                </a:pPr>
                <a:r>
                  <a:rPr lang="en-GB" altLang="en-US" sz="2400" dirty="0">
                    <a:cs typeface="Arial" panose="020B0604020202020204" pitchFamily="34" charset="0"/>
                  </a:rPr>
                  <a:t>Therefore: </a:t>
                </a:r>
                <a14:m>
                  <m:oMath xmlns:m="http://schemas.openxmlformats.org/officeDocument/2006/math">
                    <m:r>
                      <a:rPr lang="en-GB" altLang="en-US" sz="2400" i="1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𝜌</m:t>
                    </m:r>
                    <m:f>
                      <m:fPr>
                        <m:ctrlP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</m:t>
                        </m:r>
                      </m:num>
                      <m:den>
                        <m: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𝐴</m:t>
                        </m:r>
                      </m:den>
                    </m:f>
                  </m:oMath>
                </a14:m>
                <a:endParaRPr lang="en-GB" altLang="en-US" sz="2400" b="1" i="1" dirty="0">
                  <a:solidFill>
                    <a:srgbClr val="FF3300"/>
                  </a:solidFill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𝜌</m:t>
                      </m:r>
                      <m:r>
                        <a:rPr lang="en-GB" altLang="en-US" sz="24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𝑅𝐴</m:t>
                          </m:r>
                        </m:num>
                        <m:den>
                          <m:r>
                            <a:rPr lang="en-GB" altLang="en-US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𝐿</m:t>
                          </m:r>
                        </m:den>
                      </m:f>
                    </m:oMath>
                  </m:oMathPara>
                </a14:m>
                <a:endParaRPr lang="en-GB" altLang="en-US" sz="2400" b="1" dirty="0"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altLang="en-US" sz="2400" dirty="0"/>
                  <a:t>Resistivity is measured in </a:t>
                </a:r>
                <a:r>
                  <a:rPr lang="en-GB" altLang="en-US" sz="2400" b="1" dirty="0"/>
                  <a:t>ohm-metre, </a:t>
                </a:r>
                <a:r>
                  <a:rPr lang="el-GR" altLang="en-US" sz="2400" b="1" dirty="0">
                    <a:cs typeface="Arial" panose="020B0604020202020204" pitchFamily="34" charset="0"/>
                  </a:rPr>
                  <a:t>Ω</a:t>
                </a:r>
                <a:r>
                  <a:rPr lang="en-GB" altLang="en-US" sz="2400" b="1" dirty="0">
                    <a:cs typeface="Arial" panose="020B0604020202020204" pitchFamily="34" charset="0"/>
                  </a:rPr>
                  <a:t>m</a:t>
                </a:r>
                <a:r>
                  <a:rPr lang="en-GB" altLang="en-US" sz="2400" dirty="0">
                    <a:cs typeface="Arial" panose="020B0604020202020204" pitchFamily="34" charset="0"/>
                  </a:rPr>
                  <a:t>.</a:t>
                </a:r>
                <a:endParaRPr lang="en-GB" altLang="en-US" sz="2400" b="1" dirty="0"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endParaRPr lang="en-GB" altLang="en-US" sz="2000" b="1" dirty="0">
                  <a:cs typeface="Arial" panose="020B0604020202020204" pitchFamily="34" charset="0"/>
                </a:endParaRPr>
              </a:p>
              <a:p>
                <a:pPr marL="0" indent="0"/>
                <a:endParaRPr lang="en-GB" altLang="en-US" sz="2000" dirty="0"/>
              </a:p>
            </p:txBody>
          </p:sp>
        </mc:Choice>
        <mc:Fallback xmlns="">
          <p:sp>
            <p:nvSpPr>
              <p:cNvPr id="312322" name="Rectangle 2">
                <a:extLst>
                  <a:ext uri="{FF2B5EF4-FFF2-40B4-BE49-F238E27FC236}">
                    <a16:creationId xmlns:a16="http://schemas.microsoft.com/office/drawing/2014/main" id="{C9EDC05B-5361-71D6-1D35-F3AB448D4DE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sz="half" idx="3"/>
              </p:nvPr>
            </p:nvSpPr>
            <p:spPr>
              <a:xfrm>
                <a:off x="1141425" y="1526967"/>
                <a:ext cx="9271516" cy="4054027"/>
              </a:xfrm>
              <a:blipFill>
                <a:blip r:embed="rId3"/>
                <a:stretch>
                  <a:fillRect l="-986" t="-21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Rectangle 2">
            <a:extLst>
              <a:ext uri="{FF2B5EF4-FFF2-40B4-BE49-F238E27FC236}">
                <a16:creationId xmlns:a16="http://schemas.microsoft.com/office/drawing/2014/main" id="{6BB90C5C-536A-4CCD-8865-BE0343A99B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9"/>
            <a:ext cx="8229600" cy="720725"/>
          </a:xfrm>
        </p:spPr>
        <p:txBody>
          <a:bodyPr/>
          <a:lstStyle/>
          <a:p>
            <a:pPr algn="ctr" eaLnBrk="1" hangingPunct="1"/>
            <a:r>
              <a:rPr lang="en-GB" altLang="en-US" sz="4000" dirty="0">
                <a:solidFill>
                  <a:schemeClr val="bg1"/>
                </a:solidFill>
              </a:rPr>
              <a:t>Resistivity (</a:t>
            </a:r>
            <a:r>
              <a:rPr lang="el-GR" altLang="en-US" sz="4000" dirty="0">
                <a:solidFill>
                  <a:schemeClr val="bg1"/>
                </a:solidFill>
                <a:cs typeface="Arial" panose="020B0604020202020204" pitchFamily="34" charset="0"/>
              </a:rPr>
              <a:t>ρ</a:t>
            </a:r>
            <a:r>
              <a:rPr lang="en-GB" altLang="en-US" sz="4000" dirty="0">
                <a:solidFill>
                  <a:schemeClr val="bg1"/>
                </a:solidFill>
                <a:cs typeface="Arial" panose="020B0604020202020204" pitchFamily="34" charset="0"/>
              </a:rPr>
              <a:t>)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4093E6-4334-7BA4-94C6-17346E998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9207BC-EDA9-E275-4C69-B73940E93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88BA41-C73F-4106-8C43-CF5868B89DC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3BB59F-58FB-77F2-2496-24613E13AD63}"/>
              </a:ext>
            </a:extLst>
          </p:cNvPr>
          <p:cNvSpPr txBox="1"/>
          <p:nvPr/>
        </p:nvSpPr>
        <p:spPr>
          <a:xfrm>
            <a:off x="2139462" y="6398695"/>
            <a:ext cx="61663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dirty="0"/>
              <a:t>Lecture 2 / Electrical Principles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>
            <a:extLst>
              <a:ext uri="{FF2B5EF4-FFF2-40B4-BE49-F238E27FC236}">
                <a16:creationId xmlns:a16="http://schemas.microsoft.com/office/drawing/2014/main" id="{0421E026-8893-E15C-8DFF-30514D7254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736600"/>
          </a:xfrm>
        </p:spPr>
        <p:txBody>
          <a:bodyPr/>
          <a:lstStyle/>
          <a:p>
            <a:pPr algn="ctr" eaLnBrk="1" hangingPunct="1"/>
            <a:r>
              <a:rPr lang="en-GB" altLang="en-US" sz="4000" dirty="0">
                <a:solidFill>
                  <a:schemeClr val="bg1"/>
                </a:solidFill>
              </a:rPr>
              <a:t>Variation in resistivity</a:t>
            </a:r>
          </a:p>
        </p:txBody>
      </p:sp>
      <p:sp>
        <p:nvSpPr>
          <p:cNvPr id="316419" name="Rectangle 3">
            <a:extLst>
              <a:ext uri="{FF2B5EF4-FFF2-40B4-BE49-F238E27FC236}">
                <a16:creationId xmlns:a16="http://schemas.microsoft.com/office/drawing/2014/main" id="{C6DC0DF4-F32C-0D8F-E77E-50EE071F8449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568703" y="1520150"/>
            <a:ext cx="6548579" cy="4967287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dirty="0">
                <a:cs typeface="Arial" panose="020B0604020202020204" pitchFamily="34" charset="0"/>
              </a:rPr>
              <a:t>Metals and other good conductors have very low resistivities. </a:t>
            </a:r>
          </a:p>
          <a:p>
            <a:pPr eaLnBrk="1" hangingPunct="1">
              <a:buFontTx/>
              <a:buNone/>
            </a:pPr>
            <a:r>
              <a:rPr lang="en-GB" altLang="en-US" dirty="0">
                <a:cs typeface="Arial" panose="020B0604020202020204" pitchFamily="34" charset="0"/>
              </a:rPr>
              <a:t>	(e.g. copper = 1.7 x 10 </a:t>
            </a:r>
            <a:r>
              <a:rPr lang="en-GB" altLang="en-US" baseline="30000" dirty="0">
                <a:cs typeface="Arial" panose="020B0604020202020204" pitchFamily="34" charset="0"/>
              </a:rPr>
              <a:t>– 8</a:t>
            </a:r>
            <a:r>
              <a:rPr lang="en-GB" altLang="en-US" dirty="0">
                <a:cs typeface="Arial" panose="020B0604020202020204" pitchFamily="34" charset="0"/>
              </a:rPr>
              <a:t> </a:t>
            </a:r>
            <a:r>
              <a:rPr lang="el-GR" altLang="en-US" dirty="0">
                <a:cs typeface="Arial" panose="020B0604020202020204" pitchFamily="34" charset="0"/>
              </a:rPr>
              <a:t>Ω</a:t>
            </a:r>
            <a:r>
              <a:rPr lang="en-GB" altLang="en-US" dirty="0">
                <a:cs typeface="Arial" panose="020B0604020202020204" pitchFamily="34" charset="0"/>
              </a:rPr>
              <a:t>m)</a:t>
            </a:r>
          </a:p>
          <a:p>
            <a:pPr eaLnBrk="1" hangingPunct="1">
              <a:buFontTx/>
              <a:buNone/>
            </a:pPr>
            <a:endParaRPr lang="en-GB" altLang="en-US" dirty="0"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cs typeface="Arial" panose="020B0604020202020204" pitchFamily="34" charset="0"/>
              </a:rPr>
              <a:t>Good insulators have very high resistivities. </a:t>
            </a:r>
          </a:p>
          <a:p>
            <a:pPr eaLnBrk="1" hangingPunct="1">
              <a:buFontTx/>
              <a:buNone/>
            </a:pPr>
            <a:r>
              <a:rPr lang="en-GB" altLang="en-US" dirty="0">
                <a:cs typeface="Arial" panose="020B0604020202020204" pitchFamily="34" charset="0"/>
              </a:rPr>
              <a:t>	(e.g. PVC = 1.0 x 10 </a:t>
            </a:r>
            <a:r>
              <a:rPr lang="en-GB" altLang="en-US" baseline="30000" dirty="0">
                <a:cs typeface="Arial" panose="020B0604020202020204" pitchFamily="34" charset="0"/>
              </a:rPr>
              <a:t>+ 14</a:t>
            </a:r>
            <a:r>
              <a:rPr lang="en-GB" altLang="en-US" dirty="0">
                <a:cs typeface="Arial" panose="020B0604020202020204" pitchFamily="34" charset="0"/>
              </a:rPr>
              <a:t> </a:t>
            </a:r>
            <a:r>
              <a:rPr lang="el-GR" altLang="en-US" dirty="0">
                <a:cs typeface="Arial" panose="020B0604020202020204" pitchFamily="34" charset="0"/>
              </a:rPr>
              <a:t>Ω</a:t>
            </a:r>
            <a:r>
              <a:rPr lang="en-GB" altLang="en-US" dirty="0">
                <a:cs typeface="Arial" panose="020B0604020202020204" pitchFamily="34" charset="0"/>
              </a:rPr>
              <a:t>m)</a:t>
            </a:r>
          </a:p>
          <a:p>
            <a:pPr eaLnBrk="1" hangingPunct="1"/>
            <a:endParaRPr lang="en-GB" altLang="en-US" dirty="0">
              <a:cs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cs typeface="Arial" panose="020B0604020202020204" pitchFamily="34" charset="0"/>
              </a:rPr>
              <a:t>Semiconductors have intermediate resistivities.</a:t>
            </a:r>
          </a:p>
          <a:p>
            <a:pPr eaLnBrk="1" hangingPunct="1">
              <a:buFontTx/>
              <a:buNone/>
            </a:pPr>
            <a:r>
              <a:rPr lang="en-GB" altLang="en-US" dirty="0">
                <a:cs typeface="Arial" panose="020B0604020202020204" pitchFamily="34" charset="0"/>
              </a:rPr>
              <a:t>	(e.g. silicon = 2.3 x 10 </a:t>
            </a:r>
            <a:r>
              <a:rPr lang="en-GB" altLang="en-US" baseline="30000" dirty="0">
                <a:cs typeface="Arial" panose="020B0604020202020204" pitchFamily="34" charset="0"/>
              </a:rPr>
              <a:t>+ 3</a:t>
            </a:r>
            <a:r>
              <a:rPr lang="en-GB" altLang="en-US" dirty="0">
                <a:cs typeface="Arial" panose="020B0604020202020204" pitchFamily="34" charset="0"/>
              </a:rPr>
              <a:t> </a:t>
            </a:r>
            <a:r>
              <a:rPr lang="el-GR" altLang="en-US" dirty="0">
                <a:cs typeface="Arial" panose="020B0604020202020204" pitchFamily="34" charset="0"/>
              </a:rPr>
              <a:t>Ω</a:t>
            </a:r>
            <a:r>
              <a:rPr lang="en-GB" altLang="en-US" dirty="0">
                <a:cs typeface="Arial" panose="020B0604020202020204" pitchFamily="34" charset="0"/>
              </a:rPr>
              <a:t>m)</a:t>
            </a:r>
          </a:p>
          <a:p>
            <a:pPr eaLnBrk="1" hangingPunct="1">
              <a:buFontTx/>
              <a:buNone/>
            </a:pPr>
            <a:endParaRPr lang="en-GB" altLang="en-US" dirty="0">
              <a:cs typeface="Arial" panose="020B0604020202020204" pitchFamily="34" charset="0"/>
            </a:endParaRPr>
          </a:p>
        </p:txBody>
      </p:sp>
      <p:pic>
        <p:nvPicPr>
          <p:cNvPr id="61442" name="Picture 4" descr="B052T2">
            <a:extLst>
              <a:ext uri="{FF2B5EF4-FFF2-40B4-BE49-F238E27FC236}">
                <a16:creationId xmlns:a16="http://schemas.microsoft.com/office/drawing/2014/main" id="{57BDD564-2071-F4F9-0080-AB79C79CD4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08812" y="2120819"/>
            <a:ext cx="5183188" cy="4506913"/>
          </a:xfrm>
          <a:prstGeom prst="rect">
            <a:avLst/>
          </a:prstGeom>
          <a:noFill/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046C7F3-336B-B81A-4E58-8F670A5AA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BFCA53-B187-D511-4258-EBCF427EC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D65708-8224-4504-86A8-6F65F0FD7A91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2032D3-375F-807D-834D-A4B2933DCEB4}"/>
              </a:ext>
            </a:extLst>
          </p:cNvPr>
          <p:cNvSpPr txBox="1"/>
          <p:nvPr/>
        </p:nvSpPr>
        <p:spPr>
          <a:xfrm>
            <a:off x="2074984" y="6398696"/>
            <a:ext cx="61663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dirty="0"/>
              <a:t>Lecture 2 / Electrical Principles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097D0C10-62CB-CAAF-1B97-B9AF10FCAB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41565" y="274638"/>
            <a:ext cx="8229600" cy="823912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SUPERCONDUCTVITY</a:t>
            </a:r>
          </a:p>
        </p:txBody>
      </p:sp>
      <p:sp>
        <p:nvSpPr>
          <p:cNvPr id="320515" name="Rectangle 3">
            <a:extLst>
              <a:ext uri="{FF2B5EF4-FFF2-40B4-BE49-F238E27FC236}">
                <a16:creationId xmlns:a16="http://schemas.microsoft.com/office/drawing/2014/main" id="{6BE63BCE-611E-053E-9F63-BBEA38BA855D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402548" y="1469467"/>
            <a:ext cx="7327812" cy="4465637"/>
          </a:xfrm>
        </p:spPr>
        <p:txBody>
          <a:bodyPr/>
          <a:lstStyle/>
          <a:p>
            <a:pPr eaLnBrk="1" hangingPunct="1"/>
            <a:r>
              <a:rPr lang="en-GB" altLang="en-US" b="1" dirty="0"/>
              <a:t>Superconductivity</a:t>
            </a:r>
            <a:r>
              <a:rPr lang="en-GB" altLang="en-US" dirty="0"/>
              <a:t> is a state where certain materials have zero resistivity.</a:t>
            </a:r>
          </a:p>
          <a:p>
            <a:pPr eaLnBrk="1" hangingPunct="1"/>
            <a:r>
              <a:rPr lang="en-GB" altLang="en-US" dirty="0"/>
              <a:t>This occurs at and below a critical temperature (T</a:t>
            </a:r>
            <a:r>
              <a:rPr lang="en-GB" altLang="en-US" baseline="-25000" dirty="0"/>
              <a:t>c</a:t>
            </a:r>
            <a:r>
              <a:rPr lang="en-GB" altLang="en-US" dirty="0"/>
              <a:t>) which depends on the material. </a:t>
            </a:r>
          </a:p>
          <a:p>
            <a:pPr eaLnBrk="1" hangingPunct="1"/>
            <a:r>
              <a:rPr lang="en-GB" altLang="en-US" dirty="0"/>
              <a:t>T</a:t>
            </a:r>
            <a:r>
              <a:rPr lang="en-GB" altLang="en-US" baseline="-25000" dirty="0"/>
              <a:t>c</a:t>
            </a:r>
            <a:r>
              <a:rPr lang="en-GB" altLang="en-US" dirty="0"/>
              <a:t> is usually below – 200</a:t>
            </a:r>
            <a:r>
              <a:rPr lang="en-GB" altLang="en-US" baseline="30000" dirty="0"/>
              <a:t>o</a:t>
            </a:r>
            <a:r>
              <a:rPr lang="en-GB" altLang="en-US" dirty="0"/>
              <a:t>C.</a:t>
            </a:r>
          </a:p>
          <a:p>
            <a:pPr eaLnBrk="1" hangingPunct="1"/>
            <a:r>
              <a:rPr lang="en-GB" altLang="en-US" dirty="0"/>
              <a:t>Applications include:</a:t>
            </a:r>
          </a:p>
          <a:p>
            <a:pPr lvl="1" eaLnBrk="1" hangingPunct="1"/>
            <a:r>
              <a:rPr lang="en-GB" altLang="en-US" dirty="0"/>
              <a:t>very strong electromagnets (e.g. in MRI scanners)</a:t>
            </a:r>
          </a:p>
          <a:p>
            <a:pPr lvl="1" eaLnBrk="1" hangingPunct="1"/>
            <a:r>
              <a:rPr lang="en-GB" altLang="en-US" dirty="0"/>
              <a:t>power cables to prevent wastage of electrical energy</a:t>
            </a:r>
          </a:p>
        </p:txBody>
      </p:sp>
      <p:pic>
        <p:nvPicPr>
          <p:cNvPr id="2" name="Picture 4" descr="B052F4">
            <a:extLst>
              <a:ext uri="{FF2B5EF4-FFF2-40B4-BE49-F238E27FC236}">
                <a16:creationId xmlns:a16="http://schemas.microsoft.com/office/drawing/2014/main" id="{D0C5846F-7404-6312-19EC-269A36F34E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089465" y="1469467"/>
            <a:ext cx="4102535" cy="4185702"/>
          </a:xfrm>
          <a:prstGeom prst="rect">
            <a:avLst/>
          </a:prstGeom>
          <a:noFill/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DE651D-B4FC-A8B7-9146-776EBADD8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Lecture 2 / Electrical Principles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A12ECC-9207-80A6-A8D9-A7BDADEA3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5D65708-8224-4504-86A8-6F65F0FD7A91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B607AD81-5632-05B7-8F67-963ED905E79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781050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Questions</a:t>
            </a:r>
            <a:r>
              <a:rPr lang="en-GB" altLang="en-US" dirty="0"/>
              <a:t> </a:t>
            </a:r>
            <a:r>
              <a:rPr lang="en-GB" altLang="en-US" dirty="0">
                <a:solidFill>
                  <a:schemeClr val="bg1"/>
                </a:solidFill>
              </a:rPr>
              <a:t>on resistivity</a:t>
            </a:r>
          </a:p>
        </p:txBody>
      </p:sp>
      <p:sp>
        <p:nvSpPr>
          <p:cNvPr id="210947" name="Rectangle 3">
            <a:extLst>
              <a:ext uri="{FF2B5EF4-FFF2-40B4-BE49-F238E27FC236}">
                <a16:creationId xmlns:a16="http://schemas.microsoft.com/office/drawing/2014/main" id="{78DBAC08-49BA-4060-0298-4883940ECD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5396" y="1512768"/>
            <a:ext cx="9951195" cy="4525963"/>
          </a:xfrm>
        </p:spPr>
        <p:txBody>
          <a:bodyPr/>
          <a:lstStyle/>
          <a:p>
            <a:pPr marL="457200" indent="-457200" eaLnBrk="1" hangingPunct="1">
              <a:lnSpc>
                <a:spcPct val="80000"/>
              </a:lnSpc>
              <a:buFontTx/>
              <a:buAutoNum type="arabicPeriod"/>
            </a:pPr>
            <a:r>
              <a:rPr lang="en-GB" altLang="en-US" sz="2400" i="1" dirty="0"/>
              <a:t>Calculate the resistance of a 0.30m length of copper wire of cross-section area 5 x 10</a:t>
            </a:r>
            <a:r>
              <a:rPr lang="en-GB" altLang="en-US" sz="2400" i="1" baseline="30000" dirty="0"/>
              <a:t>-6</a:t>
            </a:r>
            <a:r>
              <a:rPr lang="en-GB" altLang="en-US" sz="2400" i="1" dirty="0"/>
              <a:t> m</a:t>
            </a:r>
            <a:r>
              <a:rPr lang="en-GB" altLang="en-US" sz="2400" i="1" baseline="30000" dirty="0"/>
              <a:t>2</a:t>
            </a:r>
            <a:r>
              <a:rPr lang="en-GB" altLang="en-US" sz="2400" i="1" dirty="0"/>
              <a:t> [resistivity of copper = 1.7 x 10</a:t>
            </a:r>
            <a:r>
              <a:rPr lang="en-GB" altLang="en-US" sz="2400" i="1" baseline="30000" dirty="0"/>
              <a:t>-8</a:t>
            </a:r>
            <a:r>
              <a:rPr lang="en-GB" altLang="en-US" sz="2400" i="1" dirty="0"/>
              <a:t> </a:t>
            </a:r>
            <a:r>
              <a:rPr lang="el-GR" altLang="en-US" sz="2400" i="1" dirty="0">
                <a:cs typeface="Arial" panose="020B0604020202020204" pitchFamily="34" charset="0"/>
              </a:rPr>
              <a:t>Ω</a:t>
            </a:r>
            <a:r>
              <a:rPr lang="en-GB" altLang="en-US" sz="2400" i="1" dirty="0">
                <a:cs typeface="Arial" panose="020B0604020202020204" pitchFamily="34" charset="0"/>
              </a:rPr>
              <a:t>m]</a:t>
            </a:r>
            <a:r>
              <a:rPr lang="en-GB" altLang="en-US" sz="2400" dirty="0"/>
              <a:t> </a:t>
            </a:r>
          </a:p>
          <a:p>
            <a:pPr marL="457200" indent="-457200" eaLnBrk="1" hangingPunct="1">
              <a:lnSpc>
                <a:spcPct val="80000"/>
              </a:lnSpc>
              <a:buFontTx/>
              <a:buAutoNum type="arabicPeriod"/>
            </a:pPr>
            <a:r>
              <a:rPr lang="en-GB" altLang="en-US" sz="2400" i="1" dirty="0"/>
              <a:t>Repeat the above question, this time with silicon [resistivity of silicon = 2300 </a:t>
            </a:r>
            <a:r>
              <a:rPr lang="el-GR" altLang="en-US" sz="2400" i="1" dirty="0">
                <a:cs typeface="Arial" panose="020B0604020202020204" pitchFamily="34" charset="0"/>
              </a:rPr>
              <a:t>Ω</a:t>
            </a:r>
            <a:r>
              <a:rPr lang="en-GB" altLang="en-US" sz="2400" i="1" dirty="0">
                <a:cs typeface="Arial" panose="020B0604020202020204" pitchFamily="34" charset="0"/>
              </a:rPr>
              <a:t>m]</a:t>
            </a:r>
            <a:r>
              <a:rPr lang="en-GB" altLang="en-US" sz="2400" dirty="0"/>
              <a:t>  </a:t>
            </a:r>
          </a:p>
          <a:p>
            <a:pPr marL="457200" indent="-457200" eaLnBrk="1" hangingPunct="1">
              <a:lnSpc>
                <a:spcPct val="80000"/>
              </a:lnSpc>
              <a:buFontTx/>
              <a:buAutoNum type="arabicPeriod"/>
            </a:pPr>
            <a:r>
              <a:rPr lang="en-GB" altLang="en-US" sz="2400" i="1" dirty="0"/>
              <a:t>Calculate the resistivity of a metal wire of cross-section diameter 0.4mm if a 25cm length of this wire has a resistance of 6</a:t>
            </a:r>
            <a:r>
              <a:rPr lang="el-GR" altLang="en-US" sz="2400" i="1" dirty="0">
                <a:cs typeface="Arial" panose="020B0604020202020204" pitchFamily="34" charset="0"/>
              </a:rPr>
              <a:t>Ω</a:t>
            </a:r>
            <a:r>
              <a:rPr lang="en-GB" altLang="en-US" sz="2400" i="1" dirty="0"/>
              <a:t>.</a:t>
            </a:r>
            <a:endParaRPr lang="el-GR" altLang="en-US" sz="2400" dirty="0"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/>
              <a:t>		</a:t>
            </a:r>
            <a:r>
              <a:rPr lang="en-GB" altLang="en-US" sz="2400" dirty="0">
                <a:solidFill>
                  <a:schemeClr val="bg1"/>
                </a:solidFill>
              </a:rPr>
              <a:t>= (2300 </a:t>
            </a:r>
            <a:r>
              <a:rPr lang="el-GR" altLang="en-US" sz="2400" dirty="0">
                <a:solidFill>
                  <a:schemeClr val="bg1"/>
                </a:solidFill>
                <a:cs typeface="Arial" panose="020B0604020202020204" pitchFamily="34" charset="0"/>
              </a:rPr>
              <a:t>Ω</a:t>
            </a:r>
            <a:r>
              <a:rPr lang="en-GB" altLang="en-US" sz="2400" dirty="0">
                <a:solidFill>
                  <a:schemeClr val="bg1"/>
                </a:solidFill>
                <a:cs typeface="Arial" panose="020B0604020202020204" pitchFamily="34" charset="0"/>
              </a:rPr>
              <a:t>m) x (0.30m)</a:t>
            </a:r>
            <a:r>
              <a:rPr lang="en-GB" altLang="en-US" sz="2400" dirty="0">
                <a:solidFill>
                  <a:schemeClr val="bg1"/>
                </a:solidFill>
              </a:rPr>
              <a:t> / (5 x 10</a:t>
            </a:r>
            <a:r>
              <a:rPr lang="en-GB" altLang="en-US" sz="2400" baseline="30000" dirty="0">
                <a:solidFill>
                  <a:schemeClr val="bg1"/>
                </a:solidFill>
              </a:rPr>
              <a:t>-6</a:t>
            </a:r>
            <a:r>
              <a:rPr lang="en-GB" altLang="en-US" sz="2400" dirty="0">
                <a:solidFill>
                  <a:schemeClr val="bg1"/>
                </a:solidFill>
              </a:rPr>
              <a:t> mm</a:t>
            </a:r>
            <a:r>
              <a:rPr lang="en-GB" altLang="en-US" sz="2400" baseline="30000" dirty="0">
                <a:solidFill>
                  <a:schemeClr val="bg1"/>
                </a:solidFill>
              </a:rPr>
              <a:t>2</a:t>
            </a:r>
            <a:r>
              <a:rPr lang="en-GB" altLang="en-US" sz="2400" dirty="0">
                <a:solidFill>
                  <a:schemeClr val="bg1"/>
                </a:solidFill>
              </a:rPr>
              <a:t>)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>
                <a:solidFill>
                  <a:schemeClr val="bg1"/>
                </a:solidFill>
              </a:rPr>
              <a:t>				= 1.38 x 10</a:t>
            </a:r>
            <a:r>
              <a:rPr lang="en-GB" altLang="en-US" sz="2400" b="1" baseline="30000" dirty="0">
                <a:solidFill>
                  <a:schemeClr val="bg1"/>
                </a:solidFill>
              </a:rPr>
              <a:t>8</a:t>
            </a:r>
            <a:r>
              <a:rPr lang="en-GB" altLang="en-US" sz="2400" b="1" dirty="0">
                <a:solidFill>
                  <a:schemeClr val="bg1"/>
                </a:solidFill>
              </a:rPr>
              <a:t> </a:t>
            </a:r>
            <a:r>
              <a:rPr lang="el-GR" altLang="en-US" sz="2400" b="1" dirty="0">
                <a:solidFill>
                  <a:schemeClr val="bg1"/>
                </a:solidFill>
                <a:cs typeface="Arial" panose="020B0604020202020204" pitchFamily="34" charset="0"/>
              </a:rPr>
              <a:t>Ω</a:t>
            </a:r>
            <a:r>
              <a:rPr lang="en-GB" altLang="en-US" sz="2400" b="1" dirty="0">
                <a:solidFill>
                  <a:schemeClr val="bg1"/>
                </a:solidFill>
              </a:rPr>
              <a:t>  = 138 M</a:t>
            </a:r>
            <a:r>
              <a:rPr lang="el-GR" altLang="en-US" sz="2400" b="1" dirty="0">
                <a:solidFill>
                  <a:schemeClr val="bg1"/>
                </a:solidFill>
                <a:cs typeface="Arial" panose="020B0604020202020204" pitchFamily="34" charset="0"/>
              </a:rPr>
              <a:t>Ω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004D223-51E0-C570-82B7-DC53694C5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 / Electrical Principles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7835EB9-D435-BB9E-F16E-6ABB62003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9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9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EDEAE1-8F95-4417-8541-9B241FBCE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0116" y="142166"/>
            <a:ext cx="6627355" cy="846781"/>
          </a:xfrm>
        </p:spPr>
        <p:txBody>
          <a:bodyPr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What is Capacitance?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1B91B5-5935-400E-9E81-B411C7DA1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156" y="1361489"/>
            <a:ext cx="5710844" cy="4861857"/>
          </a:xfrm>
        </p:spPr>
        <p:txBody>
          <a:bodyPr>
            <a:normAutofit/>
          </a:bodyPr>
          <a:lstStyle/>
          <a:p>
            <a:r>
              <a:rPr lang="en-IN" dirty="0"/>
              <a:t>Capacitance is defined as the ability of a component to </a:t>
            </a:r>
            <a:r>
              <a:rPr lang="en-IN" b="1" dirty="0"/>
              <a:t>store an electric charge</a:t>
            </a:r>
            <a:r>
              <a:rPr lang="en-IN" dirty="0"/>
              <a:t>.</a:t>
            </a:r>
          </a:p>
          <a:p>
            <a:r>
              <a:rPr lang="en-IN" dirty="0"/>
              <a:t>The capacitance is </a:t>
            </a:r>
            <a:r>
              <a:rPr lang="en-IN" b="1" dirty="0"/>
              <a:t>directly proportional </a:t>
            </a:r>
            <a:r>
              <a:rPr lang="en-IN" dirty="0"/>
              <a:t>to the </a:t>
            </a:r>
            <a:r>
              <a:rPr lang="en-IN" b="1" dirty="0"/>
              <a:t>surface areas of the plates</a:t>
            </a:r>
            <a:r>
              <a:rPr lang="en-IN" dirty="0"/>
              <a:t>,  and is </a:t>
            </a:r>
            <a:r>
              <a:rPr lang="en-IN" b="1" dirty="0"/>
              <a:t>inversely proportional </a:t>
            </a:r>
            <a:r>
              <a:rPr lang="en-IN" dirty="0"/>
              <a:t>to the </a:t>
            </a:r>
            <a:r>
              <a:rPr lang="en-IN" b="1" dirty="0"/>
              <a:t>separation</a:t>
            </a:r>
            <a:r>
              <a:rPr lang="en-IN" dirty="0"/>
              <a:t> between the </a:t>
            </a:r>
            <a:r>
              <a:rPr lang="en-IN" b="1" dirty="0"/>
              <a:t>plates</a:t>
            </a:r>
            <a:r>
              <a:rPr lang="en-IN" dirty="0"/>
              <a:t>.</a:t>
            </a:r>
          </a:p>
          <a:p>
            <a:r>
              <a:rPr lang="en-IN" dirty="0"/>
              <a:t>The unit of capacitance is </a:t>
            </a:r>
            <a:r>
              <a:rPr lang="en-IN" b="1" dirty="0"/>
              <a:t>Farad.</a:t>
            </a:r>
            <a:endParaRPr lang="en-US" dirty="0"/>
          </a:p>
          <a:p>
            <a:r>
              <a:rPr lang="en-US" dirty="0"/>
              <a:t>1 Farad = Coulomb / Volts</a:t>
            </a:r>
            <a:r>
              <a:rPr lang="en-IN" dirty="0"/>
              <a:t> </a:t>
            </a:r>
          </a:p>
        </p:txBody>
      </p:sp>
      <p:pic>
        <p:nvPicPr>
          <p:cNvPr id="1026" name="Picture 2" descr="The Most Effective Decoupling Capacitor Placement Guidelines | Tempo">
            <a:extLst>
              <a:ext uri="{FF2B5EF4-FFF2-40B4-BE49-F238E27FC236}">
                <a16:creationId xmlns:a16="http://schemas.microsoft.com/office/drawing/2014/main" id="{6465DD5A-B2D2-43B7-A7BD-2557793827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58" r="12294" b="-1"/>
          <a:stretch/>
        </p:blipFill>
        <p:spPr bwMode="auto">
          <a:xfrm>
            <a:off x="6096000" y="1123054"/>
            <a:ext cx="6094477" cy="5734945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E37520-3712-4F48-9EB1-2565A8C5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441072" cy="365125"/>
          </a:xfrm>
        </p:spPr>
        <p:txBody>
          <a:bodyPr/>
          <a:lstStyle/>
          <a:p>
            <a:r>
              <a:rPr lang="en-GB"/>
              <a:t>Lecture 2 / Electrical Principles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158AAF-84C1-40D3-BD5E-01F6081AF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32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6786" y="300710"/>
            <a:ext cx="5153303" cy="6885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What is Capacitor? </a:t>
            </a:r>
          </a:p>
        </p:txBody>
      </p:sp>
      <p:pic>
        <p:nvPicPr>
          <p:cNvPr id="2052" name="Picture 4" descr="AC Motor Capacitors, एसी मोटर संधारित्र - Gupta Electromech, Delhi | ID:  6911896133">
            <a:extLst>
              <a:ext uri="{FF2B5EF4-FFF2-40B4-BE49-F238E27FC236}">
                <a16:creationId xmlns:a16="http://schemas.microsoft.com/office/drawing/2014/main" id="{811FA689-ED21-464C-B831-10D03EA795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53734" y="1662183"/>
            <a:ext cx="1703972" cy="100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65199" y="1718337"/>
            <a:ext cx="6088535" cy="429365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A capacitor is a </a:t>
            </a:r>
            <a:r>
              <a:rPr lang="en-US" sz="3200" b="1" dirty="0"/>
              <a:t>passive electronic component </a:t>
            </a:r>
            <a:r>
              <a:rPr lang="en-US" sz="3200" dirty="0"/>
              <a:t>that stores energy in the form of an </a:t>
            </a:r>
            <a:r>
              <a:rPr lang="en-US" sz="3200" b="1" dirty="0"/>
              <a:t>electric field</a:t>
            </a:r>
            <a:r>
              <a:rPr lang="en-US" sz="3200" dirty="0"/>
              <a:t>. </a:t>
            </a:r>
          </a:p>
          <a:p>
            <a:r>
              <a:rPr lang="en-US" sz="3200" dirty="0"/>
              <a:t>The symbol of capacitors</a:t>
            </a:r>
          </a:p>
          <a:p>
            <a:endParaRPr lang="en-US" sz="2400" dirty="0"/>
          </a:p>
          <a:p>
            <a:endParaRPr lang="en-US" sz="2400" dirty="0"/>
          </a:p>
          <a:p>
            <a:pPr marL="0"/>
            <a:endParaRPr lang="en-US" sz="24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8D810D4-B2CC-4D05-A7BC-A70AD80852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5781" y="3493084"/>
            <a:ext cx="1275075" cy="1055234"/>
          </a:xfrm>
          <a:prstGeom prst="rect">
            <a:avLst/>
          </a:prstGeom>
        </p:spPr>
      </p:pic>
      <p:pic>
        <p:nvPicPr>
          <p:cNvPr id="12" name="Content Placeholder 6">
            <a:extLst>
              <a:ext uri="{FF2B5EF4-FFF2-40B4-BE49-F238E27FC236}">
                <a16:creationId xmlns:a16="http://schemas.microsoft.com/office/drawing/2014/main" id="{DD3C8E6D-9977-4F3E-B962-1E04F8940D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1523" y="1292275"/>
            <a:ext cx="2963421" cy="1652107"/>
          </a:xfrm>
          <a:prstGeom prst="rect">
            <a:avLst/>
          </a:prstGeom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965199" y="6126480"/>
            <a:ext cx="395573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 sz="11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2 / Electrical Principles </a:t>
            </a:r>
            <a:endParaRPr lang="en-US" sz="11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146536" y="6035040"/>
            <a:ext cx="548640" cy="548640"/>
          </a:xfrm>
          <a:prstGeom prst="ellipse">
            <a:avLst/>
          </a:prstGeom>
          <a:solidFill>
            <a:schemeClr val="tx1">
              <a:alpha val="80000"/>
            </a:schemeClr>
          </a:solidFill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algn="ctr">
              <a:spcAft>
                <a:spcPts val="600"/>
              </a:spcAft>
            </a:pPr>
            <a:fld id="{A465DFF1-0632-DC41-8079-D9882AFED7B7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13</a:t>
            </a:fld>
            <a:endParaRPr lang="en-US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94DACBF-7C41-CEFC-A2C8-C6E186E69AD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41222" y="4020701"/>
            <a:ext cx="4168051" cy="2724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320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2F20D-2971-4E10-AE59-88B49028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4018137"/>
            <a:ext cx="5071221" cy="2129586"/>
          </a:xfrm>
          <a:noFill/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Capacitor circuit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B2B8A10F-2F39-4E25-878B-7DD9D1BA7F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935" y="1308280"/>
            <a:ext cx="10843065" cy="3063165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C7AD4E-19C0-47E2-81F3-8789C5E87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ADAB4826-1CBB-4FF5-8E83-4BABF29656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14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47808-D447-43E7-BBDE-591CE63EA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461" y="4308113"/>
            <a:ext cx="10179297" cy="2000191"/>
          </a:xfrm>
          <a:noFill/>
        </p:spPr>
        <p:txBody>
          <a:bodyPr anchor="t">
            <a:normAutofit/>
          </a:bodyPr>
          <a:lstStyle/>
          <a:p>
            <a:r>
              <a:rPr lang="en-US" dirty="0"/>
              <a:t>In this circuit, the </a:t>
            </a:r>
            <a:r>
              <a:rPr lang="en-US" b="1" dirty="0"/>
              <a:t>battery is connected to the LED </a:t>
            </a:r>
            <a:r>
              <a:rPr lang="en-US" dirty="0"/>
              <a:t>through a </a:t>
            </a:r>
            <a:r>
              <a:rPr lang="en-US" b="1" dirty="0"/>
              <a:t>switch, resistor and a capacitor</a:t>
            </a:r>
            <a:r>
              <a:rPr lang="en-US" dirty="0"/>
              <a:t>. </a:t>
            </a:r>
          </a:p>
          <a:p>
            <a:r>
              <a:rPr lang="en-US" dirty="0"/>
              <a:t>When the switch is closed, the </a:t>
            </a:r>
            <a:r>
              <a:rPr lang="en-US" b="1" dirty="0"/>
              <a:t>LED will glow, and the capacitor will begin to charge.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4539AF-6ADA-6401-3BA4-7F634954C020}"/>
              </a:ext>
            </a:extLst>
          </p:cNvPr>
          <p:cNvSpPr txBox="1"/>
          <p:nvPr/>
        </p:nvSpPr>
        <p:spPr>
          <a:xfrm>
            <a:off x="3521055" y="258229"/>
            <a:ext cx="64084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Capacitor Circuit </a:t>
            </a:r>
            <a:endParaRPr lang="en-GB" sz="36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62627C-FB95-70D4-8FDB-1439F0AE2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71758" y="6461781"/>
            <a:ext cx="6164829" cy="365125"/>
          </a:xfrm>
        </p:spPr>
        <p:txBody>
          <a:bodyPr/>
          <a:lstStyle/>
          <a:p>
            <a:r>
              <a:rPr lang="en-GB"/>
              <a:t>Lecture 2 / Electrical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99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2F20D-2971-4E10-AE59-88B49028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8682" y="213251"/>
            <a:ext cx="5071221" cy="756381"/>
          </a:xfrm>
          <a:noFill/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Capacitor circuit</a:t>
            </a:r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94CAB772-221B-4AC3-B38C-AE5372B19F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196" y="1133476"/>
            <a:ext cx="10843065" cy="3036058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4DCCF16-A757-49DC-BECB-BB37E0B4D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0936" y="6308832"/>
            <a:ext cx="8320722" cy="548640"/>
          </a:xfrm>
        </p:spPr>
        <p:txBody>
          <a:bodyPr anchor="ctr">
            <a:normAutofit/>
          </a:bodyPr>
          <a:lstStyle/>
          <a:p>
            <a:pPr algn="just">
              <a:spcAft>
                <a:spcPts val="600"/>
              </a:spcAft>
            </a:pPr>
            <a:r>
              <a:rPr lang="en-GB" sz="1050">
                <a:solidFill>
                  <a:schemeClr val="bg1"/>
                </a:solidFill>
              </a:rPr>
              <a:t>Lecture 2 / Electrical Principles </a:t>
            </a:r>
            <a:endParaRPr lang="en-US" sz="1050">
              <a:solidFill>
                <a:schemeClr val="bg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C2C934B-DE82-49F8-9152-5B10B3121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ADAB4826-1CBB-4FF5-8E83-4BABF29656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15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47808-D447-43E7-BBDE-591CE63EA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811" y="4169534"/>
            <a:ext cx="10628252" cy="2138770"/>
          </a:xfrm>
          <a:noFill/>
        </p:spPr>
        <p:txBody>
          <a:bodyPr anchor="t">
            <a:normAutofit/>
          </a:bodyPr>
          <a:lstStyle/>
          <a:p>
            <a:r>
              <a:rPr lang="en-US" dirty="0"/>
              <a:t>When the </a:t>
            </a:r>
            <a:r>
              <a:rPr lang="en-US" b="1" dirty="0"/>
              <a:t>switch is opened the battery cannot supply power </a:t>
            </a:r>
            <a:r>
              <a:rPr lang="en-US" dirty="0"/>
              <a:t>to the circuit. </a:t>
            </a:r>
          </a:p>
          <a:p>
            <a:r>
              <a:rPr lang="en-US" dirty="0"/>
              <a:t>So, the </a:t>
            </a:r>
            <a:r>
              <a:rPr lang="en-US" b="1" dirty="0"/>
              <a:t>Capacitor discharges </a:t>
            </a:r>
            <a:r>
              <a:rPr lang="en-US" dirty="0"/>
              <a:t>and the </a:t>
            </a:r>
            <a:r>
              <a:rPr lang="en-US" b="1" dirty="0"/>
              <a:t>LED glows </a:t>
            </a:r>
            <a:r>
              <a:rPr lang="en-US" dirty="0"/>
              <a:t>for a </a:t>
            </a:r>
            <a:r>
              <a:rPr lang="en-US" b="1" dirty="0"/>
              <a:t>short duration</a:t>
            </a:r>
            <a:r>
              <a:rPr lang="en-US" dirty="0"/>
              <a:t>.</a:t>
            </a:r>
          </a:p>
          <a:p>
            <a:endParaRPr lang="en-US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73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2F20D-2971-4E10-AE59-88B49028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774" y="279366"/>
            <a:ext cx="5071221" cy="800731"/>
          </a:xfrm>
          <a:noFill/>
        </p:spPr>
        <p:txBody>
          <a:bodyPr anchor="t">
            <a:normAutofit/>
          </a:bodyPr>
          <a:lstStyle/>
          <a:p>
            <a:r>
              <a:rPr lang="en-US" sz="4800" b="1" dirty="0">
                <a:solidFill>
                  <a:schemeClr val="bg1"/>
                </a:solidFill>
              </a:rPr>
              <a:t>Capacitor circuit</a:t>
            </a:r>
          </a:p>
        </p:txBody>
      </p:sp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E87742B7-959C-4BBC-848F-EB00549608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6643" y="1959864"/>
            <a:ext cx="6765015" cy="3265248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3E766C1C-D955-448A-ADAE-A92F1BBA3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0936" y="6308832"/>
            <a:ext cx="8320722" cy="548640"/>
          </a:xfrm>
        </p:spPr>
        <p:txBody>
          <a:bodyPr anchor="ctr">
            <a:normAutofit/>
          </a:bodyPr>
          <a:lstStyle/>
          <a:p>
            <a:pPr algn="just">
              <a:spcAft>
                <a:spcPts val="600"/>
              </a:spcAft>
            </a:pPr>
            <a:r>
              <a:rPr lang="en-GB" sz="1050">
                <a:solidFill>
                  <a:schemeClr val="bg1"/>
                </a:solidFill>
              </a:rPr>
              <a:t>Lecture 2 / Electrical Principles </a:t>
            </a:r>
            <a:endParaRPr lang="en-US" sz="1050">
              <a:solidFill>
                <a:schemeClr val="bg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ADCC5B4-3A94-429E-9C59-4A61BAB84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ADAB4826-1CBB-4FF5-8E83-4BABF29656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16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2188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3758-1654-4CF1-80FA-24E447C00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4768" y="245576"/>
            <a:ext cx="5410797" cy="611106"/>
          </a:xfrm>
        </p:spPr>
        <p:txBody>
          <a:bodyPr anchor="ctr">
            <a:normAutofit fontScale="90000"/>
          </a:bodyPr>
          <a:lstStyle/>
          <a:p>
            <a:r>
              <a:rPr lang="en-US" sz="5400" b="1" dirty="0">
                <a:solidFill>
                  <a:schemeClr val="bg1"/>
                </a:solidFill>
              </a:rPr>
              <a:t>Uses of Capacitor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83FB34-527D-43E9-9EF5-652BEC4E4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GB"/>
              <a:t>Lecture 2 / Electrical Principles 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FF392C-060B-4176-B961-5F470E1DE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DAB4826-1CBB-4FF5-8E83-4BABF2965686}" type="slidenum">
              <a:rPr lang="en-US" smtClean="0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00F7DCF-836A-4BBD-9C2C-07CFBB9460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7924348"/>
              </p:ext>
            </p:extLst>
          </p:nvPr>
        </p:nvGraphicFramePr>
        <p:xfrm>
          <a:off x="1512054" y="1431317"/>
          <a:ext cx="9675537" cy="49250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390274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BE1B8-0A25-43B2-9353-9259AB150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6370" y="350290"/>
            <a:ext cx="5233838" cy="425977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Uses of Capacitor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8A7EBD-102C-4B0F-8049-3C8C67714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Used in rectifier circuit (AC to DC conversion)</a:t>
            </a:r>
          </a:p>
          <a:p>
            <a:r>
              <a:rPr lang="en-GB" sz="2000" dirty="0"/>
              <a:t>In a rectifier circuit, the capacitor plays a crucial role in smoothing the output voltage</a:t>
            </a:r>
            <a:endParaRPr lang="en-US" sz="20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45F4D4-09A2-4496-B78C-268EF6D1A9FE}"/>
              </a:ext>
            </a:extLst>
          </p:cNvPr>
          <p:cNvSpPr txBox="1"/>
          <p:nvPr/>
        </p:nvSpPr>
        <p:spPr>
          <a:xfrm>
            <a:off x="1124536" y="5146034"/>
            <a:ext cx="24047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 Waveform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4DB462-C41A-48FF-A55E-9B8989B566A0}"/>
              </a:ext>
            </a:extLst>
          </p:cNvPr>
          <p:cNvSpPr txBox="1"/>
          <p:nvPr/>
        </p:nvSpPr>
        <p:spPr>
          <a:xfrm>
            <a:off x="4848809" y="5011097"/>
            <a:ext cx="2561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DC Waveform / Rectified Waveform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BA32EAD-29CF-41EC-AEAA-954218EC775C}"/>
              </a:ext>
            </a:extLst>
          </p:cNvPr>
          <p:cNvSpPr txBox="1"/>
          <p:nvPr/>
        </p:nvSpPr>
        <p:spPr>
          <a:xfrm>
            <a:off x="8104419" y="4963471"/>
            <a:ext cx="29888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DC Waveform filtered using Capacitors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2E2E1D30-3CEB-4740-8C64-4C4B1DDC5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391977" cy="365125"/>
          </a:xfrm>
        </p:spPr>
        <p:txBody>
          <a:bodyPr/>
          <a:lstStyle/>
          <a:p>
            <a:r>
              <a:rPr lang="en-GB"/>
              <a:t>Lecture 2 / Electrical Principles 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D695638E-DD33-404E-A7BA-FF89BA5F3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18</a:t>
            </a:fld>
            <a:endParaRPr lang="en-US"/>
          </a:p>
        </p:txBody>
      </p:sp>
      <p:pic>
        <p:nvPicPr>
          <p:cNvPr id="4" name="Picture 4" descr="Image result for power supply block diagram">
            <a:extLst>
              <a:ext uri="{FF2B5EF4-FFF2-40B4-BE49-F238E27FC236}">
                <a16:creationId xmlns:a16="http://schemas.microsoft.com/office/drawing/2014/main" id="{84D6C197-6DF5-06C5-BF67-15D96A9798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2829934"/>
            <a:ext cx="10259294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37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BE1B8-0A25-43B2-9353-9259AB150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6370" y="350290"/>
            <a:ext cx="5233838" cy="425977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Uses of Capacitor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8A7EBD-102C-4B0F-8049-3C8C67714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Used in rectifier circuit (AC to DC conversion)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 </a:t>
            </a:r>
          </a:p>
        </p:txBody>
      </p:sp>
      <p:pic>
        <p:nvPicPr>
          <p:cNvPr id="5" name="Picture 4" descr="Chart, line chart&#10;&#10;Description automatically generated">
            <a:extLst>
              <a:ext uri="{FF2B5EF4-FFF2-40B4-BE49-F238E27FC236}">
                <a16:creationId xmlns:a16="http://schemas.microsoft.com/office/drawing/2014/main" id="{CE23FE14-3C96-4EC2-9B35-DE4F3D37E7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838" y="2944172"/>
            <a:ext cx="2828925" cy="2066925"/>
          </a:xfrm>
          <a:prstGeom prst="rect">
            <a:avLst/>
          </a:prstGeom>
        </p:spPr>
      </p:pic>
      <p:pic>
        <p:nvPicPr>
          <p:cNvPr id="7" name="Picture 6" descr="Chart&#10;&#10;Description automatically generated with low confidence">
            <a:extLst>
              <a:ext uri="{FF2B5EF4-FFF2-40B4-BE49-F238E27FC236}">
                <a16:creationId xmlns:a16="http://schemas.microsoft.com/office/drawing/2014/main" id="{933CA20D-4705-45DF-AA3A-860362DF4B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7306" y="2991796"/>
            <a:ext cx="2847975" cy="1971675"/>
          </a:xfrm>
          <a:prstGeom prst="rect">
            <a:avLst/>
          </a:prstGeom>
        </p:spPr>
      </p:pic>
      <p:pic>
        <p:nvPicPr>
          <p:cNvPr id="9" name="Picture 8" descr="Chart, line chart&#10;&#10;Description automatically generated">
            <a:extLst>
              <a:ext uri="{FF2B5EF4-FFF2-40B4-BE49-F238E27FC236}">
                <a16:creationId xmlns:a16="http://schemas.microsoft.com/office/drawing/2014/main" id="{8DEAD6A7-E54C-4134-B9D5-26B4C37A7C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77658" y="3037029"/>
            <a:ext cx="3162300" cy="15144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345F4D4-09A2-4496-B78C-268EF6D1A9FE}"/>
              </a:ext>
            </a:extLst>
          </p:cNvPr>
          <p:cNvSpPr txBox="1"/>
          <p:nvPr/>
        </p:nvSpPr>
        <p:spPr>
          <a:xfrm>
            <a:off x="1124536" y="5146034"/>
            <a:ext cx="24047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 Waveform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4DB462-C41A-48FF-A55E-9B8989B566A0}"/>
              </a:ext>
            </a:extLst>
          </p:cNvPr>
          <p:cNvSpPr txBox="1"/>
          <p:nvPr/>
        </p:nvSpPr>
        <p:spPr>
          <a:xfrm>
            <a:off x="4848809" y="5011097"/>
            <a:ext cx="2561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DC Waveform / Rectified Waveform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BA32EAD-29CF-41EC-AEAA-954218EC775C}"/>
              </a:ext>
            </a:extLst>
          </p:cNvPr>
          <p:cNvSpPr txBox="1"/>
          <p:nvPr/>
        </p:nvSpPr>
        <p:spPr>
          <a:xfrm>
            <a:off x="8104419" y="4963471"/>
            <a:ext cx="29888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DC Waveform filtered using Capacitors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2E2E1D30-3CEB-4740-8C64-4C4B1DDC5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391977" cy="365125"/>
          </a:xfrm>
        </p:spPr>
        <p:txBody>
          <a:bodyPr/>
          <a:lstStyle/>
          <a:p>
            <a:r>
              <a:rPr lang="en-GB"/>
              <a:t>Lecture 2 / Electrical Principles 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D695638E-DD33-404E-A7BA-FF89BA5F3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796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3758-1654-4CF1-80FA-24E447C00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8846" y="277027"/>
            <a:ext cx="5362713" cy="56760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Uses of Capacitor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0C72B-054C-47FA-AC77-DA1AFCF215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Used to </a:t>
            </a:r>
            <a:r>
              <a:rPr lang="en-US" dirty="0" err="1"/>
              <a:t>synchronise</a:t>
            </a:r>
            <a:r>
              <a:rPr lang="en-US" dirty="0"/>
              <a:t> Voltage and Current (Power factor correction).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Chart&#10;&#10;Description automatically generated with medium confidence">
            <a:extLst>
              <a:ext uri="{FF2B5EF4-FFF2-40B4-BE49-F238E27FC236}">
                <a16:creationId xmlns:a16="http://schemas.microsoft.com/office/drawing/2014/main" id="{68F78E9B-45FF-4582-B1B5-BAFF2CBF91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437" y="2766258"/>
            <a:ext cx="4059505" cy="1585744"/>
          </a:xfrm>
          <a:prstGeom prst="rect">
            <a:avLst/>
          </a:prstGeom>
        </p:spPr>
      </p:pic>
      <p:pic>
        <p:nvPicPr>
          <p:cNvPr id="7" name="Picture 6" descr="A picture containing chart&#10;&#10;Description automatically generated">
            <a:extLst>
              <a:ext uri="{FF2B5EF4-FFF2-40B4-BE49-F238E27FC236}">
                <a16:creationId xmlns:a16="http://schemas.microsoft.com/office/drawing/2014/main" id="{7F89E4B4-419B-4844-84F4-D2ADFD1A52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3665" y="2530703"/>
            <a:ext cx="4006205" cy="1879132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86317F38-3805-4A0C-963B-15F6457E7C9E}"/>
              </a:ext>
            </a:extLst>
          </p:cNvPr>
          <p:cNvSpPr/>
          <p:nvPr/>
        </p:nvSpPr>
        <p:spPr>
          <a:xfrm>
            <a:off x="5135781" y="3470269"/>
            <a:ext cx="1527884" cy="548640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3B0A3F-EEAC-4FFC-999C-72A0452E96FC}"/>
              </a:ext>
            </a:extLst>
          </p:cNvPr>
          <p:cNvSpPr txBox="1"/>
          <p:nvPr/>
        </p:nvSpPr>
        <p:spPr>
          <a:xfrm>
            <a:off x="5193018" y="3559130"/>
            <a:ext cx="1232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Capacitor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5199796-EE15-4895-AD1E-ADFD4B87AAFB}"/>
              </a:ext>
            </a:extLst>
          </p:cNvPr>
          <p:cNvSpPr txBox="1"/>
          <p:nvPr/>
        </p:nvSpPr>
        <p:spPr>
          <a:xfrm>
            <a:off x="1125415" y="4650250"/>
            <a:ext cx="3685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Too many inductive loads are applied into a circuit, the current will lag the voltage.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D962B6F-7DD9-454D-A838-DFF8CF222267}"/>
              </a:ext>
            </a:extLst>
          </p:cNvPr>
          <p:cNvSpPr txBox="1"/>
          <p:nvPr/>
        </p:nvSpPr>
        <p:spPr>
          <a:xfrm>
            <a:off x="6846544" y="4650250"/>
            <a:ext cx="46901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Using Capacitor, Voltage and current can be aligned. Voltage and Current will be in phase.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7BF7FD44-0614-40EA-A454-36CB2CD5B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494083" cy="365125"/>
          </a:xfrm>
        </p:spPr>
        <p:txBody>
          <a:bodyPr/>
          <a:lstStyle/>
          <a:p>
            <a:r>
              <a:rPr lang="en-GB"/>
              <a:t>Lecture 2 / Electrical Principles 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66B13FD-BF18-49D8-97BB-E4D3A720F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0A457A-90DF-42D3-A329-E1F6B0B16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8094" y="220199"/>
            <a:ext cx="4840010" cy="88066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What is Inductance?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7882A5-6C62-4F32-BFFD-2999483C1D4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18" r="20433" b="1"/>
          <a:stretch/>
        </p:blipFill>
        <p:spPr>
          <a:xfrm>
            <a:off x="18940" y="1608176"/>
            <a:ext cx="4397823" cy="4074911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0F59D7-DC10-4B65-A6F8-F06E2E0F9C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1315" y="1251930"/>
            <a:ext cx="7438875" cy="4925033"/>
          </a:xfrm>
        </p:spPr>
        <p:txBody>
          <a:bodyPr>
            <a:normAutofit/>
          </a:bodyPr>
          <a:lstStyle/>
          <a:p>
            <a:r>
              <a:rPr lang="en-GB" sz="3200" dirty="0"/>
              <a:t>Inductance is defined as the tendency of an electric conductor to </a:t>
            </a:r>
            <a:r>
              <a:rPr lang="en-GB" sz="3200" b="1" dirty="0"/>
              <a:t>oppose a change in the electric current flowing </a:t>
            </a:r>
            <a:r>
              <a:rPr lang="en-GB" sz="3200" dirty="0"/>
              <a:t>through it.  </a:t>
            </a:r>
          </a:p>
          <a:p>
            <a:r>
              <a:rPr lang="en-GB" sz="3200" dirty="0"/>
              <a:t>This opposition is due to the magnetic field created by the current.</a:t>
            </a:r>
          </a:p>
          <a:p>
            <a:r>
              <a:rPr lang="en-IN" sz="3200" dirty="0"/>
              <a:t>The inductance is </a:t>
            </a:r>
            <a:r>
              <a:rPr lang="en-IN" sz="3200" b="1" dirty="0"/>
              <a:t>directly proportional to the number of turns in the coil.</a:t>
            </a:r>
          </a:p>
          <a:p>
            <a:r>
              <a:rPr lang="en-IN" sz="3200" dirty="0"/>
              <a:t>Inductance is represented by </a:t>
            </a:r>
            <a:r>
              <a:rPr lang="en-IN" sz="3200" b="1" dirty="0"/>
              <a:t>L</a:t>
            </a:r>
          </a:p>
          <a:p>
            <a:r>
              <a:rPr lang="en-IN" sz="3200" dirty="0"/>
              <a:t>Unit of inductance is </a:t>
            </a:r>
            <a:r>
              <a:rPr lang="en-IN" sz="3200" b="1" dirty="0"/>
              <a:t>Henry.</a:t>
            </a:r>
            <a:endParaRPr lang="en-US" sz="3200" dirty="0"/>
          </a:p>
          <a:p>
            <a:endParaRPr lang="en-US" sz="3200" dirty="0"/>
          </a:p>
          <a:p>
            <a:endParaRPr lang="en-IN" sz="3200" b="1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776BDB1-661C-4EE5-A2F7-104DB1403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GB"/>
              <a:t>Lecture 2 / Electrical Principles 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7356E07-108E-4FEB-BB7D-830AF3FB7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9DBF203C-B400-4321-9A46-B048ADAD1FCD}" type="slidenum">
              <a:rPr lang="en-US" smtClean="0"/>
              <a:pPr>
                <a:spcAft>
                  <a:spcPts val="600"/>
                </a:spcAft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80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28181" y="-528"/>
            <a:ext cx="6091312" cy="12058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>
                <a:solidFill>
                  <a:srgbClr val="FEFFFF"/>
                </a:solidFill>
              </a:rPr>
              <a:t>What is an Inductor?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1239" y="1825625"/>
            <a:ext cx="5773883" cy="35631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An inductor is a </a:t>
            </a:r>
            <a:r>
              <a:rPr lang="en-US" sz="3200" b="1" dirty="0"/>
              <a:t>passive electronic component </a:t>
            </a:r>
            <a:r>
              <a:rPr lang="en-US" sz="3200" dirty="0"/>
              <a:t>that </a:t>
            </a:r>
            <a:r>
              <a:rPr lang="en-US" sz="3200" b="1" dirty="0"/>
              <a:t>stores energy in the form of  magnetic field</a:t>
            </a:r>
            <a:r>
              <a:rPr lang="en-US" sz="3200" dirty="0"/>
              <a:t>.</a:t>
            </a:r>
          </a:p>
          <a:p>
            <a:endParaRPr lang="en-US" sz="2400" dirty="0"/>
          </a:p>
          <a:p>
            <a:pPr marL="0"/>
            <a:endParaRPr lang="en-US" sz="2400" b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18628" y="1467980"/>
            <a:ext cx="2603731" cy="1855158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95528" y="6382512"/>
            <a:ext cx="6757416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Lecture 2 / Electrical Principles </a:t>
            </a:r>
            <a:endParaRPr lang="en-US" sz="1000" kern="120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707624" y="6382512"/>
            <a:ext cx="685800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z="1000"/>
              <a:pPr>
                <a:spcAft>
                  <a:spcPts val="600"/>
                </a:spcAft>
              </a:pPr>
              <a:t>22</a:t>
            </a:fld>
            <a:endParaRPr lang="en-US" sz="100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8E73DA0-A6D6-4FF2-AFFE-6A573F1ABA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050" name="Picture 2" descr="High Strength Electric Choke at Best Price in Bhosari | Harikrushna Trading  Co.">
            <a:extLst>
              <a:ext uri="{FF2B5EF4-FFF2-40B4-BE49-F238E27FC236}">
                <a16:creationId xmlns:a16="http://schemas.microsoft.com/office/drawing/2014/main" id="{2B6645C1-1295-37EB-7E7B-35E4547903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057" y="1410842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Content Placeholder 6" descr="Diagram, schematic&#10;&#10;Description automatically generated">
            <a:extLst>
              <a:ext uri="{FF2B5EF4-FFF2-40B4-BE49-F238E27FC236}">
                <a16:creationId xmlns:a16="http://schemas.microsoft.com/office/drawing/2014/main" id="{8DF43C46-3221-4A10-80D6-7323CEF22B8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7968" y="4001294"/>
            <a:ext cx="5464796" cy="2040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8668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85AF7-0C92-42F5-BD44-E33931BA5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1439" y="206866"/>
            <a:ext cx="5940567" cy="813162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Uses of inductance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A4FD84-81D3-46FA-A57E-85B5B3872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0" y="2002536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 sz="1100">
                <a:solidFill>
                  <a:srgbClr val="FFFFFF"/>
                </a:solidFill>
              </a:rPr>
              <a:t>Lecture 2 / Electrical Principles </a:t>
            </a:r>
            <a:endParaRPr lang="en-US" sz="1100">
              <a:solidFill>
                <a:srgbClr val="FFFFFF"/>
              </a:solidFill>
            </a:endParaRPr>
          </a:p>
        </p:txBody>
      </p:sp>
      <p:pic>
        <p:nvPicPr>
          <p:cNvPr id="13" name="Picture 2" descr="electric motor Cheaper Than Retail Price&gt; Buy Clothing, Accessories and  lifestyle products for women &amp; men -">
            <a:extLst>
              <a:ext uri="{FF2B5EF4-FFF2-40B4-BE49-F238E27FC236}">
                <a16:creationId xmlns:a16="http://schemas.microsoft.com/office/drawing/2014/main" id="{49FF28BD-7FF5-47E0-A30D-2B7F626AE5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9" r="23809" b="3"/>
          <a:stretch/>
        </p:blipFill>
        <p:spPr bwMode="auto">
          <a:xfrm>
            <a:off x="597016" y="1239177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0" descr="Automotive Relay 12V 30 Amp, Automobile Relays, Truck Relay, Car Relay,  मोटर वाहन के रिले, ऑटोमोटिव रिले in Wazirpur, Delhi , Space Auto | ID:  6681167188">
            <a:extLst>
              <a:ext uri="{FF2B5EF4-FFF2-40B4-BE49-F238E27FC236}">
                <a16:creationId xmlns:a16="http://schemas.microsoft.com/office/drawing/2014/main" id="{C02E97F2-2C7A-4E14-95B5-90A52B0310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-4"/>
          <a:stretch/>
        </p:blipFill>
        <p:spPr bwMode="auto">
          <a:xfrm>
            <a:off x="3555237" y="1146068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C20C81-87FC-457F-BA9D-DF005C0FBCD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555" r="1" b="1"/>
          <a:stretch/>
        </p:blipFill>
        <p:spPr>
          <a:xfrm>
            <a:off x="6425862" y="1239177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pic>
        <p:nvPicPr>
          <p:cNvPr id="9" name="Picture 8" descr="A picture containing engine&#10;&#10;Description automatically generated">
            <a:extLst>
              <a:ext uri="{FF2B5EF4-FFF2-40B4-BE49-F238E27FC236}">
                <a16:creationId xmlns:a16="http://schemas.microsoft.com/office/drawing/2014/main" id="{1D328769-DE84-4EB8-884A-D0FBDD80E54F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882" r="8977" b="4"/>
          <a:stretch/>
        </p:blipFill>
        <p:spPr>
          <a:xfrm>
            <a:off x="9357397" y="1239177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B44F6-84F1-4105-8F9D-CAB4CBE28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3117551"/>
            <a:ext cx="11074084" cy="3533583"/>
          </a:xfrm>
        </p:spPr>
        <p:txBody>
          <a:bodyPr anchor="ctr">
            <a:normAutofit/>
          </a:bodyPr>
          <a:lstStyle/>
          <a:p>
            <a:r>
              <a:rPr lang="en-US" dirty="0"/>
              <a:t>Used in Inductive proximity </a:t>
            </a:r>
            <a:r>
              <a:rPr lang="en-US" b="1" dirty="0"/>
              <a:t>Sensors</a:t>
            </a:r>
            <a:r>
              <a:rPr lang="en-US" dirty="0"/>
              <a:t> (used in traffic lights to detect traffic density)</a:t>
            </a:r>
          </a:p>
          <a:p>
            <a:r>
              <a:rPr lang="en-US" dirty="0"/>
              <a:t>Used in </a:t>
            </a:r>
            <a:r>
              <a:rPr lang="en-US" b="1" dirty="0"/>
              <a:t>Tuning Circuits </a:t>
            </a:r>
            <a:r>
              <a:rPr lang="en-US" dirty="0"/>
              <a:t>to select the desired frequency. (radio)</a:t>
            </a:r>
          </a:p>
          <a:p>
            <a:r>
              <a:rPr lang="en-US" dirty="0"/>
              <a:t>Used in </a:t>
            </a:r>
            <a:r>
              <a:rPr lang="en-US" b="1" dirty="0"/>
              <a:t>Transformers,</a:t>
            </a:r>
            <a:r>
              <a:rPr lang="en-US" dirty="0"/>
              <a:t> </a:t>
            </a:r>
            <a:r>
              <a:rPr lang="en-US" b="1" dirty="0"/>
              <a:t>Relays and so many</a:t>
            </a:r>
            <a:r>
              <a:rPr lang="en-US" dirty="0"/>
              <a:t>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833C63-831B-49F6-B66A-3A40BC414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DBF203C-B400-4321-9A46-B048ADAD1FCD}" type="slidenum">
              <a:rPr lang="en-US" sz="1100"/>
              <a:pPr>
                <a:spcAft>
                  <a:spcPts val="600"/>
                </a:spcAft>
              </a:pPr>
              <a:t>23</a:t>
            </a:fld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301173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469" y="-33067"/>
            <a:ext cx="7613061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What is Ohm’s Law?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E2B0DA-FE26-441B-8506-6879EE7D1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4905"/>
            <a:ext cx="6495919" cy="50268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dirty="0"/>
              <a:t>Ohm’s law state that the </a:t>
            </a:r>
            <a:r>
              <a:rPr lang="en-IN" sz="3200" b="1" dirty="0"/>
              <a:t>Current</a:t>
            </a:r>
            <a:r>
              <a:rPr lang="en-IN" sz="3200" dirty="0"/>
              <a:t> </a:t>
            </a:r>
            <a:r>
              <a:rPr lang="en-IN" sz="3200" b="1" dirty="0"/>
              <a:t>through a conductor is directly proportional to the voltage across the same conductor and inversely proportional to the resistance</a:t>
            </a:r>
            <a:r>
              <a:rPr lang="en-IN" sz="3200" dirty="0"/>
              <a:t>, provided the </a:t>
            </a:r>
            <a:r>
              <a:rPr lang="en-IN" sz="3200" b="1" dirty="0"/>
              <a:t>physical properties and the temperature remains constant.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493FE5-615F-493C-81CD-D2F929E37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52226" y="6461781"/>
            <a:ext cx="6384361" cy="365125"/>
          </a:xfrm>
        </p:spPr>
        <p:txBody>
          <a:bodyPr/>
          <a:lstStyle/>
          <a:p>
            <a:r>
              <a:rPr lang="en-GB"/>
              <a:t>Lecture 2 / Electrical Principles 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62D6CCC-04B0-44A3-B848-C0F0C7AC4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24</a:t>
            </a:fld>
            <a:endParaRPr lang="en-US"/>
          </a:p>
        </p:txBody>
      </p:sp>
      <p:pic>
        <p:nvPicPr>
          <p:cNvPr id="2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1081F312-4E33-4ACA-ACB7-6FE89EC576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4928" y="1718853"/>
            <a:ext cx="433382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49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469" y="-33067"/>
            <a:ext cx="7613061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What is Ohm’s Law?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434905"/>
                <a:ext cx="10515600" cy="502687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dirty="0"/>
                  <a:t>Ohm’s law is given as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𝜶</m:t>
                      </m:r>
                      <m:r>
                        <a:rPr lang="en-US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𝑽</m:t>
                      </m:r>
                    </m:oMath>
                  </m:oMathPara>
                </a14:m>
                <a:endParaRPr lang="en-GB" b="1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𝐈</m:t>
                      </m:r>
                      <m:r>
                        <a:rPr lang="en-US" b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𝛂</m:t>
                      </m:r>
                      <m:f>
                        <m:f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>
                              <a:latin typeface="Cambria Math" panose="02040503050406030204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en-GB" b="1">
                              <a:latin typeface="Cambria Math" panose="02040503050406030204" pitchFamily="18" charset="0"/>
                            </a:rPr>
                            <m:t>𝐑</m:t>
                          </m:r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The Proportionality constant is R (Resistance), so the equation become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>
                          <a:latin typeface="Cambria Math" panose="02040503050406030204" pitchFamily="18" charset="0"/>
                        </a:rPr>
                        <m:t>𝑽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𝑰𝑹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Where,</a:t>
                </a:r>
              </a:p>
              <a:p>
                <a:pPr marL="0" indent="0">
                  <a:buNone/>
                </a:pPr>
                <a:r>
                  <a:rPr lang="en-IN" dirty="0"/>
                  <a:t>	V – Voltage across the conductor </a:t>
                </a:r>
              </a:p>
              <a:p>
                <a:pPr marL="0" indent="0">
                  <a:buNone/>
                </a:pPr>
                <a:r>
                  <a:rPr lang="en-IN" dirty="0"/>
                  <a:t>	I  – Current across the conductor</a:t>
                </a:r>
              </a:p>
              <a:p>
                <a:pPr marL="0" indent="0">
                  <a:buNone/>
                </a:pPr>
                <a:r>
                  <a:rPr lang="en-IN" dirty="0"/>
                  <a:t>	R – Resistance across the conductor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434905"/>
                <a:ext cx="10515600" cy="5026876"/>
              </a:xfrm>
              <a:blipFill>
                <a:blip r:embed="rId2"/>
                <a:stretch>
                  <a:fillRect l="-1217" t="-19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493FE5-615F-493C-81CD-D2F929E37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64839" y="6461781"/>
            <a:ext cx="6371748" cy="365125"/>
          </a:xfrm>
        </p:spPr>
        <p:txBody>
          <a:bodyPr/>
          <a:lstStyle/>
          <a:p>
            <a:r>
              <a:rPr lang="en-GB"/>
              <a:t>Lecture 2 / Electrical Principles 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62D6CCC-04B0-44A3-B848-C0F0C7AC4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473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2391" y="-92054"/>
            <a:ext cx="6858221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Ohm’s Law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199" y="1477108"/>
                <a:ext cx="11077135" cy="501576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Using Ohm’s law, the Voltage, Current and the resistance can be calculated.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Ohm’s law to calculate Voltage</a:t>
                </a:r>
              </a:p>
              <a:p>
                <a:pPr marL="0" indent="0">
                  <a:buNone/>
                </a:pPr>
                <a:r>
                  <a:rPr lang="en-IN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𝐼𝑅</m:t>
                    </m:r>
                  </m:oMath>
                </a14:m>
                <a:endParaRPr lang="en-US" b="0" dirty="0"/>
              </a:p>
              <a:p>
                <a:pPr marL="0" indent="0">
                  <a:buNone/>
                </a:pPr>
                <a:r>
                  <a:rPr lang="en-IN" dirty="0"/>
                  <a:t>Ohm’s law to calculate Current</a:t>
                </a:r>
              </a:p>
              <a:p>
                <a:pPr marL="0" indent="0">
                  <a:buNone/>
                </a:pPr>
                <a:r>
                  <a:rPr lang="en-IN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Ohm’s law to calculated resistance</a:t>
                </a:r>
              </a:p>
              <a:p>
                <a:pPr marL="0" indent="0">
                  <a:buNone/>
                </a:pPr>
                <a:r>
                  <a:rPr lang="en-IN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199" y="1477108"/>
                <a:ext cx="11077135" cy="5015767"/>
              </a:xfrm>
              <a:blipFill>
                <a:blip r:embed="rId2"/>
                <a:stretch>
                  <a:fillRect l="-1100" t="-1944" r="-33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7D8102A-CA7F-46A8-A62D-38A753931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06273" y="6461781"/>
            <a:ext cx="5930314" cy="365125"/>
          </a:xfrm>
        </p:spPr>
        <p:txBody>
          <a:bodyPr/>
          <a:lstStyle/>
          <a:p>
            <a:r>
              <a:rPr lang="en-GB"/>
              <a:t>Lecture 2 / Electrical Principles 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6A909D-F9D4-49CC-A255-59DDD425F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024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986C8-3B83-4E4F-8452-BD6E919AF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2659" y="0"/>
            <a:ext cx="5218138" cy="1135737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Limitations of Ohm’s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E6A30-7F03-4720-B2BD-421BF6FF5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489904"/>
            <a:ext cx="10905066" cy="4393982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US" b="0" i="0" dirty="0">
                <a:effectLst/>
              </a:rPr>
              <a:t>It </a:t>
            </a:r>
            <a:r>
              <a:rPr lang="en-US" b="1" i="0" dirty="0">
                <a:effectLst/>
              </a:rPr>
              <a:t>cannot</a:t>
            </a:r>
            <a:r>
              <a:rPr lang="en-US" b="0" i="0" dirty="0">
                <a:effectLst/>
              </a:rPr>
              <a:t> be applied in a circuit, in which the </a:t>
            </a:r>
            <a:r>
              <a:rPr lang="en-US" b="1" i="0" dirty="0">
                <a:effectLst/>
              </a:rPr>
              <a:t>temperature keeps changing.</a:t>
            </a:r>
          </a:p>
          <a:p>
            <a:pPr>
              <a:buFont typeface="+mj-lt"/>
              <a:buAutoNum type="arabicPeriod"/>
            </a:pPr>
            <a:r>
              <a:rPr lang="en-US" b="0" i="0" dirty="0">
                <a:effectLst/>
              </a:rPr>
              <a:t>This law </a:t>
            </a:r>
            <a:r>
              <a:rPr lang="en-US" b="1" i="0" dirty="0">
                <a:effectLst/>
              </a:rPr>
              <a:t>cannot</a:t>
            </a:r>
            <a:r>
              <a:rPr lang="en-US" b="0" i="0" dirty="0">
                <a:effectLst/>
              </a:rPr>
              <a:t> be applied to </a:t>
            </a:r>
            <a:r>
              <a:rPr lang="en-US" b="1" i="0" dirty="0">
                <a:effectLst/>
              </a:rPr>
              <a:t>unilateral networks</a:t>
            </a:r>
            <a:r>
              <a:rPr lang="en-US" b="0" i="0" dirty="0">
                <a:effectLst/>
              </a:rPr>
              <a:t>.</a:t>
            </a:r>
            <a:br>
              <a:rPr lang="en-US" b="0" i="0" dirty="0">
                <a:effectLst/>
              </a:rPr>
            </a:br>
            <a:r>
              <a:rPr lang="en-US" b="0" i="0" dirty="0">
                <a:effectLst/>
              </a:rPr>
              <a:t>(</a:t>
            </a:r>
            <a:r>
              <a:rPr lang="en-US" dirty="0"/>
              <a:t>Circuit having elements like diode, transistors,</a:t>
            </a:r>
            <a:r>
              <a:rPr lang="en-US" b="0" i="0" dirty="0">
                <a:effectLst/>
              </a:rPr>
              <a:t> etc.)</a:t>
            </a:r>
          </a:p>
          <a:p>
            <a:pPr>
              <a:buFont typeface="+mj-lt"/>
              <a:buAutoNum type="arabicPeriod"/>
            </a:pPr>
            <a:r>
              <a:rPr lang="en-US" i="0" dirty="0">
                <a:effectLst/>
              </a:rPr>
              <a:t>It</a:t>
            </a:r>
            <a:r>
              <a:rPr lang="en-US" b="0" i="0" dirty="0">
                <a:effectLst/>
              </a:rPr>
              <a:t> is also </a:t>
            </a:r>
            <a:r>
              <a:rPr lang="en-US" b="1" i="0" dirty="0">
                <a:effectLst/>
              </a:rPr>
              <a:t>not applicable </a:t>
            </a:r>
            <a:r>
              <a:rPr lang="en-US" b="1" dirty="0"/>
              <a:t>in</a:t>
            </a:r>
            <a:r>
              <a:rPr lang="en-US" b="1" i="0" dirty="0">
                <a:effectLst/>
              </a:rPr>
              <a:t> non – linear elements.</a:t>
            </a:r>
            <a:br>
              <a:rPr lang="en-US" b="1" i="0" dirty="0">
                <a:effectLst/>
              </a:rPr>
            </a:br>
            <a:r>
              <a:rPr lang="en-US" b="0" i="0" dirty="0">
                <a:effectLst/>
              </a:rPr>
              <a:t>(Non-linear elements are those which do not have </a:t>
            </a:r>
            <a:r>
              <a:rPr lang="en-US" dirty="0"/>
              <a:t>current</a:t>
            </a:r>
            <a:r>
              <a:rPr lang="en-US" b="0" i="0" dirty="0">
                <a:effectLst/>
              </a:rPr>
              <a:t> exactly proportional to the applied voltage)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9BE75B-3E1B-4D19-9B93-BBA568051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02583" y="6387574"/>
            <a:ext cx="41148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GB"/>
              <a:t>Lecture 2 / Electrical Principles 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0F444-A0FD-431F-AFEF-9831A619E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05333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9FBC557F-7F9C-4EBE-B3C2-1B34064EB67F}" type="slidenum">
              <a:rPr lang="en-US" smtClean="0"/>
              <a:pPr>
                <a:spcAft>
                  <a:spcPts val="600"/>
                </a:spcAft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58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356" y="15204"/>
            <a:ext cx="5922121" cy="1325563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Exercise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current flowing through the resistor in the following circuit diagram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816526" y="6461781"/>
            <a:ext cx="6220061" cy="365125"/>
          </a:xfrm>
        </p:spPr>
        <p:txBody>
          <a:bodyPr/>
          <a:lstStyle/>
          <a:p>
            <a:r>
              <a:rPr lang="en-GB"/>
              <a:t>Lecture 2 / Electrical Principles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392" y="2846838"/>
            <a:ext cx="2752036" cy="297122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5D6C981-5E58-4502-B2A4-9D582EFF1CF0}"/>
                  </a:ext>
                </a:extLst>
              </p:cNvPr>
              <p:cNvSpPr txBox="1"/>
              <p:nvPr/>
            </p:nvSpPr>
            <p:spPr>
              <a:xfrm>
                <a:off x="8181079" y="3265005"/>
                <a:ext cx="3114819" cy="23341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b="1" dirty="0"/>
                  <a:t>	</a:t>
                </a:r>
                <a:r>
                  <a:rPr lang="en-IN" sz="2800" dirty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IN" sz="2800" dirty="0"/>
              </a:p>
              <a:p>
                <a:r>
                  <a:rPr lang="en-IN" sz="2800" dirty="0"/>
                  <a:t>	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den>
                    </m:f>
                    <m:r>
                      <a:rPr lang="en-GB" sz="28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sz="2800" dirty="0"/>
              </a:p>
              <a:p>
                <a:pPr marL="0" indent="0">
                  <a:buNone/>
                </a:pPr>
                <a:r>
                  <a:rPr lang="en-IN" sz="2800" dirty="0"/>
                  <a:t>	</a:t>
                </a:r>
                <a14:m>
                  <m:oMath xmlns:m="http://schemas.openxmlformats.org/officeDocument/2006/math">
                    <m:r>
                      <a:rPr lang="en-IN" sz="2800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sz="2800" i="1" dirty="0" smtClean="0">
                        <a:latin typeface="Cambria Math" panose="02040503050406030204" pitchFamily="18" charset="0"/>
                      </a:rPr>
                      <m:t> = 0.5</m:t>
                    </m:r>
                    <m:r>
                      <a:rPr lang="en-IN" sz="2800" i="1" dirty="0" smtClean="0">
                        <a:latin typeface="Cambria Math" panose="02040503050406030204" pitchFamily="18" charset="0"/>
                      </a:rPr>
                      <m:t>𝐴</m:t>
                    </m:r>
                  </m:oMath>
                </a14:m>
                <a:endParaRPr lang="en-IN" sz="2800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5D6C981-5E58-4502-B2A4-9D582EFF1CF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81079" y="3265005"/>
                <a:ext cx="3114819" cy="2334165"/>
              </a:xfrm>
              <a:prstGeom prst="rect">
                <a:avLst/>
              </a:prstGeom>
              <a:blipFill>
                <a:blip r:embed="rId3"/>
                <a:stretch>
                  <a:fillRect l="-1566" t="-15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7034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0877" y="-69644"/>
            <a:ext cx="3768063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Exercise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Voltage across the resistor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730609" y="6461781"/>
            <a:ext cx="6305978" cy="365125"/>
          </a:xfrm>
        </p:spPr>
        <p:txBody>
          <a:bodyPr/>
          <a:lstStyle/>
          <a:p>
            <a:r>
              <a:rPr lang="en-GB"/>
              <a:t>Lecture 2 / Electrical Principles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7" name="Picture 6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DF838B1C-C5C6-47B3-A444-ABFA96BF08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2480469"/>
            <a:ext cx="3276600" cy="325205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E8A8A64-9F39-42E9-8687-2904A4DEDCA8}"/>
              </a:ext>
            </a:extLst>
          </p:cNvPr>
          <p:cNvSpPr txBox="1"/>
          <p:nvPr/>
        </p:nvSpPr>
        <p:spPr>
          <a:xfrm>
            <a:off x="7496985" y="2811209"/>
            <a:ext cx="284321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IN" sz="2400" b="1" dirty="0"/>
              <a:t>Solution:</a:t>
            </a:r>
          </a:p>
          <a:p>
            <a:pPr marL="0" indent="0">
              <a:buNone/>
            </a:pPr>
            <a:r>
              <a:rPr lang="en-IN" sz="2400" b="1" dirty="0"/>
              <a:t>	</a:t>
            </a:r>
            <a:r>
              <a:rPr lang="en-IN" sz="2400" dirty="0"/>
              <a:t>V = IR</a:t>
            </a:r>
          </a:p>
          <a:p>
            <a:pPr marL="0" indent="0">
              <a:buNone/>
            </a:pPr>
            <a:r>
              <a:rPr lang="en-IN" sz="2400" dirty="0"/>
              <a:t>	V = 1.5 × 22</a:t>
            </a:r>
          </a:p>
          <a:p>
            <a:pPr marL="0" indent="0">
              <a:buNone/>
            </a:pPr>
            <a:r>
              <a:rPr lang="en-IN" sz="2400" dirty="0"/>
              <a:t>	</a:t>
            </a:r>
            <a:r>
              <a:rPr lang="en-IN" sz="2400" b="1" dirty="0"/>
              <a:t>V = 33 V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6831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9992" y="-56649"/>
            <a:ext cx="4270342" cy="1325563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</a:rPr>
              <a:t>Exercise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resistance across the resistor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405353" y="6461781"/>
            <a:ext cx="6631234" cy="365125"/>
          </a:xfrm>
        </p:spPr>
        <p:txBody>
          <a:bodyPr/>
          <a:lstStyle/>
          <a:p>
            <a:r>
              <a:rPr lang="en-GB"/>
              <a:t>Lecture 2 / Electrical Principles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/>
              <p:nvPr/>
            </p:nvSpPr>
            <p:spPr>
              <a:xfrm>
                <a:off x="7458075" y="2480468"/>
                <a:ext cx="3571875" cy="33178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sz="2800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sz="2800" b="1" dirty="0"/>
                  <a:t>	</a:t>
                </a:r>
                <a:r>
                  <a:rPr lang="en-IN" sz="2800" dirty="0"/>
                  <a:t>R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endParaRPr lang="en-IN" sz="2800" dirty="0"/>
              </a:p>
              <a:p>
                <a:r>
                  <a:rPr lang="en-IN" sz="2800" dirty="0"/>
                  <a:t>	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8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800" dirty="0"/>
              </a:p>
              <a:p>
                <a:endParaRPr lang="en-IN" sz="2800" dirty="0"/>
              </a:p>
              <a:p>
                <a:r>
                  <a:rPr lang="en-IN" sz="2800" dirty="0"/>
                  <a:t>	</a:t>
                </a:r>
                <a:r>
                  <a:rPr lang="en-IN" sz="2800" b="1" dirty="0"/>
                  <a:t>R = 2.5 </a:t>
                </a:r>
                <a:r>
                  <a:rPr lang="el-GR" sz="2800" b="1" dirty="0"/>
                  <a:t>Ω</a:t>
                </a:r>
                <a:endParaRPr lang="en-IN" sz="2800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8075" y="2480468"/>
                <a:ext cx="3571875" cy="3317831"/>
              </a:xfrm>
              <a:prstGeom prst="rect">
                <a:avLst/>
              </a:prstGeom>
              <a:blipFill>
                <a:blip r:embed="rId2"/>
                <a:stretch>
                  <a:fillRect l="-3413" t="-18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 descr="Diagram, schematic&#10;&#10;Description automatically generated">
            <a:extLst>
              <a:ext uri="{FF2B5EF4-FFF2-40B4-BE49-F238E27FC236}">
                <a16:creationId xmlns:a16="http://schemas.microsoft.com/office/drawing/2014/main" id="{4F8D0CCF-DADC-4445-9CC6-1824BAC3B3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312" y="2710021"/>
            <a:ext cx="3209925" cy="2940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792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9992" y="-56649"/>
            <a:ext cx="4270342" cy="1325563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</a:rPr>
              <a:t>Exercise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resistance in a circuit, if the current across the circuit is 2mA and the potential difference is 200V.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 / Electrical Principles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/>
              <p:nvPr/>
            </p:nvSpPr>
            <p:spPr>
              <a:xfrm>
                <a:off x="1133475" y="2530689"/>
                <a:ext cx="3571875" cy="37452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sz="2800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sz="2800" b="1" dirty="0"/>
                  <a:t>	</a:t>
                </a:r>
                <a:r>
                  <a:rPr lang="en-IN" sz="2800" dirty="0"/>
                  <a:t>R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endParaRPr lang="en-IN" sz="2800" dirty="0"/>
              </a:p>
              <a:p>
                <a:r>
                  <a:rPr lang="en-IN" sz="2800" dirty="0"/>
                  <a:t>	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200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0.002</m:t>
                        </m:r>
                      </m:den>
                    </m:f>
                    <m:r>
                      <a:rPr lang="en-GB" sz="28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800" dirty="0"/>
              </a:p>
              <a:p>
                <a:endParaRPr lang="en-IN" sz="2800" dirty="0"/>
              </a:p>
              <a:p>
                <a:r>
                  <a:rPr lang="en-IN" sz="2800" dirty="0"/>
                  <a:t>	</a:t>
                </a:r>
                <a:r>
                  <a:rPr lang="en-IN" sz="2800" b="1" dirty="0"/>
                  <a:t>R = 100,000 </a:t>
                </a:r>
                <a:r>
                  <a:rPr lang="el-GR" sz="2800" b="1" dirty="0"/>
                  <a:t>Ω</a:t>
                </a:r>
                <a:endParaRPr lang="en-GB" sz="2800" b="1" dirty="0"/>
              </a:p>
              <a:p>
                <a:r>
                  <a:rPr lang="en-GB" sz="2800" b="1" dirty="0"/>
                  <a:t>	R = 100K</a:t>
                </a:r>
                <a:r>
                  <a:rPr lang="el-GR" sz="2800" b="1" dirty="0"/>
                  <a:t>Ω</a:t>
                </a:r>
                <a:endParaRPr lang="en-IN" sz="2800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475" y="2530689"/>
                <a:ext cx="3571875" cy="3745256"/>
              </a:xfrm>
              <a:prstGeom prst="rect">
                <a:avLst/>
              </a:prstGeom>
              <a:blipFill>
                <a:blip r:embed="rId2"/>
                <a:stretch>
                  <a:fillRect l="-3584" t="-14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7718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26878-F3D1-E63C-E847-CFA096232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1542-3155-C979-BA8F-1EA60154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557" y="31094"/>
            <a:ext cx="4742885" cy="1325563"/>
          </a:xfrm>
        </p:spPr>
        <p:txBody>
          <a:bodyPr>
            <a:normAutofit/>
          </a:bodyPr>
          <a:lstStyle/>
          <a:p>
            <a:pPr algn="l"/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2808-71FC-2394-0597-9CC0D0AF7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79" y="1632446"/>
            <a:ext cx="10359107" cy="44222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References: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[1] J. W. Nilsson and S. A. Riedel, </a:t>
            </a:r>
            <a:r>
              <a:rPr lang="en-GB" i="1" dirty="0"/>
              <a:t>Electric Circuits</a:t>
            </a:r>
            <a:r>
              <a:rPr lang="en-GB" dirty="0"/>
              <a:t>, 12th ed. Upper Saddle River, NJ: Pearson, 2019.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/>
              <a:t>[2] </a:t>
            </a:r>
            <a:r>
              <a:rPr lang="en-GB" dirty="0"/>
              <a:t>J. Bird, </a:t>
            </a:r>
            <a:r>
              <a:rPr lang="en-GB" i="1" dirty="0"/>
              <a:t>Electrical Circuit Theory and Technology</a:t>
            </a:r>
            <a:r>
              <a:rPr lang="en-GB" dirty="0"/>
              <a:t>, 7th ed. London: Routledge, 2021.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CD9E1A-9F11-733F-03D1-AFAA85367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dirty="0"/>
              <a:t>Lecture – 2 / 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BBD189-593B-1DA5-C4D2-64A06ADF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691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73568" y="6461781"/>
            <a:ext cx="6263019" cy="365125"/>
          </a:xfrm>
        </p:spPr>
        <p:txBody>
          <a:bodyPr/>
          <a:lstStyle/>
          <a:p>
            <a:r>
              <a:rPr lang="en-GB"/>
              <a:t>Lecture 2 / Electrical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1564</Words>
  <Application>Microsoft Office PowerPoint</Application>
  <PresentationFormat>Widescreen</PresentationFormat>
  <Paragraphs>283</Paragraphs>
  <Slides>33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Arial</vt:lpstr>
      <vt:lpstr>Calibri</vt:lpstr>
      <vt:lpstr>Calibri Light</vt:lpstr>
      <vt:lpstr>Cambria Math</vt:lpstr>
      <vt:lpstr>Univers</vt:lpstr>
      <vt:lpstr>UWTSD 200_Title Page 2</vt:lpstr>
      <vt:lpstr>UWTSD 200_Text 4</vt:lpstr>
      <vt:lpstr>PowerPoint Presentation</vt:lpstr>
      <vt:lpstr>Content</vt:lpstr>
      <vt:lpstr>Learning Outcome</vt:lpstr>
      <vt:lpstr>What is Resistance?</vt:lpstr>
      <vt:lpstr>Resistor (R)</vt:lpstr>
      <vt:lpstr>Resistor (R)</vt:lpstr>
      <vt:lpstr>Resistivity (ρ)</vt:lpstr>
      <vt:lpstr>Resistivity (ρ)</vt:lpstr>
      <vt:lpstr>Variation in resistivity</vt:lpstr>
      <vt:lpstr>SUPERCONDUCTVITY</vt:lpstr>
      <vt:lpstr>Questions on resistivity</vt:lpstr>
      <vt:lpstr>What is Capacitance?</vt:lpstr>
      <vt:lpstr>What is Capacitor? </vt:lpstr>
      <vt:lpstr>Capacitor circuit</vt:lpstr>
      <vt:lpstr>Capacitor circuit</vt:lpstr>
      <vt:lpstr>Capacitor circuit</vt:lpstr>
      <vt:lpstr>Uses of Capacitor</vt:lpstr>
      <vt:lpstr>Uses of Capacitor</vt:lpstr>
      <vt:lpstr>Uses of Capacitor</vt:lpstr>
      <vt:lpstr>Uses of Capacitor</vt:lpstr>
      <vt:lpstr>What is Inductance?</vt:lpstr>
      <vt:lpstr>What is an Inductor?</vt:lpstr>
      <vt:lpstr>Uses of inductance</vt:lpstr>
      <vt:lpstr>What is Ohm’s Law?</vt:lpstr>
      <vt:lpstr>What is Ohm’s Law?</vt:lpstr>
      <vt:lpstr>Ohm’s Law</vt:lpstr>
      <vt:lpstr>Limitations of Ohm’s law</vt:lpstr>
      <vt:lpstr>Exercise 1</vt:lpstr>
      <vt:lpstr>Exercise 2</vt:lpstr>
      <vt:lpstr>Exercise 3</vt:lpstr>
      <vt:lpstr>Exercise 4</vt:lpstr>
      <vt:lpstr>PowerPoint Presentation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111</cp:revision>
  <dcterms:created xsi:type="dcterms:W3CDTF">2021-03-09T15:35:42Z</dcterms:created>
  <dcterms:modified xsi:type="dcterms:W3CDTF">2025-12-12T12:35:02Z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