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03" r:id="rId2"/>
    <p:sldId id="304" r:id="rId3"/>
    <p:sldId id="305" r:id="rId4"/>
    <p:sldId id="306" r:id="rId5"/>
    <p:sldId id="308" r:id="rId6"/>
    <p:sldId id="309" r:id="rId7"/>
    <p:sldId id="307" r:id="rId8"/>
    <p:sldId id="310" r:id="rId9"/>
    <p:sldId id="324" r:id="rId10"/>
    <p:sldId id="311" r:id="rId11"/>
    <p:sldId id="312" r:id="rId12"/>
    <p:sldId id="326" r:id="rId13"/>
    <p:sldId id="327" r:id="rId14"/>
    <p:sldId id="315" r:id="rId15"/>
    <p:sldId id="328" r:id="rId16"/>
    <p:sldId id="316" r:id="rId17"/>
    <p:sldId id="329" r:id="rId18"/>
    <p:sldId id="317" r:id="rId19"/>
    <p:sldId id="319" r:id="rId20"/>
    <p:sldId id="320" r:id="rId21"/>
    <p:sldId id="321" r:id="rId22"/>
    <p:sldId id="322" r:id="rId23"/>
    <p:sldId id="323" r:id="rId24"/>
    <p:sldId id="331" r:id="rId25"/>
    <p:sldId id="325" r:id="rId26"/>
    <p:sldId id="330" r:id="rId27"/>
    <p:sldId id="33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3654DC-09B0-4FE2-882B-D0A97380E4D0}" v="93" dt="2024-09-30T11:28:32.2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102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AF3654DC-09B0-4FE2-882B-D0A97380E4D0}"/>
    <pc:docChg chg="undo custSel addSld delSld modSld sldOrd">
      <pc:chgData name="Rhiannon Akers" userId="fb3c9d12-5c8c-42d7-8dc7-d872d7a3d202" providerId="ADAL" clId="{AF3654DC-09B0-4FE2-882B-D0A97380E4D0}" dt="2024-10-01T09:28:38.460" v="644" actId="20577"/>
      <pc:docMkLst>
        <pc:docMk/>
      </pc:docMkLst>
      <pc:sldChg chg="modSp mod">
        <pc:chgData name="Rhiannon Akers" userId="fb3c9d12-5c8c-42d7-8dc7-d872d7a3d202" providerId="ADAL" clId="{AF3654DC-09B0-4FE2-882B-D0A97380E4D0}" dt="2024-09-12T12:53:50.187" v="293" actId="255"/>
        <pc:sldMkLst>
          <pc:docMk/>
          <pc:sldMk cId="3408955283" sldId="303"/>
        </pc:sldMkLst>
        <pc:spChg chg="mod">
          <ac:chgData name="Rhiannon Akers" userId="fb3c9d12-5c8c-42d7-8dc7-d872d7a3d202" providerId="ADAL" clId="{AF3654DC-09B0-4FE2-882B-D0A97380E4D0}" dt="2024-09-12T12:53:50.187" v="293" actId="255"/>
          <ac:spMkLst>
            <pc:docMk/>
            <pc:sldMk cId="3408955283" sldId="303"/>
            <ac:spMk id="2" creationId="{00000000-0000-0000-0000-000000000000}"/>
          </ac:spMkLst>
        </pc:spChg>
      </pc:sldChg>
      <pc:sldChg chg="modSp mod modNotesTx">
        <pc:chgData name="Rhiannon Akers" userId="fb3c9d12-5c8c-42d7-8dc7-d872d7a3d202" providerId="ADAL" clId="{AF3654DC-09B0-4FE2-882B-D0A97380E4D0}" dt="2024-10-01T09:28:38.460" v="644" actId="20577"/>
        <pc:sldMkLst>
          <pc:docMk/>
          <pc:sldMk cId="4113894366" sldId="305"/>
        </pc:sldMkLst>
        <pc:spChg chg="mod">
          <ac:chgData name="Rhiannon Akers" userId="fb3c9d12-5c8c-42d7-8dc7-d872d7a3d202" providerId="ADAL" clId="{AF3654DC-09B0-4FE2-882B-D0A97380E4D0}" dt="2024-10-01T09:28:38.460" v="644" actId="20577"/>
          <ac:spMkLst>
            <pc:docMk/>
            <pc:sldMk cId="4113894366" sldId="305"/>
            <ac:spMk id="6" creationId="{00000000-0000-0000-0000-000000000000}"/>
          </ac:spMkLst>
        </pc:spChg>
      </pc:sldChg>
      <pc:sldChg chg="modNotesTx">
        <pc:chgData name="Rhiannon Akers" userId="fb3c9d12-5c8c-42d7-8dc7-d872d7a3d202" providerId="ADAL" clId="{AF3654DC-09B0-4FE2-882B-D0A97380E4D0}" dt="2024-09-12T12:54:43.232" v="451" actId="20577"/>
        <pc:sldMkLst>
          <pc:docMk/>
          <pc:sldMk cId="2792676028" sldId="309"/>
        </pc:sldMkLst>
      </pc:sldChg>
      <pc:sldChg chg="modSp mod">
        <pc:chgData name="Rhiannon Akers" userId="fb3c9d12-5c8c-42d7-8dc7-d872d7a3d202" providerId="ADAL" clId="{AF3654DC-09B0-4FE2-882B-D0A97380E4D0}" dt="2024-09-12T12:55:08.723" v="475" actId="20577"/>
        <pc:sldMkLst>
          <pc:docMk/>
          <pc:sldMk cId="2561587992" sldId="310"/>
        </pc:sldMkLst>
        <pc:spChg chg="mod">
          <ac:chgData name="Rhiannon Akers" userId="fb3c9d12-5c8c-42d7-8dc7-d872d7a3d202" providerId="ADAL" clId="{AF3654DC-09B0-4FE2-882B-D0A97380E4D0}" dt="2024-09-12T12:55:08.723" v="475" actId="20577"/>
          <ac:spMkLst>
            <pc:docMk/>
            <pc:sldMk cId="2561587992" sldId="310"/>
            <ac:spMk id="6" creationId="{83722A06-ED4B-5881-FC62-C7822AB404D1}"/>
          </ac:spMkLst>
        </pc:spChg>
      </pc:sldChg>
      <pc:sldChg chg="modNotesTx">
        <pc:chgData name="Rhiannon Akers" userId="fb3c9d12-5c8c-42d7-8dc7-d872d7a3d202" providerId="ADAL" clId="{AF3654DC-09B0-4FE2-882B-D0A97380E4D0}" dt="2024-09-30T11:26:00.924" v="637" actId="20577"/>
        <pc:sldMkLst>
          <pc:docMk/>
          <pc:sldMk cId="4014970892" sldId="312"/>
        </pc:sldMkLst>
      </pc:sldChg>
      <pc:sldChg chg="modNotesTx">
        <pc:chgData name="Rhiannon Akers" userId="fb3c9d12-5c8c-42d7-8dc7-d872d7a3d202" providerId="ADAL" clId="{AF3654DC-09B0-4FE2-882B-D0A97380E4D0}" dt="2024-09-12T13:13:18.942" v="514" actId="20577"/>
        <pc:sldMkLst>
          <pc:docMk/>
          <pc:sldMk cId="2569122479" sldId="316"/>
        </pc:sldMkLst>
      </pc:sldChg>
      <pc:sldChg chg="modNotesTx">
        <pc:chgData name="Rhiannon Akers" userId="fb3c9d12-5c8c-42d7-8dc7-d872d7a3d202" providerId="ADAL" clId="{AF3654DC-09B0-4FE2-882B-D0A97380E4D0}" dt="2024-09-30T11:26:13.430" v="638" actId="20577"/>
        <pc:sldMkLst>
          <pc:docMk/>
          <pc:sldMk cId="4168264735" sldId="321"/>
        </pc:sldMkLst>
      </pc:sldChg>
      <pc:sldChg chg="addSp delSp modSp mod">
        <pc:chgData name="Rhiannon Akers" userId="fb3c9d12-5c8c-42d7-8dc7-d872d7a3d202" providerId="ADAL" clId="{AF3654DC-09B0-4FE2-882B-D0A97380E4D0}" dt="2024-09-12T13:12:06.649" v="480" actId="1076"/>
        <pc:sldMkLst>
          <pc:docMk/>
          <pc:sldMk cId="1156163496" sldId="324"/>
        </pc:sldMkLst>
        <pc:picChg chg="del">
          <ac:chgData name="Rhiannon Akers" userId="fb3c9d12-5c8c-42d7-8dc7-d872d7a3d202" providerId="ADAL" clId="{AF3654DC-09B0-4FE2-882B-D0A97380E4D0}" dt="2024-09-12T13:11:35.654" v="476" actId="478"/>
          <ac:picMkLst>
            <pc:docMk/>
            <pc:sldMk cId="1156163496" sldId="324"/>
            <ac:picMk id="4" creationId="{211E9789-6B13-EC1A-7416-28AC01B08D31}"/>
          </ac:picMkLst>
        </pc:picChg>
        <pc:picChg chg="add mod">
          <ac:chgData name="Rhiannon Akers" userId="fb3c9d12-5c8c-42d7-8dc7-d872d7a3d202" providerId="ADAL" clId="{AF3654DC-09B0-4FE2-882B-D0A97380E4D0}" dt="2024-09-12T13:12:06.649" v="480" actId="1076"/>
          <ac:picMkLst>
            <pc:docMk/>
            <pc:sldMk cId="1156163496" sldId="324"/>
            <ac:picMk id="5" creationId="{C0904759-54EA-78A2-8F73-E11EF9861A4F}"/>
          </ac:picMkLst>
        </pc:picChg>
      </pc:sldChg>
      <pc:sldChg chg="ord">
        <pc:chgData name="Rhiannon Akers" userId="fb3c9d12-5c8c-42d7-8dc7-d872d7a3d202" providerId="ADAL" clId="{AF3654DC-09B0-4FE2-882B-D0A97380E4D0}" dt="2024-09-30T11:28:32.239" v="640"/>
        <pc:sldMkLst>
          <pc:docMk/>
          <pc:sldMk cId="3621166919" sldId="325"/>
        </pc:sldMkLst>
      </pc:sldChg>
      <pc:sldChg chg="delSp modSp mod">
        <pc:chgData name="Rhiannon Akers" userId="fb3c9d12-5c8c-42d7-8dc7-d872d7a3d202" providerId="ADAL" clId="{AF3654DC-09B0-4FE2-882B-D0A97380E4D0}" dt="2024-09-18T14:20:33.696" v="547" actId="20577"/>
        <pc:sldMkLst>
          <pc:docMk/>
          <pc:sldMk cId="329526367" sldId="331"/>
        </pc:sldMkLst>
        <pc:spChg chg="mod">
          <ac:chgData name="Rhiannon Akers" userId="fb3c9d12-5c8c-42d7-8dc7-d872d7a3d202" providerId="ADAL" clId="{AF3654DC-09B0-4FE2-882B-D0A97380E4D0}" dt="2024-09-18T14:20:33.696" v="547" actId="20577"/>
          <ac:spMkLst>
            <pc:docMk/>
            <pc:sldMk cId="329526367" sldId="331"/>
            <ac:spMk id="2" creationId="{BEC640A2-31D4-92B6-7C90-4E360047DA15}"/>
          </ac:spMkLst>
        </pc:spChg>
        <pc:picChg chg="del">
          <ac:chgData name="Rhiannon Akers" userId="fb3c9d12-5c8c-42d7-8dc7-d872d7a3d202" providerId="ADAL" clId="{AF3654DC-09B0-4FE2-882B-D0A97380E4D0}" dt="2024-09-18T14:20:24.529" v="524" actId="478"/>
          <ac:picMkLst>
            <pc:docMk/>
            <pc:sldMk cId="329526367" sldId="331"/>
            <ac:picMk id="5" creationId="{F283BE99-3836-162D-4EEE-F116AA0224A9}"/>
          </ac:picMkLst>
        </pc:picChg>
      </pc:sldChg>
      <pc:sldChg chg="new del">
        <pc:chgData name="Rhiannon Akers" userId="fb3c9d12-5c8c-42d7-8dc7-d872d7a3d202" providerId="ADAL" clId="{AF3654DC-09B0-4FE2-882B-D0A97380E4D0}" dt="2024-09-30T11:25:58.817" v="635" actId="680"/>
        <pc:sldMkLst>
          <pc:docMk/>
          <pc:sldMk cId="1359849854" sldId="33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roble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matthewedgar.net/problem/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Ask groups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08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26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AI discussion – what is it? Give some examples of unacceptable use. Must be all own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38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Acting with integrity – being honest, trustworthy, be responsible for your 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5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288BB-888D-35B0-C170-52A957152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86C5B-7D8A-0672-9751-E6B9EBF083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89C1D1-8F32-406C-EFD2-83ABDDA79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DE1A9-C234-7310-C907-C3DFAB2325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29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53CF7A-96CC-27B0-AEDF-EB2CE5D61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74187-24D0-A111-604C-8D67CD9448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6B570C-7D93-757E-61E0-34CE045AED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Talk through the handbook and assessments.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E2B1F-8ED9-C0F6-5136-B77F9EBDB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32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C52EB-81D5-53AF-A3F9-EFBB4C915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66B85C-657D-EAD4-D4D5-7F37A709A8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706A45-C5C3-4078-5130-B41D4C0559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Cambridge Dictionary (2024) Meaning of problem in English. Available at: </a:t>
            </a:r>
            <a:r>
              <a:rPr lang="en-GB">
                <a:hlinkClick r:id="rId3"/>
              </a:rPr>
              <a:t>PROBLEM | English meaning - Cambridge Dictionary</a:t>
            </a:r>
            <a:r>
              <a:rPr lang="en-GB"/>
              <a:t> (Accessed: 11 April 2024)</a:t>
            </a:r>
          </a:p>
          <a:p>
            <a:endParaRPr lang="en-GB"/>
          </a:p>
          <a:p>
            <a:r>
              <a:rPr lang="en-GB"/>
              <a:t>Edgar (2021) What is a problem? Available at: </a:t>
            </a:r>
            <a:r>
              <a:rPr lang="en-GB">
                <a:hlinkClick r:id="rId4"/>
              </a:rPr>
              <a:t>What Is A Problem? - Matthew Edgar</a:t>
            </a:r>
            <a:r>
              <a:rPr lang="en-GB"/>
              <a:t> (Accessed: 11 April 2024)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83EF0-6486-740A-8556-D659356B87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72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691B9-0024-C2D4-D6CB-DC406628F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2C49CA-5183-3B16-3A95-77798520ED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5D34A-5AD6-0309-E39F-3B239DB8E4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Problems in the workplace will largely depend on the organisation and the type of role. </a:t>
            </a:r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Lecturer to give example of own problem for context. A difference of opinion with a colleague, can often be solved through communicat</a:t>
            </a:r>
          </a:p>
          <a:p>
            <a:endParaRPr lang="en-GB"/>
          </a:p>
          <a:p>
            <a:r>
              <a:rPr lang="en-GB"/>
              <a:t>These questions can be considered as a whole group or in pairs. 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A16F4-EFF2-7BC8-2C4E-739218CA75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62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138E6-496D-4781-3DD0-16A0057D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D71E6-29DA-E421-8F98-8707CF2B1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2CFA3D-7884-9E0B-6EDC-6BA1EAD19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477E0-A929-CD91-C444-DDBA06F551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262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43816-0280-ACE1-BFA8-8C2CC4623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4777D9-568C-1432-FADC-1F2CBF9F2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A22F3A-6431-FE12-280A-CCEE03BFC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D33BBC-7C41-6EA0-885B-D7C5E6D4B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243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55900-DFDC-7F98-5C63-B0065A2C6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BF1781-4248-9FC2-A4E1-6398FD08E8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DE6AC8-A7A4-5C61-3EE0-ED5A0C29E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4CF6D-6488-053D-14F9-8C618931C2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87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3F0F6-6B4B-1117-0216-CC0B6C042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FEB4D-E59B-36DE-EA71-44F1C2B7AB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2EB455-5290-9EA7-47B3-371D063B5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EB3D6-D6C9-CDD0-3108-1E4CB178B8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9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A700C-5FCF-D7D4-BB7C-44CA94DB5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5E7BD9-4707-FF53-6B24-7A7D687D7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C8675D-89AC-3E94-AB90-B1EE888C5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be considered best performed by teams.  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doesn’t mean individuals cannot solve problems, but it lends itself to teams because…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skills, more knowledge, different experiences, different perspectives, mix of natural team roles, split the tasks according to skills set/experience, etc., ensure problem is within scope of team responsibilities, and more. </a:t>
            </a:r>
          </a:p>
          <a:p>
            <a:r>
              <a:rPr lang="en-GB"/>
              <a:t>In your Team Working module you will explore various theories of team work.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4FE10-1E45-DA1A-344C-CCFC64D30E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162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2209D-ECA8-5C83-B7CD-36265843C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F1063-2C84-99EC-0D87-20289E77B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20007-4380-50EE-E03F-F62165BF2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44039-A16E-C84D-A18C-48192F0DF3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87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Proctor, T. (2019) </a:t>
            </a:r>
            <a:r>
              <a:rPr lang="en-GB" b="0" i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Creative problem solving for managers : developing skills for decision making and innovation</a:t>
            </a: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Fifth edition. New York: Routledge.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562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mind map is </a:t>
            </a:r>
            <a:r>
              <a:rPr lang="en-GB" b="0" i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 diagram in which information is represented visually, usually with a central idea placed in the middle and associated ideas arranged around it.</a:t>
            </a:r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Venn diagram </a:t>
            </a:r>
            <a:r>
              <a:rPr lang="en-GB" b="0" i="0">
                <a:solidFill>
                  <a:srgbClr val="040C28"/>
                </a:solidFill>
                <a:effectLst/>
                <a:latin typeface="Google Sans"/>
              </a:rPr>
              <a:t>uses overlapping circles or other shapes to illustrate the logical relationships between two or more sets of items</a:t>
            </a:r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. Often, they serve to graphically organise things, highlighting how the items are similar and different.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369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Why is reflection so important?</a:t>
            </a:r>
          </a:p>
          <a:p>
            <a:r>
              <a:rPr lang="en-GB"/>
              <a:t>Think back to Gibbs model from your last module. </a:t>
            </a:r>
          </a:p>
          <a:p>
            <a:r>
              <a:rPr lang="en-GB"/>
              <a:t>What are the 6 stages?</a:t>
            </a:r>
          </a:p>
          <a:p>
            <a:r>
              <a:rPr lang="en-GB"/>
              <a:t>Description</a:t>
            </a:r>
          </a:p>
          <a:p>
            <a:r>
              <a:rPr lang="en-GB"/>
              <a:t>Feelings</a:t>
            </a:r>
          </a:p>
          <a:p>
            <a:r>
              <a:rPr lang="en-GB"/>
              <a:t>Evaluation</a:t>
            </a:r>
          </a:p>
          <a:p>
            <a:r>
              <a:rPr lang="en-GB"/>
              <a:t>Analysis</a:t>
            </a:r>
          </a:p>
          <a:p>
            <a:r>
              <a:rPr lang="en-GB"/>
              <a:t>Conclusion</a:t>
            </a:r>
          </a:p>
          <a:p>
            <a:r>
              <a:rPr lang="en-GB"/>
              <a:t>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712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852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402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944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Activity to finish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53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gtePFvYP7A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>
                <a:solidFill>
                  <a:schemeClr val="bg1"/>
                </a:solidFill>
              </a:rPr>
            </a:br>
            <a:br>
              <a:rPr lang="en-GB" i="1">
                <a:solidFill>
                  <a:schemeClr val="bg1"/>
                </a:solidFill>
              </a:rPr>
            </a:br>
            <a:r>
              <a:rPr lang="en-GB" i="1">
                <a:solidFill>
                  <a:schemeClr val="bg1"/>
                </a:solidFill>
              </a:rPr>
              <a:t>Problem Solving and Innovation (BMSW4014)</a:t>
            </a:r>
            <a:br>
              <a:rPr lang="en-GB" i="1">
                <a:solidFill>
                  <a:schemeClr val="bg1"/>
                </a:solidFill>
              </a:rPr>
            </a:br>
            <a:br>
              <a:rPr lang="en-GB" i="1">
                <a:solidFill>
                  <a:schemeClr val="bg1"/>
                </a:solidFill>
              </a:rPr>
            </a:br>
            <a:r>
              <a:rPr lang="en-GB" sz="3100" i="1">
                <a:solidFill>
                  <a:schemeClr val="bg1"/>
                </a:solidFill>
              </a:rPr>
              <a:t>Lecturing team: Rhiannon Akers, Chris Rogers and Rebecca Francis-Davies – September 2024</a:t>
            </a:r>
            <a:endParaRPr lang="en-GB" sz="3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Introduction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little about 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Innovation.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 weeks of lectures up to and including week commencing 09/12/24.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9am-9.30am or 4.30pm-5pm will be reserved for 121 support/questions each week. Please book in advance with your lecturer.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Reading week is 28/10/24-01/11/24 – no lectures.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additional resources added to Moodle/Teams throughout the term for you to view in your own time.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 assessments – first deadline is 08/11/24, second deadline is 06/12/24. </a:t>
            </a:r>
          </a:p>
        </p:txBody>
      </p:sp>
    </p:spTree>
    <p:extLst>
      <p:ext uri="{BB962C8B-B14F-4D97-AF65-F5344CB8AC3E}">
        <p14:creationId xmlns:p14="http://schemas.microsoft.com/office/powerpoint/2010/main" val="4113894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Learning outcomes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you should be able to: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and evaluate contemporary issues and their impact on today’s environment.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Gather and interpret information to understand a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Demonstrate understanding of approaches to innovation and generate solutions.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Evaluate options to make a decision.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00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F4872-7315-4F07-9517-0C924B067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759A4-8A7E-4CC2-804A-2374CE7D5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Support with academic writing</a:t>
            </a:r>
          </a:p>
          <a:p>
            <a:r>
              <a:rPr lang="en-GB"/>
              <a:t>Study skills</a:t>
            </a:r>
          </a:p>
          <a:p>
            <a:r>
              <a:rPr lang="en-GB"/>
              <a:t>Counselling services</a:t>
            </a:r>
          </a:p>
          <a:p>
            <a:r>
              <a:rPr lang="en-GB"/>
              <a:t>Extenuating Circumstances</a:t>
            </a:r>
          </a:p>
          <a:p>
            <a:r>
              <a:rPr lang="en-GB"/>
              <a:t>Full details on the Hwb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Any issues – you are welcome to contact me in the first instance.</a:t>
            </a:r>
          </a:p>
        </p:txBody>
      </p:sp>
    </p:spTree>
    <p:extLst>
      <p:ext uri="{BB962C8B-B14F-4D97-AF65-F5344CB8AC3E}">
        <p14:creationId xmlns:p14="http://schemas.microsoft.com/office/powerpoint/2010/main" val="3506735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3AC9-07A8-4AAA-BB3A-8DF929C7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957C-6666-4E7C-B20F-A32BF54EF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Student Charter and Code of Conduct</a:t>
            </a:r>
          </a:p>
          <a:p>
            <a:r>
              <a:rPr lang="en-GB">
                <a:hlinkClick r:id="rId3"/>
              </a:rPr>
              <a:t>Student Charter | UWTSD</a:t>
            </a:r>
            <a:endParaRPr lang="en-GB"/>
          </a:p>
          <a:p>
            <a:r>
              <a:rPr lang="en-GB">
                <a:hlinkClick r:id="rId4"/>
              </a:rPr>
              <a:t>UWTSD Strategic Equality Plan Update – Sept 2021 – YouTube</a:t>
            </a:r>
            <a:endParaRPr lang="en-GB"/>
          </a:p>
          <a:p>
            <a:r>
              <a:rPr lang="en-GB"/>
              <a:t>Use of AI – Specific reference handbook. Please speak to me with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79267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Attend lectures on time every week.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Notify me if you are unable to attend or running late.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Reach out for support if you need it.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Ask questions if you are unsure (after the lecture if you would prefer).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Act with integrity. What does this mean?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Reference your work accordingly.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0188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B33B7-25CF-FF85-61F8-603A8F3D8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23907-1EDC-3359-1300-DB7C17D6C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83722A06-ED4B-5881-FC62-C7822AB404D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discuss your expectations for this module?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Consider your experiences from last term, what do you expect from the lecturing team?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587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1FC31-F819-EE43-072D-715284BB9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727B-08D3-A70E-1D67-867DFA8F6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Module Handbook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E6ED4053-CEA7-009A-8268-A19BCCF67243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904759-54EA-78A2-8F73-E11EF9861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539" y="1190974"/>
            <a:ext cx="6794269" cy="434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163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BA1BE-5297-BA3D-3C34-58F233E6A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7759-B368-A596-3307-184AAE0C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a problem?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B6B156A-4DDD-7B11-53CB-11D1E6A8DEA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EB2C4F-06DE-0EA0-FF90-084B5A29EF51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“A situation, person, or thing that needs attention and needs to be dealt with or solved” (Cambridge Dictionary, 2024).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problem can also be summarised as a circumstance where there is a gap between the situation as you perceive it and what you believe the situation should be.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perceived gap between the existing state and a desired state, or a deviation from the norm, standard or status quo (Edgar, 2021).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157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9FD1B-6BBF-2C5A-4401-6B7A0D68F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20D90-8EA3-FCF7-51BF-6E5AF6489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Examples of 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47EEB69D-5994-3D74-E5CB-9CF7881E082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34F1BB3-E561-B840-4F9B-601472933456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Consider your working life, what problems have you experienced?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How have you overcome these?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did you learn?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970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43DAD-E38D-A48E-41F4-F8F4C6BA1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F18F-BD8D-EAED-E4AB-D3F715AE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F856A53-2661-F380-475F-90DE666B1F3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788340D-48BB-779F-57E8-AF045270EC5A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First stage is to recognise a problem exists.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Many day-to-day problems can easily be resolved by taking decisive action.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Problems that are more complex often require lengthy deliberation.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Workplace problems can be diagnosed through continuously monitoring performance, listening to the team and observing behaviours.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237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46479-9FBB-7985-80AE-E9E65F748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261B1-5F37-833D-52FF-697775839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next?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5BF102D-6CDD-33A2-38EA-D716CD43B5E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91FB7571-BA55-2DF8-E95A-6BFE878314E8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Decide to do nothing.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Keep the problem under surveillance and review at a later date.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Contain the problem.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Find a solution.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405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8BE5A-B72F-4D2F-1DD8-24B60F06C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E00E-2CDE-AAA0-D896-242B9020F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problem solving?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A675B28-03F1-B4F1-C8A0-D7F14D7265D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8AEB6E6-E0C9-C7D2-072A-B766759FBDC4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4584141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Understanding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Analysing the root cause.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Identifying suitable solutions.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Making a decision – choosing a course of action.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http://jpcjaipur.org/yahoo_site_admin/assets/images/Simple-Decision-Making-Model.306225022_std.jpg">
            <a:extLst>
              <a:ext uri="{FF2B5EF4-FFF2-40B4-BE49-F238E27FC236}">
                <a16:creationId xmlns:a16="http://schemas.microsoft.com/office/drawing/2014/main" id="{25CED743-F800-7FC3-49A0-931E7F077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015" y="1750901"/>
            <a:ext cx="3801481" cy="3448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047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BF441-5401-03C1-611A-FDA5C666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8BBD9-2C69-B85A-7051-A5902793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Initial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1E94034-52A4-9416-6F1E-E18660A59BE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D3A1A7FE-70B4-2A14-A10E-C317117B68AE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Gather information.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the scope of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the impact of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Determine the consequences.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844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534AD-6FF6-94AB-DD4D-0523F45B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69E68-7FAA-C92B-CD95-9E68B40A1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10534B-E5D5-0109-F353-D94998FCAC8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3A7931-D02F-400B-BA68-0634886BFB35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solving is a task best performed by teams and reliant on effective communication.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discuss this statement. Is it true or false? Why?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Be prepared to discuss your conclusions with the rest of the class.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122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77A02-DF21-D817-C55F-278FC270A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EC0B0-D72B-F3D5-642A-7B13C9818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67EC9E2-B6E3-4B9D-85E4-E1C7A5BB964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DBDEFDE-2A2D-135B-0428-303520AE2562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Knowledge – of people, tasks and organisational influences (policy/objectives/procedure)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Skills – in identifying, analysing and finding solutions to problems.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Judgement – to assist in decision making throughout the problem solving process.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478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30A00-06EC-846F-D583-E888BABCB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3E61B-E2C3-D0CB-FBD4-F849727E4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Bransford and Stein (1993)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AEE7B33-885E-7417-E675-A7743222715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IDEAL model proposed as an approach to improving problem-solving skills.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	I 	   Identify problems and opportunities</a:t>
            </a: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	D 	   Define goals</a:t>
            </a: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	E 	   Explore possible strategies</a:t>
            </a: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	A 	   Anticipate outcomes and act</a:t>
            </a: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	L	   Look back and learn</a:t>
            </a:r>
          </a:p>
          <a:p>
            <a:pPr lvl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0" lvl="8" indent="0">
              <a:buNone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t>		Proctor (2018, p71) </a:t>
            </a:r>
          </a:p>
        </p:txBody>
      </p:sp>
    </p:spTree>
    <p:extLst>
      <p:ext uri="{BB962C8B-B14F-4D97-AF65-F5344CB8AC3E}">
        <p14:creationId xmlns:p14="http://schemas.microsoft.com/office/powerpoint/2010/main" val="2345387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B4007-F850-C847-23BA-3E8E641A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F0F3-3ACF-098E-E1DC-9FC9219BC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/>
              <a:t>Identifying problems and opportunities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39ECF4B-3797-F0DB-CE0C-4EC9D7C70010}"/>
              </a:ext>
            </a:extLst>
          </p:cNvPr>
          <p:cNvSpPr txBox="1">
            <a:spLocks noChangeArrowheads="1"/>
          </p:cNvSpPr>
          <p:nvPr/>
        </p:nvSpPr>
        <p:spPr>
          <a:xfrm>
            <a:off x="596513" y="1781126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potential problems and treat them as opportunities to do something creative.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Important to actively look for problems as well as to respond when they become critical or noticed.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This approach can lead to a strong competitive advantage.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562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8566F-1A8B-DDEA-324B-4B339D09C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BAA2-A099-FD89-7D9F-88FDD513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Defining goals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72AEE7-5995-7A36-6BA5-FE6765664B8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Different goals often reflect how people understand or perceive a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Alternative goals should be considered to ensure a relevant goal is set.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the desired outcome?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If goals are not specified, could lead to an inappropriate solution. 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374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6472E-0992-6467-E51B-C1B42DB03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382F-ECED-032A-722D-EB2FE296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Exploring possible strategies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3A182C-9BF2-140B-BD06-15910BEAA37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Involves re-analysing goals and considering options or strategies that can help to achieve those goals.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Many ways of recording and analysing complex problems including mind maps and Venn diagrams. 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644C9B-E638-30D3-7498-F8110CD73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474" y="2985474"/>
            <a:ext cx="4113834" cy="25887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2BE315-F754-A368-58C6-CC80B9ED8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913" y="2989263"/>
            <a:ext cx="3757613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64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567BE-185B-E647-3E0C-65DD7F487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21CA-89BA-5CD5-34BF-9B1424ED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 fontScale="90000"/>
          </a:bodyPr>
          <a:lstStyle/>
          <a:p>
            <a:r>
              <a:rPr lang="en-GB" sz="4000" b="1"/>
              <a:t>Anticipating outcomes and acting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6173939-69CC-AB9E-39FB-D19FD1A0FA1B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Once a strategy has been selected, contingency plans should be drawn up and the strategy implemented.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is often necessary to actively test strategies before possible outcomes can be anticipated.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An example of this is the building and testing of a prototype, which can help anticipate the outcomes of a particular strategy.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4561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6783-1F84-87EC-7F3F-B3D457A7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A934-5591-36AB-429C-288A9EF9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Looking back and learning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DC223F46-A390-654B-467A-ED49212122D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Review the effects and learn from the experience.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Emphasis should be on the first step to solving the problem than an immediate solution.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is then possible to plan subsequent steps.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Communauté Steam :: Reflection">
            <a:extLst>
              <a:ext uri="{FF2B5EF4-FFF2-40B4-BE49-F238E27FC236}">
                <a16:creationId xmlns:a16="http://schemas.microsoft.com/office/drawing/2014/main" id="{8A425A98-5027-A328-486D-282233E76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278" y="3429000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40A2-31D4-92B6-7C90-4E360047D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>
            <a:normAutofit/>
          </a:bodyPr>
          <a:lstStyle/>
          <a:p>
            <a:r>
              <a:rPr lang="en-GB" sz="8000"/>
              <a:t>CROSSWORD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9BA14B-9CF7-9E9D-B117-85B3F0E327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263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46871-2111-6BFB-307B-9CE4DA6AD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5347-C26A-52DD-C767-08B60468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Problem of the week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66590A3A-5B3B-8ACA-A73A-2783C7B9C469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You run a small retail business, employing 5 people.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You have completed your weekly stock take and have identified that £500 worth of stock is missing.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do you do?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consider the above problem applying the approaches from today’s lecture.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1669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A8CE0-60C2-4A54-F7E9-0F758AB6B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66CB2-C416-BAE9-1D9F-DC71DF438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have we covered today?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1DBA9A-D284-5EF6-F05D-FAC0C5C73D17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983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8F691-51D6-9363-0B93-F797E7D88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0C458-69F7-640F-D395-319D7F1B3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Activity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90646FF-6047-0D89-3B02-25D2FCB8E91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37AA8E-AF8F-6EC0-1EC5-5098D7F3B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475" y="1419225"/>
            <a:ext cx="6115050" cy="40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1391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1444</Words>
  <Application>Microsoft Office PowerPoint</Application>
  <PresentationFormat>On-screen Show (4:3)</PresentationFormat>
  <Paragraphs>198</Paragraphs>
  <Slides>27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Google Sans</vt:lpstr>
      <vt:lpstr>Myriad Pro</vt:lpstr>
      <vt:lpstr>arial</vt:lpstr>
      <vt:lpstr>arial</vt:lpstr>
      <vt:lpstr>Calibri</vt:lpstr>
      <vt:lpstr>Source Sans Pro</vt:lpstr>
      <vt:lpstr>20140311PresentationUWTSDTemplate</vt:lpstr>
      <vt:lpstr>Certificate of Higher Education in Employability Skills  Problem Solving and Innovation (BMSW4014)  Lecturing team: Rhiannon Akers, Chris Rogers and Rebecca Francis-Davies – September 2024</vt:lpstr>
      <vt:lpstr>Agenda </vt:lpstr>
      <vt:lpstr>Introduction</vt:lpstr>
      <vt:lpstr>Learning outcomes</vt:lpstr>
      <vt:lpstr>Student Support Services</vt:lpstr>
      <vt:lpstr>Student Conduct</vt:lpstr>
      <vt:lpstr>Expectations</vt:lpstr>
      <vt:lpstr>Expectations</vt:lpstr>
      <vt:lpstr>Module Handbook</vt:lpstr>
      <vt:lpstr>What is a problem? </vt:lpstr>
      <vt:lpstr>Examples of problems</vt:lpstr>
      <vt:lpstr>Problems</vt:lpstr>
      <vt:lpstr>What next?</vt:lpstr>
      <vt:lpstr>What is problem solving?</vt:lpstr>
      <vt:lpstr>Initial analysis</vt:lpstr>
      <vt:lpstr>Problem solving</vt:lpstr>
      <vt:lpstr>Problem solving</vt:lpstr>
      <vt:lpstr>Bransford and Stein (1993)</vt:lpstr>
      <vt:lpstr>Identifying problems and opportunities</vt:lpstr>
      <vt:lpstr>Defining goals</vt:lpstr>
      <vt:lpstr>Exploring possible strategies</vt:lpstr>
      <vt:lpstr>Anticipating outcomes and acting</vt:lpstr>
      <vt:lpstr>Looking back and learning</vt:lpstr>
      <vt:lpstr>CROSSWORD</vt:lpstr>
      <vt:lpstr>Problem of the week </vt:lpstr>
      <vt:lpstr>What have we covered today?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Rhiannon Akers</cp:lastModifiedBy>
  <cp:revision>1</cp:revision>
  <dcterms:created xsi:type="dcterms:W3CDTF">2017-12-11T18:00:04Z</dcterms:created>
  <dcterms:modified xsi:type="dcterms:W3CDTF">2024-10-01T09:28:45Z</dcterms:modified>
</cp:coreProperties>
</file>