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676" r:id="rId3"/>
    <p:sldId id="677" r:id="rId4"/>
    <p:sldId id="271" r:id="rId5"/>
    <p:sldId id="369" r:id="rId6"/>
    <p:sldId id="756" r:id="rId7"/>
    <p:sldId id="757" r:id="rId8"/>
    <p:sldId id="758" r:id="rId9"/>
    <p:sldId id="759" r:id="rId10"/>
    <p:sldId id="678" r:id="rId11"/>
    <p:sldId id="359" r:id="rId12"/>
    <p:sldId id="361" r:id="rId13"/>
    <p:sldId id="360" r:id="rId14"/>
    <p:sldId id="365" r:id="rId15"/>
    <p:sldId id="672" r:id="rId16"/>
    <p:sldId id="68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C66B2C-5A4E-40FD-A534-01F7872DDF4A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F3A8BC-1059-4EDD-9B03-B6F1897885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398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98972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98740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3224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dirty="0"/>
              <a:t>4 key values</a:t>
            </a:r>
          </a:p>
          <a:p>
            <a:pPr marL="171450" indent="-171450" eaLnBrk="1" hangingPunct="1">
              <a:spcBef>
                <a:spcPct val="0"/>
              </a:spcBef>
              <a:buFontTx/>
              <a:buChar char="-"/>
            </a:pPr>
            <a:r>
              <a:rPr lang="en-GB" dirty="0"/>
              <a:t>Transparency</a:t>
            </a:r>
          </a:p>
          <a:p>
            <a:pPr marL="171450" indent="-171450" eaLnBrk="1" hangingPunct="1">
              <a:spcBef>
                <a:spcPct val="0"/>
              </a:spcBef>
              <a:buFontTx/>
              <a:buChar char="-"/>
            </a:pPr>
            <a:r>
              <a:rPr lang="en-GB" dirty="0"/>
              <a:t>Integrity</a:t>
            </a:r>
          </a:p>
          <a:p>
            <a:pPr marL="171450" indent="-171450" eaLnBrk="1" hangingPunct="1">
              <a:spcBef>
                <a:spcPct val="0"/>
              </a:spcBef>
              <a:buFontTx/>
              <a:buChar char="-"/>
            </a:pPr>
            <a:r>
              <a:rPr lang="en-GB" dirty="0"/>
              <a:t>Public service</a:t>
            </a:r>
          </a:p>
          <a:p>
            <a:pPr marL="171450" indent="-171450" eaLnBrk="1" hangingPunct="1">
              <a:spcBef>
                <a:spcPct val="0"/>
              </a:spcBef>
              <a:buFontTx/>
              <a:buChar char="-"/>
            </a:pPr>
            <a:r>
              <a:rPr lang="en-GB" dirty="0"/>
              <a:t>Impartiality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213958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628487-F46D-E288-DB58-288A90FC89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B2851A-81C2-6DBA-CA61-3040529F2F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C9E6EF-DAD1-52B1-1227-E3F6A86E47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854FAE-185A-11A9-679B-6002F96C14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29141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FD08F-E1ED-4311-4C0B-C798B2A4AB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0D8223-2F1A-88FE-DDD7-32F4B6FC45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5913CBD-ED72-B125-FE54-1E08D6C162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1876C0-7F1D-D2D9-2853-733062B761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2656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C6CADC-9EAA-F878-AD64-01613F889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0301DF-2598-1579-6C9D-60D61B8EBF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B14B03-AA25-FBB1-0037-E7644F3D9C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222D51-6F71-20E7-BD7B-457DFB0A33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41377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1984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77547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48814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03077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92186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6DEF3-7BDF-4552-B790-7C76A16C57F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1582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GB" alt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GB" altLang="en-GB" dirty="0"/>
              <a:t>Click to edit Master text styles</a:t>
            </a:r>
          </a:p>
          <a:p>
            <a:pPr lvl="1"/>
            <a:r>
              <a:rPr lang="en-GB" altLang="en-GB" dirty="0"/>
              <a:t>Second level</a:t>
            </a:r>
          </a:p>
          <a:p>
            <a:pPr lvl="2"/>
            <a:r>
              <a:rPr lang="en-GB" altLang="en-GB" dirty="0"/>
              <a:t>Third level</a:t>
            </a:r>
          </a:p>
          <a:p>
            <a:pPr lvl="3"/>
            <a:r>
              <a:rPr lang="en-GB" altLang="en-GB" dirty="0"/>
              <a:t>Fourth level</a:t>
            </a:r>
          </a:p>
          <a:p>
            <a:pPr lvl="4"/>
            <a:r>
              <a:rPr lang="en-GB" alt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04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GB" alt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GB" altLang="en-GB" dirty="0"/>
              <a:t>Click to edit Master text styles</a:t>
            </a:r>
          </a:p>
          <a:p>
            <a:pPr lvl="1"/>
            <a:r>
              <a:rPr lang="en-GB" altLang="en-GB" dirty="0"/>
              <a:t>Second level</a:t>
            </a:r>
          </a:p>
          <a:p>
            <a:pPr lvl="2"/>
            <a:r>
              <a:rPr lang="en-GB" altLang="en-GB" dirty="0"/>
              <a:t>Third level</a:t>
            </a:r>
          </a:p>
          <a:p>
            <a:pPr lvl="3"/>
            <a:r>
              <a:rPr lang="en-GB" altLang="en-GB" dirty="0"/>
              <a:t>Fourth level</a:t>
            </a:r>
          </a:p>
          <a:p>
            <a:pPr lvl="4"/>
            <a:r>
              <a:rPr lang="en-GB" alt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  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578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  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GB" alt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GB" altLang="en-GB" dirty="0"/>
              <a:t>Click to edit Master text styles</a:t>
            </a:r>
          </a:p>
          <a:p>
            <a:pPr lvl="1"/>
            <a:r>
              <a:rPr lang="en-GB" altLang="en-GB" dirty="0"/>
              <a:t>Second level</a:t>
            </a:r>
          </a:p>
          <a:p>
            <a:pPr lvl="2"/>
            <a:r>
              <a:rPr lang="en-GB" altLang="en-GB" dirty="0"/>
              <a:t>Third level</a:t>
            </a:r>
          </a:p>
          <a:p>
            <a:pPr lvl="3"/>
            <a:r>
              <a:rPr lang="en-GB" altLang="en-GB" dirty="0"/>
              <a:t>Fourth level</a:t>
            </a:r>
          </a:p>
          <a:p>
            <a:pPr lvl="4"/>
            <a:r>
              <a:rPr lang="en-GB" alt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032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  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GB" alt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GB" altLang="en-GB" dirty="0"/>
              <a:t>Click to edit Master text styles</a:t>
            </a:r>
          </a:p>
          <a:p>
            <a:pPr lvl="1"/>
            <a:r>
              <a:rPr lang="en-GB" altLang="en-GB" dirty="0"/>
              <a:t>Second level</a:t>
            </a:r>
          </a:p>
          <a:p>
            <a:pPr lvl="2"/>
            <a:r>
              <a:rPr lang="en-GB" altLang="en-GB" dirty="0"/>
              <a:t>Third level</a:t>
            </a:r>
          </a:p>
          <a:p>
            <a:pPr lvl="3"/>
            <a:r>
              <a:rPr lang="en-GB" altLang="en-GB" dirty="0"/>
              <a:t>Fourth level</a:t>
            </a:r>
          </a:p>
          <a:p>
            <a:pPr lvl="4"/>
            <a:r>
              <a:rPr lang="en-GB" alt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  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191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rmAutofit/>
          </a:bodyPr>
          <a:lstStyle/>
          <a:p>
            <a:r>
              <a:rPr lang="en-GB" alt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GB" altLang="en-GB" dirty="0"/>
              <a:t>Click to edit Master text styles</a:t>
            </a:r>
          </a:p>
          <a:p>
            <a:pPr lvl="1"/>
            <a:r>
              <a:rPr lang="en-GB" altLang="en-GB" dirty="0"/>
              <a:t>Second level</a:t>
            </a:r>
          </a:p>
          <a:p>
            <a:pPr lvl="2"/>
            <a:r>
              <a:rPr lang="en-GB" altLang="en-GB" dirty="0"/>
              <a:t>Third level</a:t>
            </a:r>
          </a:p>
          <a:p>
            <a:pPr lvl="3"/>
            <a:r>
              <a:rPr lang="en-GB" altLang="en-GB" dirty="0"/>
              <a:t>Fourth level</a:t>
            </a:r>
          </a:p>
          <a:p>
            <a:pPr lvl="4"/>
            <a:r>
              <a:rPr lang="en-GB" alt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  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29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2799DC-CFBC-2D86-DE6F-E934BE352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BSc Professional Policing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77A31C8-824D-E175-74E8-4DE9BA420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Competency based Interview Preparation</a:t>
            </a:r>
          </a:p>
        </p:txBody>
      </p:sp>
    </p:spTree>
    <p:extLst>
      <p:ext uri="{BB962C8B-B14F-4D97-AF65-F5344CB8AC3E}">
        <p14:creationId xmlns:p14="http://schemas.microsoft.com/office/powerpoint/2010/main" val="2571751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7718D76-0C19-8709-FD79-88963A8C7F97}"/>
              </a:ext>
            </a:extLst>
          </p:cNvPr>
          <p:cNvSpPr txBox="1">
            <a:spLocks/>
          </p:cNvSpPr>
          <p:nvPr/>
        </p:nvSpPr>
        <p:spPr>
          <a:xfrm>
            <a:off x="6350001" y="216000"/>
            <a:ext cx="5313999" cy="9071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Think about….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ECAA3F01-0BD3-3399-43ED-401F18C51B20}"/>
              </a:ext>
            </a:extLst>
          </p:cNvPr>
          <p:cNvSpPr txBox="1">
            <a:spLocks/>
          </p:cNvSpPr>
          <p:nvPr/>
        </p:nvSpPr>
        <p:spPr>
          <a:xfrm>
            <a:off x="5418758" y="885928"/>
            <a:ext cx="5313999" cy="425514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 you have great people skills, remaining calm and patient with members of the public, particularly in stressful or volatile situations?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 you thrive on two days never being the same?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you think on your feet and be decisive?</a:t>
            </a:r>
          </a:p>
          <a:p>
            <a:pPr marL="0" marR="0" lvl="2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you more inclined to run towards danger instead of away from it?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 you think you’ll be able to deal with complex, sensitive and upsetting situations and cases?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7" name="Picture Placeholder 6" descr="A police officer looking at his phone&#10;&#10;Description automatically generated with medium confidence">
            <a:extLst>
              <a:ext uri="{FF2B5EF4-FFF2-40B4-BE49-F238E27FC236}">
                <a16:creationId xmlns:a16="http://schemas.microsoft.com/office/drawing/2014/main" id="{73B38CA2-63D1-4661-FD9B-88DFDA97FD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407" r="7407"/>
          <a:stretch>
            <a:fillRect/>
          </a:stretch>
        </p:blipFill>
        <p:spPr>
          <a:xfrm>
            <a:off x="-1" y="8666"/>
            <a:ext cx="5834617" cy="6849334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145ABF6-A4DE-EE8D-E733-307F1157AC7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6792913" y="215900"/>
            <a:ext cx="5399087" cy="287338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makes a great officer?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418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A439D96-8F07-3F5D-CDB6-0E3E6C6F00E5}"/>
              </a:ext>
            </a:extLst>
          </p:cNvPr>
          <p:cNvSpPr txBox="1">
            <a:spLocks/>
          </p:cNvSpPr>
          <p:nvPr/>
        </p:nvSpPr>
        <p:spPr>
          <a:xfrm>
            <a:off x="6264000" y="356657"/>
            <a:ext cx="5313999" cy="9071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Think about…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45497CD3-B6CA-C3FB-546F-E1825E0F7D01}"/>
              </a:ext>
            </a:extLst>
          </p:cNvPr>
          <p:cNvSpPr txBox="1">
            <a:spLocks/>
          </p:cNvSpPr>
          <p:nvPr/>
        </p:nvSpPr>
        <p:spPr>
          <a:xfrm>
            <a:off x="5422450" y="1620486"/>
            <a:ext cx="5313999" cy="425514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you handle traumatic situations and feel able to communicate information sensitively?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Would you be able to give clear and accurate evidence in court?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you able to work shifts, nights and weekends? (including public holidays)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you be flexible about where you work, accepting that you might not work in your preferred location?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Placeholder 8" descr="A police officer standing in front of a car&#10;&#10;Description automatically generated with low confidence">
            <a:extLst>
              <a:ext uri="{FF2B5EF4-FFF2-40B4-BE49-F238E27FC236}">
                <a16:creationId xmlns:a16="http://schemas.microsoft.com/office/drawing/2014/main" id="{AB108527-E136-7CE9-DE09-85EE5EFC25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407" r="7407"/>
          <a:stretch>
            <a:fillRect/>
          </a:stretch>
        </p:blipFill>
        <p:spPr>
          <a:xfrm>
            <a:off x="0" y="0"/>
            <a:ext cx="5842000" cy="6858000"/>
          </a:xfrm>
          <a:prstGeom prst="rect">
            <a:avLst/>
          </a:prstGeom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0497912-45A0-D8BC-3193-312F4115FD83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6792913" y="215900"/>
            <a:ext cx="5399087" cy="287338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makes a great officer?</a:t>
            </a:r>
          </a:p>
        </p:txBody>
      </p:sp>
    </p:spTree>
    <p:extLst>
      <p:ext uri="{BB962C8B-B14F-4D97-AF65-F5344CB8AC3E}">
        <p14:creationId xmlns:p14="http://schemas.microsoft.com/office/powerpoint/2010/main" val="2722190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DB388-F779-8C44-BFE7-9454C86C6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Putting your values and competencies to the test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110644-05F3-FC4C-94CE-FF02CCEA6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 be tested on your values and competencies during the recruitment process to see if you’ve got what it takes to be a great police officer.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You’ll be asked how you’ve demonstrated the competencies that the Police are looking for in specific situations, e.g. in work, at home, while studying or volunteering.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06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2FADD7C4-8C43-4035-AC82-0B6E86592624}"/>
              </a:ext>
            </a:extLst>
          </p:cNvPr>
          <p:cNvSpPr txBox="1"/>
          <p:nvPr/>
        </p:nvSpPr>
        <p:spPr>
          <a:xfrm>
            <a:off x="653528" y="628233"/>
            <a:ext cx="1074457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PRINCIPLES FOR CONSIDERATION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Relevance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questions have been developed to reflect the tasks you may be required to undertake as a Police Officer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Scoring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Scoring criteria will be based around your answers and behaviour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Consistency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students will receive the same interview structure.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42516F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065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B8DFA5D-3281-46BF-8CAA-549292116F33}"/>
              </a:ext>
            </a:extLst>
          </p:cNvPr>
          <p:cNvSpPr txBox="1"/>
          <p:nvPr/>
        </p:nvSpPr>
        <p:spPr>
          <a:xfrm>
            <a:off x="291599" y="843677"/>
            <a:ext cx="293149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is useful to think of the CVF as a circle, where the values are core to your behaviour, and the competencies are your skills and experience.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may be a suitable way to consider priorities and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importance of actions.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149E24-753A-EB4E-1D0F-AF65876A42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0269" y="3993293"/>
            <a:ext cx="1538699" cy="1550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AE2ED3-E466-2134-2F12-9F74C064FC9B}"/>
              </a:ext>
            </a:extLst>
          </p:cNvPr>
          <p:cNvSpPr txBox="1"/>
          <p:nvPr/>
        </p:nvSpPr>
        <p:spPr>
          <a:xfrm>
            <a:off x="291599" y="0"/>
            <a:ext cx="1060017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COMPETENCY VALUES FRAMEWORK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A8EC985-3F21-0523-8FDB-5B3F00AA1FBD}"/>
              </a:ext>
            </a:extLst>
          </p:cNvPr>
          <p:cNvSpPr/>
          <p:nvPr/>
        </p:nvSpPr>
        <p:spPr>
          <a:xfrm>
            <a:off x="3565003" y="781552"/>
            <a:ext cx="1956121" cy="27174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2767B98-96A3-C871-66CE-32C0C74450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681" y="892097"/>
            <a:ext cx="5926597" cy="5073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882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BC69F4-30E9-3A27-5121-9A9DC47C49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45E0F60C-D3E8-A1C2-DDA6-687703B33263}"/>
              </a:ext>
            </a:extLst>
          </p:cNvPr>
          <p:cNvSpPr txBox="1"/>
          <p:nvPr/>
        </p:nvSpPr>
        <p:spPr>
          <a:xfrm>
            <a:off x="2838526" y="2561178"/>
            <a:ext cx="691879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UNDERSTANDING THE VALUES</a:t>
            </a:r>
          </a:p>
        </p:txBody>
      </p:sp>
    </p:spTree>
    <p:extLst>
      <p:ext uri="{BB962C8B-B14F-4D97-AF65-F5344CB8AC3E}">
        <p14:creationId xmlns:p14="http://schemas.microsoft.com/office/powerpoint/2010/main" val="14738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EC2208-30F6-080A-0A83-5788752D5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28D2C5E8-933B-70BB-5C7E-E1E07AC0A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2986" y="1374244"/>
            <a:ext cx="7536628" cy="461609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6C16066-34FA-28FD-C5F4-A88FFDEF2384}"/>
              </a:ext>
            </a:extLst>
          </p:cNvPr>
          <p:cNvSpPr txBox="1"/>
          <p:nvPr/>
        </p:nvSpPr>
        <p:spPr>
          <a:xfrm>
            <a:off x="307200" y="159779"/>
            <a:ext cx="116621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Ethical Policing Principles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9FAD5DC-BF8E-47ED-7C3B-D490860B830C}"/>
              </a:ext>
            </a:extLst>
          </p:cNvPr>
          <p:cNvSpPr txBox="1"/>
          <p:nvPr/>
        </p:nvSpPr>
        <p:spPr>
          <a:xfrm>
            <a:off x="84083" y="867665"/>
            <a:ext cx="116621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305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Police use the ethical policing principles to help us make and reflect on our professional decisions. </a:t>
            </a:r>
          </a:p>
        </p:txBody>
      </p:sp>
    </p:spTree>
    <p:extLst>
      <p:ext uri="{BB962C8B-B14F-4D97-AF65-F5344CB8AC3E}">
        <p14:creationId xmlns:p14="http://schemas.microsoft.com/office/powerpoint/2010/main" val="3549786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CCDB13-9CF5-6533-2B59-46645ADAC4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3A2C0116-C9F6-5F03-99A4-9FD07B93AD87}"/>
              </a:ext>
            </a:extLst>
          </p:cNvPr>
          <p:cNvSpPr txBox="1"/>
          <p:nvPr/>
        </p:nvSpPr>
        <p:spPr>
          <a:xfrm>
            <a:off x="307200" y="159779"/>
            <a:ext cx="1166215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Guidance for ethical and professional behaviour in policing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7DAE4F-B359-1AD7-0F35-ED0F1AB175B7}"/>
              </a:ext>
            </a:extLst>
          </p:cNvPr>
          <p:cNvSpPr txBox="1"/>
          <p:nvPr/>
        </p:nvSpPr>
        <p:spPr>
          <a:xfrm>
            <a:off x="307200" y="1686155"/>
            <a:ext cx="972390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describes how policing professionals should behave and helps everyone in policing apply the ethical policing principles in their role.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guidance provides practical advice on areas of policing that are important to maintaining public trust and legitimacy, such as: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Being open, honest and candid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Treating all people and their property with fairness, dignity and respect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Challenging or reporting behaviour that is unprofessional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009F3C-ABF0-2E19-287C-E6532DB96B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27875" y="2163570"/>
            <a:ext cx="2041475" cy="2025832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63B16C25-9498-6846-CE17-8A9490CFA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8A4DE9B-AAF4-CAA2-6018-B68D8ACBA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5527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6C67D4-668D-9AF2-C3B9-4981DF1689C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6792913" y="215900"/>
            <a:ext cx="5399087" cy="287338"/>
          </a:xfrm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makes a great officer?</a:t>
            </a:r>
          </a:p>
        </p:txBody>
      </p:sp>
      <p:pic>
        <p:nvPicPr>
          <p:cNvPr id="4" name="Picture Placeholder 7">
            <a:extLst>
              <a:ext uri="{FF2B5EF4-FFF2-40B4-BE49-F238E27FC236}">
                <a16:creationId xmlns:a16="http://schemas.microsoft.com/office/drawing/2014/main" id="{30A34694-AFB5-B10E-305A-D9689E896B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407" r="7407"/>
          <a:stretch/>
        </p:blipFill>
        <p:spPr>
          <a:xfrm>
            <a:off x="0" y="0"/>
            <a:ext cx="584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F83A182-CE83-32AD-44F2-E5A2FC60A48B}"/>
              </a:ext>
            </a:extLst>
          </p:cNvPr>
          <p:cNvSpPr txBox="1">
            <a:spLocks/>
          </p:cNvSpPr>
          <p:nvPr/>
        </p:nvSpPr>
        <p:spPr>
          <a:xfrm>
            <a:off x="6096000" y="674966"/>
            <a:ext cx="5400000" cy="1153740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i="0" kern="1200">
                <a:solidFill>
                  <a:schemeClr val="tx2"/>
                </a:solidFill>
                <a:latin typeface="Arial Black" panose="020B0604020202020204" pitchFamily="34" charset="0"/>
                <a:ea typeface="+mj-ea"/>
                <a:cs typeface="Arial Black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 Black" panose="020B0604020202020204" pitchFamily="34" charset="0"/>
                <a:ea typeface="+mj-ea"/>
              </a:rPr>
              <a:t>Why do you need to know about the CVF?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 Black" panose="020B0604020202020204" pitchFamily="34" charset="0"/>
              <a:ea typeface="+mj-ea"/>
            </a:endParaRP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1044F7C2-3533-E074-10E7-1FBC98D0D3F1}"/>
              </a:ext>
            </a:extLst>
          </p:cNvPr>
          <p:cNvSpPr txBox="1">
            <a:spLocks/>
          </p:cNvSpPr>
          <p:nvPr/>
        </p:nvSpPr>
        <p:spPr>
          <a:xfrm>
            <a:off x="5175429" y="1691989"/>
            <a:ext cx="5313999" cy="26840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Policing is looking for the very best candidates – those who share ethical values and can demonstrate these competencies. </a:t>
            </a: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People who ‘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 the right thing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’, not just ‘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 things right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’.  </a:t>
            </a: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143000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 it’s important to do your research and familiarise yourself with the framework. </a:t>
            </a:r>
          </a:p>
        </p:txBody>
      </p:sp>
    </p:spTree>
    <p:extLst>
      <p:ext uri="{BB962C8B-B14F-4D97-AF65-F5344CB8AC3E}">
        <p14:creationId xmlns:p14="http://schemas.microsoft.com/office/powerpoint/2010/main" val="3978122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2FADD7C4-8C43-4035-AC82-0B6E86592624}"/>
              </a:ext>
            </a:extLst>
          </p:cNvPr>
          <p:cNvSpPr txBox="1"/>
          <p:nvPr/>
        </p:nvSpPr>
        <p:spPr>
          <a:xfrm>
            <a:off x="653528" y="628233"/>
            <a:ext cx="10744574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 WILL THE VALUES AND COMPETENCIES BE USED IN QUESTIONS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the following slides we have created an example to show how the CVF will be used in an interview setting.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When you are asked a question, you should ask yourself: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2516F"/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competency/value are they testing?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are they asking me this question?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evidence can I add to support my example?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Let’s have a go 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2516F"/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602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2FADD7C4-8C43-4035-AC82-0B6E86592624}"/>
              </a:ext>
            </a:extLst>
          </p:cNvPr>
          <p:cNvSpPr txBox="1"/>
          <p:nvPr/>
        </p:nvSpPr>
        <p:spPr>
          <a:xfrm>
            <a:off x="555363" y="669147"/>
            <a:ext cx="10219729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your understanding of Public Service?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00" b="1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highlight>
                <a:srgbClr val="FFFF00"/>
              </a:highlight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71463" marR="0" lvl="0" indent="-271463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competency/value are they testing? </a:t>
            </a: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have used the wording ‘public service’ in the question so you can identify this question is about values relating to public service. </a:t>
            </a:r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Why are they asking me this question?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want to know that you understand that public service is a core value of the CVF, what you understand public service to mean and why it is important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What evidence can I add to support my example?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demonstrate your understanding, you will be expected to provide examples and evidence of how you have been able to meet this competency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00" b="0" i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14C260-3F1D-E104-0341-93C7B23A6DC0}"/>
              </a:ext>
            </a:extLst>
          </p:cNvPr>
          <p:cNvSpPr txBox="1"/>
          <p:nvPr/>
        </p:nvSpPr>
        <p:spPr>
          <a:xfrm>
            <a:off x="325813" y="249842"/>
            <a:ext cx="1165935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EXAMPLE – ANSWERING THE QUESTION</a:t>
            </a:r>
          </a:p>
        </p:txBody>
      </p:sp>
    </p:spTree>
    <p:extLst>
      <p:ext uri="{BB962C8B-B14F-4D97-AF65-F5344CB8AC3E}">
        <p14:creationId xmlns:p14="http://schemas.microsoft.com/office/powerpoint/2010/main" val="79558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2FADD7C4-8C43-4035-AC82-0B6E86592624}"/>
              </a:ext>
            </a:extLst>
          </p:cNvPr>
          <p:cNvSpPr txBox="1"/>
          <p:nvPr/>
        </p:nvSpPr>
        <p:spPr>
          <a:xfrm>
            <a:off x="119743" y="353055"/>
            <a:ext cx="1114658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your understanding of Public Service?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1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highlight>
                <a:srgbClr val="FFFF00"/>
              </a:highlight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Why is this important to policing?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Supporting the public is key to policing.  By supporting the public, this can build trust and confidence and ensure we can meet their needs in a time of need.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Why are they asking me this question?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want to know that I understand the significance of public service in the policing sector, they want an example of what good/bad public service looks like and the risk if there is poor public service.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What evidence can I add to support my example?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want to see me evidence my understanding of public service through an example of a time I have either delivered or received good/poor customer service and what I learnt from that.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2516F"/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402D1F-7943-AC05-114B-9659C6EDA5A8}"/>
              </a:ext>
            </a:extLst>
          </p:cNvPr>
          <p:cNvSpPr txBox="1"/>
          <p:nvPr/>
        </p:nvSpPr>
        <p:spPr>
          <a:xfrm>
            <a:off x="119743" y="74236"/>
            <a:ext cx="116803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EXAMPLE – THINKING THROUGH THE QUESTION</a:t>
            </a:r>
          </a:p>
        </p:txBody>
      </p:sp>
    </p:spTree>
    <p:extLst>
      <p:ext uri="{BB962C8B-B14F-4D97-AF65-F5344CB8AC3E}">
        <p14:creationId xmlns:p14="http://schemas.microsoft.com/office/powerpoint/2010/main" val="3066381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2FADD7C4-8C43-4035-AC82-0B6E86592624}"/>
              </a:ext>
            </a:extLst>
          </p:cNvPr>
          <p:cNvSpPr txBox="1"/>
          <p:nvPr/>
        </p:nvSpPr>
        <p:spPr>
          <a:xfrm>
            <a:off x="402771" y="1231824"/>
            <a:ext cx="11065516" cy="4262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 a Police Service it is essential that we can work effectively with partner organisations or with other departments. How would you go about engaging with our partners as a Police officer?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100" b="1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competency/value are they testing?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 are collaborative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 startAt="2"/>
              <a:tabLst>
                <a:tab pos="358775" algn="l"/>
              </a:tabLst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are they asking me this question?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358775" algn="l"/>
              </a:tabLst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want to know how you are able to work with others and treat people with respect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 startAt="3"/>
              <a:tabLst>
                <a:tab pos="358775" algn="l"/>
              </a:tabLst>
              <a:defRPr/>
            </a:pP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358775" algn="l"/>
              </a:tabLst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	What evidence can I add to support my example?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358775" algn="l"/>
              </a:tabLst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Evidence of when you have worked as a team member and how you have built rapport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2FA9B4-CA29-673E-C80D-44A61AF6E72C}"/>
              </a:ext>
            </a:extLst>
          </p:cNvPr>
          <p:cNvSpPr txBox="1"/>
          <p:nvPr/>
        </p:nvSpPr>
        <p:spPr>
          <a:xfrm>
            <a:off x="402771" y="171536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YOUR TURN </a:t>
            </a:r>
          </a:p>
        </p:txBody>
      </p:sp>
    </p:spTree>
    <p:extLst>
      <p:ext uri="{BB962C8B-B14F-4D97-AF65-F5344CB8AC3E}">
        <p14:creationId xmlns:p14="http://schemas.microsoft.com/office/powerpoint/2010/main" val="147836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2D1396-0DED-6FE0-A7B2-C6E146C539B5}"/>
              </a:ext>
            </a:extLst>
          </p:cNvPr>
          <p:cNvSpPr txBox="1"/>
          <p:nvPr/>
        </p:nvSpPr>
        <p:spPr>
          <a:xfrm>
            <a:off x="653528" y="628233"/>
            <a:ext cx="107445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KEY DOCUMENTS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8432D3-BFD6-B042-7BED-414827C1FB61}"/>
              </a:ext>
            </a:extLst>
          </p:cNvPr>
          <p:cNvSpPr txBox="1"/>
          <p:nvPr/>
        </p:nvSpPr>
        <p:spPr>
          <a:xfrm>
            <a:off x="1143498" y="1676144"/>
            <a:ext cx="91734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CVF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Code of Ethics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Role Profile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College of Policing Candidate Preparation guidance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-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2AE532-C09B-CEC6-9CEC-B41D18C91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6152" y="3014823"/>
            <a:ext cx="1696302" cy="1696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470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>
            <a:extLst>
              <a:ext uri="{FF2B5EF4-FFF2-40B4-BE49-F238E27FC236}">
                <a16:creationId xmlns:a16="http://schemas.microsoft.com/office/drawing/2014/main" id="{5E8128B1-3E64-A215-0B82-93346691A3E8}"/>
              </a:ext>
            </a:extLst>
          </p:cNvPr>
          <p:cNvSpPr txBox="1">
            <a:spLocks/>
          </p:cNvSpPr>
          <p:nvPr/>
        </p:nvSpPr>
        <p:spPr>
          <a:xfrm>
            <a:off x="359228" y="370273"/>
            <a:ext cx="11484427" cy="82255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REMEMBER….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000" b="1" dirty="0">
              <a:solidFill>
                <a:srgbClr val="5B9BD5">
                  <a:lumMod val="50000"/>
                </a:srgbClr>
              </a:solidFill>
              <a:latin typeface="Arial Nova Cond" panose="020B06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 Cond" panose="020B06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MAKES A GREAT OFFICER?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E00BC8-DBBB-7B0B-1778-F4B06E6586FA}"/>
              </a:ext>
            </a:extLst>
          </p:cNvPr>
          <p:cNvSpPr txBox="1"/>
          <p:nvPr/>
        </p:nvSpPr>
        <p:spPr>
          <a:xfrm>
            <a:off x="990552" y="2681010"/>
            <a:ext cx="973922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>
                <a:solidFill>
                  <a:srgbClr val="5B9BD5">
                    <a:lumMod val="50000"/>
                  </a:srgbClr>
                </a:solidFill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Police are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looking for people who share </a:t>
            </a:r>
            <a:r>
              <a:rPr lang="en-GB" sz="2000" dirty="0">
                <a:solidFill>
                  <a:srgbClr val="5B9BD5">
                    <a:lumMod val="50000"/>
                  </a:srgbClr>
                </a:solidFill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Police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competencies and values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000" dirty="0">
              <a:solidFill>
                <a:srgbClr val="5B9BD5">
                  <a:lumMod val="50000"/>
                </a:srgbClr>
              </a:solidFill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5B9BD5">
                    <a:lumMod val="50000"/>
                  </a:srgbClr>
                </a:solidFill>
                <a:effectLst/>
                <a:uLnTx/>
                <a:uFillTx/>
                <a:latin typeface="Arial Nova" panose="020B050402020202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answers should include evidence of the competency, but don’t forget about the values and Code of Ethics and how these can be incorporated into your answers.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5B9BD5">
                  <a:lumMod val="50000"/>
                </a:srgbClr>
              </a:solidFill>
              <a:effectLst/>
              <a:uLnTx/>
              <a:uFillTx/>
              <a:latin typeface="Arial Nova" panose="020B050402020202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42516F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8318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1033</Words>
  <Application>Microsoft Office PowerPoint</Application>
  <PresentationFormat>Widescreen</PresentationFormat>
  <Paragraphs>139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Aptos</vt:lpstr>
      <vt:lpstr>Arial</vt:lpstr>
      <vt:lpstr>Arial Black</vt:lpstr>
      <vt:lpstr>Arial Nova</vt:lpstr>
      <vt:lpstr>Arial Nova Cond</vt:lpstr>
      <vt:lpstr>Calibri</vt:lpstr>
      <vt:lpstr>Calibri Light</vt:lpstr>
      <vt:lpstr>Tahoma</vt:lpstr>
      <vt:lpstr>UWTSD Text 2</vt:lpstr>
      <vt:lpstr>UWTSD BSc Professional Policing</vt:lpstr>
      <vt:lpstr>PowerPoint Presentation</vt:lpstr>
      <vt:lpstr>PowerPoint Presentation</vt:lpstr>
      <vt:lpstr>Putting your values and competencies to the test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1</cp:revision>
  <dcterms:created xsi:type="dcterms:W3CDTF">2026-02-13T08:56:40Z</dcterms:created>
  <dcterms:modified xsi:type="dcterms:W3CDTF">2026-02-13T09:02:21Z</dcterms:modified>
</cp:coreProperties>
</file>