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8"/>
  </p:notesMasterIdLst>
  <p:handoutMasterIdLst>
    <p:handoutMasterId r:id="rId19"/>
  </p:handoutMasterIdLst>
  <p:sldIdLst>
    <p:sldId id="282" r:id="rId5"/>
    <p:sldId id="292" r:id="rId6"/>
    <p:sldId id="283" r:id="rId7"/>
    <p:sldId id="291" r:id="rId8"/>
    <p:sldId id="297" r:id="rId9"/>
    <p:sldId id="284" r:id="rId10"/>
    <p:sldId id="299" r:id="rId11"/>
    <p:sldId id="301" r:id="rId12"/>
    <p:sldId id="298" r:id="rId13"/>
    <p:sldId id="300" r:id="rId14"/>
    <p:sldId id="302" r:id="rId15"/>
    <p:sldId id="303" r:id="rId16"/>
    <p:sldId id="29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E25E649-3F16-4E02-A733-19D2CDBF48F0}">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31" autoAdjust="0"/>
  </p:normalViewPr>
  <p:slideViewPr>
    <p:cSldViewPr snapToGrid="0">
      <p:cViewPr varScale="1">
        <p:scale>
          <a:sx n="159" d="100"/>
          <a:sy n="159" d="100"/>
        </p:scale>
        <p:origin x="384" y="138"/>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5/25/2023</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5/25/2023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6" name="Slide Number Placeholder 5">
            <a:extLst>
              <a:ext uri="{FF2B5EF4-FFF2-40B4-BE49-F238E27FC236}">
                <a16:creationId xmlns:a16="http://schemas.microsoft.com/office/drawing/2014/main" id="{7A47F3D0-41FC-4430-9F9E-1F78A18D65F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7" name="Footer Placeholder 6">
            <a:extLst>
              <a:ext uri="{FF2B5EF4-FFF2-40B4-BE49-F238E27FC236}">
                <a16:creationId xmlns:a16="http://schemas.microsoft.com/office/drawing/2014/main" id="{2ED798F6-1F12-46CE-9AFD-CC66555A191D}"/>
              </a:ext>
            </a:extLst>
          </p:cNvPr>
          <p:cNvSpPr>
            <a:spLocks noGrp="1"/>
          </p:cNvSpPr>
          <p:nvPr>
            <p:ph type="ftr" sz="quarter" idx="34"/>
          </p:nvPr>
        </p:nvSpPr>
        <p:spPr/>
        <p:txBody>
          <a:bodyPr/>
          <a:lstStyle/>
          <a:p>
            <a:r>
              <a:rPr lang="en-US" noProof="0" dirty="0"/>
              <a:t>Add a footer</a:t>
            </a:r>
          </a:p>
        </p:txBody>
      </p:sp>
    </p:spTree>
    <p:extLst>
      <p:ext uri="{BB962C8B-B14F-4D97-AF65-F5344CB8AC3E}">
        <p14:creationId xmlns:p14="http://schemas.microsoft.com/office/powerpoint/2010/main" val="150585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9A70B137-2503-4803-9F56-620A586FA494}"/>
              </a:ext>
            </a:extLst>
          </p:cNvPr>
          <p:cNvSpPr>
            <a:spLocks noGrp="1"/>
          </p:cNvSpPr>
          <p:nvPr>
            <p:ph type="pic" sz="quarter" idx="10" hasCustomPrompt="1"/>
          </p:nvPr>
        </p:nvSpPr>
        <p:spPr>
          <a:xfrm>
            <a:off x="1" y="0"/>
            <a:ext cx="10655455" cy="685800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1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1"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solidFill>
            <a:schemeClr val="bg1">
              <a:lumMod val="95000"/>
            </a:schemeClr>
          </a:solidFill>
        </p:spPr>
        <p:txBody>
          <a:bodyPr wrap="square" tIns="2160000" anchor="t">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48293" y="32717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30300" y="5250494"/>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334038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CE129D0-CB7B-444C-AF89-B1CB663E3679}"/>
              </a:ext>
            </a:extLst>
          </p:cNvPr>
          <p:cNvSpPr>
            <a:spLocks noGrp="1"/>
          </p:cNvSpPr>
          <p:nvPr>
            <p:ph type="pic" sz="quarter" idx="13" hasCustomPrompt="1"/>
          </p:nvPr>
        </p:nvSpPr>
        <p:spPr>
          <a:xfrm>
            <a:off x="0" y="418374"/>
            <a:ext cx="8687356" cy="6439627"/>
          </a:xfrm>
          <a:custGeom>
            <a:avLst/>
            <a:gdLst>
              <a:gd name="connsiteX0" fmla="*/ 0 w 8687356"/>
              <a:gd name="connsiteY0" fmla="*/ 5592682 h 6439627"/>
              <a:gd name="connsiteX1" fmla="*/ 186296 w 8687356"/>
              <a:gd name="connsiteY1" fmla="*/ 5593149 h 6439627"/>
              <a:gd name="connsiteX2" fmla="*/ 1348900 w 8687356"/>
              <a:gd name="connsiteY2" fmla="*/ 5596063 h 6439627"/>
              <a:gd name="connsiteX3" fmla="*/ 1800991 w 8687356"/>
              <a:gd name="connsiteY3" fmla="*/ 5851702 h 6439627"/>
              <a:gd name="connsiteX4" fmla="*/ 2106366 w 8687356"/>
              <a:gd name="connsiteY4" fmla="*/ 6380627 h 6439627"/>
              <a:gd name="connsiteX5" fmla="*/ 2140430 w 8687356"/>
              <a:gd name="connsiteY5" fmla="*/ 6439627 h 6439627"/>
              <a:gd name="connsiteX6" fmla="*/ 0 w 8687356"/>
              <a:gd name="connsiteY6" fmla="*/ 6439627 h 6439627"/>
              <a:gd name="connsiteX7" fmla="*/ 693821 w 8687356"/>
              <a:gd name="connsiteY7" fmla="*/ 3646328 h 6439627"/>
              <a:gd name="connsiteX8" fmla="*/ 1586357 w 8687356"/>
              <a:gd name="connsiteY8" fmla="*/ 3648566 h 6439627"/>
              <a:gd name="connsiteX9" fmla="*/ 1724950 w 8687356"/>
              <a:gd name="connsiteY9" fmla="*/ 3726935 h 6439627"/>
              <a:gd name="connsiteX10" fmla="*/ 2172189 w 8687356"/>
              <a:gd name="connsiteY10" fmla="*/ 4501577 h 6439627"/>
              <a:gd name="connsiteX11" fmla="*/ 2171729 w 8687356"/>
              <a:gd name="connsiteY11" fmla="*/ 4662459 h 6439627"/>
              <a:gd name="connsiteX12" fmla="*/ 1726432 w 8687356"/>
              <a:gd name="connsiteY12" fmla="*/ 5434863 h 6439627"/>
              <a:gd name="connsiteX13" fmla="*/ 1589746 w 8687356"/>
              <a:gd name="connsiteY13" fmla="*/ 5513779 h 6439627"/>
              <a:gd name="connsiteX14" fmla="*/ 698177 w 8687356"/>
              <a:gd name="connsiteY14" fmla="*/ 5513215 h 6439627"/>
              <a:gd name="connsiteX15" fmla="*/ 558617 w 8687356"/>
              <a:gd name="connsiteY15" fmla="*/ 5433172 h 6439627"/>
              <a:gd name="connsiteX16" fmla="*/ 111378 w 8687356"/>
              <a:gd name="connsiteY16" fmla="*/ 4658531 h 6439627"/>
              <a:gd name="connsiteX17" fmla="*/ 112805 w 8687356"/>
              <a:gd name="connsiteY17" fmla="*/ 4499321 h 6439627"/>
              <a:gd name="connsiteX18" fmla="*/ 557135 w 8687356"/>
              <a:gd name="connsiteY18" fmla="*/ 3725244 h 6439627"/>
              <a:gd name="connsiteX19" fmla="*/ 693821 w 8687356"/>
              <a:gd name="connsiteY19" fmla="*/ 3646328 h 6439627"/>
              <a:gd name="connsiteX20" fmla="*/ 1975378 w 8687356"/>
              <a:gd name="connsiteY20" fmla="*/ 3263784 h 6439627"/>
              <a:gd name="connsiteX21" fmla="*/ 2292917 w 8687356"/>
              <a:gd name="connsiteY21" fmla="*/ 3264581 h 6439627"/>
              <a:gd name="connsiteX22" fmla="*/ 2342225 w 8687356"/>
              <a:gd name="connsiteY22" fmla="*/ 3292462 h 6439627"/>
              <a:gd name="connsiteX23" fmla="*/ 2501341 w 8687356"/>
              <a:gd name="connsiteY23" fmla="*/ 3568059 h 6439627"/>
              <a:gd name="connsiteX24" fmla="*/ 2501177 w 8687356"/>
              <a:gd name="connsiteY24" fmla="*/ 3625297 h 6439627"/>
              <a:gd name="connsiteX25" fmla="*/ 2342753 w 8687356"/>
              <a:gd name="connsiteY25" fmla="*/ 3900096 h 6439627"/>
              <a:gd name="connsiteX26" fmla="*/ 2294123 w 8687356"/>
              <a:gd name="connsiteY26" fmla="*/ 3928173 h 6439627"/>
              <a:gd name="connsiteX27" fmla="*/ 1976927 w 8687356"/>
              <a:gd name="connsiteY27" fmla="*/ 3927972 h 6439627"/>
              <a:gd name="connsiteX28" fmla="*/ 1927275 w 8687356"/>
              <a:gd name="connsiteY28" fmla="*/ 3899495 h 6439627"/>
              <a:gd name="connsiteX29" fmla="*/ 1768160 w 8687356"/>
              <a:gd name="connsiteY29" fmla="*/ 3623899 h 6439627"/>
              <a:gd name="connsiteX30" fmla="*/ 1768668 w 8687356"/>
              <a:gd name="connsiteY30" fmla="*/ 3567256 h 6439627"/>
              <a:gd name="connsiteX31" fmla="*/ 1926748 w 8687356"/>
              <a:gd name="connsiteY31" fmla="*/ 3291861 h 6439627"/>
              <a:gd name="connsiteX32" fmla="*/ 1975378 w 8687356"/>
              <a:gd name="connsiteY32" fmla="*/ 3263784 h 6439627"/>
              <a:gd name="connsiteX33" fmla="*/ 2130702 w 8687356"/>
              <a:gd name="connsiteY33" fmla="*/ 2828022 h 6439627"/>
              <a:gd name="connsiteX34" fmla="*/ 2298374 w 8687356"/>
              <a:gd name="connsiteY34" fmla="*/ 2828442 h 6439627"/>
              <a:gd name="connsiteX35" fmla="*/ 2324410 w 8687356"/>
              <a:gd name="connsiteY35" fmla="*/ 2843165 h 6439627"/>
              <a:gd name="connsiteX36" fmla="*/ 2408429 w 8687356"/>
              <a:gd name="connsiteY36" fmla="*/ 2988689 h 6439627"/>
              <a:gd name="connsiteX37" fmla="*/ 2408342 w 8687356"/>
              <a:gd name="connsiteY37" fmla="*/ 3018913 h 6439627"/>
              <a:gd name="connsiteX38" fmla="*/ 2324689 w 8687356"/>
              <a:gd name="connsiteY38" fmla="*/ 3164017 h 6439627"/>
              <a:gd name="connsiteX39" fmla="*/ 2299011 w 8687356"/>
              <a:gd name="connsiteY39" fmla="*/ 3178842 h 6439627"/>
              <a:gd name="connsiteX40" fmla="*/ 2131520 w 8687356"/>
              <a:gd name="connsiteY40" fmla="*/ 3178736 h 6439627"/>
              <a:gd name="connsiteX41" fmla="*/ 2105302 w 8687356"/>
              <a:gd name="connsiteY41" fmla="*/ 3163699 h 6439627"/>
              <a:gd name="connsiteX42" fmla="*/ 2021284 w 8687356"/>
              <a:gd name="connsiteY42" fmla="*/ 3018175 h 6439627"/>
              <a:gd name="connsiteX43" fmla="*/ 2021552 w 8687356"/>
              <a:gd name="connsiteY43" fmla="*/ 2988265 h 6439627"/>
              <a:gd name="connsiteX44" fmla="*/ 2105024 w 8687356"/>
              <a:gd name="connsiteY44" fmla="*/ 2842847 h 6439627"/>
              <a:gd name="connsiteX45" fmla="*/ 2130702 w 8687356"/>
              <a:gd name="connsiteY45" fmla="*/ 2828022 h 6439627"/>
              <a:gd name="connsiteX46" fmla="*/ 3794942 w 8687356"/>
              <a:gd name="connsiteY46" fmla="*/ 2543905 h 6439627"/>
              <a:gd name="connsiteX47" fmla="*/ 6706383 w 8687356"/>
              <a:gd name="connsiteY47" fmla="*/ 2551204 h 6439627"/>
              <a:gd name="connsiteX48" fmla="*/ 7158474 w 8687356"/>
              <a:gd name="connsiteY48" fmla="*/ 2806842 h 6439627"/>
              <a:gd name="connsiteX49" fmla="*/ 8617364 w 8687356"/>
              <a:gd name="connsiteY49" fmla="*/ 5333715 h 6439627"/>
              <a:gd name="connsiteX50" fmla="*/ 8615859 w 8687356"/>
              <a:gd name="connsiteY50" fmla="*/ 5858514 h 6439627"/>
              <a:gd name="connsiteX51" fmla="*/ 8311811 w 8687356"/>
              <a:gd name="connsiteY51" fmla="*/ 6385912 h 6439627"/>
              <a:gd name="connsiteX52" fmla="*/ 8280844 w 8687356"/>
              <a:gd name="connsiteY52" fmla="*/ 6439627 h 6439627"/>
              <a:gd name="connsiteX53" fmla="*/ 2237916 w 8687356"/>
              <a:gd name="connsiteY53" fmla="*/ 6439627 h 6439627"/>
              <a:gd name="connsiteX54" fmla="*/ 2151815 w 8687356"/>
              <a:gd name="connsiteY54" fmla="*/ 6290497 h 6439627"/>
              <a:gd name="connsiteX55" fmla="*/ 1895013 w 8687356"/>
              <a:gd name="connsiteY55" fmla="*/ 5845703 h 6439627"/>
              <a:gd name="connsiteX56" fmla="*/ 1899669 w 8687356"/>
              <a:gd name="connsiteY56" fmla="*/ 5326361 h 6439627"/>
              <a:gd name="connsiteX57" fmla="*/ 3349069 w 8687356"/>
              <a:gd name="connsiteY57" fmla="*/ 2801330 h 6439627"/>
              <a:gd name="connsiteX58" fmla="*/ 3794942 w 8687356"/>
              <a:gd name="connsiteY58" fmla="*/ 2543905 h 6439627"/>
              <a:gd name="connsiteX59" fmla="*/ 634940 w 8687356"/>
              <a:gd name="connsiteY59" fmla="*/ 2395105 h 6439627"/>
              <a:gd name="connsiteX60" fmla="*/ 1188015 w 8687356"/>
              <a:gd name="connsiteY60" fmla="*/ 2396492 h 6439627"/>
              <a:gd name="connsiteX61" fmla="*/ 1273897 w 8687356"/>
              <a:gd name="connsiteY61" fmla="*/ 2445054 h 6439627"/>
              <a:gd name="connsiteX62" fmla="*/ 1551037 w 8687356"/>
              <a:gd name="connsiteY62" fmla="*/ 2925075 h 6439627"/>
              <a:gd name="connsiteX63" fmla="*/ 1550752 w 8687356"/>
              <a:gd name="connsiteY63" fmla="*/ 3024769 h 6439627"/>
              <a:gd name="connsiteX64" fmla="*/ 1274816 w 8687356"/>
              <a:gd name="connsiteY64" fmla="*/ 3503403 h 6439627"/>
              <a:gd name="connsiteX65" fmla="*/ 1190116 w 8687356"/>
              <a:gd name="connsiteY65" fmla="*/ 3552304 h 6439627"/>
              <a:gd name="connsiteX66" fmla="*/ 637639 w 8687356"/>
              <a:gd name="connsiteY66" fmla="*/ 3551955 h 6439627"/>
              <a:gd name="connsiteX67" fmla="*/ 551158 w 8687356"/>
              <a:gd name="connsiteY67" fmla="*/ 3502355 h 6439627"/>
              <a:gd name="connsiteX68" fmla="*/ 274018 w 8687356"/>
              <a:gd name="connsiteY68" fmla="*/ 3022335 h 6439627"/>
              <a:gd name="connsiteX69" fmla="*/ 274903 w 8687356"/>
              <a:gd name="connsiteY69" fmla="*/ 2923678 h 6439627"/>
              <a:gd name="connsiteX70" fmla="*/ 550240 w 8687356"/>
              <a:gd name="connsiteY70" fmla="*/ 2444007 h 6439627"/>
              <a:gd name="connsiteX71" fmla="*/ 634940 w 8687356"/>
              <a:gd name="connsiteY71" fmla="*/ 2395105 h 6439627"/>
              <a:gd name="connsiteX72" fmla="*/ 2521339 w 8687356"/>
              <a:gd name="connsiteY72" fmla="*/ 1975621 h 6439627"/>
              <a:gd name="connsiteX73" fmla="*/ 2985874 w 8687356"/>
              <a:gd name="connsiteY73" fmla="*/ 1976785 h 6439627"/>
              <a:gd name="connsiteX74" fmla="*/ 3058007 w 8687356"/>
              <a:gd name="connsiteY74" fmla="*/ 2017574 h 6439627"/>
              <a:gd name="connsiteX75" fmla="*/ 3290779 w 8687356"/>
              <a:gd name="connsiteY75" fmla="*/ 2420748 h 6439627"/>
              <a:gd name="connsiteX76" fmla="*/ 3290540 w 8687356"/>
              <a:gd name="connsiteY76" fmla="*/ 2504482 h 6439627"/>
              <a:gd name="connsiteX77" fmla="*/ 3058778 w 8687356"/>
              <a:gd name="connsiteY77" fmla="*/ 2906492 h 6439627"/>
              <a:gd name="connsiteX78" fmla="*/ 2987637 w 8687356"/>
              <a:gd name="connsiteY78" fmla="*/ 2947565 h 6439627"/>
              <a:gd name="connsiteX79" fmla="*/ 2523606 w 8687356"/>
              <a:gd name="connsiteY79" fmla="*/ 2947271 h 6439627"/>
              <a:gd name="connsiteX80" fmla="*/ 2450970 w 8687356"/>
              <a:gd name="connsiteY80" fmla="*/ 2905612 h 6439627"/>
              <a:gd name="connsiteX81" fmla="*/ 2218197 w 8687356"/>
              <a:gd name="connsiteY81" fmla="*/ 2502438 h 6439627"/>
              <a:gd name="connsiteX82" fmla="*/ 2218941 w 8687356"/>
              <a:gd name="connsiteY82" fmla="*/ 2419574 h 6439627"/>
              <a:gd name="connsiteX83" fmla="*/ 2450199 w 8687356"/>
              <a:gd name="connsiteY83" fmla="*/ 2016694 h 6439627"/>
              <a:gd name="connsiteX84" fmla="*/ 2521339 w 8687356"/>
              <a:gd name="connsiteY84" fmla="*/ 1975621 h 6439627"/>
              <a:gd name="connsiteX85" fmla="*/ 3564142 w 8687356"/>
              <a:gd name="connsiteY85" fmla="*/ 34 h 6439627"/>
              <a:gd name="connsiteX86" fmla="*/ 4738405 w 8687356"/>
              <a:gd name="connsiteY86" fmla="*/ 2977 h 6439627"/>
              <a:gd name="connsiteX87" fmla="*/ 4920745 w 8687356"/>
              <a:gd name="connsiteY87" fmla="*/ 106084 h 6439627"/>
              <a:gd name="connsiteX88" fmla="*/ 5509155 w 8687356"/>
              <a:gd name="connsiteY88" fmla="*/ 1125240 h 6439627"/>
              <a:gd name="connsiteX89" fmla="*/ 5508549 w 8687356"/>
              <a:gd name="connsiteY89" fmla="*/ 1336906 h 6439627"/>
              <a:gd name="connsiteX90" fmla="*/ 4922696 w 8687356"/>
              <a:gd name="connsiteY90" fmla="*/ 2353119 h 6439627"/>
              <a:gd name="connsiteX91" fmla="*/ 4742864 w 8687356"/>
              <a:gd name="connsiteY91" fmla="*/ 2456945 h 6439627"/>
              <a:gd name="connsiteX92" fmla="*/ 3569871 w 8687356"/>
              <a:gd name="connsiteY92" fmla="*/ 2456203 h 6439627"/>
              <a:gd name="connsiteX93" fmla="*/ 3386259 w 8687356"/>
              <a:gd name="connsiteY93" fmla="*/ 2350896 h 6439627"/>
              <a:gd name="connsiteX94" fmla="*/ 2797848 w 8687356"/>
              <a:gd name="connsiteY94" fmla="*/ 1331739 h 6439627"/>
              <a:gd name="connsiteX95" fmla="*/ 2799727 w 8687356"/>
              <a:gd name="connsiteY95" fmla="*/ 1122274 h 6439627"/>
              <a:gd name="connsiteX96" fmla="*/ 3384310 w 8687356"/>
              <a:gd name="connsiteY96" fmla="*/ 103860 h 6439627"/>
              <a:gd name="connsiteX97" fmla="*/ 3564142 w 8687356"/>
              <a:gd name="connsiteY97" fmla="*/ 34 h 643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8687356" h="6439627">
                <a:moveTo>
                  <a:pt x="0" y="5592682"/>
                </a:moveTo>
                <a:lnTo>
                  <a:pt x="186296" y="5593149"/>
                </a:lnTo>
                <a:cubicBezTo>
                  <a:pt x="510155" y="5593961"/>
                  <a:pt x="893987" y="5594923"/>
                  <a:pt x="1348900" y="5596063"/>
                </a:cubicBezTo>
                <a:cubicBezTo>
                  <a:pt x="1534387" y="5590847"/>
                  <a:pt x="1709614" y="5693431"/>
                  <a:pt x="1800991" y="5851702"/>
                </a:cubicBezTo>
                <a:cubicBezTo>
                  <a:pt x="1800991" y="5851702"/>
                  <a:pt x="1800991" y="5851702"/>
                  <a:pt x="2106366" y="6380627"/>
                </a:cubicBezTo>
                <a:lnTo>
                  <a:pt x="2140430" y="6439627"/>
                </a:lnTo>
                <a:lnTo>
                  <a:pt x="0" y="6439627"/>
                </a:lnTo>
                <a:close/>
                <a:moveTo>
                  <a:pt x="693821" y="3646328"/>
                </a:moveTo>
                <a:cubicBezTo>
                  <a:pt x="693821" y="3646328"/>
                  <a:pt x="693821" y="3646328"/>
                  <a:pt x="1586357" y="3648566"/>
                </a:cubicBezTo>
                <a:cubicBezTo>
                  <a:pt x="1643220" y="3646968"/>
                  <a:pt x="1696937" y="3678416"/>
                  <a:pt x="1724950" y="3726935"/>
                </a:cubicBezTo>
                <a:cubicBezTo>
                  <a:pt x="1724950" y="3726935"/>
                  <a:pt x="1724950" y="3726935"/>
                  <a:pt x="2172189" y="4501577"/>
                </a:cubicBezTo>
                <a:cubicBezTo>
                  <a:pt x="2201168" y="4551769"/>
                  <a:pt x="2200578" y="4612341"/>
                  <a:pt x="2171729" y="4662459"/>
                </a:cubicBezTo>
                <a:cubicBezTo>
                  <a:pt x="2171729" y="4662459"/>
                  <a:pt x="2171729" y="4662459"/>
                  <a:pt x="1726432" y="5434863"/>
                </a:cubicBezTo>
                <a:cubicBezTo>
                  <a:pt x="1699249" y="5484020"/>
                  <a:pt x="1645909" y="5514815"/>
                  <a:pt x="1589746" y="5513779"/>
                </a:cubicBezTo>
                <a:cubicBezTo>
                  <a:pt x="1589746" y="5513779"/>
                  <a:pt x="1589746" y="5513779"/>
                  <a:pt x="698177" y="5513215"/>
                </a:cubicBezTo>
                <a:cubicBezTo>
                  <a:pt x="640348" y="5513140"/>
                  <a:pt x="587596" y="5483366"/>
                  <a:pt x="558617" y="5433172"/>
                </a:cubicBezTo>
                <a:cubicBezTo>
                  <a:pt x="558617" y="5433172"/>
                  <a:pt x="558617" y="5433172"/>
                  <a:pt x="111378" y="4658531"/>
                </a:cubicBezTo>
                <a:cubicBezTo>
                  <a:pt x="83365" y="4610012"/>
                  <a:pt x="82990" y="4547767"/>
                  <a:pt x="112805" y="4499321"/>
                </a:cubicBezTo>
                <a:cubicBezTo>
                  <a:pt x="112805" y="4499321"/>
                  <a:pt x="112805" y="4499321"/>
                  <a:pt x="557135" y="3725244"/>
                </a:cubicBezTo>
                <a:cubicBezTo>
                  <a:pt x="584319" y="3676088"/>
                  <a:pt x="637659" y="3645292"/>
                  <a:pt x="693821" y="3646328"/>
                </a:cubicBezTo>
                <a:close/>
                <a:moveTo>
                  <a:pt x="1975378" y="3263784"/>
                </a:moveTo>
                <a:cubicBezTo>
                  <a:pt x="1975378" y="3263784"/>
                  <a:pt x="1975378" y="3263784"/>
                  <a:pt x="2292917" y="3264581"/>
                </a:cubicBezTo>
                <a:cubicBezTo>
                  <a:pt x="2313148" y="3264012"/>
                  <a:pt x="2332259" y="3275200"/>
                  <a:pt x="2342225" y="3292462"/>
                </a:cubicBezTo>
                <a:cubicBezTo>
                  <a:pt x="2342225" y="3292462"/>
                  <a:pt x="2342225" y="3292462"/>
                  <a:pt x="2501341" y="3568059"/>
                </a:cubicBezTo>
                <a:cubicBezTo>
                  <a:pt x="2511651" y="3585916"/>
                  <a:pt x="2511441" y="3607466"/>
                  <a:pt x="2501177" y="3625297"/>
                </a:cubicBezTo>
                <a:cubicBezTo>
                  <a:pt x="2501177" y="3625297"/>
                  <a:pt x="2501177" y="3625297"/>
                  <a:pt x="2342753" y="3900096"/>
                </a:cubicBezTo>
                <a:cubicBezTo>
                  <a:pt x="2333082" y="3917585"/>
                  <a:pt x="2314104" y="3928542"/>
                  <a:pt x="2294123" y="3928173"/>
                </a:cubicBezTo>
                <a:cubicBezTo>
                  <a:pt x="2294123" y="3928173"/>
                  <a:pt x="2294123" y="3928173"/>
                  <a:pt x="1976927" y="3927972"/>
                </a:cubicBezTo>
                <a:cubicBezTo>
                  <a:pt x="1956353" y="3927946"/>
                  <a:pt x="1937585" y="3917353"/>
                  <a:pt x="1927275" y="3899495"/>
                </a:cubicBezTo>
                <a:cubicBezTo>
                  <a:pt x="1927275" y="3899495"/>
                  <a:pt x="1927275" y="3899495"/>
                  <a:pt x="1768160" y="3623899"/>
                </a:cubicBezTo>
                <a:cubicBezTo>
                  <a:pt x="1758193" y="3606636"/>
                  <a:pt x="1758060" y="3584492"/>
                  <a:pt x="1768668" y="3567256"/>
                </a:cubicBezTo>
                <a:cubicBezTo>
                  <a:pt x="1768668" y="3567256"/>
                  <a:pt x="1768668" y="3567256"/>
                  <a:pt x="1926748" y="3291861"/>
                </a:cubicBezTo>
                <a:cubicBezTo>
                  <a:pt x="1936419" y="3274372"/>
                  <a:pt x="1955397" y="3263416"/>
                  <a:pt x="1975378" y="3263784"/>
                </a:cubicBezTo>
                <a:close/>
                <a:moveTo>
                  <a:pt x="2130702" y="2828022"/>
                </a:moveTo>
                <a:cubicBezTo>
                  <a:pt x="2130702" y="2828022"/>
                  <a:pt x="2130702" y="2828022"/>
                  <a:pt x="2298374" y="2828442"/>
                </a:cubicBezTo>
                <a:cubicBezTo>
                  <a:pt x="2309057" y="2828143"/>
                  <a:pt x="2319148" y="2834050"/>
                  <a:pt x="2324410" y="2843165"/>
                </a:cubicBezTo>
                <a:cubicBezTo>
                  <a:pt x="2324410" y="2843165"/>
                  <a:pt x="2324410" y="2843165"/>
                  <a:pt x="2408429" y="2988689"/>
                </a:cubicBezTo>
                <a:cubicBezTo>
                  <a:pt x="2413873" y="2998119"/>
                  <a:pt x="2413762" y="3009498"/>
                  <a:pt x="2408342" y="3018913"/>
                </a:cubicBezTo>
                <a:cubicBezTo>
                  <a:pt x="2408342" y="3018913"/>
                  <a:pt x="2408342" y="3018913"/>
                  <a:pt x="2324689" y="3164017"/>
                </a:cubicBezTo>
                <a:cubicBezTo>
                  <a:pt x="2319583" y="3173251"/>
                  <a:pt x="2309561" y="3179037"/>
                  <a:pt x="2299011" y="3178842"/>
                </a:cubicBezTo>
                <a:cubicBezTo>
                  <a:pt x="2299011" y="3178842"/>
                  <a:pt x="2299011" y="3178842"/>
                  <a:pt x="2131520" y="3178736"/>
                </a:cubicBezTo>
                <a:cubicBezTo>
                  <a:pt x="2120657" y="3178722"/>
                  <a:pt x="2110746" y="3173129"/>
                  <a:pt x="2105302" y="3163699"/>
                </a:cubicBezTo>
                <a:cubicBezTo>
                  <a:pt x="2105302" y="3163699"/>
                  <a:pt x="2105302" y="3163699"/>
                  <a:pt x="2021284" y="3018175"/>
                </a:cubicBezTo>
                <a:cubicBezTo>
                  <a:pt x="2016021" y="3009060"/>
                  <a:pt x="2015951" y="2997367"/>
                  <a:pt x="2021552" y="2988265"/>
                </a:cubicBezTo>
                <a:cubicBezTo>
                  <a:pt x="2021552" y="2988265"/>
                  <a:pt x="2021552" y="2988265"/>
                  <a:pt x="2105024" y="2842847"/>
                </a:cubicBezTo>
                <a:cubicBezTo>
                  <a:pt x="2110131" y="2833613"/>
                  <a:pt x="2120152" y="2827827"/>
                  <a:pt x="2130702" y="2828022"/>
                </a:cubicBezTo>
                <a:close/>
                <a:moveTo>
                  <a:pt x="3794942" y="2543905"/>
                </a:moveTo>
                <a:cubicBezTo>
                  <a:pt x="3794942" y="2543905"/>
                  <a:pt x="3794942" y="2543905"/>
                  <a:pt x="6706383" y="2551204"/>
                </a:cubicBezTo>
                <a:cubicBezTo>
                  <a:pt x="6891871" y="2545988"/>
                  <a:pt x="7067096" y="2648572"/>
                  <a:pt x="7158474" y="2806842"/>
                </a:cubicBezTo>
                <a:cubicBezTo>
                  <a:pt x="7158474" y="2806842"/>
                  <a:pt x="7158474" y="2806842"/>
                  <a:pt x="8617364" y="5333715"/>
                </a:cubicBezTo>
                <a:cubicBezTo>
                  <a:pt x="8711893" y="5497443"/>
                  <a:pt x="8709969" y="5695027"/>
                  <a:pt x="8615859" y="5858514"/>
                </a:cubicBezTo>
                <a:cubicBezTo>
                  <a:pt x="8615859" y="5858514"/>
                  <a:pt x="8615859" y="5858514"/>
                  <a:pt x="8311811" y="6385912"/>
                </a:cubicBezTo>
                <a:lnTo>
                  <a:pt x="8280844" y="6439627"/>
                </a:lnTo>
                <a:lnTo>
                  <a:pt x="2237916" y="6439627"/>
                </a:lnTo>
                <a:lnTo>
                  <a:pt x="2151815" y="6290497"/>
                </a:lnTo>
                <a:cubicBezTo>
                  <a:pt x="2071676" y="6151692"/>
                  <a:pt x="1986194" y="6003633"/>
                  <a:pt x="1895013" y="5845703"/>
                </a:cubicBezTo>
                <a:cubicBezTo>
                  <a:pt x="1803636" y="5687432"/>
                  <a:pt x="1802408" y="5484390"/>
                  <a:pt x="1899669" y="5326361"/>
                </a:cubicBezTo>
                <a:cubicBezTo>
                  <a:pt x="1899669" y="5326361"/>
                  <a:pt x="1899669" y="5326361"/>
                  <a:pt x="3349069" y="2801330"/>
                </a:cubicBezTo>
                <a:cubicBezTo>
                  <a:pt x="3437742" y="2640982"/>
                  <a:pt x="3611741" y="2540524"/>
                  <a:pt x="3794942" y="2543905"/>
                </a:cubicBezTo>
                <a:close/>
                <a:moveTo>
                  <a:pt x="634940" y="2395105"/>
                </a:moveTo>
                <a:cubicBezTo>
                  <a:pt x="634940" y="2395105"/>
                  <a:pt x="634940" y="2395105"/>
                  <a:pt x="1188015" y="2396492"/>
                </a:cubicBezTo>
                <a:cubicBezTo>
                  <a:pt x="1223252" y="2395501"/>
                  <a:pt x="1256539" y="2414988"/>
                  <a:pt x="1273897" y="2445054"/>
                </a:cubicBezTo>
                <a:cubicBezTo>
                  <a:pt x="1273897" y="2445054"/>
                  <a:pt x="1273897" y="2445054"/>
                  <a:pt x="1551037" y="2925075"/>
                </a:cubicBezTo>
                <a:cubicBezTo>
                  <a:pt x="1568994" y="2956177"/>
                  <a:pt x="1568629" y="2993712"/>
                  <a:pt x="1550752" y="3024769"/>
                </a:cubicBezTo>
                <a:cubicBezTo>
                  <a:pt x="1550752" y="3024769"/>
                  <a:pt x="1550752" y="3024769"/>
                  <a:pt x="1274816" y="3503403"/>
                </a:cubicBezTo>
                <a:cubicBezTo>
                  <a:pt x="1257971" y="3533863"/>
                  <a:pt x="1224917" y="3552947"/>
                  <a:pt x="1190116" y="3552304"/>
                </a:cubicBezTo>
                <a:cubicBezTo>
                  <a:pt x="1190116" y="3552304"/>
                  <a:pt x="1190116" y="3552304"/>
                  <a:pt x="637639" y="3551955"/>
                </a:cubicBezTo>
                <a:cubicBezTo>
                  <a:pt x="601804" y="3551909"/>
                  <a:pt x="569115" y="3533458"/>
                  <a:pt x="551158" y="3502355"/>
                </a:cubicBezTo>
                <a:cubicBezTo>
                  <a:pt x="551158" y="3502355"/>
                  <a:pt x="551158" y="3502355"/>
                  <a:pt x="274018" y="3022335"/>
                </a:cubicBezTo>
                <a:cubicBezTo>
                  <a:pt x="256660" y="2992269"/>
                  <a:pt x="256426" y="2953698"/>
                  <a:pt x="274903" y="2923678"/>
                </a:cubicBezTo>
                <a:cubicBezTo>
                  <a:pt x="274903" y="2923678"/>
                  <a:pt x="274903" y="2923678"/>
                  <a:pt x="550240" y="2444007"/>
                </a:cubicBezTo>
                <a:cubicBezTo>
                  <a:pt x="567085" y="2413547"/>
                  <a:pt x="600139" y="2394463"/>
                  <a:pt x="634940" y="2395105"/>
                </a:cubicBezTo>
                <a:close/>
                <a:moveTo>
                  <a:pt x="2521339" y="1975621"/>
                </a:moveTo>
                <a:cubicBezTo>
                  <a:pt x="2521339" y="1975621"/>
                  <a:pt x="2521339" y="1975621"/>
                  <a:pt x="2985874" y="1976785"/>
                </a:cubicBezTo>
                <a:cubicBezTo>
                  <a:pt x="3015469" y="1975952"/>
                  <a:pt x="3043427" y="1992321"/>
                  <a:pt x="3058007" y="2017574"/>
                </a:cubicBezTo>
                <a:cubicBezTo>
                  <a:pt x="3058007" y="2017574"/>
                  <a:pt x="3058007" y="2017574"/>
                  <a:pt x="3290779" y="2420748"/>
                </a:cubicBezTo>
                <a:cubicBezTo>
                  <a:pt x="3305862" y="2446871"/>
                  <a:pt x="3305555" y="2478396"/>
                  <a:pt x="3290540" y="2504482"/>
                </a:cubicBezTo>
                <a:cubicBezTo>
                  <a:pt x="3290540" y="2504482"/>
                  <a:pt x="3290540" y="2504482"/>
                  <a:pt x="3058778" y="2906492"/>
                </a:cubicBezTo>
                <a:cubicBezTo>
                  <a:pt x="3044630" y="2932076"/>
                  <a:pt x="3016868" y="2948104"/>
                  <a:pt x="2987637" y="2947565"/>
                </a:cubicBezTo>
                <a:cubicBezTo>
                  <a:pt x="2987637" y="2947565"/>
                  <a:pt x="2987637" y="2947565"/>
                  <a:pt x="2523606" y="2947271"/>
                </a:cubicBezTo>
                <a:cubicBezTo>
                  <a:pt x="2493508" y="2947232"/>
                  <a:pt x="2466052" y="2931735"/>
                  <a:pt x="2450970" y="2905612"/>
                </a:cubicBezTo>
                <a:cubicBezTo>
                  <a:pt x="2450970" y="2905612"/>
                  <a:pt x="2450970" y="2905612"/>
                  <a:pt x="2218197" y="2502438"/>
                </a:cubicBezTo>
                <a:cubicBezTo>
                  <a:pt x="2203617" y="2477185"/>
                  <a:pt x="2203422" y="2444788"/>
                  <a:pt x="2218941" y="2419574"/>
                </a:cubicBezTo>
                <a:cubicBezTo>
                  <a:pt x="2218941" y="2419574"/>
                  <a:pt x="2218941" y="2419574"/>
                  <a:pt x="2450199" y="2016694"/>
                </a:cubicBezTo>
                <a:cubicBezTo>
                  <a:pt x="2464347" y="1991110"/>
                  <a:pt x="2492109" y="1975081"/>
                  <a:pt x="2521339" y="1975621"/>
                </a:cubicBezTo>
                <a:close/>
                <a:moveTo>
                  <a:pt x="3564142" y="34"/>
                </a:moveTo>
                <a:cubicBezTo>
                  <a:pt x="3564142" y="34"/>
                  <a:pt x="3564142" y="34"/>
                  <a:pt x="4738405" y="2977"/>
                </a:cubicBezTo>
                <a:cubicBezTo>
                  <a:pt x="4813218" y="874"/>
                  <a:pt x="4883890" y="42249"/>
                  <a:pt x="4920745" y="106084"/>
                </a:cubicBezTo>
                <a:cubicBezTo>
                  <a:pt x="4920745" y="106084"/>
                  <a:pt x="4920745" y="106084"/>
                  <a:pt x="5509155" y="1125240"/>
                </a:cubicBezTo>
                <a:cubicBezTo>
                  <a:pt x="5547281" y="1191277"/>
                  <a:pt x="5546507" y="1270967"/>
                  <a:pt x="5508549" y="1336906"/>
                </a:cubicBezTo>
                <a:cubicBezTo>
                  <a:pt x="5508549" y="1336906"/>
                  <a:pt x="5508549" y="1336906"/>
                  <a:pt x="4922696" y="2353119"/>
                </a:cubicBezTo>
                <a:cubicBezTo>
                  <a:pt x="4886932" y="2417792"/>
                  <a:pt x="4816753" y="2458309"/>
                  <a:pt x="4742864" y="2456945"/>
                </a:cubicBezTo>
                <a:cubicBezTo>
                  <a:pt x="4742864" y="2456945"/>
                  <a:pt x="4742864" y="2456945"/>
                  <a:pt x="3569871" y="2456203"/>
                </a:cubicBezTo>
                <a:cubicBezTo>
                  <a:pt x="3493788" y="2456106"/>
                  <a:pt x="3424385" y="2416932"/>
                  <a:pt x="3386259" y="2350896"/>
                </a:cubicBezTo>
                <a:cubicBezTo>
                  <a:pt x="3386259" y="2350896"/>
                  <a:pt x="3386259" y="2350896"/>
                  <a:pt x="2797848" y="1331739"/>
                </a:cubicBezTo>
                <a:cubicBezTo>
                  <a:pt x="2760993" y="1267904"/>
                  <a:pt x="2760499" y="1186012"/>
                  <a:pt x="2799727" y="1122274"/>
                </a:cubicBezTo>
                <a:cubicBezTo>
                  <a:pt x="2799727" y="1122274"/>
                  <a:pt x="2799727" y="1122274"/>
                  <a:pt x="3384310" y="103860"/>
                </a:cubicBezTo>
                <a:cubicBezTo>
                  <a:pt x="3420073" y="39188"/>
                  <a:pt x="3490251" y="-1330"/>
                  <a:pt x="3564142" y="34"/>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25293" y="24081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607300" y="4386894"/>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734B1E83-6080-4D35-A216-8E5C399023B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DE95353-8EE1-49C9-ADAC-E76BD49D222D}"/>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545171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vider Slide 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7B7C90C9-77F3-4C3C-97F8-425EF81FB7A7}"/>
              </a:ext>
            </a:extLst>
          </p:cNvPr>
          <p:cNvSpPr>
            <a:spLocks noGrp="1"/>
          </p:cNvSpPr>
          <p:nvPr>
            <p:ph type="pic" sz="quarter" idx="13" hasCustomPrompt="1"/>
          </p:nvPr>
        </p:nvSpPr>
        <p:spPr>
          <a:xfrm>
            <a:off x="-1" y="0"/>
            <a:ext cx="11795125" cy="6858000"/>
          </a:xfrm>
          <a:custGeom>
            <a:avLst/>
            <a:gdLst>
              <a:gd name="connsiteX0" fmla="*/ 4729712 w 11795125"/>
              <a:gd name="connsiteY0" fmla="*/ 4417922 h 6858000"/>
              <a:gd name="connsiteX1" fmla="*/ 7234278 w 11795125"/>
              <a:gd name="connsiteY1" fmla="*/ 4419507 h 6858000"/>
              <a:gd name="connsiteX2" fmla="*/ 7626325 w 11795125"/>
              <a:gd name="connsiteY2" fmla="*/ 4644358 h 6858000"/>
              <a:gd name="connsiteX3" fmla="*/ 8882694 w 11795125"/>
              <a:gd name="connsiteY3" fmla="*/ 6820455 h 6858000"/>
              <a:gd name="connsiteX4" fmla="*/ 8898077 w 11795125"/>
              <a:gd name="connsiteY4" fmla="*/ 6858000 h 6858000"/>
              <a:gd name="connsiteX5" fmla="*/ 3070863 w 11795125"/>
              <a:gd name="connsiteY5" fmla="*/ 6858000 h 6858000"/>
              <a:gd name="connsiteX6" fmla="*/ 3094823 w 11795125"/>
              <a:gd name="connsiteY6" fmla="*/ 6809422 h 6858000"/>
              <a:gd name="connsiteX7" fmla="*/ 4345735 w 11795125"/>
              <a:gd name="connsiteY7" fmla="*/ 4639611 h 6858000"/>
              <a:gd name="connsiteX8" fmla="*/ 4729712 w 11795125"/>
              <a:gd name="connsiteY8" fmla="*/ 4417922 h 6858000"/>
              <a:gd name="connsiteX9" fmla="*/ 2031302 w 11795125"/>
              <a:gd name="connsiteY9" fmla="*/ 2039301 h 6858000"/>
              <a:gd name="connsiteX10" fmla="*/ 2747265 w 11795125"/>
              <a:gd name="connsiteY10" fmla="*/ 2039754 h 6858000"/>
              <a:gd name="connsiteX11" fmla="*/ 2859337 w 11795125"/>
              <a:gd name="connsiteY11" fmla="*/ 2104031 h 6858000"/>
              <a:gd name="connsiteX12" fmla="*/ 3218486 w 11795125"/>
              <a:gd name="connsiteY12" fmla="*/ 2726096 h 6858000"/>
              <a:gd name="connsiteX13" fmla="*/ 3217340 w 11795125"/>
              <a:gd name="connsiteY13" fmla="*/ 2853948 h 6858000"/>
              <a:gd name="connsiteX14" fmla="*/ 2860527 w 11795125"/>
              <a:gd name="connsiteY14" fmla="*/ 3475560 h 6858000"/>
              <a:gd name="connsiteX15" fmla="*/ 2750762 w 11795125"/>
              <a:gd name="connsiteY15" fmla="*/ 3538933 h 6858000"/>
              <a:gd name="connsiteX16" fmla="*/ 2034023 w 11795125"/>
              <a:gd name="connsiteY16" fmla="*/ 3537136 h 6858000"/>
              <a:gd name="connsiteX17" fmla="*/ 1922728 w 11795125"/>
              <a:gd name="connsiteY17" fmla="*/ 3474202 h 6858000"/>
              <a:gd name="connsiteX18" fmla="*/ 1563578 w 11795125"/>
              <a:gd name="connsiteY18" fmla="*/ 2852137 h 6858000"/>
              <a:gd name="connsiteX19" fmla="*/ 1563948 w 11795125"/>
              <a:gd name="connsiteY19" fmla="*/ 2722942 h 6858000"/>
              <a:gd name="connsiteX20" fmla="*/ 1921537 w 11795125"/>
              <a:gd name="connsiteY20" fmla="*/ 2102674 h 6858000"/>
              <a:gd name="connsiteX21" fmla="*/ 2031302 w 11795125"/>
              <a:gd name="connsiteY21" fmla="*/ 2039301 h 6858000"/>
              <a:gd name="connsiteX22" fmla="*/ 9343478 w 11795125"/>
              <a:gd name="connsiteY22" fmla="*/ 1795745 h 6858000"/>
              <a:gd name="connsiteX23" fmla="*/ 11620502 w 11795125"/>
              <a:gd name="connsiteY23" fmla="*/ 1797185 h 6858000"/>
              <a:gd name="connsiteX24" fmla="*/ 11795125 w 11795125"/>
              <a:gd name="connsiteY24" fmla="*/ 1797296 h 6858000"/>
              <a:gd name="connsiteX25" fmla="*/ 11795125 w 11795125"/>
              <a:gd name="connsiteY25" fmla="*/ 6858000 h 6858000"/>
              <a:gd name="connsiteX26" fmla="*/ 8996698 w 11795125"/>
              <a:gd name="connsiteY26" fmla="*/ 6858000 h 6858000"/>
              <a:gd name="connsiteX27" fmla="*/ 8963663 w 11795125"/>
              <a:gd name="connsiteY27" fmla="*/ 6815289 h 6858000"/>
              <a:gd name="connsiteX28" fmla="*/ 7707295 w 11795125"/>
              <a:gd name="connsiteY28" fmla="*/ 4639193 h 6858000"/>
              <a:gd name="connsiteX29" fmla="*/ 7708590 w 11795125"/>
              <a:gd name="connsiteY29" fmla="*/ 4187244 h 6858000"/>
              <a:gd name="connsiteX30" fmla="*/ 8959501 w 11795125"/>
              <a:gd name="connsiteY30" fmla="*/ 2017434 h 6858000"/>
              <a:gd name="connsiteX31" fmla="*/ 9343478 w 11795125"/>
              <a:gd name="connsiteY31" fmla="*/ 1795745 h 6858000"/>
              <a:gd name="connsiteX32" fmla="*/ 3102644 w 11795125"/>
              <a:gd name="connsiteY32" fmla="*/ 1739841 h 6858000"/>
              <a:gd name="connsiteX33" fmla="*/ 3385876 w 11795125"/>
              <a:gd name="connsiteY33" fmla="*/ 1740020 h 6858000"/>
              <a:gd name="connsiteX34" fmla="*/ 3430211 w 11795125"/>
              <a:gd name="connsiteY34" fmla="*/ 1765448 h 6858000"/>
              <a:gd name="connsiteX35" fmla="*/ 3572289 w 11795125"/>
              <a:gd name="connsiteY35" fmla="*/ 2011533 h 6858000"/>
              <a:gd name="connsiteX36" fmla="*/ 3571836 w 11795125"/>
              <a:gd name="connsiteY36" fmla="*/ 2062111 h 6858000"/>
              <a:gd name="connsiteX37" fmla="*/ 3430681 w 11795125"/>
              <a:gd name="connsiteY37" fmla="*/ 2308019 h 6858000"/>
              <a:gd name="connsiteX38" fmla="*/ 3387260 w 11795125"/>
              <a:gd name="connsiteY38" fmla="*/ 2333088 h 6858000"/>
              <a:gd name="connsiteX39" fmla="*/ 3103720 w 11795125"/>
              <a:gd name="connsiteY39" fmla="*/ 2332378 h 6858000"/>
              <a:gd name="connsiteX40" fmla="*/ 3059693 w 11795125"/>
              <a:gd name="connsiteY40" fmla="*/ 2307481 h 6858000"/>
              <a:gd name="connsiteX41" fmla="*/ 2917615 w 11795125"/>
              <a:gd name="connsiteY41" fmla="*/ 2061395 h 6858000"/>
              <a:gd name="connsiteX42" fmla="*/ 2917761 w 11795125"/>
              <a:gd name="connsiteY42" fmla="*/ 2010286 h 6858000"/>
              <a:gd name="connsiteX43" fmla="*/ 3059222 w 11795125"/>
              <a:gd name="connsiteY43" fmla="*/ 1764910 h 6858000"/>
              <a:gd name="connsiteX44" fmla="*/ 3102644 w 11795125"/>
              <a:gd name="connsiteY44" fmla="*/ 1739841 h 6858000"/>
              <a:gd name="connsiteX45" fmla="*/ 3522963 w 11795125"/>
              <a:gd name="connsiteY45" fmla="*/ 1598675 h 6858000"/>
              <a:gd name="connsiteX46" fmla="*/ 3625194 w 11795125"/>
              <a:gd name="connsiteY46" fmla="*/ 1598740 h 6858000"/>
              <a:gd name="connsiteX47" fmla="*/ 3641197 w 11795125"/>
              <a:gd name="connsiteY47" fmla="*/ 1607918 h 6858000"/>
              <a:gd name="connsiteX48" fmla="*/ 3692479 w 11795125"/>
              <a:gd name="connsiteY48" fmla="*/ 1696742 h 6858000"/>
              <a:gd name="connsiteX49" fmla="*/ 3692315 w 11795125"/>
              <a:gd name="connsiteY49" fmla="*/ 1714998 h 6858000"/>
              <a:gd name="connsiteX50" fmla="*/ 3641367 w 11795125"/>
              <a:gd name="connsiteY50" fmla="*/ 1803757 h 6858000"/>
              <a:gd name="connsiteX51" fmla="*/ 3625694 w 11795125"/>
              <a:gd name="connsiteY51" fmla="*/ 1812806 h 6858000"/>
              <a:gd name="connsiteX52" fmla="*/ 3523352 w 11795125"/>
              <a:gd name="connsiteY52" fmla="*/ 1812549 h 6858000"/>
              <a:gd name="connsiteX53" fmla="*/ 3507459 w 11795125"/>
              <a:gd name="connsiteY53" fmla="*/ 1803563 h 6858000"/>
              <a:gd name="connsiteX54" fmla="*/ 3456177 w 11795125"/>
              <a:gd name="connsiteY54" fmla="*/ 1714739 h 6858000"/>
              <a:gd name="connsiteX55" fmla="*/ 3456230 w 11795125"/>
              <a:gd name="connsiteY55" fmla="*/ 1696292 h 6858000"/>
              <a:gd name="connsiteX56" fmla="*/ 3507290 w 11795125"/>
              <a:gd name="connsiteY56" fmla="*/ 1607724 h 6858000"/>
              <a:gd name="connsiteX57" fmla="*/ 3522963 w 11795125"/>
              <a:gd name="connsiteY57" fmla="*/ 1598675 h 6858000"/>
              <a:gd name="connsiteX58" fmla="*/ 4199803 w 11795125"/>
              <a:gd name="connsiteY58" fmla="*/ 1370724 h 6858000"/>
              <a:gd name="connsiteX59" fmla="*/ 4537019 w 11795125"/>
              <a:gd name="connsiteY59" fmla="*/ 1370938 h 6858000"/>
              <a:gd name="connsiteX60" fmla="*/ 4589804 w 11795125"/>
              <a:gd name="connsiteY60" fmla="*/ 1401211 h 6858000"/>
              <a:gd name="connsiteX61" fmla="*/ 4758963 w 11795125"/>
              <a:gd name="connsiteY61" fmla="*/ 1694203 h 6858000"/>
              <a:gd name="connsiteX62" fmla="*/ 4758423 w 11795125"/>
              <a:gd name="connsiteY62" fmla="*/ 1754421 h 6858000"/>
              <a:gd name="connsiteX63" fmla="*/ 4590365 w 11795125"/>
              <a:gd name="connsiteY63" fmla="*/ 2047199 h 6858000"/>
              <a:gd name="connsiteX64" fmla="*/ 4538665 w 11795125"/>
              <a:gd name="connsiteY64" fmla="*/ 2077046 h 6858000"/>
              <a:gd name="connsiteX65" fmla="*/ 4201084 w 11795125"/>
              <a:gd name="connsiteY65" fmla="*/ 2076201 h 6858000"/>
              <a:gd name="connsiteX66" fmla="*/ 4148664 w 11795125"/>
              <a:gd name="connsiteY66" fmla="*/ 2046559 h 6858000"/>
              <a:gd name="connsiteX67" fmla="*/ 3979505 w 11795125"/>
              <a:gd name="connsiteY67" fmla="*/ 1753567 h 6858000"/>
              <a:gd name="connsiteX68" fmla="*/ 3979680 w 11795125"/>
              <a:gd name="connsiteY68" fmla="*/ 1692718 h 6858000"/>
              <a:gd name="connsiteX69" fmla="*/ 4148104 w 11795125"/>
              <a:gd name="connsiteY69" fmla="*/ 1400573 h 6858000"/>
              <a:gd name="connsiteX70" fmla="*/ 4199803 w 11795125"/>
              <a:gd name="connsiteY70" fmla="*/ 1370724 h 6858000"/>
              <a:gd name="connsiteX71" fmla="*/ 3525946 w 11795125"/>
              <a:gd name="connsiteY71" fmla="*/ 1141304 h 6858000"/>
              <a:gd name="connsiteX72" fmla="*/ 3719554 w 11795125"/>
              <a:gd name="connsiteY72" fmla="*/ 1141427 h 6858000"/>
              <a:gd name="connsiteX73" fmla="*/ 3749860 w 11795125"/>
              <a:gd name="connsiteY73" fmla="*/ 1158808 h 6858000"/>
              <a:gd name="connsiteX74" fmla="*/ 3846980 w 11795125"/>
              <a:gd name="connsiteY74" fmla="*/ 1327024 h 6858000"/>
              <a:gd name="connsiteX75" fmla="*/ 3846670 w 11795125"/>
              <a:gd name="connsiteY75" fmla="*/ 1361598 h 6858000"/>
              <a:gd name="connsiteX76" fmla="*/ 3750182 w 11795125"/>
              <a:gd name="connsiteY76" fmla="*/ 1529691 h 6858000"/>
              <a:gd name="connsiteX77" fmla="*/ 3720499 w 11795125"/>
              <a:gd name="connsiteY77" fmla="*/ 1546828 h 6858000"/>
              <a:gd name="connsiteX78" fmla="*/ 3526682 w 11795125"/>
              <a:gd name="connsiteY78" fmla="*/ 1546343 h 6858000"/>
              <a:gd name="connsiteX79" fmla="*/ 3496586 w 11795125"/>
              <a:gd name="connsiteY79" fmla="*/ 1529324 h 6858000"/>
              <a:gd name="connsiteX80" fmla="*/ 3399466 w 11795125"/>
              <a:gd name="connsiteY80" fmla="*/ 1361108 h 6858000"/>
              <a:gd name="connsiteX81" fmla="*/ 3399566 w 11795125"/>
              <a:gd name="connsiteY81" fmla="*/ 1326172 h 6858000"/>
              <a:gd name="connsiteX82" fmla="*/ 3496264 w 11795125"/>
              <a:gd name="connsiteY82" fmla="*/ 1158441 h 6858000"/>
              <a:gd name="connsiteX83" fmla="*/ 3525946 w 11795125"/>
              <a:gd name="connsiteY83" fmla="*/ 1141304 h 6858000"/>
              <a:gd name="connsiteX84" fmla="*/ 3955878 w 11795125"/>
              <a:gd name="connsiteY84" fmla="*/ 173494 h 6858000"/>
              <a:gd name="connsiteX85" fmla="*/ 4500068 w 11795125"/>
              <a:gd name="connsiteY85" fmla="*/ 173838 h 6858000"/>
              <a:gd name="connsiteX86" fmla="*/ 4585252 w 11795125"/>
              <a:gd name="connsiteY86" fmla="*/ 222694 h 6858000"/>
              <a:gd name="connsiteX87" fmla="*/ 4858234 w 11795125"/>
              <a:gd name="connsiteY87" fmla="*/ 695514 h 6858000"/>
              <a:gd name="connsiteX88" fmla="*/ 4857363 w 11795125"/>
              <a:gd name="connsiteY88" fmla="*/ 792690 h 6858000"/>
              <a:gd name="connsiteX89" fmla="*/ 4586156 w 11795125"/>
              <a:gd name="connsiteY89" fmla="*/ 1265167 h 6858000"/>
              <a:gd name="connsiteX90" fmla="*/ 4502727 w 11795125"/>
              <a:gd name="connsiteY90" fmla="*/ 1313334 h 6858000"/>
              <a:gd name="connsiteX91" fmla="*/ 3957947 w 11795125"/>
              <a:gd name="connsiteY91" fmla="*/ 1311968 h 6858000"/>
              <a:gd name="connsiteX92" fmla="*/ 3873354 w 11795125"/>
              <a:gd name="connsiteY92" fmla="*/ 1264134 h 6858000"/>
              <a:gd name="connsiteX93" fmla="*/ 3600372 w 11795125"/>
              <a:gd name="connsiteY93" fmla="*/ 791315 h 6858000"/>
              <a:gd name="connsiteX94" fmla="*/ 3600653 w 11795125"/>
              <a:gd name="connsiteY94" fmla="*/ 693116 h 6858000"/>
              <a:gd name="connsiteX95" fmla="*/ 3872449 w 11795125"/>
              <a:gd name="connsiteY95" fmla="*/ 221662 h 6858000"/>
              <a:gd name="connsiteX96" fmla="*/ 3955878 w 11795125"/>
              <a:gd name="connsiteY96" fmla="*/ 173494 h 6858000"/>
              <a:gd name="connsiteX97" fmla="*/ 3852283 w 11795125"/>
              <a:gd name="connsiteY97" fmla="*/ 0 h 6858000"/>
              <a:gd name="connsiteX98" fmla="*/ 6130031 w 11795125"/>
              <a:gd name="connsiteY98" fmla="*/ 0 h 6858000"/>
              <a:gd name="connsiteX99" fmla="*/ 6102465 w 11795125"/>
              <a:gd name="connsiteY99" fmla="*/ 36730 h 6858000"/>
              <a:gd name="connsiteX100" fmla="*/ 5879948 w 11795125"/>
              <a:gd name="connsiteY100" fmla="*/ 127724 h 6858000"/>
              <a:gd name="connsiteX101" fmla="*/ 4102884 w 11795125"/>
              <a:gd name="connsiteY101" fmla="*/ 123270 h 6858000"/>
              <a:gd name="connsiteX102" fmla="*/ 3877665 w 11795125"/>
              <a:gd name="connsiteY102" fmla="*/ 32818 h 6858000"/>
              <a:gd name="connsiteX103" fmla="*/ 0 w 11795125"/>
              <a:gd name="connsiteY103" fmla="*/ 0 h 6858000"/>
              <a:gd name="connsiteX104" fmla="*/ 3781476 w 11795125"/>
              <a:gd name="connsiteY104" fmla="*/ 0 h 6858000"/>
              <a:gd name="connsiteX105" fmla="*/ 3800985 w 11795125"/>
              <a:gd name="connsiteY105" fmla="*/ 47617 h 6858000"/>
              <a:gd name="connsiteX106" fmla="*/ 3766711 w 11795125"/>
              <a:gd name="connsiteY106" fmla="*/ 287889 h 6858000"/>
              <a:gd name="connsiteX107" fmla="*/ 2882037 w 11795125"/>
              <a:gd name="connsiteY107" fmla="*/ 1829098 h 6858000"/>
              <a:gd name="connsiteX108" fmla="*/ 2609888 w 11795125"/>
              <a:gd name="connsiteY108" fmla="*/ 1986223 h 6858000"/>
              <a:gd name="connsiteX109" fmla="*/ 832823 w 11795125"/>
              <a:gd name="connsiteY109" fmla="*/ 1981768 h 6858000"/>
              <a:gd name="connsiteX110" fmla="*/ 556879 w 11795125"/>
              <a:gd name="connsiteY110" fmla="*/ 1825733 h 6858000"/>
              <a:gd name="connsiteX111" fmla="*/ 79254 w 11795125"/>
              <a:gd name="connsiteY111" fmla="*/ 998462 h 6858000"/>
              <a:gd name="connsiteX112" fmla="*/ 0 w 11795125"/>
              <a:gd name="connsiteY112" fmla="*/ 8611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11795125" h="6858000">
                <a:moveTo>
                  <a:pt x="4729712" y="4417922"/>
                </a:moveTo>
                <a:cubicBezTo>
                  <a:pt x="4729712" y="4417922"/>
                  <a:pt x="4729712" y="4417922"/>
                  <a:pt x="7234278" y="4419507"/>
                </a:cubicBezTo>
                <a:cubicBezTo>
                  <a:pt x="7396730" y="4419716"/>
                  <a:pt x="7544918" y="4503359"/>
                  <a:pt x="7626325" y="4644358"/>
                </a:cubicBezTo>
                <a:cubicBezTo>
                  <a:pt x="7626325" y="4644358"/>
                  <a:pt x="7626325" y="4644358"/>
                  <a:pt x="8882694" y="6820455"/>
                </a:cubicBezTo>
                <a:lnTo>
                  <a:pt x="8898077" y="6858000"/>
                </a:lnTo>
                <a:lnTo>
                  <a:pt x="3070863" y="6858000"/>
                </a:lnTo>
                <a:lnTo>
                  <a:pt x="3094823" y="6809422"/>
                </a:lnTo>
                <a:cubicBezTo>
                  <a:pt x="3094823" y="6809422"/>
                  <a:pt x="3094823" y="6809422"/>
                  <a:pt x="4345735" y="4639611"/>
                </a:cubicBezTo>
                <a:cubicBezTo>
                  <a:pt x="4422097" y="4501523"/>
                  <a:pt x="4571941" y="4415010"/>
                  <a:pt x="4729712" y="4417922"/>
                </a:cubicBezTo>
                <a:close/>
                <a:moveTo>
                  <a:pt x="2031302" y="2039301"/>
                </a:moveTo>
                <a:cubicBezTo>
                  <a:pt x="2031302" y="2039301"/>
                  <a:pt x="2031302" y="2039301"/>
                  <a:pt x="2747265" y="2039754"/>
                </a:cubicBezTo>
                <a:cubicBezTo>
                  <a:pt x="2793703" y="2039814"/>
                  <a:pt x="2836066" y="2063724"/>
                  <a:pt x="2859337" y="2104031"/>
                </a:cubicBezTo>
                <a:cubicBezTo>
                  <a:pt x="2859337" y="2104031"/>
                  <a:pt x="2859337" y="2104031"/>
                  <a:pt x="3218486" y="2726096"/>
                </a:cubicBezTo>
                <a:cubicBezTo>
                  <a:pt x="3240981" y="2765058"/>
                  <a:pt x="3241283" y="2815045"/>
                  <a:pt x="3217340" y="2853948"/>
                </a:cubicBezTo>
                <a:cubicBezTo>
                  <a:pt x="3217340" y="2853948"/>
                  <a:pt x="3217340" y="2853948"/>
                  <a:pt x="2860527" y="3475560"/>
                </a:cubicBezTo>
                <a:cubicBezTo>
                  <a:pt x="2838697" y="3515034"/>
                  <a:pt x="2795862" y="3539765"/>
                  <a:pt x="2750762" y="3538933"/>
                </a:cubicBezTo>
                <a:cubicBezTo>
                  <a:pt x="2750762" y="3538933"/>
                  <a:pt x="2750762" y="3538933"/>
                  <a:pt x="2034023" y="3537136"/>
                </a:cubicBezTo>
                <a:cubicBezTo>
                  <a:pt x="1988359" y="3538420"/>
                  <a:pt x="1945223" y="3513165"/>
                  <a:pt x="1922728" y="3474202"/>
                </a:cubicBezTo>
                <a:cubicBezTo>
                  <a:pt x="1922728" y="3474202"/>
                  <a:pt x="1922728" y="3474202"/>
                  <a:pt x="1563578" y="2852137"/>
                </a:cubicBezTo>
                <a:cubicBezTo>
                  <a:pt x="1540307" y="2811831"/>
                  <a:pt x="1540780" y="2763190"/>
                  <a:pt x="1563948" y="2722942"/>
                </a:cubicBezTo>
                <a:cubicBezTo>
                  <a:pt x="1563948" y="2722942"/>
                  <a:pt x="1563948" y="2722942"/>
                  <a:pt x="1921537" y="2102674"/>
                </a:cubicBezTo>
                <a:cubicBezTo>
                  <a:pt x="1943366" y="2063199"/>
                  <a:pt x="1986202" y="2038468"/>
                  <a:pt x="2031302" y="2039301"/>
                </a:cubicBezTo>
                <a:close/>
                <a:moveTo>
                  <a:pt x="9343478" y="1795745"/>
                </a:moveTo>
                <a:cubicBezTo>
                  <a:pt x="9343478" y="1795745"/>
                  <a:pt x="9343478" y="1795745"/>
                  <a:pt x="11620502" y="1797185"/>
                </a:cubicBezTo>
                <a:lnTo>
                  <a:pt x="11795125" y="1797296"/>
                </a:lnTo>
                <a:lnTo>
                  <a:pt x="11795125" y="6858000"/>
                </a:lnTo>
                <a:lnTo>
                  <a:pt x="8996698" y="6858000"/>
                </a:lnTo>
                <a:lnTo>
                  <a:pt x="8963663" y="6815289"/>
                </a:lnTo>
                <a:cubicBezTo>
                  <a:pt x="8963663" y="6815289"/>
                  <a:pt x="8963663" y="6815289"/>
                  <a:pt x="7707295" y="4639193"/>
                </a:cubicBezTo>
                <a:cubicBezTo>
                  <a:pt x="7625888" y="4498193"/>
                  <a:pt x="7627546" y="4328036"/>
                  <a:pt x="7708590" y="4187244"/>
                </a:cubicBezTo>
                <a:cubicBezTo>
                  <a:pt x="7708590" y="4187244"/>
                  <a:pt x="7708590" y="4187244"/>
                  <a:pt x="8959501" y="2017434"/>
                </a:cubicBezTo>
                <a:cubicBezTo>
                  <a:pt x="9035863" y="1879345"/>
                  <a:pt x="9185707" y="1792833"/>
                  <a:pt x="9343478" y="1795745"/>
                </a:cubicBezTo>
                <a:close/>
                <a:moveTo>
                  <a:pt x="3102644" y="1739841"/>
                </a:moveTo>
                <a:cubicBezTo>
                  <a:pt x="3102644" y="1739841"/>
                  <a:pt x="3102644" y="1739841"/>
                  <a:pt x="3385876" y="1740020"/>
                </a:cubicBezTo>
                <a:cubicBezTo>
                  <a:pt x="3404247" y="1740043"/>
                  <a:pt x="3421005" y="1749503"/>
                  <a:pt x="3430211" y="1765448"/>
                </a:cubicBezTo>
                <a:cubicBezTo>
                  <a:pt x="3430211" y="1765448"/>
                  <a:pt x="3430211" y="1765448"/>
                  <a:pt x="3572289" y="2011533"/>
                </a:cubicBezTo>
                <a:cubicBezTo>
                  <a:pt x="3581188" y="2026948"/>
                  <a:pt x="3581308" y="2046721"/>
                  <a:pt x="3571836" y="2062111"/>
                </a:cubicBezTo>
                <a:cubicBezTo>
                  <a:pt x="3571836" y="2062111"/>
                  <a:pt x="3571836" y="2062111"/>
                  <a:pt x="3430681" y="2308019"/>
                </a:cubicBezTo>
                <a:cubicBezTo>
                  <a:pt x="3422046" y="2323634"/>
                  <a:pt x="3405101" y="2333418"/>
                  <a:pt x="3387260" y="2333088"/>
                </a:cubicBezTo>
                <a:cubicBezTo>
                  <a:pt x="3387260" y="2333088"/>
                  <a:pt x="3387260" y="2333088"/>
                  <a:pt x="3103720" y="2332378"/>
                </a:cubicBezTo>
                <a:cubicBezTo>
                  <a:pt x="3085656" y="2332886"/>
                  <a:pt x="3068592" y="2322895"/>
                  <a:pt x="3059693" y="2307481"/>
                </a:cubicBezTo>
                <a:cubicBezTo>
                  <a:pt x="3059693" y="2307481"/>
                  <a:pt x="3059693" y="2307481"/>
                  <a:pt x="2917615" y="2061395"/>
                </a:cubicBezTo>
                <a:cubicBezTo>
                  <a:pt x="2908409" y="2045450"/>
                  <a:pt x="2908596" y="2026208"/>
                  <a:pt x="2917761" y="2010286"/>
                </a:cubicBezTo>
                <a:cubicBezTo>
                  <a:pt x="2917761" y="2010286"/>
                  <a:pt x="2917761" y="2010286"/>
                  <a:pt x="3059222" y="1764910"/>
                </a:cubicBezTo>
                <a:cubicBezTo>
                  <a:pt x="3067857" y="1749295"/>
                  <a:pt x="3084803" y="1739511"/>
                  <a:pt x="3102644" y="1739841"/>
                </a:cubicBezTo>
                <a:close/>
                <a:moveTo>
                  <a:pt x="3522963" y="1598675"/>
                </a:moveTo>
                <a:cubicBezTo>
                  <a:pt x="3522963" y="1598675"/>
                  <a:pt x="3522963" y="1598675"/>
                  <a:pt x="3625194" y="1598740"/>
                </a:cubicBezTo>
                <a:cubicBezTo>
                  <a:pt x="3631826" y="1598748"/>
                  <a:pt x="3637874" y="1602162"/>
                  <a:pt x="3641197" y="1607918"/>
                </a:cubicBezTo>
                <a:cubicBezTo>
                  <a:pt x="3641197" y="1607918"/>
                  <a:pt x="3641197" y="1607918"/>
                  <a:pt x="3692479" y="1696742"/>
                </a:cubicBezTo>
                <a:cubicBezTo>
                  <a:pt x="3695691" y="1702305"/>
                  <a:pt x="3695735" y="1709443"/>
                  <a:pt x="3692315" y="1714998"/>
                </a:cubicBezTo>
                <a:cubicBezTo>
                  <a:pt x="3692315" y="1714998"/>
                  <a:pt x="3692315" y="1714998"/>
                  <a:pt x="3641367" y="1803757"/>
                </a:cubicBezTo>
                <a:cubicBezTo>
                  <a:pt x="3638250" y="1809393"/>
                  <a:pt x="3632134" y="1812924"/>
                  <a:pt x="3625694" y="1812806"/>
                </a:cubicBezTo>
                <a:cubicBezTo>
                  <a:pt x="3625694" y="1812806"/>
                  <a:pt x="3625694" y="1812806"/>
                  <a:pt x="3523352" y="1812549"/>
                </a:cubicBezTo>
                <a:cubicBezTo>
                  <a:pt x="3516832" y="1812733"/>
                  <a:pt x="3510671" y="1809127"/>
                  <a:pt x="3507459" y="1803563"/>
                </a:cubicBezTo>
                <a:cubicBezTo>
                  <a:pt x="3507459" y="1803563"/>
                  <a:pt x="3507459" y="1803563"/>
                  <a:pt x="3456177" y="1714739"/>
                </a:cubicBezTo>
                <a:cubicBezTo>
                  <a:pt x="3452854" y="1708984"/>
                  <a:pt x="3452922" y="1702038"/>
                  <a:pt x="3456230" y="1696292"/>
                </a:cubicBezTo>
                <a:cubicBezTo>
                  <a:pt x="3456230" y="1696292"/>
                  <a:pt x="3456230" y="1696292"/>
                  <a:pt x="3507290" y="1607724"/>
                </a:cubicBezTo>
                <a:cubicBezTo>
                  <a:pt x="3510406" y="1602087"/>
                  <a:pt x="3516523" y="1598556"/>
                  <a:pt x="3522963" y="1598675"/>
                </a:cubicBezTo>
                <a:close/>
                <a:moveTo>
                  <a:pt x="4199803" y="1370724"/>
                </a:moveTo>
                <a:cubicBezTo>
                  <a:pt x="4199803" y="1370724"/>
                  <a:pt x="4199803" y="1370724"/>
                  <a:pt x="4537019" y="1370938"/>
                </a:cubicBezTo>
                <a:cubicBezTo>
                  <a:pt x="4558892" y="1370965"/>
                  <a:pt x="4578843" y="1382227"/>
                  <a:pt x="4589804" y="1401211"/>
                </a:cubicBezTo>
                <a:cubicBezTo>
                  <a:pt x="4589804" y="1401211"/>
                  <a:pt x="4589804" y="1401211"/>
                  <a:pt x="4758963" y="1694203"/>
                </a:cubicBezTo>
                <a:cubicBezTo>
                  <a:pt x="4769558" y="1712554"/>
                  <a:pt x="4769700" y="1736097"/>
                  <a:pt x="4758423" y="1754421"/>
                </a:cubicBezTo>
                <a:cubicBezTo>
                  <a:pt x="4758423" y="1754421"/>
                  <a:pt x="4758423" y="1754421"/>
                  <a:pt x="4590365" y="2047199"/>
                </a:cubicBezTo>
                <a:cubicBezTo>
                  <a:pt x="4580083" y="2065790"/>
                  <a:pt x="4559908" y="2077438"/>
                  <a:pt x="4538665" y="2077046"/>
                </a:cubicBezTo>
                <a:cubicBezTo>
                  <a:pt x="4538665" y="2077046"/>
                  <a:pt x="4538665" y="2077046"/>
                  <a:pt x="4201084" y="2076201"/>
                </a:cubicBezTo>
                <a:cubicBezTo>
                  <a:pt x="4179577" y="2076805"/>
                  <a:pt x="4159259" y="2064910"/>
                  <a:pt x="4148664" y="2046559"/>
                </a:cubicBezTo>
                <a:cubicBezTo>
                  <a:pt x="4148664" y="2046559"/>
                  <a:pt x="4148664" y="2046559"/>
                  <a:pt x="3979505" y="1753567"/>
                </a:cubicBezTo>
                <a:cubicBezTo>
                  <a:pt x="3968545" y="1734583"/>
                  <a:pt x="3968768" y="1711673"/>
                  <a:pt x="3979680" y="1692718"/>
                </a:cubicBezTo>
                <a:cubicBezTo>
                  <a:pt x="3979680" y="1692718"/>
                  <a:pt x="3979680" y="1692718"/>
                  <a:pt x="4148104" y="1400573"/>
                </a:cubicBezTo>
                <a:cubicBezTo>
                  <a:pt x="4158385" y="1381980"/>
                  <a:pt x="4178560" y="1370332"/>
                  <a:pt x="4199803" y="1370724"/>
                </a:cubicBezTo>
                <a:close/>
                <a:moveTo>
                  <a:pt x="3525946" y="1141304"/>
                </a:moveTo>
                <a:cubicBezTo>
                  <a:pt x="3525946" y="1141304"/>
                  <a:pt x="3525946" y="1141304"/>
                  <a:pt x="3719554" y="1141427"/>
                </a:cubicBezTo>
                <a:cubicBezTo>
                  <a:pt x="3732112" y="1141443"/>
                  <a:pt x="3743567" y="1147909"/>
                  <a:pt x="3749860" y="1158808"/>
                </a:cubicBezTo>
                <a:cubicBezTo>
                  <a:pt x="3749860" y="1158808"/>
                  <a:pt x="3749860" y="1158808"/>
                  <a:pt x="3846980" y="1327024"/>
                </a:cubicBezTo>
                <a:cubicBezTo>
                  <a:pt x="3853063" y="1337561"/>
                  <a:pt x="3853144" y="1351077"/>
                  <a:pt x="3846670" y="1361598"/>
                </a:cubicBezTo>
                <a:cubicBezTo>
                  <a:pt x="3846670" y="1361598"/>
                  <a:pt x="3846670" y="1361598"/>
                  <a:pt x="3750182" y="1529691"/>
                </a:cubicBezTo>
                <a:cubicBezTo>
                  <a:pt x="3744279" y="1540366"/>
                  <a:pt x="3732695" y="1547054"/>
                  <a:pt x="3720499" y="1546828"/>
                </a:cubicBezTo>
                <a:cubicBezTo>
                  <a:pt x="3720499" y="1546828"/>
                  <a:pt x="3720499" y="1546828"/>
                  <a:pt x="3526682" y="1546343"/>
                </a:cubicBezTo>
                <a:cubicBezTo>
                  <a:pt x="3514334" y="1546689"/>
                  <a:pt x="3502669" y="1539861"/>
                  <a:pt x="3496586" y="1529324"/>
                </a:cubicBezTo>
                <a:cubicBezTo>
                  <a:pt x="3496586" y="1529324"/>
                  <a:pt x="3496586" y="1529324"/>
                  <a:pt x="3399466" y="1361108"/>
                </a:cubicBezTo>
                <a:cubicBezTo>
                  <a:pt x="3393173" y="1350208"/>
                  <a:pt x="3393302" y="1337055"/>
                  <a:pt x="3399566" y="1326172"/>
                </a:cubicBezTo>
                <a:cubicBezTo>
                  <a:pt x="3399566" y="1326172"/>
                  <a:pt x="3399566" y="1326172"/>
                  <a:pt x="3496264" y="1158441"/>
                </a:cubicBezTo>
                <a:cubicBezTo>
                  <a:pt x="3502167" y="1147767"/>
                  <a:pt x="3513750" y="1141079"/>
                  <a:pt x="3525946" y="1141304"/>
                </a:cubicBezTo>
                <a:close/>
                <a:moveTo>
                  <a:pt x="3955878" y="173494"/>
                </a:moveTo>
                <a:cubicBezTo>
                  <a:pt x="3955878" y="173494"/>
                  <a:pt x="3955878" y="173494"/>
                  <a:pt x="4500068" y="173838"/>
                </a:cubicBezTo>
                <a:cubicBezTo>
                  <a:pt x="4535365" y="173884"/>
                  <a:pt x="4567564" y="192057"/>
                  <a:pt x="4585252" y="222694"/>
                </a:cubicBezTo>
                <a:cubicBezTo>
                  <a:pt x="4585252" y="222694"/>
                  <a:pt x="4585252" y="222694"/>
                  <a:pt x="4858234" y="695514"/>
                </a:cubicBezTo>
                <a:cubicBezTo>
                  <a:pt x="4875332" y="725128"/>
                  <a:pt x="4875562" y="763121"/>
                  <a:pt x="4857363" y="792690"/>
                </a:cubicBezTo>
                <a:cubicBezTo>
                  <a:pt x="4857363" y="792690"/>
                  <a:pt x="4857363" y="792690"/>
                  <a:pt x="4586156" y="1265167"/>
                </a:cubicBezTo>
                <a:cubicBezTo>
                  <a:pt x="4569564" y="1295169"/>
                  <a:pt x="4537006" y="1313967"/>
                  <a:pt x="4502727" y="1313334"/>
                </a:cubicBezTo>
                <a:cubicBezTo>
                  <a:pt x="4502727" y="1313334"/>
                  <a:pt x="4502727" y="1313334"/>
                  <a:pt x="3957947" y="1311968"/>
                </a:cubicBezTo>
                <a:cubicBezTo>
                  <a:pt x="3923239" y="1312944"/>
                  <a:pt x="3890452" y="1293749"/>
                  <a:pt x="3873354" y="1264134"/>
                </a:cubicBezTo>
                <a:cubicBezTo>
                  <a:pt x="3873354" y="1264134"/>
                  <a:pt x="3873354" y="1264134"/>
                  <a:pt x="3600372" y="791315"/>
                </a:cubicBezTo>
                <a:cubicBezTo>
                  <a:pt x="3582684" y="760678"/>
                  <a:pt x="3583043" y="723707"/>
                  <a:pt x="3600653" y="693116"/>
                </a:cubicBezTo>
                <a:cubicBezTo>
                  <a:pt x="3600653" y="693116"/>
                  <a:pt x="3600653" y="693116"/>
                  <a:pt x="3872449" y="221662"/>
                </a:cubicBezTo>
                <a:cubicBezTo>
                  <a:pt x="3889041" y="191658"/>
                  <a:pt x="3921599" y="172861"/>
                  <a:pt x="3955878" y="173494"/>
                </a:cubicBezTo>
                <a:close/>
                <a:moveTo>
                  <a:pt x="3852283" y="0"/>
                </a:moveTo>
                <a:lnTo>
                  <a:pt x="6130031" y="0"/>
                </a:lnTo>
                <a:lnTo>
                  <a:pt x="6102465" y="36730"/>
                </a:lnTo>
                <a:cubicBezTo>
                  <a:pt x="6044520" y="95168"/>
                  <a:pt x="5963814" y="129272"/>
                  <a:pt x="5879948" y="127724"/>
                </a:cubicBezTo>
                <a:cubicBezTo>
                  <a:pt x="5879948" y="127724"/>
                  <a:pt x="5879948" y="127724"/>
                  <a:pt x="4102884" y="123270"/>
                </a:cubicBezTo>
                <a:cubicBezTo>
                  <a:pt x="4017972" y="125657"/>
                  <a:pt x="3936583" y="91034"/>
                  <a:pt x="3877665" y="32818"/>
                </a:cubicBezTo>
                <a:close/>
                <a:moveTo>
                  <a:pt x="0" y="0"/>
                </a:moveTo>
                <a:lnTo>
                  <a:pt x="3781476" y="0"/>
                </a:lnTo>
                <a:lnTo>
                  <a:pt x="3800985" y="47617"/>
                </a:lnTo>
                <a:cubicBezTo>
                  <a:pt x="3821943" y="127749"/>
                  <a:pt x="3811234" y="215546"/>
                  <a:pt x="3766711" y="287889"/>
                </a:cubicBezTo>
                <a:cubicBezTo>
                  <a:pt x="3766711" y="287889"/>
                  <a:pt x="3766711" y="287889"/>
                  <a:pt x="2882037" y="1829098"/>
                </a:cubicBezTo>
                <a:cubicBezTo>
                  <a:pt x="2827913" y="1926970"/>
                  <a:pt x="2721708" y="1988287"/>
                  <a:pt x="2609888" y="1986223"/>
                </a:cubicBezTo>
                <a:cubicBezTo>
                  <a:pt x="2609888" y="1986223"/>
                  <a:pt x="2609888" y="1986223"/>
                  <a:pt x="832823" y="1981768"/>
                </a:cubicBezTo>
                <a:cubicBezTo>
                  <a:pt x="719607" y="1984952"/>
                  <a:pt x="612654" y="1922338"/>
                  <a:pt x="556879" y="1825733"/>
                </a:cubicBezTo>
                <a:cubicBezTo>
                  <a:pt x="556879" y="1825733"/>
                  <a:pt x="556879" y="1825733"/>
                  <a:pt x="79254" y="998462"/>
                </a:cubicBezTo>
                <a:lnTo>
                  <a:pt x="0" y="861190"/>
                </a:lnTo>
                <a:close/>
              </a:path>
            </a:pathLst>
          </a:custGeom>
          <a:solidFill>
            <a:schemeClr val="bg1">
              <a:lumMod val="95000"/>
            </a:schemeClr>
          </a:solidFill>
        </p:spPr>
        <p:txBody>
          <a:bodyPr wrap="square" tIns="864000">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866117" y="1816509"/>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4048124" y="3795246"/>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734B1E83-6080-4D35-A216-8E5C399023B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DE95353-8EE1-49C9-ADAC-E76BD49D222D}"/>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62273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7D77123-FDC4-48FD-9EFB-8A84F6069060}"/>
              </a:ext>
            </a:extLst>
          </p:cNvPr>
          <p:cNvSpPr>
            <a:spLocks noGrp="1"/>
          </p:cNvSpPr>
          <p:nvPr>
            <p:ph type="pic" sz="quarter" idx="14" hasCustomPrompt="1"/>
          </p:nvPr>
        </p:nvSpPr>
        <p:spPr>
          <a:xfrm>
            <a:off x="6481149" y="1684742"/>
            <a:ext cx="4904790" cy="433376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C64B33BB-8F3A-42CE-BBDA-D08AA3266737}"/>
              </a:ext>
            </a:extLst>
          </p:cNvPr>
          <p:cNvSpPr>
            <a:spLocks noGrp="1"/>
          </p:cNvSpPr>
          <p:nvPr>
            <p:ph type="pic" sz="quarter" idx="36" hasCustomPrompt="1"/>
          </p:nvPr>
        </p:nvSpPr>
        <p:spPr>
          <a:xfrm>
            <a:off x="6282692" y="432000"/>
            <a:ext cx="5511800" cy="5760000"/>
          </a:xfrm>
          <a:custGeom>
            <a:avLst/>
            <a:gdLst>
              <a:gd name="connsiteX0" fmla="*/ 193823 w 5511800"/>
              <a:gd name="connsiteY0" fmla="*/ 0 h 5760000"/>
              <a:gd name="connsiteX1" fmla="*/ 5511800 w 5511800"/>
              <a:gd name="connsiteY1" fmla="*/ 0 h 5760000"/>
              <a:gd name="connsiteX2" fmla="*/ 5511800 w 5511800"/>
              <a:gd name="connsiteY2" fmla="*/ 5760000 h 5760000"/>
              <a:gd name="connsiteX3" fmla="*/ 193823 w 5511800"/>
              <a:gd name="connsiteY3" fmla="*/ 5760000 h 5760000"/>
              <a:gd name="connsiteX4" fmla="*/ 3937 w 5511800"/>
              <a:gd name="connsiteY4" fmla="*/ 5605239 h 5760000"/>
              <a:gd name="connsiteX5" fmla="*/ 0 w 5511800"/>
              <a:gd name="connsiteY5" fmla="*/ 5566186 h 5760000"/>
              <a:gd name="connsiteX6" fmla="*/ 0 w 5511800"/>
              <a:gd name="connsiteY6" fmla="*/ 193814 h 5760000"/>
              <a:gd name="connsiteX7" fmla="*/ 3937 w 5511800"/>
              <a:gd name="connsiteY7" fmla="*/ 154762 h 5760000"/>
              <a:gd name="connsiteX8" fmla="*/ 193823 w 5511800"/>
              <a:gd name="connsiteY8" fmla="*/ 0 h 57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11800" h="5760000">
                <a:moveTo>
                  <a:pt x="193823" y="0"/>
                </a:moveTo>
                <a:lnTo>
                  <a:pt x="5511800" y="0"/>
                </a:lnTo>
                <a:lnTo>
                  <a:pt x="5511800" y="5760000"/>
                </a:lnTo>
                <a:lnTo>
                  <a:pt x="193823" y="5760000"/>
                </a:lnTo>
                <a:cubicBezTo>
                  <a:pt x="100158" y="5760000"/>
                  <a:pt x="22011" y="5693561"/>
                  <a:pt x="3937" y="5605239"/>
                </a:cubicBezTo>
                <a:lnTo>
                  <a:pt x="0" y="5566186"/>
                </a:lnTo>
                <a:lnTo>
                  <a:pt x="0" y="193814"/>
                </a:lnTo>
                <a:lnTo>
                  <a:pt x="3937" y="154762"/>
                </a:lnTo>
                <a:cubicBezTo>
                  <a:pt x="22011" y="66440"/>
                  <a:pt x="100158" y="0"/>
                  <a:pt x="193823" y="0"/>
                </a:cubicBezTo>
                <a:close/>
              </a:path>
            </a:pathLst>
          </a:custGeom>
        </p:spPr>
        <p:txBody>
          <a:bodyPr wrap="square" tIns="0"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416292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A7D77123-FDC4-48FD-9EFB-8A84F6069060}"/>
              </a:ext>
            </a:extLst>
          </p:cNvPr>
          <p:cNvSpPr>
            <a:spLocks noGrp="1"/>
          </p:cNvSpPr>
          <p:nvPr>
            <p:ph type="pic" sz="quarter" idx="14" hasCustomPrompt="1"/>
          </p:nvPr>
        </p:nvSpPr>
        <p:spPr>
          <a:xfrm>
            <a:off x="6812170" y="2376298"/>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5472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31801" y="1008000"/>
            <a:ext cx="5472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1566"/>
            <a:ext cx="5472000" cy="4680434"/>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Picture Placeholder 7">
            <a:extLst>
              <a:ext uri="{FF2B5EF4-FFF2-40B4-BE49-F238E27FC236}">
                <a16:creationId xmlns:a16="http://schemas.microsoft.com/office/drawing/2014/main" id="{01317B12-44C8-4227-9EB8-973D2226E63F}"/>
              </a:ext>
            </a:extLst>
          </p:cNvPr>
          <p:cNvSpPr>
            <a:spLocks noGrp="1"/>
          </p:cNvSpPr>
          <p:nvPr>
            <p:ph type="pic" sz="quarter" idx="34" hasCustomPrompt="1"/>
          </p:nvPr>
        </p:nvSpPr>
        <p:spPr>
          <a:xfrm>
            <a:off x="8812420" y="1176148"/>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9" name="Picture Placeholder 8">
            <a:extLst>
              <a:ext uri="{FF2B5EF4-FFF2-40B4-BE49-F238E27FC236}">
                <a16:creationId xmlns:a16="http://schemas.microsoft.com/office/drawing/2014/main" id="{1AD2255F-36DA-4BDE-B54D-F94F14B68B6C}"/>
              </a:ext>
            </a:extLst>
          </p:cNvPr>
          <p:cNvSpPr>
            <a:spLocks noGrp="1"/>
          </p:cNvSpPr>
          <p:nvPr>
            <p:ph type="pic" sz="quarter" idx="35" hasCustomPrompt="1"/>
          </p:nvPr>
        </p:nvSpPr>
        <p:spPr>
          <a:xfrm>
            <a:off x="8812419" y="3552739"/>
            <a:ext cx="2405261" cy="2125239"/>
          </a:xfrm>
          <a:custGeom>
            <a:avLst/>
            <a:gdLst>
              <a:gd name="connsiteX0" fmla="*/ 1412122 w 4904790"/>
              <a:gd name="connsiteY0" fmla="*/ 0 h 4333769"/>
              <a:gd name="connsiteX1" fmla="*/ 3492669 w 4904790"/>
              <a:gd name="connsiteY1" fmla="*/ 0 h 4333769"/>
              <a:gd name="connsiteX2" fmla="*/ 3811717 w 4904790"/>
              <a:gd name="connsiteY2" fmla="*/ 188036 h 4333769"/>
              <a:gd name="connsiteX3" fmla="*/ 4854237 w 4904790"/>
              <a:gd name="connsiteY3" fmla="*/ 1983326 h 4333769"/>
              <a:gd name="connsiteX4" fmla="*/ 4854237 w 4904790"/>
              <a:gd name="connsiteY4" fmla="*/ 2350443 h 4333769"/>
              <a:gd name="connsiteX5" fmla="*/ 3811717 w 4904790"/>
              <a:gd name="connsiteY5" fmla="*/ 4145734 h 4333769"/>
              <a:gd name="connsiteX6" fmla="*/ 3492669 w 4904790"/>
              <a:gd name="connsiteY6" fmla="*/ 4333769 h 4333769"/>
              <a:gd name="connsiteX7" fmla="*/ 1412122 w 4904790"/>
              <a:gd name="connsiteY7" fmla="*/ 4333769 h 4333769"/>
              <a:gd name="connsiteX8" fmla="*/ 1088581 w 4904790"/>
              <a:gd name="connsiteY8" fmla="*/ 4145734 h 4333769"/>
              <a:gd name="connsiteX9" fmla="*/ 50554 w 4904790"/>
              <a:gd name="connsiteY9" fmla="*/ 2350443 h 4333769"/>
              <a:gd name="connsiteX10" fmla="*/ 50554 w 4904790"/>
              <a:gd name="connsiteY10" fmla="*/ 1983326 h 4333769"/>
              <a:gd name="connsiteX11" fmla="*/ 1088581 w 4904790"/>
              <a:gd name="connsiteY11" fmla="*/ 188036 h 4333769"/>
              <a:gd name="connsiteX12" fmla="*/ 1412122 w 4904790"/>
              <a:gd name="connsiteY12" fmla="*/ 0 h 4333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04790" h="4333769">
                <a:moveTo>
                  <a:pt x="1412122" y="0"/>
                </a:moveTo>
                <a:cubicBezTo>
                  <a:pt x="1412122" y="0"/>
                  <a:pt x="1412122" y="0"/>
                  <a:pt x="3492669" y="0"/>
                </a:cubicBezTo>
                <a:cubicBezTo>
                  <a:pt x="3622985" y="0"/>
                  <a:pt x="3748806" y="71633"/>
                  <a:pt x="3811717" y="188036"/>
                </a:cubicBezTo>
                <a:cubicBezTo>
                  <a:pt x="3811717" y="188036"/>
                  <a:pt x="3811717" y="188036"/>
                  <a:pt x="4854237" y="1983326"/>
                </a:cubicBezTo>
                <a:cubicBezTo>
                  <a:pt x="4921642" y="2095252"/>
                  <a:pt x="4921642" y="2238517"/>
                  <a:pt x="4854237" y="2350443"/>
                </a:cubicBezTo>
                <a:cubicBezTo>
                  <a:pt x="4854237" y="2350443"/>
                  <a:pt x="4854237" y="2350443"/>
                  <a:pt x="3811717" y="4145734"/>
                </a:cubicBezTo>
                <a:cubicBezTo>
                  <a:pt x="3748806" y="4262137"/>
                  <a:pt x="3622985" y="4333769"/>
                  <a:pt x="3492669" y="4333769"/>
                </a:cubicBezTo>
                <a:cubicBezTo>
                  <a:pt x="3492669" y="4333769"/>
                  <a:pt x="3492669" y="4333769"/>
                  <a:pt x="1412122" y="4333769"/>
                </a:cubicBezTo>
                <a:cubicBezTo>
                  <a:pt x="1277313" y="4333769"/>
                  <a:pt x="1155985" y="4262137"/>
                  <a:pt x="1088581" y="4145734"/>
                </a:cubicBezTo>
                <a:cubicBezTo>
                  <a:pt x="1088581" y="4145734"/>
                  <a:pt x="1088581" y="4145734"/>
                  <a:pt x="50554" y="2350443"/>
                </a:cubicBezTo>
                <a:cubicBezTo>
                  <a:pt x="-16851" y="2238517"/>
                  <a:pt x="-16851" y="2095252"/>
                  <a:pt x="50554" y="1983326"/>
                </a:cubicBezTo>
                <a:cubicBezTo>
                  <a:pt x="50554" y="1983326"/>
                  <a:pt x="50554" y="1983326"/>
                  <a:pt x="1088581" y="188036"/>
                </a:cubicBezTo>
                <a:cubicBezTo>
                  <a:pt x="1155985" y="71633"/>
                  <a:pt x="1277313" y="0"/>
                  <a:pt x="1412122" y="0"/>
                </a:cubicBezTo>
                <a:close/>
              </a:path>
            </a:pathLst>
          </a:custGeom>
          <a:solidFill>
            <a:schemeClr val="bg1">
              <a:lumMod val="95000"/>
            </a:schemeClr>
          </a:solidFill>
        </p:spPr>
        <p:txBody>
          <a:bodyPr wrap="square" anchor="ctr">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Tree>
    <p:extLst>
      <p:ext uri="{BB962C8B-B14F-4D97-AF65-F5344CB8AC3E}">
        <p14:creationId xmlns:p14="http://schemas.microsoft.com/office/powerpoint/2010/main" val="2829556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CD92D281-07CD-478F-9BF5-BA7D43439A3D}"/>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B2C53265-8805-42B3-82B4-151EFBC42731}"/>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D0111EB4-98AF-4EB7-878B-31FD32A95141}"/>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33809002-30A9-49C0-BE36-B14DD1E4D872}"/>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5" name="Freeform 5">
            <a:extLst>
              <a:ext uri="{FF2B5EF4-FFF2-40B4-BE49-F238E27FC236}">
                <a16:creationId xmlns:a16="http://schemas.microsoft.com/office/drawing/2014/main" id="{FFD5C582-B212-4ADA-AB1B-0481AA39C3A9}"/>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509955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0"/>
            <a:ext cx="11771313" cy="6191250"/>
          </a:xfrm>
          <a:solidFill>
            <a:schemeClr val="bg1">
              <a:lumMod val="9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6" name="Title 1">
            <a:extLst>
              <a:ext uri="{FF2B5EF4-FFF2-40B4-BE49-F238E27FC236}">
                <a16:creationId xmlns:a16="http://schemas.microsoft.com/office/drawing/2014/main" id="{BBC3BEE7-44AC-45BC-B4E7-93E3454EB83C}"/>
              </a:ext>
            </a:extLst>
          </p:cNvPr>
          <p:cNvSpPr>
            <a:spLocks noGrp="1"/>
          </p:cNvSpPr>
          <p:nvPr>
            <p:ph type="ctrTitle" hasCustomPrompt="1"/>
          </p:nvPr>
        </p:nvSpPr>
        <p:spPr>
          <a:xfrm>
            <a:off x="420687" y="5066452"/>
            <a:ext cx="4459766" cy="539345"/>
          </a:xfrm>
          <a:prstGeom prst="roundRect">
            <a:avLst>
              <a:gd name="adj" fmla="val 10086"/>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108000" rIns="180000" bIns="0" anchor="t"/>
          <a:lstStyle>
            <a:lvl1pPr algn="l">
              <a:lnSpc>
                <a:spcPct val="100000"/>
              </a:lnSpc>
              <a:defRPr sz="1800" b="0" spc="0">
                <a:solidFill>
                  <a:schemeClr val="bg1">
                    <a:lumMod val="95000"/>
                  </a:schemeClr>
                </a:solidFill>
                <a:latin typeface="+mn-lt"/>
              </a:defRPr>
            </a:lvl1pPr>
          </a:lstStyle>
          <a:p>
            <a:r>
              <a:rPr lang="en-US" noProof="0"/>
              <a:t>Enter your caption</a:t>
            </a:r>
          </a:p>
        </p:txBody>
      </p:sp>
    </p:spTree>
    <p:extLst>
      <p:ext uri="{BB962C8B-B14F-4D97-AF65-F5344CB8AC3E}">
        <p14:creationId xmlns:p14="http://schemas.microsoft.com/office/powerpoint/2010/main" val="1987784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D31C544-1372-4B34-8149-B6058B8CC577}"/>
              </a:ext>
            </a:extLst>
          </p:cNvPr>
          <p:cNvSpPr/>
          <p:nvPr userDrawn="1"/>
        </p:nvSpPr>
        <p:spPr>
          <a:xfrm>
            <a:off x="11793520" y="0"/>
            <a:ext cx="35276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B2598CA-3443-4098-80E7-1F16DC9A13CC}"/>
              </a:ext>
            </a:extLst>
          </p:cNvPr>
          <p:cNvSpPr/>
          <p:nvPr userDrawn="1"/>
        </p:nvSpPr>
        <p:spPr>
          <a:xfrm rot="5400000">
            <a:off x="8740140" y="3406142"/>
            <a:ext cx="6857999"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Picture Placeholder 11">
            <a:extLst>
              <a:ext uri="{FF2B5EF4-FFF2-40B4-BE49-F238E27FC236}">
                <a16:creationId xmlns:a16="http://schemas.microsoft.com/office/drawing/2014/main" id="{BE421EAA-68E8-4AED-BA2F-01A6AC66859D}"/>
              </a:ext>
            </a:extLst>
          </p:cNvPr>
          <p:cNvSpPr>
            <a:spLocks noGrp="1"/>
          </p:cNvSpPr>
          <p:nvPr>
            <p:ph type="pic" sz="quarter" idx="10" hasCustomPrompt="1"/>
          </p:nvPr>
        </p:nvSpPr>
        <p:spPr>
          <a:xfrm>
            <a:off x="1" y="0"/>
            <a:ext cx="10655455" cy="6858000"/>
          </a:xfrm>
          <a:custGeom>
            <a:avLst/>
            <a:gdLst>
              <a:gd name="connsiteX0" fmla="*/ 8526285 w 10655455"/>
              <a:gd name="connsiteY0" fmla="*/ 6283111 h 6858000"/>
              <a:gd name="connsiteX1" fmla="*/ 10157124 w 10655455"/>
              <a:gd name="connsiteY1" fmla="*/ 6283111 h 6858000"/>
              <a:gd name="connsiteX2" fmla="*/ 10407209 w 10655455"/>
              <a:gd name="connsiteY2" fmla="*/ 6430504 h 6858000"/>
              <a:gd name="connsiteX3" fmla="*/ 10606716 w 10655455"/>
              <a:gd name="connsiteY3" fmla="*/ 6774068 h 6858000"/>
              <a:gd name="connsiteX4" fmla="*/ 10655455 w 10655455"/>
              <a:gd name="connsiteY4" fmla="*/ 6858000 h 6858000"/>
              <a:gd name="connsiteX5" fmla="*/ 8025501 w 10655455"/>
              <a:gd name="connsiteY5" fmla="*/ 6858000 h 6858000"/>
              <a:gd name="connsiteX6" fmla="*/ 8129453 w 10655455"/>
              <a:gd name="connsiteY6" fmla="*/ 6678214 h 6858000"/>
              <a:gd name="connsiteX7" fmla="*/ 8272677 w 10655455"/>
              <a:gd name="connsiteY7" fmla="*/ 6430504 h 6858000"/>
              <a:gd name="connsiteX8" fmla="*/ 8526285 w 10655455"/>
              <a:gd name="connsiteY8" fmla="*/ 6283111 h 6858000"/>
              <a:gd name="connsiteX9" fmla="*/ 8508611 w 10655455"/>
              <a:gd name="connsiteY9" fmla="*/ 4776272 h 6858000"/>
              <a:gd name="connsiteX10" fmla="*/ 9153763 w 10655455"/>
              <a:gd name="connsiteY10" fmla="*/ 4776272 h 6858000"/>
              <a:gd name="connsiteX11" fmla="*/ 9252696 w 10655455"/>
              <a:gd name="connsiteY11" fmla="*/ 4834580 h 6858000"/>
              <a:gd name="connsiteX12" fmla="*/ 9575969 w 10655455"/>
              <a:gd name="connsiteY12" fmla="*/ 5391278 h 6858000"/>
              <a:gd name="connsiteX13" fmla="*/ 9575969 w 10655455"/>
              <a:gd name="connsiteY13" fmla="*/ 5505116 h 6858000"/>
              <a:gd name="connsiteX14" fmla="*/ 9252696 w 10655455"/>
              <a:gd name="connsiteY14" fmla="*/ 6061815 h 6858000"/>
              <a:gd name="connsiteX15" fmla="*/ 9153763 w 10655455"/>
              <a:gd name="connsiteY15" fmla="*/ 6120122 h 6858000"/>
              <a:gd name="connsiteX16" fmla="*/ 8508611 w 10655455"/>
              <a:gd name="connsiteY16" fmla="*/ 6120122 h 6858000"/>
              <a:gd name="connsiteX17" fmla="*/ 8408284 w 10655455"/>
              <a:gd name="connsiteY17" fmla="*/ 6061815 h 6858000"/>
              <a:gd name="connsiteX18" fmla="*/ 8086404 w 10655455"/>
              <a:gd name="connsiteY18" fmla="*/ 5505116 h 6858000"/>
              <a:gd name="connsiteX19" fmla="*/ 8086404 w 10655455"/>
              <a:gd name="connsiteY19" fmla="*/ 5391278 h 6858000"/>
              <a:gd name="connsiteX20" fmla="*/ 8408284 w 10655455"/>
              <a:gd name="connsiteY20" fmla="*/ 4834580 h 6858000"/>
              <a:gd name="connsiteX21" fmla="*/ 8508611 w 10655455"/>
              <a:gd name="connsiteY21" fmla="*/ 4776272 h 6858000"/>
              <a:gd name="connsiteX22" fmla="*/ 8438383 w 10655455"/>
              <a:gd name="connsiteY22" fmla="*/ 4182594 h 6858000"/>
              <a:gd name="connsiteX23" fmla="*/ 8671249 w 10655455"/>
              <a:gd name="connsiteY23" fmla="*/ 4182594 h 6858000"/>
              <a:gd name="connsiteX24" fmla="*/ 8706958 w 10655455"/>
              <a:gd name="connsiteY24" fmla="*/ 4203640 h 6858000"/>
              <a:gd name="connsiteX25" fmla="*/ 8823642 w 10655455"/>
              <a:gd name="connsiteY25" fmla="*/ 4404579 h 6858000"/>
              <a:gd name="connsiteX26" fmla="*/ 8823642 w 10655455"/>
              <a:gd name="connsiteY26" fmla="*/ 4445668 h 6858000"/>
              <a:gd name="connsiteX27" fmla="*/ 8706958 w 10655455"/>
              <a:gd name="connsiteY27" fmla="*/ 4646606 h 6858000"/>
              <a:gd name="connsiteX28" fmla="*/ 8671249 w 10655455"/>
              <a:gd name="connsiteY28" fmla="*/ 4667652 h 6858000"/>
              <a:gd name="connsiteX29" fmla="*/ 8438383 w 10655455"/>
              <a:gd name="connsiteY29" fmla="*/ 4667652 h 6858000"/>
              <a:gd name="connsiteX30" fmla="*/ 8402170 w 10655455"/>
              <a:gd name="connsiteY30" fmla="*/ 4646606 h 6858000"/>
              <a:gd name="connsiteX31" fmla="*/ 8285989 w 10655455"/>
              <a:gd name="connsiteY31" fmla="*/ 4445668 h 6858000"/>
              <a:gd name="connsiteX32" fmla="*/ 8285989 w 10655455"/>
              <a:gd name="connsiteY32" fmla="*/ 4404579 h 6858000"/>
              <a:gd name="connsiteX33" fmla="*/ 8402170 w 10655455"/>
              <a:gd name="connsiteY33" fmla="*/ 4203640 h 6858000"/>
              <a:gd name="connsiteX34" fmla="*/ 8438383 w 10655455"/>
              <a:gd name="connsiteY34" fmla="*/ 4182594 h 6858000"/>
              <a:gd name="connsiteX35" fmla="*/ 7678681 w 10655455"/>
              <a:gd name="connsiteY35" fmla="*/ 3459104 h 6858000"/>
              <a:gd name="connsiteX36" fmla="*/ 8119685 w 10655455"/>
              <a:gd name="connsiteY36" fmla="*/ 3459104 h 6858000"/>
              <a:gd name="connsiteX37" fmla="*/ 8187313 w 10655455"/>
              <a:gd name="connsiteY37" fmla="*/ 3498961 h 6858000"/>
              <a:gd name="connsiteX38" fmla="*/ 8408292 w 10655455"/>
              <a:gd name="connsiteY38" fmla="*/ 3879501 h 6858000"/>
              <a:gd name="connsiteX39" fmla="*/ 8408292 w 10655455"/>
              <a:gd name="connsiteY39" fmla="*/ 3957318 h 6858000"/>
              <a:gd name="connsiteX40" fmla="*/ 8187313 w 10655455"/>
              <a:gd name="connsiteY40" fmla="*/ 4337857 h 6858000"/>
              <a:gd name="connsiteX41" fmla="*/ 8119685 w 10655455"/>
              <a:gd name="connsiteY41" fmla="*/ 4377714 h 6858000"/>
              <a:gd name="connsiteX42" fmla="*/ 7678681 w 10655455"/>
              <a:gd name="connsiteY42" fmla="*/ 4377714 h 6858000"/>
              <a:gd name="connsiteX43" fmla="*/ 7610101 w 10655455"/>
              <a:gd name="connsiteY43" fmla="*/ 4337857 h 6858000"/>
              <a:gd name="connsiteX44" fmla="*/ 7390076 w 10655455"/>
              <a:gd name="connsiteY44" fmla="*/ 3957318 h 6858000"/>
              <a:gd name="connsiteX45" fmla="*/ 7390076 w 10655455"/>
              <a:gd name="connsiteY45" fmla="*/ 3879501 h 6858000"/>
              <a:gd name="connsiteX46" fmla="*/ 7610101 w 10655455"/>
              <a:gd name="connsiteY46" fmla="*/ 3498961 h 6858000"/>
              <a:gd name="connsiteX47" fmla="*/ 7678681 w 10655455"/>
              <a:gd name="connsiteY47" fmla="*/ 3459104 h 6858000"/>
              <a:gd name="connsiteX48" fmla="*/ 9108816 w 10655455"/>
              <a:gd name="connsiteY48" fmla="*/ 2082751 h 6858000"/>
              <a:gd name="connsiteX49" fmla="*/ 9876937 w 10655455"/>
              <a:gd name="connsiteY49" fmla="*/ 2082751 h 6858000"/>
              <a:gd name="connsiteX50" fmla="*/ 9994727 w 10655455"/>
              <a:gd name="connsiteY50" fmla="*/ 2152172 h 6858000"/>
              <a:gd name="connsiteX51" fmla="*/ 10379617 w 10655455"/>
              <a:gd name="connsiteY51" fmla="*/ 2814978 h 6858000"/>
              <a:gd name="connsiteX52" fmla="*/ 10379617 w 10655455"/>
              <a:gd name="connsiteY52" fmla="*/ 2950515 h 6858000"/>
              <a:gd name="connsiteX53" fmla="*/ 9994727 w 10655455"/>
              <a:gd name="connsiteY53" fmla="*/ 3613321 h 6858000"/>
              <a:gd name="connsiteX54" fmla="*/ 9876937 w 10655455"/>
              <a:gd name="connsiteY54" fmla="*/ 3682742 h 6858000"/>
              <a:gd name="connsiteX55" fmla="*/ 9108816 w 10655455"/>
              <a:gd name="connsiteY55" fmla="*/ 3682742 h 6858000"/>
              <a:gd name="connsiteX56" fmla="*/ 8989367 w 10655455"/>
              <a:gd name="connsiteY56" fmla="*/ 3613321 h 6858000"/>
              <a:gd name="connsiteX57" fmla="*/ 8606137 w 10655455"/>
              <a:gd name="connsiteY57" fmla="*/ 2950515 h 6858000"/>
              <a:gd name="connsiteX58" fmla="*/ 8606137 w 10655455"/>
              <a:gd name="connsiteY58" fmla="*/ 2814978 h 6858000"/>
              <a:gd name="connsiteX59" fmla="*/ 8989367 w 10655455"/>
              <a:gd name="connsiteY59" fmla="*/ 2152172 h 6858000"/>
              <a:gd name="connsiteX60" fmla="*/ 9108816 w 10655455"/>
              <a:gd name="connsiteY60" fmla="*/ 2082751 h 6858000"/>
              <a:gd name="connsiteX61" fmla="*/ 1321854 w 10655455"/>
              <a:gd name="connsiteY61" fmla="*/ 2071857 h 6858000"/>
              <a:gd name="connsiteX62" fmla="*/ 5365317 w 10655455"/>
              <a:gd name="connsiteY62" fmla="*/ 2071857 h 6858000"/>
              <a:gd name="connsiteX63" fmla="*/ 5985373 w 10655455"/>
              <a:gd name="connsiteY63" fmla="*/ 2437296 h 6858000"/>
              <a:gd name="connsiteX64" fmla="*/ 8011470 w 10655455"/>
              <a:gd name="connsiteY64" fmla="*/ 5926372 h 6858000"/>
              <a:gd name="connsiteX65" fmla="*/ 8011470 w 10655455"/>
              <a:gd name="connsiteY65" fmla="*/ 6639850 h 6858000"/>
              <a:gd name="connsiteX66" fmla="*/ 7904625 w 10655455"/>
              <a:gd name="connsiteY66" fmla="*/ 6823844 h 6858000"/>
              <a:gd name="connsiteX67" fmla="*/ 7884791 w 10655455"/>
              <a:gd name="connsiteY67" fmla="*/ 6858000 h 6858000"/>
              <a:gd name="connsiteX68" fmla="*/ 0 w 10655455"/>
              <a:gd name="connsiteY68" fmla="*/ 6858000 h 6858000"/>
              <a:gd name="connsiteX69" fmla="*/ 0 w 10655455"/>
              <a:gd name="connsiteY69" fmla="*/ 3635967 h 6858000"/>
              <a:gd name="connsiteX70" fmla="*/ 27177 w 10655455"/>
              <a:gd name="connsiteY70" fmla="*/ 3588964 h 6858000"/>
              <a:gd name="connsiteX71" fmla="*/ 693065 w 10655455"/>
              <a:gd name="connsiteY71" fmla="*/ 2437296 h 6858000"/>
              <a:gd name="connsiteX72" fmla="*/ 1321854 w 10655455"/>
              <a:gd name="connsiteY72" fmla="*/ 2071857 h 6858000"/>
              <a:gd name="connsiteX73" fmla="*/ 6786399 w 10655455"/>
              <a:gd name="connsiteY73" fmla="*/ 753840 h 6858000"/>
              <a:gd name="connsiteX74" fmla="*/ 8025968 w 10655455"/>
              <a:gd name="connsiteY74" fmla="*/ 753840 h 6858000"/>
              <a:gd name="connsiteX75" fmla="*/ 8216053 w 10655455"/>
              <a:gd name="connsiteY75" fmla="*/ 865869 h 6858000"/>
              <a:gd name="connsiteX76" fmla="*/ 8837177 w 10655455"/>
              <a:gd name="connsiteY76" fmla="*/ 1935484 h 6858000"/>
              <a:gd name="connsiteX77" fmla="*/ 8837177 w 10655455"/>
              <a:gd name="connsiteY77" fmla="*/ 2154207 h 6858000"/>
              <a:gd name="connsiteX78" fmla="*/ 8216053 w 10655455"/>
              <a:gd name="connsiteY78" fmla="*/ 3223823 h 6858000"/>
              <a:gd name="connsiteX79" fmla="*/ 8025968 w 10655455"/>
              <a:gd name="connsiteY79" fmla="*/ 3335852 h 6858000"/>
              <a:gd name="connsiteX80" fmla="*/ 6786399 w 10655455"/>
              <a:gd name="connsiteY80" fmla="*/ 3335852 h 6858000"/>
              <a:gd name="connsiteX81" fmla="*/ 6593637 w 10655455"/>
              <a:gd name="connsiteY81" fmla="*/ 3223823 h 6858000"/>
              <a:gd name="connsiteX82" fmla="*/ 5975192 w 10655455"/>
              <a:gd name="connsiteY82" fmla="*/ 2154207 h 6858000"/>
              <a:gd name="connsiteX83" fmla="*/ 5975192 w 10655455"/>
              <a:gd name="connsiteY83" fmla="*/ 1935484 h 6858000"/>
              <a:gd name="connsiteX84" fmla="*/ 6593637 w 10655455"/>
              <a:gd name="connsiteY84" fmla="*/ 865869 h 6858000"/>
              <a:gd name="connsiteX85" fmla="*/ 6786399 w 10655455"/>
              <a:gd name="connsiteY85" fmla="*/ 753840 h 6858000"/>
              <a:gd name="connsiteX86" fmla="*/ 0 w 10655455"/>
              <a:gd name="connsiteY86" fmla="*/ 0 h 6858000"/>
              <a:gd name="connsiteX87" fmla="*/ 6966294 w 10655455"/>
              <a:gd name="connsiteY87" fmla="*/ 0 h 6858000"/>
              <a:gd name="connsiteX88" fmla="*/ 6852387 w 10655455"/>
              <a:gd name="connsiteY88" fmla="*/ 196155 h 6858000"/>
              <a:gd name="connsiteX89" fmla="*/ 6043321 w 10655455"/>
              <a:gd name="connsiteY89" fmla="*/ 1589421 h 6858000"/>
              <a:gd name="connsiteX90" fmla="*/ 5423265 w 10655455"/>
              <a:gd name="connsiteY90" fmla="*/ 1954861 h 6858000"/>
              <a:gd name="connsiteX91" fmla="*/ 1379802 w 10655455"/>
              <a:gd name="connsiteY91" fmla="*/ 1954861 h 6858000"/>
              <a:gd name="connsiteX92" fmla="*/ 751013 w 10655455"/>
              <a:gd name="connsiteY92" fmla="*/ 1589421 h 6858000"/>
              <a:gd name="connsiteX93" fmla="*/ 1951 w 10655455"/>
              <a:gd name="connsiteY93" fmla="*/ 293901 h 6858000"/>
              <a:gd name="connsiteX94" fmla="*/ 0 w 10655455"/>
              <a:gd name="connsiteY94" fmla="*/ 2905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1"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a:solidFill>
            <a:schemeClr val="bg1">
              <a:lumMod val="95000"/>
            </a:schemeClr>
          </a:solidFill>
        </p:spPr>
        <p:txBody>
          <a:bodyPr wrap="square" tIns="2160000" anchor="t">
            <a:noAutofit/>
          </a:bodyP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25293" y="2834640"/>
            <a:ext cx="4459766" cy="2720356"/>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Thank You</a:t>
            </a:r>
          </a:p>
        </p:txBody>
      </p:sp>
      <p:sp>
        <p:nvSpPr>
          <p:cNvPr id="7" name="Text Placeholder 5">
            <a:extLst>
              <a:ext uri="{FF2B5EF4-FFF2-40B4-BE49-F238E27FC236}">
                <a16:creationId xmlns:a16="http://schemas.microsoft.com/office/drawing/2014/main" id="{D907C852-B0E0-4C2E-88CE-B543605961EE}"/>
              </a:ext>
            </a:extLst>
          </p:cNvPr>
          <p:cNvSpPr>
            <a:spLocks noGrp="1"/>
          </p:cNvSpPr>
          <p:nvPr>
            <p:ph type="body" sz="quarter" idx="15" hasCustomPrompt="1"/>
          </p:nvPr>
        </p:nvSpPr>
        <p:spPr>
          <a:xfrm>
            <a:off x="8034849" y="3859066"/>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8" name="Text Placeholder 6">
            <a:extLst>
              <a:ext uri="{FF2B5EF4-FFF2-40B4-BE49-F238E27FC236}">
                <a16:creationId xmlns:a16="http://schemas.microsoft.com/office/drawing/2014/main" id="{D84C0BEF-F601-4B10-8AEE-4859FE996B34}"/>
              </a:ext>
            </a:extLst>
          </p:cNvPr>
          <p:cNvSpPr>
            <a:spLocks noGrp="1"/>
          </p:cNvSpPr>
          <p:nvPr>
            <p:ph type="body" sz="quarter" idx="16" hasCustomPrompt="1"/>
          </p:nvPr>
        </p:nvSpPr>
        <p:spPr>
          <a:xfrm>
            <a:off x="8034849" y="4220189"/>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9" name="Text Placeholder 7">
            <a:extLst>
              <a:ext uri="{FF2B5EF4-FFF2-40B4-BE49-F238E27FC236}">
                <a16:creationId xmlns:a16="http://schemas.microsoft.com/office/drawing/2014/main" id="{83A6EF9B-EF2F-4949-9CC4-C16BF8DC85A0}"/>
              </a:ext>
            </a:extLst>
          </p:cNvPr>
          <p:cNvSpPr>
            <a:spLocks noGrp="1"/>
          </p:cNvSpPr>
          <p:nvPr>
            <p:ph type="body" sz="quarter" idx="17" hasCustomPrompt="1"/>
          </p:nvPr>
        </p:nvSpPr>
        <p:spPr>
          <a:xfrm>
            <a:off x="8034849" y="4581312"/>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0" name="Text Placeholder 8">
            <a:extLst>
              <a:ext uri="{FF2B5EF4-FFF2-40B4-BE49-F238E27FC236}">
                <a16:creationId xmlns:a16="http://schemas.microsoft.com/office/drawing/2014/main" id="{BE8CA170-9CA9-448E-B07A-E01AB84F7FD3}"/>
              </a:ext>
            </a:extLst>
          </p:cNvPr>
          <p:cNvSpPr>
            <a:spLocks noGrp="1"/>
          </p:cNvSpPr>
          <p:nvPr>
            <p:ph type="body" sz="quarter" idx="18" hasCustomPrompt="1"/>
          </p:nvPr>
        </p:nvSpPr>
        <p:spPr>
          <a:xfrm>
            <a:off x="8034849" y="4942435"/>
            <a:ext cx="3521514" cy="288000"/>
          </a:xfrm>
        </p:spPr>
        <p:txBody>
          <a:bodyPr/>
          <a:lstStyle>
            <a:lvl1pPr marL="0" indent="0">
              <a:buNone/>
              <a:defRPr>
                <a:solidFill>
                  <a:schemeClr val="bg1">
                    <a:lumMod val="9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Tree>
    <p:extLst>
      <p:ext uri="{BB962C8B-B14F-4D97-AF65-F5344CB8AC3E}">
        <p14:creationId xmlns:p14="http://schemas.microsoft.com/office/powerpoint/2010/main" val="1632891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10" name="Content Placeholder 2">
            <a:extLst>
              <a:ext uri="{FF2B5EF4-FFF2-40B4-BE49-F238E27FC236}">
                <a16:creationId xmlns:a16="http://schemas.microsoft.com/office/drawing/2014/main" id="{AFA90A43-BEC4-4B20-96E2-797B03FB82F2}"/>
              </a:ext>
            </a:extLst>
          </p:cNvPr>
          <p:cNvSpPr>
            <a:spLocks noGrp="1"/>
          </p:cNvSpPr>
          <p:nvPr>
            <p:ph idx="33"/>
          </p:nvPr>
        </p:nvSpPr>
        <p:spPr>
          <a:xfrm>
            <a:off x="430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8A2C2023-6C37-4611-ACAF-5F2060202836}"/>
              </a:ext>
            </a:extLst>
          </p:cNvPr>
          <p:cNvSpPr>
            <a:spLocks noGrp="1"/>
          </p:cNvSpPr>
          <p:nvPr>
            <p:ph idx="34"/>
          </p:nvPr>
        </p:nvSpPr>
        <p:spPr>
          <a:xfrm>
            <a:off x="817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Freeform 5">
            <a:extLst>
              <a:ext uri="{FF2B5EF4-FFF2-40B4-BE49-F238E27FC236}">
                <a16:creationId xmlns:a16="http://schemas.microsoft.com/office/drawing/2014/main" id="{206C51E8-C5C0-4672-B456-F44C69B074D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9DE9AE8C-7574-4D45-B521-6B18054DA7C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EF240172-5930-4717-A0CD-A151075277D6}"/>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7B4A83CE-8643-4697-94A9-C9F587F46E23}"/>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9" name="Freeform 5">
            <a:extLst>
              <a:ext uri="{FF2B5EF4-FFF2-40B4-BE49-F238E27FC236}">
                <a16:creationId xmlns:a16="http://schemas.microsoft.com/office/drawing/2014/main" id="{B0A765A5-BBCE-405E-A4B3-80A660118E84}"/>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948293" y="3271757"/>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1130300" y="5250494"/>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0836569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5">
            <a:extLst>
              <a:ext uri="{FF2B5EF4-FFF2-40B4-BE49-F238E27FC236}">
                <a16:creationId xmlns:a16="http://schemas.microsoft.com/office/drawing/2014/main" id="{12B8F0DB-CC25-4CE9-A68E-CAA2FD986AF3}"/>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8A058973-2DC9-4087-9D57-F1D779F56CC2}"/>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9" name="Freeform 5">
            <a:extLst>
              <a:ext uri="{FF2B5EF4-FFF2-40B4-BE49-F238E27FC236}">
                <a16:creationId xmlns:a16="http://schemas.microsoft.com/office/drawing/2014/main" id="{B641062D-3CD4-49D1-A621-331E29333406}"/>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0" name="Freeform 5">
            <a:extLst>
              <a:ext uri="{FF2B5EF4-FFF2-40B4-BE49-F238E27FC236}">
                <a16:creationId xmlns:a16="http://schemas.microsoft.com/office/drawing/2014/main" id="{9F2C1E7C-A088-4772-84B3-15309BEADF7D}"/>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CA52278A-6924-4F97-A196-AE30D3DACB7A}"/>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866117" y="1816509"/>
            <a:ext cx="4459766" cy="3146839"/>
          </a:xfrm>
          <a:prstGeom prst="roundRect">
            <a:avLst>
              <a:gd name="adj" fmla="val 2139"/>
            </a:avLst>
          </a:prstGeom>
          <a:gradFill>
            <a:gsLst>
              <a:gs pos="100000">
                <a:schemeClr val="tx1">
                  <a:lumMod val="95000"/>
                  <a:lumOff val="5000"/>
                </a:schemeClr>
              </a:gs>
              <a:gs pos="0">
                <a:schemeClr val="tx1">
                  <a:lumMod val="75000"/>
                  <a:lumOff val="25000"/>
                </a:schemeClr>
              </a:gs>
            </a:gsLst>
            <a:lin ang="10800000" scaled="0"/>
          </a:gradFill>
          <a:ln>
            <a:solidFill>
              <a:schemeClr val="bg1">
                <a:lumMod val="50000"/>
              </a:schemeClr>
            </a:solidFill>
          </a:ln>
        </p:spPr>
        <p:txBody>
          <a:bodyPr lIns="180000" tIns="288000" rIns="180000" bIns="180000" anchor="t"/>
          <a:lstStyle>
            <a:lvl1pPr algn="l">
              <a:lnSpc>
                <a:spcPts val="4000"/>
              </a:lnSpc>
              <a:defRPr sz="5000" b="1" spc="-300">
                <a:solidFill>
                  <a:schemeClr val="bg1">
                    <a:lumMod val="95000"/>
                  </a:schemeClr>
                </a:solidFill>
              </a:defRPr>
            </a:lvl1pPr>
          </a:lstStyle>
          <a:p>
            <a:r>
              <a:rPr lang="en-US" noProof="0"/>
              <a:t>Click to edit divider 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4048124" y="3795246"/>
            <a:ext cx="4000500" cy="997905"/>
          </a:xfrm>
          <a:noFill/>
        </p:spPr>
        <p:txBody>
          <a:bodyPr lIns="0" tIns="0" rIns="0" bIns="0"/>
          <a:lstStyle>
            <a:lvl1pPr marL="0" indent="0" algn="l">
              <a:buNone/>
              <a:defRPr sz="2100">
                <a:solidFill>
                  <a:schemeClr val="bg1">
                    <a:lumMod val="9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Footer Placeholder 3">
            <a:extLst>
              <a:ext uri="{FF2B5EF4-FFF2-40B4-BE49-F238E27FC236}">
                <a16:creationId xmlns:a16="http://schemas.microsoft.com/office/drawing/2014/main" id="{734B1E83-6080-4D35-A216-8E5C399023B2}"/>
              </a:ext>
            </a:extLst>
          </p:cNvPr>
          <p:cNvSpPr>
            <a:spLocks noGrp="1"/>
          </p:cNvSpPr>
          <p:nvPr>
            <p:ph type="ftr" sz="quarter" idx="11"/>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DE95353-8EE1-49C9-ADAC-E76BD49D222D}"/>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603129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8663BD7B-5136-47ED-BE0A-C6C2F5622BDC}"/>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9" name="Freeform 5">
            <a:extLst>
              <a:ext uri="{FF2B5EF4-FFF2-40B4-BE49-F238E27FC236}">
                <a16:creationId xmlns:a16="http://schemas.microsoft.com/office/drawing/2014/main" id="{6ABA22C7-C35B-4EC0-B7CE-54F9EEFCB71D}"/>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0" name="Freeform 5">
            <a:extLst>
              <a:ext uri="{FF2B5EF4-FFF2-40B4-BE49-F238E27FC236}">
                <a16:creationId xmlns:a16="http://schemas.microsoft.com/office/drawing/2014/main" id="{6DAE4BC9-9CFF-4522-8216-651498F7A167}"/>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8E822AA0-FB3E-4051-AA1F-F51204BA02A9}"/>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3445288A-D169-4374-BCFD-917DD04B2B1E}"/>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2CD5709C-84DE-45F3-AE9B-8B6FD7134AB5}"/>
              </a:ext>
            </a:extLst>
          </p:cNvPr>
          <p:cNvSpPr>
            <a:spLocks noGrp="1"/>
          </p:cNvSpPr>
          <p:nvPr>
            <p:ph sz="half" idx="2"/>
          </p:nvPr>
        </p:nvSpPr>
        <p:spPr>
          <a:xfrm>
            <a:off x="6299886" y="1511250"/>
            <a:ext cx="5460114" cy="4665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2">
            <a:extLst>
              <a:ext uri="{FF2B5EF4-FFF2-40B4-BE49-F238E27FC236}">
                <a16:creationId xmlns:a16="http://schemas.microsoft.com/office/drawing/2014/main" id="{36BB18B1-3B7F-4B18-A1C5-BB7DA443C63F}"/>
              </a:ext>
            </a:extLst>
          </p:cNvPr>
          <p:cNvSpPr>
            <a:spLocks noGrp="1"/>
          </p:cNvSpPr>
          <p:nvPr>
            <p:ph sz="half" idx="1"/>
          </p:nvPr>
        </p:nvSpPr>
        <p:spPr>
          <a:xfrm>
            <a:off x="456816" y="1511250"/>
            <a:ext cx="5460114" cy="4665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5" name="Text Placeholder 2">
            <a:extLst>
              <a:ext uri="{FF2B5EF4-FFF2-40B4-BE49-F238E27FC236}">
                <a16:creationId xmlns:a16="http://schemas.microsoft.com/office/drawing/2014/main" id="{3419BDFB-8FC0-4B89-A29A-8EAC95E9AB99}"/>
              </a:ext>
            </a:extLst>
          </p:cNvPr>
          <p:cNvSpPr>
            <a:spLocks noGrp="1"/>
          </p:cNvSpPr>
          <p:nvPr>
            <p:ph type="body" idx="1"/>
          </p:nvPr>
        </p:nvSpPr>
        <p:spPr>
          <a:xfrm>
            <a:off x="431800" y="1511250"/>
            <a:ext cx="54849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Text Placeholder 4">
            <a:extLst>
              <a:ext uri="{FF2B5EF4-FFF2-40B4-BE49-F238E27FC236}">
                <a16:creationId xmlns:a16="http://schemas.microsoft.com/office/drawing/2014/main" id="{8E6C2CC0-9AB0-46E9-977A-EF923DCE7FAF}"/>
              </a:ext>
            </a:extLst>
          </p:cNvPr>
          <p:cNvSpPr>
            <a:spLocks noGrp="1"/>
          </p:cNvSpPr>
          <p:nvPr>
            <p:ph type="body" sz="quarter" idx="3"/>
          </p:nvPr>
        </p:nvSpPr>
        <p:spPr>
          <a:xfrm>
            <a:off x="6339334" y="1518287"/>
            <a:ext cx="542066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9" name="Content Placeholder 5">
            <a:extLst>
              <a:ext uri="{FF2B5EF4-FFF2-40B4-BE49-F238E27FC236}">
                <a16:creationId xmlns:a16="http://schemas.microsoft.com/office/drawing/2014/main" id="{28DF954C-A51E-4242-B83E-A826008F5C67}"/>
              </a:ext>
            </a:extLst>
          </p:cNvPr>
          <p:cNvSpPr>
            <a:spLocks noGrp="1"/>
          </p:cNvSpPr>
          <p:nvPr>
            <p:ph sz="quarter" idx="4"/>
          </p:nvPr>
        </p:nvSpPr>
        <p:spPr>
          <a:xfrm>
            <a:off x="6339334" y="2486989"/>
            <a:ext cx="5432666" cy="370267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 name="Content Placeholder 3">
            <a:extLst>
              <a:ext uri="{FF2B5EF4-FFF2-40B4-BE49-F238E27FC236}">
                <a16:creationId xmlns:a16="http://schemas.microsoft.com/office/drawing/2014/main" id="{600E416E-6162-484A-BA4D-640FA83078A9}"/>
              </a:ext>
            </a:extLst>
          </p:cNvPr>
          <p:cNvSpPr>
            <a:spLocks noGrp="1"/>
          </p:cNvSpPr>
          <p:nvPr>
            <p:ph sz="half" idx="2"/>
          </p:nvPr>
        </p:nvSpPr>
        <p:spPr>
          <a:xfrm>
            <a:off x="431800" y="2486989"/>
            <a:ext cx="5491215" cy="3702674"/>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41602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1999"/>
            <a:ext cx="3932237" cy="1600199"/>
          </a:xfrm>
        </p:spPr>
        <p:txBody>
          <a:bodyPr vert="horz" lIns="0" tIns="0" rIns="0" bIns="0" rtlCol="0" anchor="b">
            <a:noAutofit/>
          </a:bodyPr>
          <a:lstStyle>
            <a:lvl1pPr>
              <a:defRPr lang="en-ZA" dirty="0"/>
            </a:lvl1pPr>
          </a:lstStyle>
          <a:p>
            <a:pPr marL="0" lvl="0"/>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20" name="Text Placeholder 3">
            <a:extLst>
              <a:ext uri="{FF2B5EF4-FFF2-40B4-BE49-F238E27FC236}">
                <a16:creationId xmlns:a16="http://schemas.microsoft.com/office/drawing/2014/main" id="{C49FB4A2-B750-422F-96D2-A7C264295779}"/>
              </a:ext>
            </a:extLst>
          </p:cNvPr>
          <p:cNvSpPr>
            <a:spLocks noGrp="1"/>
          </p:cNvSpPr>
          <p:nvPr>
            <p:ph type="body" sz="half" idx="2"/>
          </p:nvPr>
        </p:nvSpPr>
        <p:spPr>
          <a:xfrm>
            <a:off x="434062" y="21343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1" name="Content Placeholder 2">
            <a:extLst>
              <a:ext uri="{FF2B5EF4-FFF2-40B4-BE49-F238E27FC236}">
                <a16:creationId xmlns:a16="http://schemas.microsoft.com/office/drawing/2014/main" id="{A8B59DDF-F2BC-491E-92E0-9D2C1398ECE5}"/>
              </a:ext>
            </a:extLst>
          </p:cNvPr>
          <p:cNvSpPr>
            <a:spLocks noGrp="1"/>
          </p:cNvSpPr>
          <p:nvPr>
            <p:ph idx="1"/>
          </p:nvPr>
        </p:nvSpPr>
        <p:spPr>
          <a:xfrm>
            <a:off x="5183188" y="431999"/>
            <a:ext cx="6544468" cy="5513889"/>
          </a:xfr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112294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B4B833F7-7F09-42C1-81DA-97CA9530D528}"/>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1" name="Freeform 5">
            <a:extLst>
              <a:ext uri="{FF2B5EF4-FFF2-40B4-BE49-F238E27FC236}">
                <a16:creationId xmlns:a16="http://schemas.microsoft.com/office/drawing/2014/main" id="{F4AA9899-9E92-41B5-AFEF-5F6EAB9782D5}"/>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5">
            <a:extLst>
              <a:ext uri="{FF2B5EF4-FFF2-40B4-BE49-F238E27FC236}">
                <a16:creationId xmlns:a16="http://schemas.microsoft.com/office/drawing/2014/main" id="{8950958A-6460-4594-BEAB-C7444EC6129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5">
            <a:extLst>
              <a:ext uri="{FF2B5EF4-FFF2-40B4-BE49-F238E27FC236}">
                <a16:creationId xmlns:a16="http://schemas.microsoft.com/office/drawing/2014/main" id="{A7E15F2A-61A0-4C11-8E47-4DF7051E91D1}"/>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5">
            <a:extLst>
              <a:ext uri="{FF2B5EF4-FFF2-40B4-BE49-F238E27FC236}">
                <a16:creationId xmlns:a16="http://schemas.microsoft.com/office/drawing/2014/main" id="{B5FF0CC8-80F5-42C4-80EF-E32459238B71}"/>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1999"/>
            <a:ext cx="3932237" cy="1600199"/>
          </a:xfrm>
        </p:spPr>
        <p:txBody>
          <a:bodyPr vert="horz" lIns="0" tIns="0" rIns="0" bIns="0" rtlCol="0" anchor="b">
            <a:noAutofit/>
          </a:bodyPr>
          <a:lstStyle>
            <a:lvl1pPr>
              <a:defRPr lang="en-ZA" dirty="0"/>
            </a:lvl1pPr>
          </a:lstStyle>
          <a:p>
            <a:pPr marL="0" lvl="0"/>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20" name="Text Placeholder 3">
            <a:extLst>
              <a:ext uri="{FF2B5EF4-FFF2-40B4-BE49-F238E27FC236}">
                <a16:creationId xmlns:a16="http://schemas.microsoft.com/office/drawing/2014/main" id="{C49FB4A2-B750-422F-96D2-A7C264295779}"/>
              </a:ext>
            </a:extLst>
          </p:cNvPr>
          <p:cNvSpPr>
            <a:spLocks noGrp="1"/>
          </p:cNvSpPr>
          <p:nvPr>
            <p:ph type="body" sz="half" idx="2"/>
          </p:nvPr>
        </p:nvSpPr>
        <p:spPr>
          <a:xfrm>
            <a:off x="434062" y="21343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6" name="Picture Placeholder 2">
            <a:extLst>
              <a:ext uri="{FF2B5EF4-FFF2-40B4-BE49-F238E27FC236}">
                <a16:creationId xmlns:a16="http://schemas.microsoft.com/office/drawing/2014/main" id="{0110E46C-B434-49FA-AA0E-D64E5786D280}"/>
              </a:ext>
            </a:extLst>
          </p:cNvPr>
          <p:cNvSpPr>
            <a:spLocks noGrp="1"/>
          </p:cNvSpPr>
          <p:nvPr>
            <p:ph type="pic" idx="1"/>
          </p:nvPr>
        </p:nvSpPr>
        <p:spPr>
          <a:xfrm>
            <a:off x="5183188" y="431999"/>
            <a:ext cx="6544468" cy="5513889"/>
          </a:xfrm>
          <a:prstGeom prst="roundRect">
            <a:avLst>
              <a:gd name="adj" fmla="val 5554"/>
            </a:avLst>
          </a:prstGeom>
        </p:spPr>
        <p:txBody>
          <a:bodyPr vert="horz" wrap="square" lIns="0" tIns="0" rIns="0" bIns="0" rtlCol="0" anchor="ctr">
            <a:noAutofit/>
          </a:bodyPr>
          <a:lstStyle>
            <a:lvl1pPr>
              <a:defRPr lang="en-US" sz="1200" i="1" dirty="0">
                <a:latin typeface="Times New Roman" panose="02020603050405020304" pitchFamily="18" charset="0"/>
                <a:cs typeface="Times New Roman" panose="02020603050405020304" pitchFamily="18" charset="0"/>
              </a:defRPr>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66184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B0FE1C0F-474B-4310-A4A5-1EB4321DE50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5" name="Freeform 5">
            <a:extLst>
              <a:ext uri="{FF2B5EF4-FFF2-40B4-BE49-F238E27FC236}">
                <a16:creationId xmlns:a16="http://schemas.microsoft.com/office/drawing/2014/main" id="{673FA99E-5E31-474E-8818-615B453CD89C}"/>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BA0EE7FC-884E-43B5-B6D6-9156FBE9AB5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858C6DC6-901F-4F3E-97A4-1B55324C068B}"/>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1041B359-9F78-4782-9C50-0B1DED37AD2C}"/>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a:xfrm>
            <a:off x="11727656" y="6277243"/>
            <a:ext cx="464344" cy="400188"/>
          </a:xfrm>
        </p:spPr>
        <p:txBody>
          <a:bodyPr/>
          <a:lstStyle/>
          <a:p>
            <a:fld id="{19B51A1E-902D-48AF-9020-955120F399B6}" type="slidenum">
              <a:rPr lang="en-US" noProof="0" smtClean="0"/>
              <a:pPr/>
              <a:t>‹#›</a:t>
            </a:fld>
            <a:endParaRPr lang="en-US" noProof="0" dirty="0"/>
          </a:p>
        </p:txBody>
      </p:sp>
      <p:sp>
        <p:nvSpPr>
          <p:cNvPr id="9" name="Title 8">
            <a:extLst>
              <a:ext uri="{FF2B5EF4-FFF2-40B4-BE49-F238E27FC236}">
                <a16:creationId xmlns:a16="http://schemas.microsoft.com/office/drawing/2014/main" id="{790C5B8B-2AF3-42F3-B4F8-A806BB98ACA8}"/>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9591342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B0FE1C0F-474B-4310-A4A5-1EB4321DE50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5" name="Freeform 5">
            <a:extLst>
              <a:ext uri="{FF2B5EF4-FFF2-40B4-BE49-F238E27FC236}">
                <a16:creationId xmlns:a16="http://schemas.microsoft.com/office/drawing/2014/main" id="{673FA99E-5E31-474E-8818-615B453CD89C}"/>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BA0EE7FC-884E-43B5-B6D6-9156FBE9AB5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858C6DC6-901F-4F3E-97A4-1B55324C068B}"/>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1041B359-9F78-4782-9C50-0B1DED37AD2C}"/>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a:xfrm>
            <a:off x="11727656" y="6277243"/>
            <a:ext cx="464344" cy="400188"/>
          </a:xfrm>
        </p:spPr>
        <p:txBody>
          <a:bodyPr/>
          <a:lstStyle/>
          <a:p>
            <a:fld id="{19B51A1E-902D-48AF-9020-955120F399B6}" type="slidenum">
              <a:rPr lang="en-US" noProof="0" smtClean="0"/>
              <a:pPr/>
              <a:t>‹#›</a:t>
            </a:fld>
            <a:endParaRPr lang="en-US" noProof="0" dirty="0"/>
          </a:p>
        </p:txBody>
      </p:sp>
      <p:sp>
        <p:nvSpPr>
          <p:cNvPr id="9" name="Title 8">
            <a:extLst>
              <a:ext uri="{FF2B5EF4-FFF2-40B4-BE49-F238E27FC236}">
                <a16:creationId xmlns:a16="http://schemas.microsoft.com/office/drawing/2014/main" id="{790C5B8B-2AF3-42F3-B4F8-A806BB98ACA8}"/>
              </a:ext>
            </a:extLst>
          </p:cNvPr>
          <p:cNvSpPr>
            <a:spLocks noGrp="1"/>
          </p:cNvSpPr>
          <p:nvPr>
            <p:ph type="title"/>
          </p:nvPr>
        </p:nvSpPr>
        <p:spPr/>
        <p:txBody>
          <a:bodyPr/>
          <a:lstStyle/>
          <a:p>
            <a:r>
              <a:rPr lang="en-US" noProof="0"/>
              <a:t>Click to edit Master title style</a:t>
            </a:r>
          </a:p>
        </p:txBody>
      </p:sp>
      <p:sp>
        <p:nvSpPr>
          <p:cNvPr id="11" name="Text Placeholder 10">
            <a:extLst>
              <a:ext uri="{FF2B5EF4-FFF2-40B4-BE49-F238E27FC236}">
                <a16:creationId xmlns:a16="http://schemas.microsoft.com/office/drawing/2014/main" id="{1B3B1662-8902-44D0-A545-5008B483D16F}"/>
              </a:ext>
            </a:extLst>
          </p:cNvPr>
          <p:cNvSpPr>
            <a:spLocks noGrp="1"/>
          </p:cNvSpPr>
          <p:nvPr>
            <p:ph type="body" sz="quarter" idx="14"/>
          </p:nvPr>
        </p:nvSpPr>
        <p:spPr>
          <a:xfrm>
            <a:off x="1578017" y="2169005"/>
            <a:ext cx="9035966" cy="2519990"/>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3288757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Freeform 5">
            <a:extLst>
              <a:ext uri="{FF2B5EF4-FFF2-40B4-BE49-F238E27FC236}">
                <a16:creationId xmlns:a16="http://schemas.microsoft.com/office/drawing/2014/main" id="{B0FE1C0F-474B-4310-A4A5-1EB4321DE50B}"/>
              </a:ext>
            </a:extLst>
          </p:cNvPr>
          <p:cNvSpPr>
            <a:spLocks noChangeAspect="1"/>
          </p:cNvSpPr>
          <p:nvPr userDrawn="1"/>
        </p:nvSpPr>
        <p:spPr bwMode="auto">
          <a:xfrm>
            <a:off x="431800" y="5530292"/>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5" name="Freeform 5">
            <a:extLst>
              <a:ext uri="{FF2B5EF4-FFF2-40B4-BE49-F238E27FC236}">
                <a16:creationId xmlns:a16="http://schemas.microsoft.com/office/drawing/2014/main" id="{673FA99E-5E31-474E-8818-615B453CD89C}"/>
              </a:ext>
            </a:extLst>
          </p:cNvPr>
          <p:cNvSpPr>
            <a:spLocks noChangeAspect="1"/>
          </p:cNvSpPr>
          <p:nvPr userDrawn="1"/>
        </p:nvSpPr>
        <p:spPr bwMode="auto">
          <a:xfrm>
            <a:off x="9537134" y="1312995"/>
            <a:ext cx="1103873" cy="968702"/>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accent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6" name="Freeform 5">
            <a:extLst>
              <a:ext uri="{FF2B5EF4-FFF2-40B4-BE49-F238E27FC236}">
                <a16:creationId xmlns:a16="http://schemas.microsoft.com/office/drawing/2014/main" id="{BA0EE7FC-884E-43B5-B6D6-9156FBE9AB59}"/>
              </a:ext>
            </a:extLst>
          </p:cNvPr>
          <p:cNvSpPr>
            <a:spLocks noChangeAspect="1"/>
          </p:cNvSpPr>
          <p:nvPr userDrawn="1"/>
        </p:nvSpPr>
        <p:spPr bwMode="auto">
          <a:xfrm>
            <a:off x="9683871" y="300388"/>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7" name="Freeform 5">
            <a:extLst>
              <a:ext uri="{FF2B5EF4-FFF2-40B4-BE49-F238E27FC236}">
                <a16:creationId xmlns:a16="http://schemas.microsoft.com/office/drawing/2014/main" id="{858C6DC6-901F-4F3E-97A4-1B55324C068B}"/>
              </a:ext>
            </a:extLst>
          </p:cNvPr>
          <p:cNvSpPr>
            <a:spLocks noChangeAspect="1"/>
          </p:cNvSpPr>
          <p:nvPr userDrawn="1"/>
        </p:nvSpPr>
        <p:spPr bwMode="auto">
          <a:xfrm>
            <a:off x="1449746" y="5304339"/>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8" name="Freeform 5">
            <a:extLst>
              <a:ext uri="{FF2B5EF4-FFF2-40B4-BE49-F238E27FC236}">
                <a16:creationId xmlns:a16="http://schemas.microsoft.com/office/drawing/2014/main" id="{1041B359-9F78-4782-9C50-0B1DED37AD2C}"/>
              </a:ext>
            </a:extLst>
          </p:cNvPr>
          <p:cNvSpPr>
            <a:spLocks noChangeAspect="1"/>
          </p:cNvSpPr>
          <p:nvPr userDrawn="1"/>
        </p:nvSpPr>
        <p:spPr bwMode="auto">
          <a:xfrm>
            <a:off x="11007557" y="354617"/>
            <a:ext cx="514965" cy="45190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noProof="0" dirty="0"/>
          </a:p>
        </p:txBody>
      </p:sp>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a:xfrm>
            <a:off x="11727656" y="6277243"/>
            <a:ext cx="464344" cy="400188"/>
          </a:xfrm>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E81F30-8FC8-4841-8404-4DC79218B945}"/>
              </a:ext>
            </a:extLst>
          </p:cNvPr>
          <p:cNvSpPr/>
          <p:nvPr userDrawn="1"/>
        </p:nvSpPr>
        <p:spPr>
          <a:xfrm>
            <a:off x="11793520" y="0"/>
            <a:ext cx="35276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Rectangle: Rounded Corners 24">
            <a:extLst>
              <a:ext uri="{FF2B5EF4-FFF2-40B4-BE49-F238E27FC236}">
                <a16:creationId xmlns:a16="http://schemas.microsoft.com/office/drawing/2014/main" id="{83D29F65-481C-4C80-BB65-121E5AED26B5}"/>
              </a:ext>
            </a:extLst>
          </p:cNvPr>
          <p:cNvSpPr/>
          <p:nvPr userDrawn="1"/>
        </p:nvSpPr>
        <p:spPr>
          <a:xfrm>
            <a:off x="11844618" y="6249961"/>
            <a:ext cx="230420" cy="460402"/>
          </a:xfrm>
          <a:prstGeom prst="roundRect">
            <a:avLst>
              <a:gd name="adj" fmla="val 7366"/>
            </a:avLst>
          </a:prstGeom>
          <a:solidFill>
            <a:schemeClr val="accent1"/>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4BC39664-EB8B-4A32-915A-D4308F792772}"/>
              </a:ext>
            </a:extLst>
          </p:cNvPr>
          <p:cNvSpPr/>
          <p:nvPr userDrawn="1"/>
        </p:nvSpPr>
        <p:spPr>
          <a:xfrm rot="5400000">
            <a:off x="8740140" y="3406142"/>
            <a:ext cx="6857999"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AC6C03AE-289A-4BCC-971C-3400028C8764}"/>
              </a:ext>
            </a:extLst>
          </p:cNvPr>
          <p:cNvSpPr/>
          <p:nvPr userDrawn="1"/>
        </p:nvSpPr>
        <p:spPr>
          <a:xfrm rot="5400000">
            <a:off x="8694713" y="3406143"/>
            <a:ext cx="6857999" cy="45720"/>
          </a:xfrm>
          <a:prstGeom prst="rect">
            <a:avLst/>
          </a:prstGeom>
          <a:gradFill flip="none" rotWithShape="1">
            <a:gsLst>
              <a:gs pos="0">
                <a:schemeClr val="bg1">
                  <a:lumMod val="95000"/>
                  <a:alpha val="0"/>
                </a:schemeClr>
              </a:gs>
              <a:gs pos="100000">
                <a:schemeClr val="bg1">
                  <a:lumMod val="65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1483"/>
            <a:ext cx="5484930" cy="20153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27656" y="6277243"/>
            <a:ext cx="464344" cy="400188"/>
          </a:xfrm>
          <a:prstGeom prst="roundRect">
            <a:avLst>
              <a:gd name="adj" fmla="val 9526"/>
            </a:avLst>
          </a:prstGeom>
          <a:gradFill>
            <a:gsLst>
              <a:gs pos="20000">
                <a:schemeClr val="tx1">
                  <a:lumMod val="75000"/>
                  <a:lumOff val="25000"/>
                </a:schemeClr>
              </a:gs>
              <a:gs pos="82000">
                <a:schemeClr val="tx1"/>
              </a:gs>
            </a:gsLst>
            <a:lin ang="3000000" scaled="0"/>
          </a:gradFill>
          <a:ln w="6350">
            <a:solidFill>
              <a:schemeClr val="accent1"/>
            </a:solidFill>
          </a:ln>
        </p:spPr>
        <p:txBody>
          <a:bodyPr vert="horz" lIns="0" tIns="0" rIns="0" bIns="0" rtlCol="0" anchor="ctr"/>
          <a:lstStyle>
            <a:lvl1pPr algn="ctr">
              <a:defRPr sz="1200" i="1">
                <a:solidFill>
                  <a:schemeClr val="bg1"/>
                </a:solidFill>
                <a:latin typeface="Times New Roman" panose="02020603050405020304" pitchFamily="18" charset="0"/>
                <a:cs typeface="Times New Roman" panose="02020603050405020304" pitchFamily="18" charset="0"/>
              </a:defRPr>
            </a:lvl1p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54" r:id="rId1"/>
    <p:sldLayoutId id="2147483649" r:id="rId2"/>
    <p:sldLayoutId id="2147483662" r:id="rId3"/>
    <p:sldLayoutId id="2147483663" r:id="rId4"/>
    <p:sldLayoutId id="2147483658" r:id="rId5"/>
    <p:sldLayoutId id="2147483665" r:id="rId6"/>
    <p:sldLayoutId id="2147483666" r:id="rId7"/>
    <p:sldLayoutId id="2147483659" r:id="rId8"/>
    <p:sldLayoutId id="2147483660" r:id="rId9"/>
    <p:sldLayoutId id="2147483664" r:id="rId10"/>
    <p:sldLayoutId id="2147483656" r:id="rId11"/>
    <p:sldLayoutId id="2147483657" r:id="rId12"/>
    <p:sldLayoutId id="2147483667" r:id="rId13"/>
    <p:sldLayoutId id="2147483668" r:id="rId14"/>
    <p:sldLayoutId id="2147483650" r:id="rId15"/>
    <p:sldLayoutId id="2147483652" r:id="rId16"/>
    <p:sldLayoutId id="2147483669" r:id="rId17"/>
    <p:sldLayoutId id="2147483671" r:id="rId18"/>
    <p:sldLayoutId id="2147483672" r:id="rId19"/>
    <p:sldLayoutId id="2147483670" r:id="rId20"/>
    <p:sldLayoutId id="2147483673" r:id="rId21"/>
    <p:sldLayoutId id="2147483655" r:id="rId22"/>
  </p:sldLayoutIdLst>
  <p:hf hdr="0" ftr="0" dt="0"/>
  <p:txStyles>
    <p:titleStyle>
      <a:lvl1pPr algn="l" defTabSz="914400" rtl="0" eaLnBrk="1" latinLnBrk="0" hangingPunct="1">
        <a:lnSpc>
          <a:spcPct val="90000"/>
        </a:lnSpc>
        <a:spcBef>
          <a:spcPct val="0"/>
        </a:spcBef>
        <a:buNone/>
        <a:defRPr sz="3200" kern="120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5.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0.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7" name="Picture Placeholder 6" descr="Slide image">
            <a:extLst>
              <a:ext uri="{FF2B5EF4-FFF2-40B4-BE49-F238E27FC236}">
                <a16:creationId xmlns:a16="http://schemas.microsoft.com/office/drawing/2014/main" id="{FE5D908F-BAEF-2843-BC2F-691696E72E11}"/>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6017" y="12032"/>
            <a:ext cx="10655455" cy="6858000"/>
          </a:xfrm>
        </p:spPr>
      </p:pic>
      <p:sp>
        <p:nvSpPr>
          <p:cNvPr id="25" name="TextBox 24">
            <a:extLst>
              <a:ext uri="{FF2B5EF4-FFF2-40B4-BE49-F238E27FC236}">
                <a16:creationId xmlns:a16="http://schemas.microsoft.com/office/drawing/2014/main" id="{7EF238CB-AB58-4787-8F9C-A1C16929A2FA}"/>
              </a:ext>
              <a:ext uri="{C183D7F6-B498-43B3-948B-1728B52AA6E4}">
                <adec:decorative xmlns:adec="http://schemas.microsoft.com/office/drawing/2017/decorative" val="1"/>
              </a:ext>
            </a:extLst>
          </p:cNvPr>
          <p:cNvSpPr txBox="1">
            <a:spLocks/>
          </p:cNvSpPr>
          <p:nvPr/>
        </p:nvSpPr>
        <p:spPr>
          <a:xfrm flipH="1">
            <a:off x="-1" y="3914775"/>
            <a:ext cx="1481849" cy="2200275"/>
          </a:xfrm>
          <a:custGeom>
            <a:avLst/>
            <a:gdLst>
              <a:gd name="connsiteX0" fmla="*/ 1494549 w 1494549"/>
              <a:gd name="connsiteY0" fmla="*/ 0 h 2200275"/>
              <a:gd name="connsiteX1" fmla="*/ 100333 w 1494549"/>
              <a:gd name="connsiteY1" fmla="*/ 0 h 2200275"/>
              <a:gd name="connsiteX2" fmla="*/ 0 w 1494549"/>
              <a:gd name="connsiteY2" fmla="*/ 100333 h 2200275"/>
              <a:gd name="connsiteX3" fmla="*/ 0 w 1494549"/>
              <a:gd name="connsiteY3" fmla="*/ 2099942 h 2200275"/>
              <a:gd name="connsiteX4" fmla="*/ 100333 w 1494549"/>
              <a:gd name="connsiteY4" fmla="*/ 2200275 h 2200275"/>
              <a:gd name="connsiteX5" fmla="*/ 1494549 w 1494549"/>
              <a:gd name="connsiteY5" fmla="*/ 2200275 h 220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94549" h="2200275">
                <a:moveTo>
                  <a:pt x="1494549" y="0"/>
                </a:moveTo>
                <a:lnTo>
                  <a:pt x="100333" y="0"/>
                </a:lnTo>
                <a:cubicBezTo>
                  <a:pt x="44921" y="0"/>
                  <a:pt x="0" y="44921"/>
                  <a:pt x="0" y="100333"/>
                </a:cubicBezTo>
                <a:lnTo>
                  <a:pt x="0" y="2099942"/>
                </a:lnTo>
                <a:cubicBezTo>
                  <a:pt x="0" y="2155354"/>
                  <a:pt x="44921" y="2200275"/>
                  <a:pt x="100333" y="2200275"/>
                </a:cubicBezTo>
                <a:lnTo>
                  <a:pt x="1494549" y="2200275"/>
                </a:lnTo>
                <a:close/>
              </a:path>
            </a:pathLst>
          </a:custGeom>
          <a:gradFill>
            <a:gsLst>
              <a:gs pos="100000">
                <a:schemeClr val="tx1">
                  <a:lumMod val="75000"/>
                  <a:lumOff val="25000"/>
                </a:schemeClr>
              </a:gs>
              <a:gs pos="0">
                <a:schemeClr val="tx1"/>
              </a:gs>
            </a:gsLst>
            <a:lin ang="0" scaled="0"/>
          </a:gradFill>
          <a:ln w="3175">
            <a:solidFill>
              <a:schemeClr val="tx1">
                <a:lumMod val="85000"/>
                <a:lumOff val="15000"/>
              </a:schemeClr>
            </a:solidFill>
          </a:ln>
        </p:spPr>
        <p:txBody>
          <a:bodyPr vert="horz" wrap="square" lIns="180000" tIns="288000" rIns="180000" bIns="180000" rtlCol="0" anchor="t">
            <a:noAutofit/>
          </a:bodyPr>
          <a:lstStyle>
            <a:lvl1pPr algn="l" defTabSz="914400" rtl="0" eaLnBrk="1" latinLnBrk="0" hangingPunct="1">
              <a:lnSpc>
                <a:spcPts val="4000"/>
              </a:lnSpc>
              <a:spcBef>
                <a:spcPct val="0"/>
              </a:spcBef>
              <a:buNone/>
              <a:defRPr sz="5000" b="1" kern="1200" spc="-300">
                <a:solidFill>
                  <a:schemeClr val="bg1">
                    <a:lumMod val="95000"/>
                  </a:schemeClr>
                </a:solidFill>
                <a:latin typeface="+mj-lt"/>
                <a:ea typeface="+mj-ea"/>
                <a:cs typeface="+mj-cs"/>
              </a:defRPr>
            </a:lvl1pPr>
          </a:lstStyle>
          <a:p>
            <a:endParaRPr lang="en-US" dirty="0"/>
          </a:p>
        </p:txBody>
      </p:sp>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636104" y="2517913"/>
            <a:ext cx="4771955" cy="3723861"/>
          </a:xfrm>
          <a:gradFill>
            <a:gsLst>
              <a:gs pos="100000">
                <a:schemeClr val="tx1">
                  <a:lumMod val="95000"/>
                  <a:lumOff val="5000"/>
                </a:schemeClr>
              </a:gs>
              <a:gs pos="0">
                <a:schemeClr val="tx1">
                  <a:lumMod val="75000"/>
                  <a:lumOff val="25000"/>
                </a:schemeClr>
              </a:gs>
            </a:gsLst>
          </a:gradFill>
          <a:ln>
            <a:solidFill>
              <a:schemeClr val="bg1">
                <a:lumMod val="50000"/>
              </a:schemeClr>
            </a:solidFill>
          </a:ln>
        </p:spPr>
        <p:txBody>
          <a:bodyPr/>
          <a:lstStyle/>
          <a:p>
            <a:pPr algn="ctr"/>
            <a:r>
              <a:rPr lang="en-US" sz="2800" dirty="0"/>
              <a:t>The  importance  of  quality  service, hospitality  and  guest  services  in  the hospitality  industry  based  on </a:t>
            </a:r>
            <a:br>
              <a:rPr lang="en-US" sz="2800" dirty="0"/>
            </a:br>
            <a:r>
              <a:rPr lang="en-US" sz="2800" dirty="0"/>
              <a:t> </a:t>
            </a:r>
            <a:r>
              <a:rPr lang="en-TT" sz="2800" dirty="0"/>
              <a:t>IHG  (Inter  Continental Hotels  Group) </a:t>
            </a:r>
            <a:endParaRPr lang="en-US" sz="2800"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1198426" y="4938518"/>
            <a:ext cx="4000500" cy="690752"/>
          </a:xfrm>
        </p:spPr>
        <p:txBody>
          <a:bodyPr/>
          <a:lstStyle/>
          <a:p>
            <a:r>
              <a:rPr lang="en-US" dirty="0"/>
              <a:t>Presented by: 2232734 Ionut-Alexandru Dumitru</a:t>
            </a:r>
          </a:p>
        </p:txBody>
      </p:sp>
    </p:spTree>
    <p:extLst>
      <p:ext uri="{BB962C8B-B14F-4D97-AF65-F5344CB8AC3E}">
        <p14:creationId xmlns:p14="http://schemas.microsoft.com/office/powerpoint/2010/main" val="38999616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p:txBody>
          <a:bodyPr/>
          <a:lstStyle/>
          <a:p>
            <a:r>
              <a:rPr lang="en-US" dirty="0"/>
              <a:t>Lorem ipsum dolor sit amet, consectetur adipiscing elit</a:t>
            </a:r>
          </a:p>
        </p:txBody>
      </p:sp>
      <p:sp>
        <p:nvSpPr>
          <p:cNvPr id="15" name="Freeform 5">
            <a:extLst>
              <a:ext uri="{FF2B5EF4-FFF2-40B4-BE49-F238E27FC236}">
                <a16:creationId xmlns:a16="http://schemas.microsoft.com/office/drawing/2014/main" id="{7746F873-A4ED-4E4C-BB89-CA0FBB9E9582}"/>
              </a:ext>
              <a:ext uri="{C183D7F6-B498-43B3-948B-1728B52AA6E4}">
                <adec:decorative xmlns:adec="http://schemas.microsoft.com/office/drawing/2017/decorative" val="1"/>
              </a:ext>
            </a:extLst>
          </p:cNvPr>
          <p:cNvSpPr>
            <a:spLocks noChangeAspect="1"/>
          </p:cNvSpPr>
          <p:nvPr/>
        </p:nvSpPr>
        <p:spPr bwMode="auto">
          <a:xfrm>
            <a:off x="456656" y="5118766"/>
            <a:ext cx="751030" cy="65906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bg1">
              <a:lumMod val="95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a:lstStyle/>
          <a:p>
            <a:fld id="{19B51A1E-902D-48AF-9020-955120F399B6}" type="slidenum">
              <a:rPr lang="en-US" smtClean="0"/>
              <a:pPr/>
              <a:t>2</a:t>
            </a:fld>
            <a:endParaRPr lang="en-US" dirty="0"/>
          </a:p>
        </p:txBody>
      </p:sp>
      <p:sp>
        <p:nvSpPr>
          <p:cNvPr id="9" name="Title 8">
            <a:extLst>
              <a:ext uri="{FF2B5EF4-FFF2-40B4-BE49-F238E27FC236}">
                <a16:creationId xmlns:a16="http://schemas.microsoft.com/office/drawing/2014/main" id="{A58E3B5E-3D6F-4347-8D31-82F03D09D050}"/>
              </a:ext>
            </a:extLst>
          </p:cNvPr>
          <p:cNvSpPr>
            <a:spLocks noGrp="1"/>
          </p:cNvSpPr>
          <p:nvPr>
            <p:ph type="ctrTitle"/>
          </p:nvPr>
        </p:nvSpPr>
        <p:spPr>
          <a:xfrm>
            <a:off x="3694525" y="357809"/>
            <a:ext cx="4996068" cy="848139"/>
          </a:xfrm>
        </p:spPr>
        <p:txBody>
          <a:bodyPr/>
          <a:lstStyle/>
          <a:p>
            <a:pPr algn="ctr"/>
            <a:r>
              <a:rPr lang="en-US" dirty="0"/>
              <a:t>Content Table </a:t>
            </a:r>
            <a:endParaRPr lang="en-TT" dirty="0"/>
          </a:p>
        </p:txBody>
      </p:sp>
      <p:graphicFrame>
        <p:nvGraphicFramePr>
          <p:cNvPr id="12" name="Table 12">
            <a:extLst>
              <a:ext uri="{FF2B5EF4-FFF2-40B4-BE49-F238E27FC236}">
                <a16:creationId xmlns:a16="http://schemas.microsoft.com/office/drawing/2014/main" id="{5491315C-7920-448F-9DB4-17BF2D1CBCFF}"/>
              </a:ext>
            </a:extLst>
          </p:cNvPr>
          <p:cNvGraphicFramePr>
            <a:graphicFrameLocks noGrp="1"/>
          </p:cNvGraphicFramePr>
          <p:nvPr>
            <p:extLst>
              <p:ext uri="{D42A27DB-BD31-4B8C-83A1-F6EECF244321}">
                <p14:modId xmlns:p14="http://schemas.microsoft.com/office/powerpoint/2010/main" val="1549886485"/>
              </p:ext>
            </p:extLst>
          </p:nvPr>
        </p:nvGraphicFramePr>
        <p:xfrm>
          <a:off x="2032000" y="1740083"/>
          <a:ext cx="8128000" cy="4419600"/>
        </p:xfrm>
        <a:graphic>
          <a:graphicData uri="http://schemas.openxmlformats.org/drawingml/2006/table">
            <a:tbl>
              <a:tblPr firstRow="1" bandRow="1">
                <a:tableStyleId>{6E25E649-3F16-4E02-A733-19D2CDBF48F0}</a:tableStyleId>
              </a:tblPr>
              <a:tblGrid>
                <a:gridCol w="4064000">
                  <a:extLst>
                    <a:ext uri="{9D8B030D-6E8A-4147-A177-3AD203B41FA5}">
                      <a16:colId xmlns:a16="http://schemas.microsoft.com/office/drawing/2014/main" val="225525321"/>
                    </a:ext>
                  </a:extLst>
                </a:gridCol>
                <a:gridCol w="4064000">
                  <a:extLst>
                    <a:ext uri="{9D8B030D-6E8A-4147-A177-3AD203B41FA5}">
                      <a16:colId xmlns:a16="http://schemas.microsoft.com/office/drawing/2014/main" val="123035867"/>
                    </a:ext>
                  </a:extLst>
                </a:gridCol>
              </a:tblGrid>
              <a:tr h="370840">
                <a:tc>
                  <a:txBody>
                    <a:bodyPr/>
                    <a:lstStyle/>
                    <a:p>
                      <a:pPr algn="ctr"/>
                      <a:r>
                        <a:rPr lang="en-US" dirty="0"/>
                        <a:t>Item</a:t>
                      </a:r>
                      <a:endParaRPr lang="en-TT" dirty="0"/>
                    </a:p>
                  </a:txBody>
                  <a:tcPr/>
                </a:tc>
                <a:tc>
                  <a:txBody>
                    <a:bodyPr/>
                    <a:lstStyle/>
                    <a:p>
                      <a:pPr algn="ctr"/>
                      <a:r>
                        <a:rPr lang="en-US" dirty="0"/>
                        <a:t>Page</a:t>
                      </a:r>
                      <a:endParaRPr lang="en-TT" dirty="0"/>
                    </a:p>
                  </a:txBody>
                  <a:tcPr/>
                </a:tc>
                <a:extLst>
                  <a:ext uri="{0D108BD9-81ED-4DB2-BD59-A6C34878D82A}">
                    <a16:rowId xmlns:a16="http://schemas.microsoft.com/office/drawing/2014/main" val="3333931582"/>
                  </a:ext>
                </a:extLst>
              </a:tr>
              <a:tr h="370840">
                <a:tc>
                  <a:txBody>
                    <a:bodyPr/>
                    <a:lstStyle/>
                    <a:p>
                      <a:pPr algn="ctr"/>
                      <a:r>
                        <a:rPr lang="en-US" b="1" dirty="0"/>
                        <a:t>HOLIDAY INN EXPRESS</a:t>
                      </a:r>
                      <a:endParaRPr lang="en-TT" b="1" dirty="0"/>
                    </a:p>
                  </a:txBody>
                  <a:tcPr/>
                </a:tc>
                <a:tc>
                  <a:txBody>
                    <a:bodyPr/>
                    <a:lstStyle/>
                    <a:p>
                      <a:pPr algn="ctr"/>
                      <a:r>
                        <a:rPr lang="en-US" dirty="0"/>
                        <a:t>3</a:t>
                      </a:r>
                      <a:endParaRPr lang="en-TT" dirty="0"/>
                    </a:p>
                  </a:txBody>
                  <a:tcPr/>
                </a:tc>
                <a:extLst>
                  <a:ext uri="{0D108BD9-81ED-4DB2-BD59-A6C34878D82A}">
                    <a16:rowId xmlns:a16="http://schemas.microsoft.com/office/drawing/2014/main" val="2450823461"/>
                  </a:ext>
                </a:extLst>
              </a:tr>
              <a:tr h="370840">
                <a:tc>
                  <a:txBody>
                    <a:bodyPr/>
                    <a:lstStyle/>
                    <a:p>
                      <a:pPr algn="ctr"/>
                      <a:r>
                        <a:rPr lang="en-US" b="1" dirty="0"/>
                        <a:t>MAIN CONSUMERS </a:t>
                      </a:r>
                      <a:endParaRPr lang="en-TT" b="1" dirty="0"/>
                    </a:p>
                  </a:txBody>
                  <a:tcPr/>
                </a:tc>
                <a:tc>
                  <a:txBody>
                    <a:bodyPr/>
                    <a:lstStyle/>
                    <a:p>
                      <a:pPr algn="ctr"/>
                      <a:r>
                        <a:rPr lang="en-US" dirty="0"/>
                        <a:t>4</a:t>
                      </a:r>
                      <a:endParaRPr lang="en-TT" dirty="0"/>
                    </a:p>
                  </a:txBody>
                  <a:tcPr/>
                </a:tc>
                <a:extLst>
                  <a:ext uri="{0D108BD9-81ED-4DB2-BD59-A6C34878D82A}">
                    <a16:rowId xmlns:a16="http://schemas.microsoft.com/office/drawing/2014/main" val="451420779"/>
                  </a:ext>
                </a:extLst>
              </a:tr>
              <a:tr h="370840">
                <a:tc>
                  <a:txBody>
                    <a:bodyPr/>
                    <a:lstStyle/>
                    <a:p>
                      <a:pPr algn="ctr"/>
                      <a:r>
                        <a:rPr lang="en-US" b="1" dirty="0"/>
                        <a:t>NATURE, SCOPE AND ROLE OF THE GUEST SERVICES AND FACILITIES THAT ARE PROVIDED TO THESE GUESTS </a:t>
                      </a:r>
                      <a:endParaRPr lang="en-TT" b="1" dirty="0"/>
                    </a:p>
                  </a:txBody>
                  <a:tcPr/>
                </a:tc>
                <a:tc>
                  <a:txBody>
                    <a:bodyPr/>
                    <a:lstStyle/>
                    <a:p>
                      <a:pPr algn="ctr"/>
                      <a:r>
                        <a:rPr lang="en-US" dirty="0"/>
                        <a:t>5</a:t>
                      </a:r>
                      <a:endParaRPr lang="en-TT" dirty="0"/>
                    </a:p>
                  </a:txBody>
                  <a:tcPr/>
                </a:tc>
                <a:extLst>
                  <a:ext uri="{0D108BD9-81ED-4DB2-BD59-A6C34878D82A}">
                    <a16:rowId xmlns:a16="http://schemas.microsoft.com/office/drawing/2014/main" val="2402803597"/>
                  </a:ext>
                </a:extLst>
              </a:tr>
              <a:tr h="370840">
                <a:tc>
                  <a:txBody>
                    <a:bodyPr/>
                    <a:lstStyle/>
                    <a:p>
                      <a:pPr algn="ctr"/>
                      <a:r>
                        <a:rPr lang="en-US" b="1" dirty="0">
                          <a:solidFill>
                            <a:schemeClr val="tx1"/>
                          </a:solidFill>
                        </a:rPr>
                        <a:t>THE NEED TO CONSIDER ROLE AND FUNCTION OF GUEST SERVICES</a:t>
                      </a:r>
                      <a:endParaRPr lang="en-TT" b="1" dirty="0">
                        <a:solidFill>
                          <a:schemeClr val="tx1"/>
                        </a:solidFill>
                      </a:endParaRPr>
                    </a:p>
                  </a:txBody>
                  <a:tcPr/>
                </a:tc>
                <a:tc>
                  <a:txBody>
                    <a:bodyPr/>
                    <a:lstStyle/>
                    <a:p>
                      <a:pPr algn="ctr"/>
                      <a:r>
                        <a:rPr lang="en-US" dirty="0"/>
                        <a:t>6</a:t>
                      </a:r>
                      <a:endParaRPr lang="en-TT" dirty="0"/>
                    </a:p>
                  </a:txBody>
                  <a:tcPr/>
                </a:tc>
                <a:extLst>
                  <a:ext uri="{0D108BD9-81ED-4DB2-BD59-A6C34878D82A}">
                    <a16:rowId xmlns:a16="http://schemas.microsoft.com/office/drawing/2014/main" val="481316007"/>
                  </a:ext>
                </a:extLst>
              </a:tr>
              <a:tr h="370840">
                <a:tc>
                  <a:txBody>
                    <a:bodyPr/>
                    <a:lstStyle/>
                    <a:p>
                      <a:pPr algn="ctr"/>
                      <a:r>
                        <a:rPr lang="en-US" b="1" dirty="0"/>
                        <a:t>IMPORTANCE OF HOSPITALITY</a:t>
                      </a:r>
                      <a:endParaRPr lang="en-TT" b="1" dirty="0"/>
                    </a:p>
                  </a:txBody>
                  <a:tcPr/>
                </a:tc>
                <a:tc>
                  <a:txBody>
                    <a:bodyPr/>
                    <a:lstStyle/>
                    <a:p>
                      <a:pPr algn="ctr"/>
                      <a:r>
                        <a:rPr lang="en-US" dirty="0"/>
                        <a:t>7</a:t>
                      </a:r>
                      <a:endParaRPr lang="en-TT" dirty="0"/>
                    </a:p>
                  </a:txBody>
                  <a:tcPr/>
                </a:tc>
                <a:extLst>
                  <a:ext uri="{0D108BD9-81ED-4DB2-BD59-A6C34878D82A}">
                    <a16:rowId xmlns:a16="http://schemas.microsoft.com/office/drawing/2014/main" val="634341099"/>
                  </a:ext>
                </a:extLst>
              </a:tr>
              <a:tr h="370840">
                <a:tc>
                  <a:txBody>
                    <a:bodyPr/>
                    <a:lstStyle/>
                    <a:p>
                      <a:pPr algn="ctr"/>
                      <a:r>
                        <a:rPr lang="en-US" b="1" dirty="0"/>
                        <a:t>HOW HOTELS MEET/EXCEED GUEST EXPECTATIONS</a:t>
                      </a:r>
                      <a:endParaRPr lang="en-TT" b="1" dirty="0"/>
                    </a:p>
                  </a:txBody>
                  <a:tcPr/>
                </a:tc>
                <a:tc>
                  <a:txBody>
                    <a:bodyPr/>
                    <a:lstStyle/>
                    <a:p>
                      <a:pPr algn="ctr"/>
                      <a:r>
                        <a:rPr lang="en-US" dirty="0"/>
                        <a:t>8</a:t>
                      </a:r>
                      <a:endParaRPr lang="en-TT" dirty="0"/>
                    </a:p>
                  </a:txBody>
                  <a:tcPr/>
                </a:tc>
                <a:extLst>
                  <a:ext uri="{0D108BD9-81ED-4DB2-BD59-A6C34878D82A}">
                    <a16:rowId xmlns:a16="http://schemas.microsoft.com/office/drawing/2014/main" val="762488430"/>
                  </a:ext>
                </a:extLst>
              </a:tr>
              <a:tr h="370840">
                <a:tc>
                  <a:txBody>
                    <a:bodyPr/>
                    <a:lstStyle/>
                    <a:p>
                      <a:pPr algn="ctr"/>
                      <a:r>
                        <a:rPr lang="en-US" b="1" dirty="0"/>
                        <a:t>SUMMARY/CONCLUSION </a:t>
                      </a:r>
                      <a:endParaRPr lang="en-TT" b="1" dirty="0"/>
                    </a:p>
                  </a:txBody>
                  <a:tcPr/>
                </a:tc>
                <a:tc>
                  <a:txBody>
                    <a:bodyPr/>
                    <a:lstStyle/>
                    <a:p>
                      <a:pPr algn="ctr"/>
                      <a:r>
                        <a:rPr lang="en-US" dirty="0"/>
                        <a:t>9</a:t>
                      </a:r>
                      <a:endParaRPr lang="en-TT" dirty="0"/>
                    </a:p>
                  </a:txBody>
                  <a:tcPr/>
                </a:tc>
                <a:extLst>
                  <a:ext uri="{0D108BD9-81ED-4DB2-BD59-A6C34878D82A}">
                    <a16:rowId xmlns:a16="http://schemas.microsoft.com/office/drawing/2014/main" val="2719427818"/>
                  </a:ext>
                </a:extLst>
              </a:tr>
              <a:tr h="370840">
                <a:tc>
                  <a:txBody>
                    <a:bodyPr/>
                    <a:lstStyle/>
                    <a:p>
                      <a:pPr algn="ctr"/>
                      <a:r>
                        <a:rPr lang="en-US" b="1" dirty="0"/>
                        <a:t>REFERENCES</a:t>
                      </a:r>
                      <a:endParaRPr lang="en-TT" b="1" dirty="0"/>
                    </a:p>
                  </a:txBody>
                  <a:tcPr/>
                </a:tc>
                <a:tc>
                  <a:txBody>
                    <a:bodyPr/>
                    <a:lstStyle/>
                    <a:p>
                      <a:pPr algn="ctr"/>
                      <a:r>
                        <a:rPr lang="en-US" dirty="0"/>
                        <a:t>10</a:t>
                      </a:r>
                      <a:endParaRPr lang="en-TT" dirty="0"/>
                    </a:p>
                  </a:txBody>
                  <a:tcPr/>
                </a:tc>
                <a:extLst>
                  <a:ext uri="{0D108BD9-81ED-4DB2-BD59-A6C34878D82A}">
                    <a16:rowId xmlns:a16="http://schemas.microsoft.com/office/drawing/2014/main" val="2839701266"/>
                  </a:ext>
                </a:extLst>
              </a:tr>
            </a:tbl>
          </a:graphicData>
        </a:graphic>
      </p:graphicFrame>
    </p:spTree>
    <p:extLst>
      <p:ext uri="{BB962C8B-B14F-4D97-AF65-F5344CB8AC3E}">
        <p14:creationId xmlns:p14="http://schemas.microsoft.com/office/powerpoint/2010/main" val="4091674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a:lstStyle/>
          <a:p>
            <a:pPr algn="ctr"/>
            <a:r>
              <a:rPr lang="en-US" dirty="0"/>
              <a:t>HOLIDAY INN EXPRESS</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056241"/>
            <a:ext cx="5472000" cy="3216357"/>
          </a:xfrm>
        </p:spPr>
        <p:txBody>
          <a:bodyPr/>
          <a:lstStyle/>
          <a:p>
            <a:pPr algn="just"/>
            <a:r>
              <a:rPr lang="en-TT" dirty="0"/>
              <a:t>Established in 1952 by Kemmons Wilson in Memphis Tennessee, USA.</a:t>
            </a:r>
            <a:r>
              <a:rPr lang="en-US" dirty="0"/>
              <a:t> </a:t>
            </a:r>
            <a:r>
              <a:rPr lang="en-US" sz="1200" dirty="0"/>
              <a:t>(Inn, 2015)</a:t>
            </a:r>
            <a:endParaRPr lang="en-TT" dirty="0"/>
          </a:p>
          <a:p>
            <a:pPr lvl="0" algn="just"/>
            <a:r>
              <a:rPr lang="en-US" dirty="0"/>
              <a:t>In 1988 William Bass who is the founder of IHG bought the brand from Kemmons Wilson.</a:t>
            </a:r>
            <a:r>
              <a:rPr lang="en-US" sz="1200" dirty="0">
                <a:solidFill>
                  <a:prstClr val="black">
                    <a:lumMod val="75000"/>
                    <a:lumOff val="25000"/>
                  </a:prstClr>
                </a:solidFill>
              </a:rPr>
              <a:t> (Inn, 2015)</a:t>
            </a:r>
            <a:endParaRPr lang="en-US" dirty="0"/>
          </a:p>
          <a:p>
            <a:pPr algn="just"/>
            <a:r>
              <a:rPr lang="en-US" dirty="0"/>
              <a:t> IHG biggest hotel brand. </a:t>
            </a:r>
            <a:r>
              <a:rPr lang="en-US" sz="1200" dirty="0"/>
              <a:t>(Resorts, 2023)</a:t>
            </a:r>
            <a:endParaRPr lang="en-US" dirty="0"/>
          </a:p>
          <a:p>
            <a:pPr algn="just"/>
            <a:r>
              <a:rPr lang="en-US" dirty="0"/>
              <a:t>2900 location worldwide in every continent. </a:t>
            </a:r>
            <a:r>
              <a:rPr lang="en-US" sz="1200" dirty="0"/>
              <a:t>(Express, n.d)</a:t>
            </a:r>
          </a:p>
          <a:p>
            <a:pPr algn="just"/>
            <a:r>
              <a:rPr lang="en-US" dirty="0"/>
              <a:t>There are </a:t>
            </a:r>
            <a:r>
              <a:rPr lang="en-GB" dirty="0"/>
              <a:t>3095</a:t>
            </a:r>
            <a:r>
              <a:rPr lang="en-US" dirty="0"/>
              <a:t> opened hotels with 327,468 hotel rooms. </a:t>
            </a:r>
            <a:r>
              <a:rPr lang="en-US" sz="1200" dirty="0"/>
              <a:t>(Resorts, 2023)</a:t>
            </a:r>
          </a:p>
          <a:p>
            <a:pPr algn="just"/>
            <a:r>
              <a:rPr lang="en-US" dirty="0"/>
              <a:t>633 upcoming hotels from the brand to be opened. </a:t>
            </a:r>
            <a:r>
              <a:rPr lang="en-US" sz="1200" dirty="0"/>
              <a:t>(Resorts, 2023)</a:t>
            </a:r>
          </a:p>
          <a:p>
            <a:endParaRPr lang="en-US" dirty="0"/>
          </a:p>
          <a:p>
            <a:endParaRPr lang="en-US" dirty="0"/>
          </a:p>
        </p:txBody>
      </p:sp>
      <p:sp>
        <p:nvSpPr>
          <p:cNvPr id="15" name="Freeform 5">
            <a:extLst>
              <a:ext uri="{FF2B5EF4-FFF2-40B4-BE49-F238E27FC236}">
                <a16:creationId xmlns:a16="http://schemas.microsoft.com/office/drawing/2014/main" id="{764DA446-807B-4C83-BB5A-59E3FABC93F3}"/>
              </a:ext>
              <a:ext uri="{C183D7F6-B498-43B3-948B-1728B52AA6E4}">
                <adec:decorative xmlns:adec="http://schemas.microsoft.com/office/drawing/2017/decorative" val="1"/>
              </a:ext>
            </a:extLst>
          </p:cNvPr>
          <p:cNvSpPr>
            <a:spLocks noChangeAspect="1"/>
          </p:cNvSpPr>
          <p:nvPr/>
        </p:nvSpPr>
        <p:spPr bwMode="auto">
          <a:xfrm>
            <a:off x="1226708" y="4272598"/>
            <a:ext cx="3007517" cy="237489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blipFill dpi="0" rotWithShape="1">
            <a:blip r:embed="rId2">
              <a:extLst>
                <a:ext uri="{28A0092B-C50C-407E-A947-70E740481C1C}">
                  <a14:useLocalDpi xmlns:a14="http://schemas.microsoft.com/office/drawing/2010/main" val="0"/>
                </a:ext>
              </a:extLst>
            </a:blip>
            <a:srcRect/>
            <a:stretch>
              <a:fillRect/>
            </a:stretch>
          </a:blip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6" name="Freeform 5">
            <a:extLst>
              <a:ext uri="{FF2B5EF4-FFF2-40B4-BE49-F238E27FC236}">
                <a16:creationId xmlns:a16="http://schemas.microsoft.com/office/drawing/2014/main" id="{F28CDBF8-0191-43F9-98FE-B98B08813979}"/>
              </a:ext>
              <a:ext uri="{C183D7F6-B498-43B3-948B-1728B52AA6E4}">
                <adec:decorative xmlns:adec="http://schemas.microsoft.com/office/drawing/2017/decorative" val="1"/>
              </a:ext>
            </a:extLst>
          </p:cNvPr>
          <p:cNvSpPr>
            <a:spLocks noChangeAspect="1"/>
          </p:cNvSpPr>
          <p:nvPr/>
        </p:nvSpPr>
        <p:spPr bwMode="auto">
          <a:xfrm>
            <a:off x="7421217" y="432000"/>
            <a:ext cx="4377785" cy="3570157"/>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blipFill dpi="0" rotWithShape="1">
            <a:blip r:embed="rId3">
              <a:extLst>
                <a:ext uri="{28A0092B-C50C-407E-A947-70E740481C1C}">
                  <a14:useLocalDpi xmlns:a14="http://schemas.microsoft.com/office/drawing/2010/main" val="0"/>
                </a:ext>
              </a:extLst>
            </a:blip>
            <a:srcRect/>
            <a:stretch>
              <a:fillRect/>
            </a:stretch>
          </a:blip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a:lstStyle/>
          <a:p>
            <a:fld id="{19B51A1E-902D-48AF-9020-955120F399B6}" type="slidenum">
              <a:rPr lang="en-US" smtClean="0"/>
              <a:pPr/>
              <a:t>3</a:t>
            </a:fld>
            <a:endParaRPr lang="en-US" dirty="0"/>
          </a:p>
        </p:txBody>
      </p:sp>
      <p:pic>
        <p:nvPicPr>
          <p:cNvPr id="12" name="Picture Placeholder 11">
            <a:extLst>
              <a:ext uri="{FF2B5EF4-FFF2-40B4-BE49-F238E27FC236}">
                <a16:creationId xmlns:a16="http://schemas.microsoft.com/office/drawing/2014/main" id="{3D2143E2-6BFE-4925-8A96-047485919ADD}"/>
              </a:ext>
            </a:extLst>
          </p:cNvPr>
          <p:cNvPicPr>
            <a:picLocks noGrp="1" noChangeAspect="1"/>
          </p:cNvPicPr>
          <p:nvPr>
            <p:ph type="pic" sz="quarter" idx="14"/>
          </p:nvPr>
        </p:nvPicPr>
        <p:blipFill>
          <a:blip r:embed="rId4"/>
          <a:srcRect l="21703" r="21703"/>
          <a:stretch>
            <a:fillRect/>
          </a:stretch>
        </p:blipFill>
        <p:spPr>
          <a:xfrm>
            <a:off x="6019649" y="4390885"/>
            <a:ext cx="2803135" cy="2256608"/>
          </a:xfrm>
          <a:blipFill dpi="0" rotWithShape="1">
            <a:blip r:embed="rId4">
              <a:extLst>
                <a:ext uri="{28A0092B-C50C-407E-A947-70E740481C1C}">
                  <a14:useLocalDpi xmlns:a14="http://schemas.microsoft.com/office/drawing/2010/main" val="0"/>
                </a:ext>
              </a:extLst>
            </a:blip>
            <a:srcRect/>
            <a:stretch>
              <a:fillRect/>
            </a:stretch>
          </a:blipFill>
        </p:spPr>
      </p:pic>
      <p:sp>
        <p:nvSpPr>
          <p:cNvPr id="13" name="TextBox 12">
            <a:extLst>
              <a:ext uri="{FF2B5EF4-FFF2-40B4-BE49-F238E27FC236}">
                <a16:creationId xmlns:a16="http://schemas.microsoft.com/office/drawing/2014/main" id="{B254044C-C3DE-42F9-A8B8-8E0F5396613B}"/>
              </a:ext>
            </a:extLst>
          </p:cNvPr>
          <p:cNvSpPr txBox="1"/>
          <p:nvPr/>
        </p:nvSpPr>
        <p:spPr>
          <a:xfrm>
            <a:off x="8945217" y="3429000"/>
            <a:ext cx="1563757" cy="276999"/>
          </a:xfrm>
          <a:prstGeom prst="rect">
            <a:avLst/>
          </a:prstGeom>
          <a:noFill/>
        </p:spPr>
        <p:txBody>
          <a:bodyPr wrap="square" rtlCol="0">
            <a:spAutoFit/>
          </a:bodyPr>
          <a:lstStyle/>
          <a:p>
            <a:pPr algn="ctr"/>
            <a:r>
              <a:rPr lang="en-US" sz="1200" dirty="0"/>
              <a:t>(Commerce, n.d)</a:t>
            </a:r>
            <a:endParaRPr lang="en-TT" sz="1200" dirty="0"/>
          </a:p>
        </p:txBody>
      </p:sp>
      <p:sp>
        <p:nvSpPr>
          <p:cNvPr id="17" name="TextBox 16">
            <a:extLst>
              <a:ext uri="{FF2B5EF4-FFF2-40B4-BE49-F238E27FC236}">
                <a16:creationId xmlns:a16="http://schemas.microsoft.com/office/drawing/2014/main" id="{B956E889-A87B-4DA1-B0D9-0AB101C83408}"/>
              </a:ext>
            </a:extLst>
          </p:cNvPr>
          <p:cNvSpPr txBox="1"/>
          <p:nvPr/>
        </p:nvSpPr>
        <p:spPr>
          <a:xfrm>
            <a:off x="3563179" y="6200338"/>
            <a:ext cx="1563757" cy="276999"/>
          </a:xfrm>
          <a:prstGeom prst="rect">
            <a:avLst/>
          </a:prstGeom>
          <a:noFill/>
        </p:spPr>
        <p:txBody>
          <a:bodyPr wrap="square" rtlCol="0">
            <a:spAutoFit/>
          </a:bodyPr>
          <a:lstStyle/>
          <a:p>
            <a:pPr algn="ctr"/>
            <a:r>
              <a:rPr lang="en-US" sz="1200" dirty="0"/>
              <a:t>(TripAdvisor, 2023)</a:t>
            </a:r>
            <a:endParaRPr lang="en-TT" sz="1200" dirty="0"/>
          </a:p>
        </p:txBody>
      </p:sp>
      <p:sp>
        <p:nvSpPr>
          <p:cNvPr id="18" name="TextBox 17">
            <a:extLst>
              <a:ext uri="{FF2B5EF4-FFF2-40B4-BE49-F238E27FC236}">
                <a16:creationId xmlns:a16="http://schemas.microsoft.com/office/drawing/2014/main" id="{F41EBD42-5E65-42AC-A82B-8711987FB5B1}"/>
              </a:ext>
            </a:extLst>
          </p:cNvPr>
          <p:cNvSpPr txBox="1"/>
          <p:nvPr/>
        </p:nvSpPr>
        <p:spPr>
          <a:xfrm>
            <a:off x="8401877" y="6152924"/>
            <a:ext cx="1563757" cy="276999"/>
          </a:xfrm>
          <a:prstGeom prst="rect">
            <a:avLst/>
          </a:prstGeom>
          <a:noFill/>
        </p:spPr>
        <p:txBody>
          <a:bodyPr wrap="square" rtlCol="0">
            <a:spAutoFit/>
          </a:bodyPr>
          <a:lstStyle/>
          <a:p>
            <a:pPr algn="ctr"/>
            <a:r>
              <a:rPr lang="en-US" sz="1200" dirty="0"/>
              <a:t>(Express, n.d)</a:t>
            </a:r>
            <a:endParaRPr lang="en-TT" sz="1200" dirty="0"/>
          </a:p>
        </p:txBody>
      </p:sp>
    </p:spTree>
    <p:extLst>
      <p:ext uri="{BB962C8B-B14F-4D97-AF65-F5344CB8AC3E}">
        <p14:creationId xmlns:p14="http://schemas.microsoft.com/office/powerpoint/2010/main" val="132974669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p:txBody>
          <a:bodyPr/>
          <a:lstStyle/>
          <a:p>
            <a:pPr algn="ctr"/>
            <a:r>
              <a:rPr lang="en-US" dirty="0"/>
              <a:t>MAIN CONSUMERS </a:t>
            </a:r>
          </a:p>
        </p:txBody>
      </p:sp>
      <p:sp>
        <p:nvSpPr>
          <p:cNvPr id="29" name="Content Placeholder 28">
            <a:extLst>
              <a:ext uri="{FF2B5EF4-FFF2-40B4-BE49-F238E27FC236}">
                <a16:creationId xmlns:a16="http://schemas.microsoft.com/office/drawing/2014/main" id="{07FF37F8-D747-444C-8664-2DF836965C77}"/>
              </a:ext>
            </a:extLst>
          </p:cNvPr>
          <p:cNvSpPr>
            <a:spLocks noGrp="1"/>
          </p:cNvSpPr>
          <p:nvPr>
            <p:ph sz="half" idx="1"/>
          </p:nvPr>
        </p:nvSpPr>
        <p:spPr>
          <a:xfrm>
            <a:off x="351029" y="1086699"/>
            <a:ext cx="5472000" cy="4969544"/>
          </a:xfrm>
        </p:spPr>
        <p:txBody>
          <a:bodyPr/>
          <a:lstStyle/>
          <a:p>
            <a:pPr algn="just"/>
            <a:r>
              <a:rPr lang="en-US" dirty="0"/>
              <a:t>Holiday Inn Express aim to provide a simple place where their customers can recharge, rest while getting their work done. </a:t>
            </a:r>
            <a:r>
              <a:rPr lang="en-US" sz="1200" dirty="0"/>
              <a:t>(Resorts, 2023)</a:t>
            </a:r>
          </a:p>
          <a:p>
            <a:pPr algn="just"/>
            <a:r>
              <a:rPr lang="en-US" dirty="0"/>
              <a:t>Traditionally the main consumers of this hotel brand was professional working men between the ages of 35 to 54 years of age. </a:t>
            </a:r>
            <a:r>
              <a:rPr lang="en-US" sz="1200" dirty="0"/>
              <a:t>(Student, 2013)</a:t>
            </a:r>
            <a:endParaRPr lang="en-US" dirty="0"/>
          </a:p>
          <a:p>
            <a:pPr lvl="0" algn="just"/>
            <a:r>
              <a:rPr lang="en-US" dirty="0"/>
              <a:t>These men would just be staying one or two nights while on their work trips.</a:t>
            </a:r>
            <a:r>
              <a:rPr lang="en-US" sz="1200" dirty="0">
                <a:solidFill>
                  <a:prstClr val="black">
                    <a:lumMod val="75000"/>
                    <a:lumOff val="25000"/>
                  </a:prstClr>
                </a:solidFill>
              </a:rPr>
              <a:t> (Student, 2013)</a:t>
            </a:r>
            <a:endParaRPr lang="en-US" dirty="0"/>
          </a:p>
          <a:p>
            <a:pPr lvl="0" algn="just"/>
            <a:r>
              <a:rPr lang="en-US" dirty="0"/>
              <a:t>However, Holiday Inn Express had changed their strategies to ‘affordable family fun’ to get new travelers who are from middle class families with their various beach resorts etc.</a:t>
            </a:r>
            <a:r>
              <a:rPr lang="en-US" sz="1200" dirty="0">
                <a:solidFill>
                  <a:prstClr val="black">
                    <a:lumMod val="75000"/>
                    <a:lumOff val="25000"/>
                  </a:prstClr>
                </a:solidFill>
              </a:rPr>
              <a:t> (Student, 2013)</a:t>
            </a:r>
            <a:endParaRPr lang="en-US" dirty="0"/>
          </a:p>
          <a:p>
            <a:pPr algn="just"/>
            <a:r>
              <a:rPr lang="en-US" dirty="0"/>
              <a:t>Their strategy also included adults from the ages of 25 to 35 years old. </a:t>
            </a:r>
            <a:r>
              <a:rPr lang="en-US" sz="1200" dirty="0"/>
              <a:t>(Student, 2013)</a:t>
            </a:r>
          </a:p>
          <a:p>
            <a:pPr lvl="0" algn="just"/>
            <a:r>
              <a:rPr lang="en-US" dirty="0"/>
              <a:t>As of today, Holiday Inn Express has many customers who are travelers on the road for business however they have a more diverse customer base.</a:t>
            </a:r>
            <a:r>
              <a:rPr lang="en-US" sz="1200" dirty="0">
                <a:solidFill>
                  <a:prstClr val="black">
                    <a:lumMod val="75000"/>
                    <a:lumOff val="25000"/>
                  </a:prstClr>
                </a:solidFill>
              </a:rPr>
              <a:t> (Student, 2013)</a:t>
            </a:r>
            <a:endParaRPr lang="en-US" dirty="0">
              <a:solidFill>
                <a:prstClr val="black">
                  <a:lumMod val="75000"/>
                  <a:lumOff val="25000"/>
                </a:prstClr>
              </a:solidFill>
            </a:endParaRPr>
          </a:p>
          <a:p>
            <a:pPr marL="0" indent="0" algn="just">
              <a:buNone/>
            </a:pPr>
            <a:r>
              <a:rPr lang="en-US" dirty="0"/>
              <a:t>   </a:t>
            </a:r>
          </a:p>
        </p:txBody>
      </p:sp>
      <p:sp>
        <p:nvSpPr>
          <p:cNvPr id="67" name="Freeform 5">
            <a:extLst>
              <a:ext uri="{FF2B5EF4-FFF2-40B4-BE49-F238E27FC236}">
                <a16:creationId xmlns:a16="http://schemas.microsoft.com/office/drawing/2014/main" id="{0D74D4D5-6A4C-4248-8A92-B8CA1C918EB6}"/>
              </a:ext>
              <a:ext uri="{C183D7F6-B498-43B3-948B-1728B52AA6E4}">
                <adec:decorative xmlns:adec="http://schemas.microsoft.com/office/drawing/2017/decorative" val="1"/>
              </a:ext>
            </a:extLst>
          </p:cNvPr>
          <p:cNvSpPr>
            <a:spLocks noChangeAspect="1"/>
          </p:cNvSpPr>
          <p:nvPr/>
        </p:nvSpPr>
        <p:spPr bwMode="auto">
          <a:xfrm>
            <a:off x="6599583" y="312709"/>
            <a:ext cx="4147930" cy="256067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blipFill dpi="0" rotWithShape="1">
            <a:blip r:embed="rId2">
              <a:extLst>
                <a:ext uri="{28A0092B-C50C-407E-A947-70E740481C1C}">
                  <a14:useLocalDpi xmlns:a14="http://schemas.microsoft.com/office/drawing/2010/main" val="0"/>
                </a:ext>
              </a:extLst>
            </a:blip>
            <a:srcRect/>
            <a:stretch>
              <a:fillRect/>
            </a:stretch>
          </a:blip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p:txBody>
          <a:bodyPr/>
          <a:lstStyle/>
          <a:p>
            <a:fld id="{19B51A1E-902D-48AF-9020-955120F399B6}" type="slidenum">
              <a:rPr lang="en-US" smtClean="0"/>
              <a:pPr/>
              <a:t>4</a:t>
            </a:fld>
            <a:endParaRPr lang="en-US" dirty="0"/>
          </a:p>
        </p:txBody>
      </p:sp>
      <p:sp>
        <p:nvSpPr>
          <p:cNvPr id="12" name="TextBox 11">
            <a:extLst>
              <a:ext uri="{FF2B5EF4-FFF2-40B4-BE49-F238E27FC236}">
                <a16:creationId xmlns:a16="http://schemas.microsoft.com/office/drawing/2014/main" id="{B0705C38-287B-49B0-AD6E-695F99C4F264}"/>
              </a:ext>
            </a:extLst>
          </p:cNvPr>
          <p:cNvSpPr txBox="1"/>
          <p:nvPr/>
        </p:nvSpPr>
        <p:spPr>
          <a:xfrm>
            <a:off x="6215270" y="2936963"/>
            <a:ext cx="5625701" cy="3272004"/>
          </a:xfrm>
          <a:prstGeom prst="rect">
            <a:avLst/>
          </a:prstGeom>
          <a:blipFill dpi="0" rotWithShape="1">
            <a:blip r:embed="rId3">
              <a:extLst>
                <a:ext uri="{28A0092B-C50C-407E-A947-70E740481C1C}">
                  <a14:useLocalDpi xmlns:a14="http://schemas.microsoft.com/office/drawing/2010/main" val="0"/>
                </a:ext>
              </a:extLst>
            </a:blip>
            <a:srcRect/>
            <a:stretch>
              <a:fillRect/>
            </a:stretch>
          </a:blipFill>
        </p:spPr>
        <p:txBody>
          <a:bodyPr wrap="square" rtlCol="0">
            <a:spAutoFit/>
          </a:bodyPr>
          <a:lstStyle/>
          <a:p>
            <a:endParaRPr lang="en-TT" dirty="0"/>
          </a:p>
        </p:txBody>
      </p:sp>
      <p:sp>
        <p:nvSpPr>
          <p:cNvPr id="16" name="TextBox 15">
            <a:extLst>
              <a:ext uri="{FF2B5EF4-FFF2-40B4-BE49-F238E27FC236}">
                <a16:creationId xmlns:a16="http://schemas.microsoft.com/office/drawing/2014/main" id="{5647EEB4-4DD5-47F8-91A1-2A50D3E40A6D}"/>
              </a:ext>
            </a:extLst>
          </p:cNvPr>
          <p:cNvSpPr txBox="1"/>
          <p:nvPr/>
        </p:nvSpPr>
        <p:spPr>
          <a:xfrm>
            <a:off x="9965634" y="2382078"/>
            <a:ext cx="1563757" cy="276999"/>
          </a:xfrm>
          <a:prstGeom prst="rect">
            <a:avLst/>
          </a:prstGeom>
          <a:noFill/>
        </p:spPr>
        <p:txBody>
          <a:bodyPr wrap="square" rtlCol="0">
            <a:spAutoFit/>
          </a:bodyPr>
          <a:lstStyle/>
          <a:p>
            <a:pPr algn="ctr"/>
            <a:r>
              <a:rPr lang="en-US" sz="1200" dirty="0"/>
              <a:t>(Resorts, 2023)</a:t>
            </a:r>
            <a:endParaRPr lang="en-TT" sz="1200" dirty="0"/>
          </a:p>
        </p:txBody>
      </p:sp>
      <p:sp>
        <p:nvSpPr>
          <p:cNvPr id="17" name="TextBox 16">
            <a:extLst>
              <a:ext uri="{FF2B5EF4-FFF2-40B4-BE49-F238E27FC236}">
                <a16:creationId xmlns:a16="http://schemas.microsoft.com/office/drawing/2014/main" id="{2C1AD3D4-39AD-4802-AC5D-5EB904248171}"/>
              </a:ext>
            </a:extLst>
          </p:cNvPr>
          <p:cNvSpPr txBox="1"/>
          <p:nvPr/>
        </p:nvSpPr>
        <p:spPr>
          <a:xfrm>
            <a:off x="8401877" y="6338837"/>
            <a:ext cx="1563757" cy="276999"/>
          </a:xfrm>
          <a:prstGeom prst="rect">
            <a:avLst/>
          </a:prstGeom>
          <a:noFill/>
        </p:spPr>
        <p:txBody>
          <a:bodyPr wrap="square" rtlCol="0">
            <a:spAutoFit/>
          </a:bodyPr>
          <a:lstStyle/>
          <a:p>
            <a:pPr lvl="0" algn="ctr"/>
            <a:r>
              <a:rPr lang="en-US" sz="1200" dirty="0">
                <a:solidFill>
                  <a:prstClr val="black"/>
                </a:solidFill>
              </a:rPr>
              <a:t>(Resorts, 2023)</a:t>
            </a:r>
            <a:endParaRPr lang="en-TT" sz="1200" dirty="0">
              <a:solidFill>
                <a:prstClr val="black"/>
              </a:solidFill>
            </a:endParaRPr>
          </a:p>
        </p:txBody>
      </p:sp>
    </p:spTree>
    <p:extLst>
      <p:ext uri="{BB962C8B-B14F-4D97-AF65-F5344CB8AC3E}">
        <p14:creationId xmlns:p14="http://schemas.microsoft.com/office/powerpoint/2010/main" val="364070165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432000" y="486000"/>
            <a:ext cx="5579165" cy="432000"/>
          </a:xfrm>
        </p:spPr>
        <p:txBody>
          <a:bodyPr/>
          <a:lstStyle/>
          <a:p>
            <a:pPr algn="ctr"/>
            <a:br>
              <a:rPr lang="en-US" dirty="0"/>
            </a:br>
            <a:r>
              <a:rPr lang="en-US" dirty="0"/>
              <a:t>NATURE, SCOPE AND ROLE OF THE GUEST SERVICES AND FACILITIES THAT ARE PROVIDED TO THESE GUESTS </a:t>
            </a:r>
          </a:p>
        </p:txBody>
      </p:sp>
      <p:sp>
        <p:nvSpPr>
          <p:cNvPr id="29" name="Content Placeholder 28">
            <a:extLst>
              <a:ext uri="{FF2B5EF4-FFF2-40B4-BE49-F238E27FC236}">
                <a16:creationId xmlns:a16="http://schemas.microsoft.com/office/drawing/2014/main" id="{07FF37F8-D747-444C-8664-2DF836965C77}"/>
              </a:ext>
            </a:extLst>
          </p:cNvPr>
          <p:cNvSpPr>
            <a:spLocks noGrp="1"/>
          </p:cNvSpPr>
          <p:nvPr>
            <p:ph sz="half" idx="1"/>
          </p:nvPr>
        </p:nvSpPr>
        <p:spPr>
          <a:xfrm>
            <a:off x="463856" y="1959653"/>
            <a:ext cx="6546543" cy="4717778"/>
          </a:xfrm>
        </p:spPr>
        <p:txBody>
          <a:bodyPr/>
          <a:lstStyle/>
          <a:p>
            <a:pPr algn="just"/>
            <a:r>
              <a:rPr lang="en-TT" sz="1600" dirty="0"/>
              <a:t>The nature of the guest services is to ensure that all guests feel less stressed and welcomed when they enter, while they stay and when they leave the hotel. </a:t>
            </a:r>
            <a:r>
              <a:rPr lang="en-US" sz="1200" dirty="0"/>
              <a:t>(Resorts, 2023)</a:t>
            </a:r>
            <a:endParaRPr lang="en-TT" sz="1200" dirty="0"/>
          </a:p>
          <a:p>
            <a:pPr algn="just"/>
            <a:r>
              <a:rPr lang="en-TT" sz="1600" dirty="0"/>
              <a:t>The nature of the facilities provided to the guests are to ensure that guests are hassle free and everything they need is at their fingertips. These include restaurants, fitness rooms, meeting facilities etc.</a:t>
            </a:r>
            <a:r>
              <a:rPr lang="en-US" dirty="0"/>
              <a:t> </a:t>
            </a:r>
            <a:r>
              <a:rPr lang="en-US" sz="1200" dirty="0"/>
              <a:t>(Hospitalitynet, n.d)</a:t>
            </a:r>
            <a:endParaRPr lang="en-TT" sz="1600" dirty="0"/>
          </a:p>
          <a:p>
            <a:pPr algn="just"/>
            <a:r>
              <a:rPr lang="en-TT" sz="1600" dirty="0"/>
              <a:t>The scope of guest services is answering any questions the customer may have, taking proper reservation details, process payments, carrying their luggage, cleaning of the rooms, providing the various locations of the facilities etc.</a:t>
            </a:r>
            <a:r>
              <a:rPr lang="en-US" sz="1600" dirty="0"/>
              <a:t> </a:t>
            </a:r>
            <a:endParaRPr lang="en-TT" sz="1600" dirty="0"/>
          </a:p>
          <a:p>
            <a:pPr algn="just"/>
            <a:r>
              <a:rPr lang="en-TT" sz="1600" dirty="0"/>
              <a:t>The scope of the facilities is to offer spaces that suit any activity and occasion. This would include pools for swimming, fitness rooms, recreation rooms and meeting rooms to ensure that their customers are able to have a quiet professional setting to work. </a:t>
            </a:r>
            <a:r>
              <a:rPr lang="en-US" sz="1200" dirty="0"/>
              <a:t>(Express, n.d)</a:t>
            </a:r>
            <a:endParaRPr lang="en-TT" sz="1200" dirty="0"/>
          </a:p>
          <a:p>
            <a:pPr algn="just"/>
            <a:r>
              <a:rPr lang="en-TT" sz="1600" dirty="0"/>
              <a:t>The role of guest services is to ensure customers have a simple but at the same time excellent stay at the hotel. This is in the form of proper customer service, easier check-ins, great room service etc.</a:t>
            </a:r>
            <a:r>
              <a:rPr lang="en-US" sz="1600" dirty="0"/>
              <a:t> </a:t>
            </a:r>
            <a:r>
              <a:rPr lang="en-US" sz="1200" dirty="0"/>
              <a:t>(Resorts, 2023)</a:t>
            </a:r>
            <a:endParaRPr lang="en-TT" sz="1200" dirty="0"/>
          </a:p>
          <a:p>
            <a:pPr algn="just"/>
            <a:r>
              <a:rPr lang="en-TT" sz="1600" dirty="0"/>
              <a:t>The role of facilities is to give the customer a casual atmosphere at the same time achieving and exceeding all their needs.</a:t>
            </a:r>
          </a:p>
        </p:txBody>
      </p:sp>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p:txBody>
          <a:bodyPr/>
          <a:lstStyle/>
          <a:p>
            <a:fld id="{19B51A1E-902D-48AF-9020-955120F399B6}" type="slidenum">
              <a:rPr lang="en-US" smtClean="0"/>
              <a:pPr/>
              <a:t>5</a:t>
            </a:fld>
            <a:endParaRPr lang="en-US" dirty="0"/>
          </a:p>
        </p:txBody>
      </p:sp>
      <p:pic>
        <p:nvPicPr>
          <p:cNvPr id="10" name="Picture Placeholder 9">
            <a:extLst>
              <a:ext uri="{FF2B5EF4-FFF2-40B4-BE49-F238E27FC236}">
                <a16:creationId xmlns:a16="http://schemas.microsoft.com/office/drawing/2014/main" id="{6565BAC9-F431-4A61-80A3-072792772722}"/>
              </a:ext>
            </a:extLst>
          </p:cNvPr>
          <p:cNvPicPr>
            <a:picLocks noGrp="1" noChangeAspect="1"/>
          </p:cNvPicPr>
          <p:nvPr>
            <p:ph type="pic" sz="quarter" idx="14"/>
          </p:nvPr>
        </p:nvPicPr>
        <p:blipFill>
          <a:blip r:embed="rId2"/>
          <a:srcRect l="12281" r="12281"/>
          <a:stretch>
            <a:fillRect/>
          </a:stretch>
        </p:blipFill>
        <p:spPr>
          <a:xfrm>
            <a:off x="7010399" y="2193303"/>
            <a:ext cx="2405261" cy="2125239"/>
          </a:xfrm>
        </p:spPr>
      </p:pic>
      <p:pic>
        <p:nvPicPr>
          <p:cNvPr id="21" name="Picture Placeholder 20">
            <a:extLst>
              <a:ext uri="{FF2B5EF4-FFF2-40B4-BE49-F238E27FC236}">
                <a16:creationId xmlns:a16="http://schemas.microsoft.com/office/drawing/2014/main" id="{726EFFEB-0771-43C2-BFF8-5DFFDABDBDDB}"/>
              </a:ext>
            </a:extLst>
          </p:cNvPr>
          <p:cNvPicPr>
            <a:picLocks noGrp="1" noChangeAspect="1"/>
          </p:cNvPicPr>
          <p:nvPr>
            <p:ph type="pic" sz="quarter" idx="34"/>
          </p:nvPr>
        </p:nvPicPr>
        <p:blipFill>
          <a:blip r:embed="rId3"/>
          <a:srcRect l="12281" r="12281"/>
          <a:stretch>
            <a:fillRect/>
          </a:stretch>
        </p:blipFill>
        <p:spPr>
          <a:xfrm>
            <a:off x="9117220" y="839279"/>
            <a:ext cx="2405261" cy="2125239"/>
          </a:xfrm>
        </p:spPr>
      </p:pic>
      <p:pic>
        <p:nvPicPr>
          <p:cNvPr id="25" name="Picture Placeholder 24">
            <a:extLst>
              <a:ext uri="{FF2B5EF4-FFF2-40B4-BE49-F238E27FC236}">
                <a16:creationId xmlns:a16="http://schemas.microsoft.com/office/drawing/2014/main" id="{6AE2F9C2-20D5-4AE2-B640-137056223182}"/>
              </a:ext>
            </a:extLst>
          </p:cNvPr>
          <p:cNvPicPr>
            <a:picLocks noGrp="1" noChangeAspect="1"/>
          </p:cNvPicPr>
          <p:nvPr>
            <p:ph type="pic" sz="quarter" idx="35"/>
          </p:nvPr>
        </p:nvPicPr>
        <p:blipFill>
          <a:blip r:embed="rId4"/>
          <a:srcRect l="12281" r="12281"/>
          <a:stretch>
            <a:fillRect/>
          </a:stretch>
        </p:blipFill>
        <p:spPr>
          <a:xfrm>
            <a:off x="9117219" y="3429000"/>
            <a:ext cx="2405261" cy="2125239"/>
          </a:xfrm>
        </p:spPr>
      </p:pic>
      <p:sp>
        <p:nvSpPr>
          <p:cNvPr id="27" name="TextBox 26">
            <a:extLst>
              <a:ext uri="{FF2B5EF4-FFF2-40B4-BE49-F238E27FC236}">
                <a16:creationId xmlns:a16="http://schemas.microsoft.com/office/drawing/2014/main" id="{0AF67F84-440D-41E0-89B3-0A7D75A94931}"/>
              </a:ext>
            </a:extLst>
          </p:cNvPr>
          <p:cNvSpPr txBox="1"/>
          <p:nvPr/>
        </p:nvSpPr>
        <p:spPr>
          <a:xfrm>
            <a:off x="9537970" y="6018721"/>
            <a:ext cx="1563757" cy="276999"/>
          </a:xfrm>
          <a:prstGeom prst="rect">
            <a:avLst/>
          </a:prstGeom>
          <a:noFill/>
        </p:spPr>
        <p:txBody>
          <a:bodyPr wrap="square" rtlCol="0">
            <a:spAutoFit/>
          </a:bodyPr>
          <a:lstStyle/>
          <a:p>
            <a:pPr algn="ctr"/>
            <a:r>
              <a:rPr lang="en-US" sz="1200" dirty="0"/>
              <a:t>(Express, n.d)</a:t>
            </a:r>
            <a:endParaRPr lang="en-TT" sz="1200" dirty="0"/>
          </a:p>
        </p:txBody>
      </p:sp>
    </p:spTree>
    <p:extLst>
      <p:ext uri="{BB962C8B-B14F-4D97-AF65-F5344CB8AC3E}">
        <p14:creationId xmlns:p14="http://schemas.microsoft.com/office/powerpoint/2010/main" val="289385455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571304" y="604278"/>
            <a:ext cx="5332696" cy="432000"/>
          </a:xfrm>
        </p:spPr>
        <p:txBody>
          <a:bodyPr/>
          <a:lstStyle/>
          <a:p>
            <a:pPr algn="ctr"/>
            <a:r>
              <a:rPr lang="en-US" dirty="0"/>
              <a:t>THE NEED TO CONSIDER ROLE AND FUNCTION OF GUEST SERVICES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1615093"/>
            <a:ext cx="8884278" cy="5062338"/>
          </a:xfrm>
        </p:spPr>
        <p:txBody>
          <a:bodyPr/>
          <a:lstStyle/>
          <a:p>
            <a:pPr algn="just"/>
            <a:r>
              <a:rPr lang="en-US" dirty="0"/>
              <a:t>Guest services can determine the success of a hotel. Roles and functions for this must be considered because when it is done properly and correctly it can help the hotel retain customers and attain new customers.</a:t>
            </a:r>
          </a:p>
          <a:p>
            <a:pPr algn="just"/>
            <a:r>
              <a:rPr lang="en-US" dirty="0"/>
              <a:t>Considering the roles also aids in ensuring employees do their jobs to the best of their ability. This also increases retention in employees because everyone fits the roles they are given. Thus, they would also have fun while working.</a:t>
            </a:r>
          </a:p>
          <a:p>
            <a:pPr algn="just"/>
            <a:r>
              <a:rPr lang="en-US" dirty="0"/>
              <a:t>Properly considering the roles and functions of guest services can also help the employees work as a team within the establishment which would in turn show when dealing with customers in terms of their issues, questions and needs.</a:t>
            </a:r>
          </a:p>
          <a:p>
            <a:pPr algn="just"/>
            <a:r>
              <a:rPr lang="en-US" dirty="0"/>
              <a:t>Considering roles and functions also give a competitive advantage in the hotel industry market. When everyone knows what their roles are, they execute it properly they can give their best to customers. These positive interactions will ensure the hotel is always in business because of their excellent customer service. </a:t>
            </a:r>
          </a:p>
          <a:p>
            <a:pPr algn="just"/>
            <a:r>
              <a:rPr lang="en-US" dirty="0"/>
              <a:t>Considering roles also helps when it comes to the customer lifetime value. It is the amount of revenue a hotel will receive from a customer for their entire lifetime. When guest services are properly established and detailed there is an increase in customers lifetime value which in turn reduces the need for marketing to some degree.  </a:t>
            </a:r>
          </a:p>
          <a:p>
            <a:pPr marL="0" indent="0" algn="ctr">
              <a:buNone/>
            </a:pPr>
            <a:r>
              <a:rPr lang="en-US" sz="1200" dirty="0"/>
              <a:t>(Herrity, 2023)</a:t>
            </a:r>
            <a:endParaRPr lang="en-TT" sz="1200" dirty="0"/>
          </a:p>
          <a:p>
            <a:pPr marL="0" indent="0" algn="ctr">
              <a:buNone/>
            </a:pPr>
            <a:endParaRPr lang="en-US"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p:txBody>
          <a:bodyPr/>
          <a:lstStyle/>
          <a:p>
            <a:fld id="{19B51A1E-902D-48AF-9020-955120F399B6}" type="slidenum">
              <a:rPr lang="en-US" smtClean="0"/>
              <a:pPr/>
              <a:t>6</a:t>
            </a:fld>
            <a:endParaRPr lang="en-US" dirty="0"/>
          </a:p>
        </p:txBody>
      </p:sp>
    </p:spTree>
    <p:extLst>
      <p:ext uri="{BB962C8B-B14F-4D97-AF65-F5344CB8AC3E}">
        <p14:creationId xmlns:p14="http://schemas.microsoft.com/office/powerpoint/2010/main" val="318883787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612452-CE78-4239-AE07-CB7E3BDE03A0}"/>
              </a:ext>
            </a:extLst>
          </p:cNvPr>
          <p:cNvSpPr>
            <a:spLocks noGrp="1"/>
          </p:cNvSpPr>
          <p:nvPr>
            <p:ph type="title"/>
          </p:nvPr>
        </p:nvSpPr>
        <p:spPr>
          <a:xfrm>
            <a:off x="624000" y="502377"/>
            <a:ext cx="5472000" cy="432000"/>
          </a:xfrm>
        </p:spPr>
        <p:txBody>
          <a:bodyPr/>
          <a:lstStyle/>
          <a:p>
            <a:pPr algn="ctr"/>
            <a:br>
              <a:rPr lang="en-US" dirty="0"/>
            </a:br>
            <a:br>
              <a:rPr lang="en-US" dirty="0"/>
            </a:br>
            <a:r>
              <a:rPr lang="en-US" dirty="0"/>
              <a:t>IMPORTANCE OF HOSPITALITY</a:t>
            </a:r>
            <a:endParaRPr lang="en-TT" dirty="0"/>
          </a:p>
        </p:txBody>
      </p:sp>
      <p:sp>
        <p:nvSpPr>
          <p:cNvPr id="5" name="Content Placeholder 4">
            <a:extLst>
              <a:ext uri="{FF2B5EF4-FFF2-40B4-BE49-F238E27FC236}">
                <a16:creationId xmlns:a16="http://schemas.microsoft.com/office/drawing/2014/main" id="{C5597A09-FE71-4D3A-91A7-28C6E183F435}"/>
              </a:ext>
            </a:extLst>
          </p:cNvPr>
          <p:cNvSpPr>
            <a:spLocks noGrp="1"/>
          </p:cNvSpPr>
          <p:nvPr>
            <p:ph sz="half" idx="1"/>
          </p:nvPr>
        </p:nvSpPr>
        <p:spPr>
          <a:xfrm>
            <a:off x="431998" y="1996997"/>
            <a:ext cx="11295658" cy="4680434"/>
          </a:xfrm>
        </p:spPr>
        <p:txBody>
          <a:bodyPr/>
          <a:lstStyle/>
          <a:p>
            <a:pPr algn="just"/>
            <a:r>
              <a:rPr lang="en-TT" dirty="0"/>
              <a:t>Hospitality helps an establishment to have customer loyalty. Customer loyalty is very important when it comes to the success of hotels. Its one of the most important aspects of being in the hotel business. </a:t>
            </a:r>
          </a:p>
          <a:p>
            <a:pPr algn="just"/>
            <a:r>
              <a:rPr lang="en-TT" dirty="0"/>
              <a:t>When the customer feels like they are important, comfortable and welcomed their loyalty would always stay with the hotel. </a:t>
            </a:r>
          </a:p>
          <a:p>
            <a:pPr algn="just"/>
            <a:r>
              <a:rPr lang="en-TT" dirty="0"/>
              <a:t>For example, when a customer is satisfied with their service, they would tell three people about their experience however when the customer is not satisfied, they would tell at least 3000 and more persons. </a:t>
            </a:r>
          </a:p>
          <a:p>
            <a:pPr algn="just"/>
            <a:r>
              <a:rPr lang="en-TT" dirty="0"/>
              <a:t>Hospitality is also important to be set apart from the rest of hotels. In these growing times there are an increase of establishments everywhere. To not be grouped with everyone else an establishment can aim to have the best employees who gives excellent customer service and meets all their customers needs. </a:t>
            </a:r>
          </a:p>
          <a:p>
            <a:pPr algn="just"/>
            <a:r>
              <a:rPr lang="en-TT" dirty="0"/>
              <a:t>This would make an establishment stand out from the rest for their impeccable service and commitment.</a:t>
            </a:r>
          </a:p>
          <a:p>
            <a:pPr algn="just"/>
            <a:r>
              <a:rPr lang="en-TT" dirty="0"/>
              <a:t>Hospitality is also important for ensuring the success of a business. Studies have shown that the willingness to pay and the amount being paid becomes higher when a customer has great customer care. </a:t>
            </a:r>
          </a:p>
          <a:p>
            <a:pPr algn="just"/>
            <a:r>
              <a:rPr lang="en-TT" dirty="0"/>
              <a:t>Listening and showing customers they are the most important thing in the establishment would allow positive reviews and in turn encourage many to visit the establishment.  </a:t>
            </a:r>
          </a:p>
          <a:p>
            <a:pPr marL="0" indent="0" algn="ctr">
              <a:buNone/>
            </a:pPr>
            <a:r>
              <a:rPr lang="en-US" sz="1200" dirty="0"/>
              <a:t>(Glion, 2020)</a:t>
            </a:r>
            <a:endParaRPr lang="en-TT" sz="1200" dirty="0"/>
          </a:p>
          <a:p>
            <a:pPr marL="0" indent="0" algn="ctr">
              <a:buNone/>
            </a:pPr>
            <a:endParaRPr lang="en-TT" dirty="0"/>
          </a:p>
        </p:txBody>
      </p:sp>
      <p:sp>
        <p:nvSpPr>
          <p:cNvPr id="6" name="Slide Number Placeholder 5">
            <a:extLst>
              <a:ext uri="{FF2B5EF4-FFF2-40B4-BE49-F238E27FC236}">
                <a16:creationId xmlns:a16="http://schemas.microsoft.com/office/drawing/2014/main" id="{EA0ACD35-D81A-4B46-9D7F-261A6AF2375F}"/>
              </a:ext>
            </a:extLst>
          </p:cNvPr>
          <p:cNvSpPr>
            <a:spLocks noGrp="1"/>
          </p:cNvSpPr>
          <p:nvPr>
            <p:ph type="sldNum" sz="quarter" idx="33"/>
          </p:nvPr>
        </p:nvSpPr>
        <p:spPr/>
        <p:txBody>
          <a:bodyPr/>
          <a:lstStyle/>
          <a:p>
            <a:fld id="{19B51A1E-902D-48AF-9020-955120F399B6}" type="slidenum">
              <a:rPr lang="en-US" noProof="0" smtClean="0"/>
              <a:pPr/>
              <a:t>7</a:t>
            </a:fld>
            <a:endParaRPr lang="en-US" noProof="0" dirty="0"/>
          </a:p>
        </p:txBody>
      </p:sp>
    </p:spTree>
    <p:extLst>
      <p:ext uri="{BB962C8B-B14F-4D97-AF65-F5344CB8AC3E}">
        <p14:creationId xmlns:p14="http://schemas.microsoft.com/office/powerpoint/2010/main" val="13736855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5589B9A-4405-4E9A-B439-3500F4809F3D}"/>
              </a:ext>
            </a:extLst>
          </p:cNvPr>
          <p:cNvSpPr>
            <a:spLocks noGrp="1"/>
          </p:cNvSpPr>
          <p:nvPr>
            <p:ph type="title"/>
          </p:nvPr>
        </p:nvSpPr>
        <p:spPr>
          <a:xfrm>
            <a:off x="3360000" y="1240382"/>
            <a:ext cx="5472000" cy="432000"/>
          </a:xfrm>
        </p:spPr>
        <p:txBody>
          <a:bodyPr/>
          <a:lstStyle/>
          <a:p>
            <a:pPr algn="ctr"/>
            <a:r>
              <a:rPr lang="en-US" dirty="0"/>
              <a:t>HOW HOTELS MEET/EXCEED GUEST EXPECTATIONS</a:t>
            </a:r>
            <a:endParaRPr lang="en-TT" dirty="0"/>
          </a:p>
        </p:txBody>
      </p:sp>
      <p:sp>
        <p:nvSpPr>
          <p:cNvPr id="5" name="Content Placeholder 4">
            <a:extLst>
              <a:ext uri="{FF2B5EF4-FFF2-40B4-BE49-F238E27FC236}">
                <a16:creationId xmlns:a16="http://schemas.microsoft.com/office/drawing/2014/main" id="{4FADE9AA-C1C2-4AB3-A665-3D07275B11CE}"/>
              </a:ext>
            </a:extLst>
          </p:cNvPr>
          <p:cNvSpPr>
            <a:spLocks noGrp="1"/>
          </p:cNvSpPr>
          <p:nvPr>
            <p:ph sz="half" idx="1"/>
          </p:nvPr>
        </p:nvSpPr>
        <p:spPr>
          <a:xfrm>
            <a:off x="1895061" y="2325193"/>
            <a:ext cx="7686260" cy="3742999"/>
          </a:xfrm>
        </p:spPr>
        <p:txBody>
          <a:bodyPr/>
          <a:lstStyle/>
          <a:p>
            <a:pPr algn="just"/>
            <a:r>
              <a:rPr lang="en-US" dirty="0"/>
              <a:t>Customers needs and expectations are everchanging. It changes based on technology, the times we live in etc. Thus, its important to meet their standards.</a:t>
            </a:r>
          </a:p>
          <a:p>
            <a:pPr algn="just"/>
            <a:r>
              <a:rPr lang="en-US" dirty="0"/>
              <a:t>Engaging guests is an easy way to meet expectations. When the hotel staff are friendly and easy going and take the time to get to know the guest and understand their preferences the customer would feel important.</a:t>
            </a:r>
          </a:p>
          <a:p>
            <a:pPr algn="just"/>
            <a:r>
              <a:rPr lang="en-US" dirty="0"/>
              <a:t>When a hotel acknowledges their mistakes, take accountability and ensures that the customer is satisfied is a great way to exceed expectations. By trying to understand the guest and the situation it would allow the hotel to seem understanding and fair. </a:t>
            </a:r>
          </a:p>
          <a:p>
            <a:pPr algn="just"/>
            <a:r>
              <a:rPr lang="en-US" dirty="0"/>
              <a:t>Allowing guests to be able to choose their own experience is something that helps consumers feel like they are in control. Thus, technology such as </a:t>
            </a:r>
            <a:r>
              <a:rPr lang="en-TT" dirty="0"/>
              <a:t>virtual concierges etc give the customer the ability to find their own information and decide what interests them. </a:t>
            </a:r>
            <a:endParaRPr lang="en-US" dirty="0"/>
          </a:p>
          <a:p>
            <a:pPr marL="0" indent="0" algn="ctr">
              <a:buNone/>
            </a:pPr>
            <a:r>
              <a:rPr lang="en-US" sz="1200" dirty="0"/>
              <a:t>(CloudBeds, 2022)</a:t>
            </a:r>
            <a:endParaRPr lang="en-TT" sz="1200" dirty="0"/>
          </a:p>
          <a:p>
            <a:pPr marL="0" indent="0" algn="ctr">
              <a:buNone/>
            </a:pPr>
            <a:endParaRPr lang="en-US" dirty="0"/>
          </a:p>
          <a:p>
            <a:endParaRPr lang="en-US" dirty="0"/>
          </a:p>
          <a:p>
            <a:endParaRPr lang="en-TT" dirty="0"/>
          </a:p>
        </p:txBody>
      </p:sp>
      <p:sp>
        <p:nvSpPr>
          <p:cNvPr id="6" name="Slide Number Placeholder 5">
            <a:extLst>
              <a:ext uri="{FF2B5EF4-FFF2-40B4-BE49-F238E27FC236}">
                <a16:creationId xmlns:a16="http://schemas.microsoft.com/office/drawing/2014/main" id="{66CA63F7-946A-444F-9691-F346C2C2BAAB}"/>
              </a:ext>
            </a:extLst>
          </p:cNvPr>
          <p:cNvSpPr>
            <a:spLocks noGrp="1"/>
          </p:cNvSpPr>
          <p:nvPr>
            <p:ph type="sldNum" sz="quarter" idx="33"/>
          </p:nvPr>
        </p:nvSpPr>
        <p:spPr/>
        <p:txBody>
          <a:bodyPr/>
          <a:lstStyle/>
          <a:p>
            <a:fld id="{19B51A1E-902D-48AF-9020-955120F399B6}" type="slidenum">
              <a:rPr lang="en-US" noProof="0" smtClean="0"/>
              <a:pPr/>
              <a:t>8</a:t>
            </a:fld>
            <a:endParaRPr lang="en-US" noProof="0" dirty="0"/>
          </a:p>
        </p:txBody>
      </p:sp>
    </p:spTree>
    <p:extLst>
      <p:ext uri="{BB962C8B-B14F-4D97-AF65-F5344CB8AC3E}">
        <p14:creationId xmlns:p14="http://schemas.microsoft.com/office/powerpoint/2010/main" val="189922012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5966D-539F-4970-8139-667776B9A82F}"/>
              </a:ext>
            </a:extLst>
          </p:cNvPr>
          <p:cNvSpPr>
            <a:spLocks noGrp="1"/>
          </p:cNvSpPr>
          <p:nvPr>
            <p:ph type="title"/>
          </p:nvPr>
        </p:nvSpPr>
        <p:spPr>
          <a:xfrm>
            <a:off x="3140765" y="498260"/>
            <a:ext cx="5472000" cy="432000"/>
          </a:xfrm>
        </p:spPr>
        <p:txBody>
          <a:bodyPr/>
          <a:lstStyle/>
          <a:p>
            <a:pPr algn="ctr"/>
            <a:r>
              <a:rPr lang="en-US" dirty="0"/>
              <a:t>SUMMARY/CONCLUSION </a:t>
            </a:r>
            <a:endParaRPr lang="en-TT" dirty="0"/>
          </a:p>
        </p:txBody>
      </p:sp>
      <p:sp>
        <p:nvSpPr>
          <p:cNvPr id="5" name="Content Placeholder 4">
            <a:extLst>
              <a:ext uri="{FF2B5EF4-FFF2-40B4-BE49-F238E27FC236}">
                <a16:creationId xmlns:a16="http://schemas.microsoft.com/office/drawing/2014/main" id="{7B1C1B3F-3A9A-4A69-970A-944FA2D7B04F}"/>
              </a:ext>
            </a:extLst>
          </p:cNvPr>
          <p:cNvSpPr>
            <a:spLocks noGrp="1"/>
          </p:cNvSpPr>
          <p:nvPr>
            <p:ph sz="half" idx="2"/>
          </p:nvPr>
        </p:nvSpPr>
        <p:spPr>
          <a:xfrm>
            <a:off x="404765" y="1650311"/>
            <a:ext cx="5472000" cy="4827026"/>
          </a:xfrm>
        </p:spPr>
        <p:txBody>
          <a:bodyPr/>
          <a:lstStyle/>
          <a:p>
            <a:pPr algn="just"/>
            <a:r>
              <a:rPr lang="en-US" dirty="0"/>
              <a:t>In summary </a:t>
            </a:r>
            <a:r>
              <a:rPr lang="en-TT" dirty="0"/>
              <a:t>IHG’s brand the Holiday Inn Express is a hotel that wants their customer to feel less stressed when entering and leaving their establishment.</a:t>
            </a:r>
          </a:p>
          <a:p>
            <a:pPr algn="just"/>
            <a:r>
              <a:rPr lang="en-TT" dirty="0"/>
              <a:t>The simple and causal style helps patrons to be at ease to work or relax in an environment that is suits for each of their needs and wants.</a:t>
            </a:r>
          </a:p>
          <a:p>
            <a:pPr algn="just"/>
            <a:r>
              <a:rPr lang="en-TT" dirty="0"/>
              <a:t>Holiday Inn Express provides guest services and facilities that would ensure 100 percent customer satisfaction with short- and long-term success. </a:t>
            </a:r>
          </a:p>
        </p:txBody>
      </p:sp>
      <p:sp>
        <p:nvSpPr>
          <p:cNvPr id="8" name="Slide Number Placeholder 7">
            <a:extLst>
              <a:ext uri="{FF2B5EF4-FFF2-40B4-BE49-F238E27FC236}">
                <a16:creationId xmlns:a16="http://schemas.microsoft.com/office/drawing/2014/main" id="{0A66D929-8D2F-4804-BE29-6E0DA74BA059}"/>
              </a:ext>
            </a:extLst>
          </p:cNvPr>
          <p:cNvSpPr>
            <a:spLocks noGrp="1"/>
          </p:cNvSpPr>
          <p:nvPr>
            <p:ph type="sldNum" sz="quarter" idx="33"/>
          </p:nvPr>
        </p:nvSpPr>
        <p:spPr>
          <a:xfrm>
            <a:off x="11727656" y="6277243"/>
            <a:ext cx="464344" cy="400188"/>
          </a:xfrm>
        </p:spPr>
        <p:txBody>
          <a:bodyPr/>
          <a:lstStyle/>
          <a:p>
            <a:fld id="{19B51A1E-902D-48AF-9020-955120F399B6}" type="slidenum">
              <a:rPr lang="en-US" noProof="0" smtClean="0"/>
              <a:pPr/>
              <a:t>9</a:t>
            </a:fld>
            <a:endParaRPr lang="en-US" noProof="0" dirty="0"/>
          </a:p>
        </p:txBody>
      </p:sp>
    </p:spTree>
    <p:extLst>
      <p:ext uri="{BB962C8B-B14F-4D97-AF65-F5344CB8AC3E}">
        <p14:creationId xmlns:p14="http://schemas.microsoft.com/office/powerpoint/2010/main" val="292318777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D846E5-9257-4777-8559-3C1EBB6CF7C7}"/>
              </a:ext>
            </a:extLst>
          </p:cNvPr>
          <p:cNvSpPr>
            <a:spLocks noGrp="1"/>
          </p:cNvSpPr>
          <p:nvPr>
            <p:ph type="title"/>
          </p:nvPr>
        </p:nvSpPr>
        <p:spPr/>
        <p:txBody>
          <a:bodyPr/>
          <a:lstStyle/>
          <a:p>
            <a:r>
              <a:rPr lang="en-US" dirty="0"/>
              <a:t>REFERENCES</a:t>
            </a:r>
            <a:endParaRPr lang="en-TT" dirty="0"/>
          </a:p>
        </p:txBody>
      </p:sp>
      <p:sp>
        <p:nvSpPr>
          <p:cNvPr id="5" name="Content Placeholder 4">
            <a:extLst>
              <a:ext uri="{FF2B5EF4-FFF2-40B4-BE49-F238E27FC236}">
                <a16:creationId xmlns:a16="http://schemas.microsoft.com/office/drawing/2014/main" id="{3CB5C814-FFDF-428F-B5C2-7539D25499BB}"/>
              </a:ext>
            </a:extLst>
          </p:cNvPr>
          <p:cNvSpPr>
            <a:spLocks noGrp="1"/>
          </p:cNvSpPr>
          <p:nvPr>
            <p:ph sz="half" idx="1"/>
          </p:nvPr>
        </p:nvSpPr>
        <p:spPr>
          <a:xfrm>
            <a:off x="432000" y="1205949"/>
            <a:ext cx="11031130" cy="5471482"/>
          </a:xfrm>
        </p:spPr>
        <p:txBody>
          <a:bodyPr/>
          <a:lstStyle/>
          <a:p>
            <a:pPr algn="just"/>
            <a:r>
              <a:rPr lang="en-US" dirty="0"/>
              <a:t>CloudBeds, 2022. </a:t>
            </a:r>
            <a:r>
              <a:rPr lang="en-US" i="1" dirty="0"/>
              <a:t>How to meet – and exceed – guest expectations. </a:t>
            </a:r>
            <a:r>
              <a:rPr lang="en-US" dirty="0"/>
              <a:t>[Online] </a:t>
            </a:r>
            <a:br>
              <a:rPr lang="en-US" dirty="0"/>
            </a:br>
            <a:r>
              <a:rPr lang="en-US" dirty="0"/>
              <a:t>Available at: https://www.cloudbeds.com/articles/guest-expectations/</a:t>
            </a:r>
            <a:br>
              <a:rPr lang="en-US" dirty="0"/>
            </a:br>
            <a:r>
              <a:rPr lang="en-US" dirty="0"/>
              <a:t>[Accessed 22 05 2023].</a:t>
            </a:r>
            <a:endParaRPr lang="en-TT" dirty="0"/>
          </a:p>
          <a:p>
            <a:pPr algn="just"/>
            <a:r>
              <a:rPr lang="en-US" dirty="0"/>
              <a:t>Commerce, W. C. o., n.d. </a:t>
            </a:r>
            <a:r>
              <a:rPr lang="en-US" i="1" dirty="0"/>
              <a:t>Holiday Inn Express Hotel &amp; Suites. </a:t>
            </a:r>
            <a:r>
              <a:rPr lang="en-US" dirty="0"/>
              <a:t>[Online] </a:t>
            </a:r>
            <a:br>
              <a:rPr lang="en-US" dirty="0"/>
            </a:br>
            <a:r>
              <a:rPr lang="en-US" dirty="0"/>
              <a:t>Available at: https://www.westlandchamber.com/members-directory/2401/holiday-inn-express-hotel-suites/</a:t>
            </a:r>
            <a:br>
              <a:rPr lang="en-US" dirty="0"/>
            </a:br>
            <a:r>
              <a:rPr lang="en-US" dirty="0"/>
              <a:t>[Accessed 22 05 2023].</a:t>
            </a:r>
            <a:endParaRPr lang="en-TT" dirty="0"/>
          </a:p>
          <a:p>
            <a:pPr algn="just"/>
            <a:r>
              <a:rPr lang="en-US" dirty="0"/>
              <a:t>Express, H. I., n.d. </a:t>
            </a:r>
            <a:r>
              <a:rPr lang="en-US" i="1" dirty="0"/>
              <a:t>Find a Holiday Inn Express Hotel. </a:t>
            </a:r>
            <a:r>
              <a:rPr lang="en-US" dirty="0"/>
              <a:t>[Online] </a:t>
            </a:r>
            <a:br>
              <a:rPr lang="en-US" dirty="0"/>
            </a:br>
            <a:r>
              <a:rPr lang="en-US" dirty="0"/>
              <a:t>Available at: https://www.ihg.com/holidayinnexpress/destinations/us/en/explore#:~:text=At%20Holiday%20Inn%20Express%20hotels,2%2C900%20locations%20around%20the%20world.</a:t>
            </a:r>
            <a:br>
              <a:rPr lang="en-US" dirty="0"/>
            </a:br>
            <a:r>
              <a:rPr lang="en-US" dirty="0"/>
              <a:t>[Accessed 22 05 2023].</a:t>
            </a:r>
            <a:endParaRPr lang="en-TT" dirty="0"/>
          </a:p>
          <a:p>
            <a:pPr algn="just"/>
            <a:r>
              <a:rPr lang="en-US" dirty="0"/>
              <a:t>Express, H. I., n.d. </a:t>
            </a:r>
            <a:r>
              <a:rPr lang="en-US" i="1" dirty="0"/>
              <a:t>HOLIDAY INN EXPRESS &amp; SUITES NASHVILLE-OPRYLAND. </a:t>
            </a:r>
            <a:r>
              <a:rPr lang="en-US" dirty="0"/>
              <a:t>[Online] </a:t>
            </a:r>
            <a:br>
              <a:rPr lang="en-US" dirty="0"/>
            </a:br>
            <a:r>
              <a:rPr lang="en-US" dirty="0"/>
              <a:t>Available at: https://www.ihg.com/holidayinnexpress/hotels/us/en/nashville/bnamp/hoteldetail</a:t>
            </a:r>
            <a:br>
              <a:rPr lang="en-US" dirty="0"/>
            </a:br>
            <a:r>
              <a:rPr lang="en-US" dirty="0"/>
              <a:t>[Accessed 22 05 2023].</a:t>
            </a:r>
            <a:endParaRPr lang="en-TT" dirty="0"/>
          </a:p>
          <a:p>
            <a:pPr algn="just"/>
            <a:r>
              <a:rPr lang="en-US" dirty="0"/>
              <a:t>Express, H. I., n.d. </a:t>
            </a:r>
            <a:r>
              <a:rPr lang="en-US" i="1" dirty="0"/>
              <a:t>Hotel Inn Express. </a:t>
            </a:r>
            <a:r>
              <a:rPr lang="en-US" dirty="0"/>
              <a:t>[Online] </a:t>
            </a:r>
            <a:br>
              <a:rPr lang="en-US" dirty="0"/>
            </a:br>
            <a:r>
              <a:rPr lang="en-US" dirty="0"/>
              <a:t>Available at: https://www.ihg.com/holidayinnexpress/hotels/us/en/queenstown/zqnqt/hoteldetail/gallery</a:t>
            </a:r>
            <a:br>
              <a:rPr lang="en-US" dirty="0"/>
            </a:br>
            <a:r>
              <a:rPr lang="en-US" dirty="0"/>
              <a:t>[Accessed 22 05 2023].</a:t>
            </a:r>
            <a:endParaRPr lang="en-TT" dirty="0"/>
          </a:p>
          <a:p>
            <a:endParaRPr lang="en-TT" dirty="0"/>
          </a:p>
        </p:txBody>
      </p:sp>
      <p:sp>
        <p:nvSpPr>
          <p:cNvPr id="6" name="Slide Number Placeholder 5">
            <a:extLst>
              <a:ext uri="{FF2B5EF4-FFF2-40B4-BE49-F238E27FC236}">
                <a16:creationId xmlns:a16="http://schemas.microsoft.com/office/drawing/2014/main" id="{4383A06A-BECB-4875-B5FF-D7CBEB3EEA23}"/>
              </a:ext>
            </a:extLst>
          </p:cNvPr>
          <p:cNvSpPr>
            <a:spLocks noGrp="1"/>
          </p:cNvSpPr>
          <p:nvPr>
            <p:ph type="sldNum" sz="quarter" idx="33"/>
          </p:nvPr>
        </p:nvSpPr>
        <p:spPr/>
        <p:txBody>
          <a:bodyPr/>
          <a:lstStyle/>
          <a:p>
            <a:fld id="{19B51A1E-902D-48AF-9020-955120F399B6}" type="slidenum">
              <a:rPr lang="en-US" noProof="0" smtClean="0"/>
              <a:pPr/>
              <a:t>10</a:t>
            </a:fld>
            <a:endParaRPr lang="en-US" noProof="0" dirty="0"/>
          </a:p>
        </p:txBody>
      </p:sp>
    </p:spTree>
    <p:extLst>
      <p:ext uri="{BB962C8B-B14F-4D97-AF65-F5344CB8AC3E}">
        <p14:creationId xmlns:p14="http://schemas.microsoft.com/office/powerpoint/2010/main" val="131000431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01DDD3-0976-4FCD-A0C3-9B34B9F563F6}"/>
              </a:ext>
            </a:extLst>
          </p:cNvPr>
          <p:cNvSpPr>
            <a:spLocks noGrp="1"/>
          </p:cNvSpPr>
          <p:nvPr>
            <p:ph type="title"/>
          </p:nvPr>
        </p:nvSpPr>
        <p:spPr/>
        <p:txBody>
          <a:bodyPr/>
          <a:lstStyle/>
          <a:p>
            <a:r>
              <a:rPr lang="en-US" dirty="0"/>
              <a:t>REFERENCES</a:t>
            </a:r>
            <a:endParaRPr lang="en-TT" dirty="0"/>
          </a:p>
        </p:txBody>
      </p:sp>
      <p:sp>
        <p:nvSpPr>
          <p:cNvPr id="5" name="Content Placeholder 4">
            <a:extLst>
              <a:ext uri="{FF2B5EF4-FFF2-40B4-BE49-F238E27FC236}">
                <a16:creationId xmlns:a16="http://schemas.microsoft.com/office/drawing/2014/main" id="{AC07575A-BB4A-4376-87BD-CA5118AC633D}"/>
              </a:ext>
            </a:extLst>
          </p:cNvPr>
          <p:cNvSpPr>
            <a:spLocks noGrp="1"/>
          </p:cNvSpPr>
          <p:nvPr>
            <p:ph sz="half" idx="1"/>
          </p:nvPr>
        </p:nvSpPr>
        <p:spPr>
          <a:xfrm>
            <a:off x="432000" y="1511566"/>
            <a:ext cx="11031130" cy="4914434"/>
          </a:xfrm>
        </p:spPr>
        <p:txBody>
          <a:bodyPr/>
          <a:lstStyle/>
          <a:p>
            <a:pPr algn="just"/>
            <a:r>
              <a:rPr lang="en-US" dirty="0"/>
              <a:t>Glion, 2020. </a:t>
            </a:r>
            <a:r>
              <a:rPr lang="en-US" i="1" dirty="0"/>
              <a:t>Why is hospitality important in businesses?. </a:t>
            </a:r>
            <a:r>
              <a:rPr lang="en-US" dirty="0"/>
              <a:t>[Online] </a:t>
            </a:r>
            <a:br>
              <a:rPr lang="en-US" dirty="0"/>
            </a:br>
            <a:r>
              <a:rPr lang="en-US" dirty="0"/>
              <a:t>Available at: https://www.glion.edu/magazine/hospitality-important-businesses/#:~:text=It%20will%20help%20your%20business,means%20customers%20will%20offer%20them.</a:t>
            </a:r>
            <a:br>
              <a:rPr lang="en-US" dirty="0"/>
            </a:br>
            <a:r>
              <a:rPr lang="en-US" dirty="0"/>
              <a:t>[Accessed 22 05 2023].</a:t>
            </a:r>
            <a:endParaRPr lang="en-TT" dirty="0"/>
          </a:p>
          <a:p>
            <a:pPr algn="just"/>
            <a:r>
              <a:rPr lang="en-US" dirty="0"/>
              <a:t>Herrity, J., 2023. </a:t>
            </a:r>
            <a:r>
              <a:rPr lang="en-US" i="1" dirty="0"/>
              <a:t>8 Reasons Why Customer Service Is Important and a Priority. </a:t>
            </a:r>
            <a:r>
              <a:rPr lang="en-US" dirty="0"/>
              <a:t>[Online] </a:t>
            </a:r>
            <a:br>
              <a:rPr lang="en-US" dirty="0"/>
            </a:br>
            <a:r>
              <a:rPr lang="en-US" dirty="0"/>
              <a:t>Available at: https://www.indeed.com/career-advice/career-development/why-is-customer-service-important#:~:text=Your%20customer%20service%20team%20communicates,can%20lead%20to%20new%20business.</a:t>
            </a:r>
            <a:br>
              <a:rPr lang="en-US" dirty="0"/>
            </a:br>
            <a:r>
              <a:rPr lang="en-US" dirty="0"/>
              <a:t>[Accessed 22 05 2023].</a:t>
            </a:r>
            <a:endParaRPr lang="en-TT" dirty="0"/>
          </a:p>
          <a:p>
            <a:pPr algn="just"/>
            <a:r>
              <a:rPr lang="en-US" dirty="0"/>
              <a:t>Hospitalitynet, n.d. </a:t>
            </a:r>
            <a:r>
              <a:rPr lang="en-US" i="1" dirty="0"/>
              <a:t>Holiday Inn. </a:t>
            </a:r>
            <a:r>
              <a:rPr lang="en-US" dirty="0"/>
              <a:t>[Online] </a:t>
            </a:r>
            <a:br>
              <a:rPr lang="en-US" dirty="0"/>
            </a:br>
            <a:r>
              <a:rPr lang="en-US" dirty="0"/>
              <a:t>Available at: https://www.hospitalitynet.org/brand/23000048/holiday-inn.html#:~:text=The%20Holiday%20Inn%20brand%20provides,fitness%20centers%20and%20comfortable%20lounges.</a:t>
            </a:r>
            <a:br>
              <a:rPr lang="en-US" dirty="0"/>
            </a:br>
            <a:r>
              <a:rPr lang="en-US" dirty="0"/>
              <a:t>[Accessed 22 05 2023].</a:t>
            </a:r>
            <a:endParaRPr lang="en-TT" dirty="0"/>
          </a:p>
          <a:p>
            <a:pPr algn="just"/>
            <a:r>
              <a:rPr lang="en-US" dirty="0"/>
              <a:t>Inn, H., 2015. </a:t>
            </a:r>
            <a:r>
              <a:rPr lang="en-US" i="1" dirty="0"/>
              <a:t>The History of Holiday Inn. </a:t>
            </a:r>
            <a:r>
              <a:rPr lang="en-US" dirty="0"/>
              <a:t>[Online] </a:t>
            </a:r>
            <a:br>
              <a:rPr lang="en-US" dirty="0"/>
            </a:br>
            <a:r>
              <a:rPr lang="en-US" dirty="0"/>
              <a:t>Available at: https://perth.holidayinn.com/blog/history-holiday-inn/#:~:text=In%201952%20he%20created%20a,TN%2C%20USA%20by%20Kemmons%20Wilson.</a:t>
            </a:r>
            <a:br>
              <a:rPr lang="en-US" dirty="0"/>
            </a:br>
            <a:r>
              <a:rPr lang="en-US" dirty="0"/>
              <a:t>[Accessed 22 05 2023].</a:t>
            </a:r>
            <a:endParaRPr lang="en-TT" dirty="0"/>
          </a:p>
          <a:p>
            <a:endParaRPr lang="en-TT" dirty="0"/>
          </a:p>
        </p:txBody>
      </p:sp>
      <p:sp>
        <p:nvSpPr>
          <p:cNvPr id="6" name="Slide Number Placeholder 5">
            <a:extLst>
              <a:ext uri="{FF2B5EF4-FFF2-40B4-BE49-F238E27FC236}">
                <a16:creationId xmlns:a16="http://schemas.microsoft.com/office/drawing/2014/main" id="{3E155625-F7F0-484E-9601-62FE68F8F701}"/>
              </a:ext>
            </a:extLst>
          </p:cNvPr>
          <p:cNvSpPr>
            <a:spLocks noGrp="1"/>
          </p:cNvSpPr>
          <p:nvPr>
            <p:ph type="sldNum" sz="quarter" idx="33"/>
          </p:nvPr>
        </p:nvSpPr>
        <p:spPr/>
        <p:txBody>
          <a:bodyPr/>
          <a:lstStyle/>
          <a:p>
            <a:fld id="{19B51A1E-902D-48AF-9020-955120F399B6}" type="slidenum">
              <a:rPr lang="en-US" noProof="0" smtClean="0"/>
              <a:pPr/>
              <a:t>11</a:t>
            </a:fld>
            <a:endParaRPr lang="en-US" noProof="0" dirty="0"/>
          </a:p>
        </p:txBody>
      </p:sp>
    </p:spTree>
    <p:extLst>
      <p:ext uri="{BB962C8B-B14F-4D97-AF65-F5344CB8AC3E}">
        <p14:creationId xmlns:p14="http://schemas.microsoft.com/office/powerpoint/2010/main" val="20135574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F39E1E-C3C7-4DD7-8188-373B733B1EA3}"/>
              </a:ext>
            </a:extLst>
          </p:cNvPr>
          <p:cNvSpPr>
            <a:spLocks noGrp="1"/>
          </p:cNvSpPr>
          <p:nvPr>
            <p:ph type="title"/>
          </p:nvPr>
        </p:nvSpPr>
        <p:spPr>
          <a:xfrm>
            <a:off x="432000" y="666000"/>
            <a:ext cx="5472000" cy="432000"/>
          </a:xfrm>
        </p:spPr>
        <p:txBody>
          <a:bodyPr/>
          <a:lstStyle/>
          <a:p>
            <a:r>
              <a:rPr lang="en-US" dirty="0"/>
              <a:t>REFERENCES</a:t>
            </a:r>
            <a:endParaRPr lang="en-TT" dirty="0"/>
          </a:p>
        </p:txBody>
      </p:sp>
      <p:sp>
        <p:nvSpPr>
          <p:cNvPr id="5" name="Content Placeholder 4">
            <a:extLst>
              <a:ext uri="{FF2B5EF4-FFF2-40B4-BE49-F238E27FC236}">
                <a16:creationId xmlns:a16="http://schemas.microsoft.com/office/drawing/2014/main" id="{4DA761E0-3850-40E4-BABA-08C4C48C889A}"/>
              </a:ext>
            </a:extLst>
          </p:cNvPr>
          <p:cNvSpPr>
            <a:spLocks noGrp="1"/>
          </p:cNvSpPr>
          <p:nvPr>
            <p:ph sz="half" idx="1"/>
          </p:nvPr>
        </p:nvSpPr>
        <p:spPr>
          <a:xfrm>
            <a:off x="432000" y="1511566"/>
            <a:ext cx="10858852" cy="4680434"/>
          </a:xfrm>
        </p:spPr>
        <p:txBody>
          <a:bodyPr/>
          <a:lstStyle/>
          <a:p>
            <a:pPr algn="just"/>
            <a:r>
              <a:rPr lang="en-US" dirty="0"/>
              <a:t>Resorts, I. h. a., 2023. </a:t>
            </a:r>
            <a:r>
              <a:rPr lang="en-US" i="1" dirty="0"/>
              <a:t>IHG hotels and Resorts. </a:t>
            </a:r>
            <a:r>
              <a:rPr lang="en-US" dirty="0"/>
              <a:t>[Online] </a:t>
            </a:r>
            <a:br>
              <a:rPr lang="en-US" dirty="0"/>
            </a:br>
            <a:r>
              <a:rPr lang="en-US" dirty="0"/>
              <a:t>Available at: https://www.ihgplc.com/en/our-brands/holiday-inn-express</a:t>
            </a:r>
            <a:br>
              <a:rPr lang="en-US" dirty="0"/>
            </a:br>
            <a:r>
              <a:rPr lang="en-US" dirty="0"/>
              <a:t>[Accessed 22 05 2023].</a:t>
            </a:r>
            <a:endParaRPr lang="en-TT" dirty="0"/>
          </a:p>
          <a:p>
            <a:pPr algn="just"/>
            <a:r>
              <a:rPr lang="en-US" dirty="0"/>
              <a:t>Resorts, I. H. a., 2023. </a:t>
            </a:r>
            <a:r>
              <a:rPr lang="en-US" i="1" dirty="0"/>
              <a:t>Joy of travel for all. </a:t>
            </a:r>
            <a:r>
              <a:rPr lang="en-US" dirty="0"/>
              <a:t>[Online] </a:t>
            </a:r>
            <a:br>
              <a:rPr lang="en-US" dirty="0"/>
            </a:br>
            <a:r>
              <a:rPr lang="en-US" dirty="0"/>
              <a:t>Available at: https://www.ihgplc.com/en/our-brands/holiday-inn</a:t>
            </a:r>
            <a:br>
              <a:rPr lang="en-US" dirty="0"/>
            </a:br>
            <a:r>
              <a:rPr lang="en-US" dirty="0"/>
              <a:t>[Accessed 22 05 2023].</a:t>
            </a:r>
            <a:endParaRPr lang="en-TT" dirty="0"/>
          </a:p>
          <a:p>
            <a:pPr algn="just"/>
            <a:r>
              <a:rPr lang="en-US" dirty="0"/>
              <a:t>Student, 2013. </a:t>
            </a:r>
            <a:r>
              <a:rPr lang="en-US" i="1" dirty="0"/>
              <a:t>A Holiday Inn Express Campaign 'Affordable Family Fun'. </a:t>
            </a:r>
            <a:r>
              <a:rPr lang="en-US" dirty="0"/>
              <a:t>[Online] </a:t>
            </a:r>
            <a:br>
              <a:rPr lang="en-US" dirty="0"/>
            </a:br>
            <a:r>
              <a:rPr lang="en-US" dirty="0"/>
              <a:t>Available at: https://newmediadl.cas.msu.edu/homework/906/106108#:~:text=Holiday%20Inn%20Express'%20target%20market,(Holiday%20Inn%20Express%20Website).</a:t>
            </a:r>
            <a:br>
              <a:rPr lang="en-US" dirty="0"/>
            </a:br>
            <a:r>
              <a:rPr lang="en-US" dirty="0"/>
              <a:t>[Accessed 22 05 2023].</a:t>
            </a:r>
            <a:endParaRPr lang="en-TT" dirty="0"/>
          </a:p>
          <a:p>
            <a:pPr algn="just"/>
            <a:r>
              <a:rPr lang="en-US" dirty="0" err="1"/>
              <a:t>TAdvisor</a:t>
            </a:r>
            <a:r>
              <a:rPr lang="en-US" dirty="0"/>
              <a:t>, 2022. </a:t>
            </a:r>
            <a:r>
              <a:rPr lang="en-US" i="1" dirty="0"/>
              <a:t>InterContinental Hotels Group (IHG). </a:t>
            </a:r>
            <a:r>
              <a:rPr lang="en-US" dirty="0"/>
              <a:t>[Online] </a:t>
            </a:r>
            <a:br>
              <a:rPr lang="en-US" dirty="0"/>
            </a:br>
            <a:r>
              <a:rPr lang="en-US" dirty="0"/>
              <a:t>Available at: https://tadviser.com/index.php/Company:InterContinental_Hotels_Group_%28IHG%29</a:t>
            </a:r>
            <a:br>
              <a:rPr lang="en-US" dirty="0"/>
            </a:br>
            <a:r>
              <a:rPr lang="en-US" dirty="0"/>
              <a:t>[Accessed 22 05 2023].</a:t>
            </a:r>
            <a:endParaRPr lang="en-TT" dirty="0"/>
          </a:p>
          <a:p>
            <a:pPr algn="just"/>
            <a:r>
              <a:rPr lang="en-US" dirty="0"/>
              <a:t>TripAdvisor, 2023. </a:t>
            </a:r>
            <a:r>
              <a:rPr lang="en-US" i="1" dirty="0"/>
              <a:t>Holiday Inn Express &amp; Suites Nassau. </a:t>
            </a:r>
            <a:r>
              <a:rPr lang="en-US" dirty="0"/>
              <a:t>[Online] </a:t>
            </a:r>
            <a:br>
              <a:rPr lang="en-US" dirty="0"/>
            </a:br>
            <a:r>
              <a:rPr lang="en-US" dirty="0"/>
              <a:t>Available at: https://www.tripadvisor.com/Hotel_Review-g147416-d8538010-Reviews-or20-Holiday_Inn_Express_Suites_Nassau-Nassau_New_Providence_Island_Bahamas.html</a:t>
            </a:r>
            <a:br>
              <a:rPr lang="en-US" dirty="0"/>
            </a:br>
            <a:r>
              <a:rPr lang="en-US" dirty="0"/>
              <a:t>[Accessed 22 05 2023].</a:t>
            </a:r>
            <a:endParaRPr lang="en-TT" dirty="0"/>
          </a:p>
          <a:p>
            <a:pPr marL="0" indent="0">
              <a:buNone/>
            </a:pPr>
            <a:r>
              <a:rPr lang="en-US" dirty="0"/>
              <a:t> </a:t>
            </a:r>
            <a:endParaRPr lang="en-TT" dirty="0"/>
          </a:p>
          <a:p>
            <a:endParaRPr lang="en-TT" dirty="0"/>
          </a:p>
        </p:txBody>
      </p:sp>
      <p:sp>
        <p:nvSpPr>
          <p:cNvPr id="6" name="Slide Number Placeholder 5">
            <a:extLst>
              <a:ext uri="{FF2B5EF4-FFF2-40B4-BE49-F238E27FC236}">
                <a16:creationId xmlns:a16="http://schemas.microsoft.com/office/drawing/2014/main" id="{4E703C26-CDC5-453E-83D7-5298986148E4}"/>
              </a:ext>
            </a:extLst>
          </p:cNvPr>
          <p:cNvSpPr>
            <a:spLocks noGrp="1"/>
          </p:cNvSpPr>
          <p:nvPr>
            <p:ph type="sldNum" sz="quarter" idx="33"/>
          </p:nvPr>
        </p:nvSpPr>
        <p:spPr/>
        <p:txBody>
          <a:bodyPr/>
          <a:lstStyle/>
          <a:p>
            <a:fld id="{19B51A1E-902D-48AF-9020-955120F399B6}" type="slidenum">
              <a:rPr lang="en-US" noProof="0" smtClean="0"/>
              <a:pPr/>
              <a:t>12</a:t>
            </a:fld>
            <a:endParaRPr lang="en-US" noProof="0" dirty="0"/>
          </a:p>
        </p:txBody>
      </p:sp>
    </p:spTree>
    <p:extLst>
      <p:ext uri="{BB962C8B-B14F-4D97-AF65-F5344CB8AC3E}">
        <p14:creationId xmlns:p14="http://schemas.microsoft.com/office/powerpoint/2010/main" val="263437782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Image placeholder">
            <a:extLst>
              <a:ext uri="{FF2B5EF4-FFF2-40B4-BE49-F238E27FC236}">
                <a16:creationId xmlns:a16="http://schemas.microsoft.com/office/drawing/2014/main" id="{C4330FBA-FEA8-B941-8864-B3DEDDE80404}"/>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3" name="Freeform 5">
            <a:extLst>
              <a:ext uri="{FF2B5EF4-FFF2-40B4-BE49-F238E27FC236}">
                <a16:creationId xmlns:a16="http://schemas.microsoft.com/office/drawing/2014/main" id="{8186FEAF-6E1E-4258-94C3-5C589D4B5ADE}"/>
              </a:ext>
              <a:ext uri="{C183D7F6-B498-43B3-948B-1728B52AA6E4}">
                <adec:decorative xmlns:adec="http://schemas.microsoft.com/office/drawing/2017/decorative" val="1"/>
              </a:ext>
            </a:extLst>
          </p:cNvPr>
          <p:cNvSpPr>
            <a:spLocks noChangeAspect="1"/>
          </p:cNvSpPr>
          <p:nvPr/>
        </p:nvSpPr>
        <p:spPr bwMode="auto">
          <a:xfrm>
            <a:off x="6490727" y="1236374"/>
            <a:ext cx="1838651" cy="1613506"/>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bg1">
                <a:lumMod val="95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8" name="Graphic 7" descr="User" title="Icon - Presenter Name">
            <a:extLst>
              <a:ext uri="{FF2B5EF4-FFF2-40B4-BE49-F238E27FC236}">
                <a16:creationId xmlns:a16="http://schemas.microsoft.com/office/drawing/2014/main" id="{111541C4-DB03-4E53-994D-499C7D73C4DF}"/>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678512" y="3859066"/>
            <a:ext cx="218900" cy="218900"/>
          </a:xfrm>
          <a:prstGeom prst="rect">
            <a:avLst/>
          </a:prstGeom>
        </p:spPr>
      </p:pic>
      <p:pic>
        <p:nvPicPr>
          <p:cNvPr id="10" name="Graphic 9" descr="Smart Phone" title="Icon - Presenter Phone Number">
            <a:extLst>
              <a:ext uri="{FF2B5EF4-FFF2-40B4-BE49-F238E27FC236}">
                <a16:creationId xmlns:a16="http://schemas.microsoft.com/office/drawing/2014/main" id="{A29DE31C-E099-4579-BB03-675E0A40C5F2}"/>
              </a:ext>
            </a:extLst>
          </p:cNvPr>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7678512" y="4223565"/>
            <a:ext cx="218900" cy="218900"/>
          </a:xfrm>
          <a:prstGeom prst="rect">
            <a:avLst/>
          </a:prstGeom>
        </p:spPr>
      </p:pic>
      <p:sp>
        <p:nvSpPr>
          <p:cNvPr id="19" name="Title 18">
            <a:extLst>
              <a:ext uri="{FF2B5EF4-FFF2-40B4-BE49-F238E27FC236}">
                <a16:creationId xmlns:a16="http://schemas.microsoft.com/office/drawing/2014/main" id="{2C96804A-0FD1-4DD5-BF2F-BAEAB2450F62}"/>
              </a:ext>
            </a:extLst>
          </p:cNvPr>
          <p:cNvSpPr>
            <a:spLocks noGrp="1"/>
          </p:cNvSpPr>
          <p:nvPr>
            <p:ph type="ctrTitle"/>
          </p:nvPr>
        </p:nvSpPr>
        <p:spPr>
          <a:xfrm>
            <a:off x="1881810" y="397565"/>
            <a:ext cx="8653668" cy="5963478"/>
          </a:xfrm>
          <a:noFill/>
          <a:ln>
            <a:noFill/>
          </a:ln>
        </p:spPr>
        <p:txBody>
          <a:bodyPr/>
          <a:lstStyle/>
          <a:p>
            <a:pPr algn="ctr"/>
            <a:br>
              <a:rPr lang="en-US" sz="6600" b="0" spc="0" dirty="0">
                <a:ln w="0"/>
                <a:solidFill>
                  <a:schemeClr val="tx1"/>
                </a:solidFill>
                <a:effectLst>
                  <a:outerShdw blurRad="38100" dist="25400" dir="5400000" algn="ctr" rotWithShape="0">
                    <a:srgbClr val="6E747A">
                      <a:alpha val="43000"/>
                    </a:srgbClr>
                  </a:outerShdw>
                </a:effectLst>
              </a:rPr>
            </a:br>
            <a:br>
              <a:rPr lang="en-US" sz="6600" b="0" spc="0" dirty="0">
                <a:ln w="0"/>
                <a:solidFill>
                  <a:schemeClr val="tx1"/>
                </a:solidFill>
                <a:effectLst>
                  <a:outerShdw blurRad="38100" dist="25400" dir="5400000" algn="ctr" rotWithShape="0">
                    <a:srgbClr val="6E747A">
                      <a:alpha val="43000"/>
                    </a:srgbClr>
                  </a:outerShdw>
                </a:effectLst>
              </a:rPr>
            </a:br>
            <a:b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br>
            <a: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t>THANK</a:t>
            </a:r>
            <a:b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br>
            <a: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t>  </a:t>
            </a:r>
            <a:b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br>
            <a: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t>YOU</a:t>
            </a:r>
            <a:b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br>
            <a:b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br>
            <a:r>
              <a:rPr lang="en-US"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rPr>
              <a:t>THE END</a:t>
            </a:r>
            <a:endParaRPr lang="en-TT" sz="6600" b="0" spc="0" dirty="0">
              <a:ln w="0"/>
              <a:solidFill>
                <a:schemeClr val="tx1"/>
              </a:solidFill>
              <a:effectLst>
                <a:outerShdw blurRad="38100" dist="25400" dir="5400000" algn="ctr" rotWithShape="0">
                  <a:srgbClr val="6E747A">
                    <a:alpha val="43000"/>
                  </a:srgbClr>
                </a:outerShdw>
              </a:effectLst>
              <a:latin typeface="Goudy Stout" panose="0202090407030B020401" pitchFamily="18" charset="0"/>
            </a:endParaRPr>
          </a:p>
        </p:txBody>
      </p:sp>
    </p:spTree>
    <p:extLst>
      <p:ext uri="{BB962C8B-B14F-4D97-AF65-F5344CB8AC3E}">
        <p14:creationId xmlns:p14="http://schemas.microsoft.com/office/powerpoint/2010/main" val="4153678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7">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3_Geometric presentation_AAS_v3" id="{5F394A36-244E-477B-9B00-631A6705923C}" vid="{7FC6DB14-D4FF-4031-8ADB-F8536C0C40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AE7CBC-C35C-4FA9-B339-59E31F30C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61FE8A-8F15-409F-AF62-619C69C0D53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A930687-51F2-44C8-9CE6-D1B3D6E175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Geometric presentation</Template>
  <TotalTime>0</TotalTime>
  <Words>2174</Words>
  <Application>Microsoft Office PowerPoint</Application>
  <PresentationFormat>Widescreen</PresentationFormat>
  <Paragraphs>107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Corbel</vt:lpstr>
      <vt:lpstr>Goudy Stout</vt:lpstr>
      <vt:lpstr>Times New Roman</vt:lpstr>
      <vt:lpstr>Office Theme</vt:lpstr>
      <vt:lpstr>The  importance  of  quality  service, hospitality  and  guest  services  in  the hospitality  industry  based  on   IHG  (Inter  Continental Hotels  Group) </vt:lpstr>
      <vt:lpstr>Content Table </vt:lpstr>
      <vt:lpstr>HOLIDAY INN EXPRESS</vt:lpstr>
      <vt:lpstr>MAIN CONSUMERS </vt:lpstr>
      <vt:lpstr> NATURE, SCOPE AND ROLE OF THE GUEST SERVICES AND FACILITIES THAT ARE PROVIDED TO THESE GUESTS </vt:lpstr>
      <vt:lpstr>THE NEED TO CONSIDER ROLE AND FUNCTION OF GUEST SERVICES</vt:lpstr>
      <vt:lpstr>  IMPORTANCE OF HOSPITALITY</vt:lpstr>
      <vt:lpstr>HOW HOTELS MEET/EXCEED GUEST EXPECTATIONS</vt:lpstr>
      <vt:lpstr>SUMMARY/CONCLUSION </vt:lpstr>
      <vt:lpstr>REFERENCES</vt:lpstr>
      <vt:lpstr>REFERENCES</vt:lpstr>
      <vt:lpstr>REFERENCES</vt:lpstr>
      <vt:lpstr>   THANK    YOU  THE 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2023-05-22T14:02:04Z</dcterms:created>
  <dcterms:modified xsi:type="dcterms:W3CDTF">2023-05-25T12:53:00Z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