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sldIdLst>
    <p:sldId id="621" r:id="rId3"/>
    <p:sldId id="649" r:id="rId4"/>
    <p:sldId id="651" r:id="rId5"/>
    <p:sldId id="659" r:id="rId6"/>
    <p:sldId id="650" r:id="rId7"/>
    <p:sldId id="652" r:id="rId8"/>
    <p:sldId id="654" r:id="rId9"/>
    <p:sldId id="6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FFF9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A40AD2-50E3-4882-0B69-4A57928AD933}" v="27" dt="2025-11-06T18:14:54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04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EAA40AD2-50E3-4882-0B69-4A57928AD933}"/>
    <pc:docChg chg="delSld modSld">
      <pc:chgData name="Naomi Doerge" userId="S::n.doerge@uwtsd.ac.uk::c2ba5b26-9392-4f76-82ca-966719aba79f" providerId="AD" clId="Web-{EAA40AD2-50E3-4882-0B69-4A57928AD933}" dt="2025-11-06T18:14:54.064" v="24" actId="20577"/>
      <pc:docMkLst>
        <pc:docMk/>
      </pc:docMkLst>
      <pc:sldChg chg="del">
        <pc:chgData name="Naomi Doerge" userId="S::n.doerge@uwtsd.ac.uk::c2ba5b26-9392-4f76-82ca-966719aba79f" providerId="AD" clId="Web-{EAA40AD2-50E3-4882-0B69-4A57928AD933}" dt="2025-11-06T18:12:57.484" v="0"/>
        <pc:sldMkLst>
          <pc:docMk/>
          <pc:sldMk cId="3056753114" sldId="648"/>
        </pc:sldMkLst>
      </pc:sldChg>
      <pc:sldChg chg="modSp mod setBg">
        <pc:chgData name="Naomi Doerge" userId="S::n.doerge@uwtsd.ac.uk::c2ba5b26-9392-4f76-82ca-966719aba79f" providerId="AD" clId="Web-{EAA40AD2-50E3-4882-0B69-4A57928AD933}" dt="2025-11-06T18:14:54.064" v="24" actId="20577"/>
        <pc:sldMkLst>
          <pc:docMk/>
          <pc:sldMk cId="4185297263" sldId="649"/>
        </pc:sldMkLst>
        <pc:spChg chg="mod">
          <ac:chgData name="Naomi Doerge" userId="S::n.doerge@uwtsd.ac.uk::c2ba5b26-9392-4f76-82ca-966719aba79f" providerId="AD" clId="Web-{EAA40AD2-50E3-4882-0B69-4A57928AD933}" dt="2025-11-06T18:14:54.064" v="24" actId="20577"/>
          <ac:spMkLst>
            <pc:docMk/>
            <pc:sldMk cId="4185297263" sldId="649"/>
            <ac:spMk id="3" creationId="{BFA54F78-C4FA-4C97-208A-BF481C73AEFC}"/>
          </ac:spMkLst>
        </pc:spChg>
      </pc:sldChg>
      <pc:sldChg chg="modSp mod setBg">
        <pc:chgData name="Naomi Doerge" userId="S::n.doerge@uwtsd.ac.uk::c2ba5b26-9392-4f76-82ca-966719aba79f" providerId="AD" clId="Web-{EAA40AD2-50E3-4882-0B69-4A57928AD933}" dt="2025-11-06T18:14:16.016" v="15" actId="20577"/>
        <pc:sldMkLst>
          <pc:docMk/>
          <pc:sldMk cId="1041414865" sldId="650"/>
        </pc:sldMkLst>
        <pc:spChg chg="mod">
          <ac:chgData name="Naomi Doerge" userId="S::n.doerge@uwtsd.ac.uk::c2ba5b26-9392-4f76-82ca-966719aba79f" providerId="AD" clId="Web-{EAA40AD2-50E3-4882-0B69-4A57928AD933}" dt="2025-11-06T18:14:16.016" v="15" actId="20577"/>
          <ac:spMkLst>
            <pc:docMk/>
            <pc:sldMk cId="1041414865" sldId="650"/>
            <ac:spMk id="3" creationId="{30934D32-CE4C-013D-E327-9FA72745C0F6}"/>
          </ac:spMkLst>
        </pc:spChg>
      </pc:sldChg>
      <pc:sldChg chg="modSp mod setBg">
        <pc:chgData name="Naomi Doerge" userId="S::n.doerge@uwtsd.ac.uk::c2ba5b26-9392-4f76-82ca-966719aba79f" providerId="AD" clId="Web-{EAA40AD2-50E3-4882-0B69-4A57928AD933}" dt="2025-11-06T18:14:48.485" v="23" actId="20577"/>
        <pc:sldMkLst>
          <pc:docMk/>
          <pc:sldMk cId="3173772867" sldId="651"/>
        </pc:sldMkLst>
        <pc:spChg chg="mod">
          <ac:chgData name="Naomi Doerge" userId="S::n.doerge@uwtsd.ac.uk::c2ba5b26-9392-4f76-82ca-966719aba79f" providerId="AD" clId="Web-{EAA40AD2-50E3-4882-0B69-4A57928AD933}" dt="2025-11-06T18:14:33.517" v="20" actId="20577"/>
          <ac:spMkLst>
            <pc:docMk/>
            <pc:sldMk cId="3173772867" sldId="651"/>
            <ac:spMk id="2" creationId="{0DBFBF16-568F-0899-47C0-0A193D6F3708}"/>
          </ac:spMkLst>
        </pc:spChg>
        <pc:spChg chg="mod">
          <ac:chgData name="Naomi Doerge" userId="S::n.doerge@uwtsd.ac.uk::c2ba5b26-9392-4f76-82ca-966719aba79f" providerId="AD" clId="Web-{EAA40AD2-50E3-4882-0B69-4A57928AD933}" dt="2025-11-06T18:14:48.485" v="23" actId="20577"/>
          <ac:spMkLst>
            <pc:docMk/>
            <pc:sldMk cId="3173772867" sldId="651"/>
            <ac:spMk id="3" creationId="{9A75AE36-542F-422D-B44B-9D0C6E0F59BF}"/>
          </ac:spMkLst>
        </pc:spChg>
      </pc:sldChg>
      <pc:sldChg chg="modSp mod setBg">
        <pc:chgData name="Naomi Doerge" userId="S::n.doerge@uwtsd.ac.uk::c2ba5b26-9392-4f76-82ca-966719aba79f" providerId="AD" clId="Web-{EAA40AD2-50E3-4882-0B69-4A57928AD933}" dt="2025-11-06T18:14:29.563" v="18" actId="20577"/>
        <pc:sldMkLst>
          <pc:docMk/>
          <pc:sldMk cId="3338864595" sldId="652"/>
        </pc:sldMkLst>
        <pc:spChg chg="mod">
          <ac:chgData name="Naomi Doerge" userId="S::n.doerge@uwtsd.ac.uk::c2ba5b26-9392-4f76-82ca-966719aba79f" providerId="AD" clId="Web-{EAA40AD2-50E3-4882-0B69-4A57928AD933}" dt="2025-11-06T18:14:29.563" v="18" actId="20577"/>
          <ac:spMkLst>
            <pc:docMk/>
            <pc:sldMk cId="3338864595" sldId="652"/>
            <ac:spMk id="2" creationId="{1BAB3170-173F-D128-503B-A68B4FF7D6D8}"/>
          </ac:spMkLst>
        </pc:spChg>
      </pc:sldChg>
      <pc:sldChg chg="modSp mod setBg">
        <pc:chgData name="Naomi Doerge" userId="S::n.doerge@uwtsd.ac.uk::c2ba5b26-9392-4f76-82ca-966719aba79f" providerId="AD" clId="Web-{EAA40AD2-50E3-4882-0B69-4A57928AD933}" dt="2025-11-06T18:14:11.751" v="14" actId="20577"/>
        <pc:sldMkLst>
          <pc:docMk/>
          <pc:sldMk cId="809002757" sldId="654"/>
        </pc:sldMkLst>
        <pc:spChg chg="mod">
          <ac:chgData name="Naomi Doerge" userId="S::n.doerge@uwtsd.ac.uk::c2ba5b26-9392-4f76-82ca-966719aba79f" providerId="AD" clId="Web-{EAA40AD2-50E3-4882-0B69-4A57928AD933}" dt="2025-11-06T18:14:11.751" v="14" actId="20577"/>
          <ac:spMkLst>
            <pc:docMk/>
            <pc:sldMk cId="809002757" sldId="654"/>
            <ac:spMk id="2" creationId="{CD6CB141-7EF8-E972-D5B6-5C14BC6D8B9D}"/>
          </ac:spMkLst>
        </pc:spChg>
        <pc:spChg chg="mod">
          <ac:chgData name="Naomi Doerge" userId="S::n.doerge@uwtsd.ac.uk::c2ba5b26-9392-4f76-82ca-966719aba79f" providerId="AD" clId="Web-{EAA40AD2-50E3-4882-0B69-4A57928AD933}" dt="2025-11-06T18:14:08.704" v="12"/>
          <ac:spMkLst>
            <pc:docMk/>
            <pc:sldMk cId="809002757" sldId="654"/>
            <ac:spMk id="3" creationId="{A515270D-F68F-A902-3238-003B6CD5460C}"/>
          </ac:spMkLst>
        </pc:spChg>
      </pc:sldChg>
      <pc:sldChg chg="del">
        <pc:chgData name="Naomi Doerge" userId="S::n.doerge@uwtsd.ac.uk::c2ba5b26-9392-4f76-82ca-966719aba79f" providerId="AD" clId="Web-{EAA40AD2-50E3-4882-0B69-4A57928AD933}" dt="2025-11-06T18:12:57.484" v="2"/>
        <pc:sldMkLst>
          <pc:docMk/>
          <pc:sldMk cId="2802831241" sldId="656"/>
        </pc:sldMkLst>
      </pc:sldChg>
      <pc:sldChg chg="del">
        <pc:chgData name="Naomi Doerge" userId="S::n.doerge@uwtsd.ac.uk::c2ba5b26-9392-4f76-82ca-966719aba79f" providerId="AD" clId="Web-{EAA40AD2-50E3-4882-0B69-4A57928AD933}" dt="2025-11-06T18:12:57.484" v="1"/>
        <pc:sldMkLst>
          <pc:docMk/>
          <pc:sldMk cId="1678739448" sldId="657"/>
        </pc:sldMkLst>
      </pc:sldChg>
      <pc:sldChg chg="modSp mod setBg">
        <pc:chgData name="Naomi Doerge" userId="S::n.doerge@uwtsd.ac.uk::c2ba5b26-9392-4f76-82ca-966719aba79f" providerId="AD" clId="Web-{EAA40AD2-50E3-4882-0B69-4A57928AD933}" dt="2025-11-06T18:13:40.219" v="11" actId="14100"/>
        <pc:sldMkLst>
          <pc:docMk/>
          <pc:sldMk cId="753717665" sldId="658"/>
        </pc:sldMkLst>
        <pc:spChg chg="mod">
          <ac:chgData name="Naomi Doerge" userId="S::n.doerge@uwtsd.ac.uk::c2ba5b26-9392-4f76-82ca-966719aba79f" providerId="AD" clId="Web-{EAA40AD2-50E3-4882-0B69-4A57928AD933}" dt="2025-11-06T18:13:40.219" v="11" actId="14100"/>
          <ac:spMkLst>
            <pc:docMk/>
            <pc:sldMk cId="753717665" sldId="658"/>
            <ac:spMk id="3" creationId="{30EC8BC1-F0B9-5945-CD35-2768F6A8989F}"/>
          </ac:spMkLst>
        </pc:spChg>
      </pc:sldChg>
      <pc:sldChg chg="modSp mod setBg">
        <pc:chgData name="Naomi Doerge" userId="S::n.doerge@uwtsd.ac.uk::c2ba5b26-9392-4f76-82ca-966719aba79f" providerId="AD" clId="Web-{EAA40AD2-50E3-4882-0B69-4A57928AD933}" dt="2025-11-06T18:14:25.188" v="16" actId="20577"/>
        <pc:sldMkLst>
          <pc:docMk/>
          <pc:sldMk cId="2569270188" sldId="659"/>
        </pc:sldMkLst>
        <pc:spChg chg="mod">
          <ac:chgData name="Naomi Doerge" userId="S::n.doerge@uwtsd.ac.uk::c2ba5b26-9392-4f76-82ca-966719aba79f" providerId="AD" clId="Web-{EAA40AD2-50E3-4882-0B69-4A57928AD933}" dt="2025-11-06T18:14:25.188" v="16" actId="20577"/>
          <ac:spMkLst>
            <pc:docMk/>
            <pc:sldMk cId="2569270188" sldId="659"/>
            <ac:spMk id="2" creationId="{CDBA289B-EAF1-29F8-155A-1EF56DE9FF5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794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6890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1170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0476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428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2493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063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7975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7151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5924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6769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1811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5870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58163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02535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4282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48264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7830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872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086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24549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1854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7552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42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67000" y="1700808"/>
            <a:ext cx="7757160" cy="2921992"/>
          </a:xfrm>
        </p:spPr>
        <p:txBody>
          <a:bodyPr/>
          <a:lstStyle/>
          <a:p>
            <a:pPr eaLnBrk="1" hangingPunct="1">
              <a:spcBef>
                <a:spcPts val="0"/>
              </a:spcBef>
              <a:defRPr/>
            </a:pPr>
            <a:r>
              <a:rPr lang="en-GB" sz="3600" b="1" spc="-1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LCHS4001_LON</a:t>
            </a:r>
            <a:br>
              <a:rPr lang="en-GB" sz="3600" b="1" spc="-1" dirty="0">
                <a:solidFill>
                  <a:srgbClr val="FFFFFF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Academic Skills and Employability Skills (ACE) </a:t>
            </a:r>
            <a:br>
              <a:rPr lang="en-GB" sz="36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801164" y="3794919"/>
            <a:ext cx="7488832" cy="1655762"/>
          </a:xfrm>
        </p:spPr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Coherence, and Cohesion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>
                <a:solidFill>
                  <a:srgbClr val="000000">
                    <a:tint val="75000"/>
                  </a:srgbClr>
                </a:solidFill>
                <a:latin typeface="Myriad Pro"/>
              </a:rPr>
              <a:pPr>
                <a:defRPr/>
              </a:pPr>
              <a:t>06/11/2025</a:t>
            </a:fld>
            <a:endParaRPr lang="en-GB">
              <a:solidFill>
                <a:srgbClr val="000000">
                  <a:tint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BFDAA-AAC9-F67A-B6C6-8A2075E0A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171400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54F78-C4FA-4C97-208A-BF481C73A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389" y="971601"/>
            <a:ext cx="11117179" cy="3916363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a typeface="Calibri"/>
                <a:cs typeface="Times New Roman"/>
              </a:rPr>
              <a:t>Go to the </a:t>
            </a:r>
            <a:r>
              <a:rPr lang="en-GB" b="1" dirty="0">
                <a:solidFill>
                  <a:srgbClr val="002060"/>
                </a:solidFill>
                <a:ea typeface="Calibri"/>
                <a:cs typeface="Times New Roman"/>
              </a:rPr>
              <a:t>Coherence and Cohesion </a:t>
            </a:r>
            <a:r>
              <a:rPr lang="en-GB" dirty="0">
                <a:solidFill>
                  <a:srgbClr val="002060"/>
                </a:solidFill>
                <a:ea typeface="Calibri"/>
                <a:cs typeface="Times New Roman"/>
              </a:rPr>
              <a:t>worksheet and read both paragraphs.</a:t>
            </a:r>
          </a:p>
          <a:p>
            <a:pPr marL="0" indent="0" algn="just">
              <a:buNone/>
            </a:pPr>
            <a:endParaRPr lang="en-GB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dirty="0">
                <a:solidFill>
                  <a:srgbClr val="002060"/>
                </a:solidFill>
                <a:ea typeface="Calibri"/>
                <a:cs typeface="Times New Roman"/>
              </a:rPr>
              <a:t>After you read, discuss with a partner which paragraph is the better example of coherent and cohesive writing. Underline or highlight the language that helps make this paragraph more coherent and cohesive.</a:t>
            </a:r>
            <a:endParaRPr lang="en-US" dirty="0">
              <a:solidFill>
                <a:srgbClr val="002060"/>
              </a:solidFill>
              <a:ea typeface="Calibri"/>
              <a:cs typeface="Times New Roman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EA478-D4BA-F8A5-2010-04824DAB09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29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FBF16-568F-0899-47C0-0A193D6F3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-70742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5AE36-542F-422D-B44B-9D0C6E0F5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137" y="836712"/>
            <a:ext cx="11405937" cy="475252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500" b="1" dirty="0">
                <a:solidFill>
                  <a:srgbClr val="173AFF"/>
                </a:solidFill>
              </a:rPr>
              <a:t>Paragraph 2</a:t>
            </a:r>
            <a:r>
              <a:rPr lang="en-US" sz="2500" dirty="0">
                <a:solidFill>
                  <a:srgbClr val="002060"/>
                </a:solidFill>
              </a:rPr>
              <a:t> is the better example of coherence and cohesion:</a:t>
            </a:r>
          </a:p>
          <a:p>
            <a:pPr marL="0" indent="0" algn="just">
              <a:buNone/>
            </a:pPr>
            <a:endParaRPr lang="en-US" sz="2700" dirty="0">
              <a:solidFill>
                <a:srgbClr val="002060"/>
              </a:solidFill>
            </a:endParaRPr>
          </a:p>
          <a:p>
            <a:pPr marL="0" indent="0" algn="just">
              <a:buNone/>
            </a:pP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Time management is an essential skill for university students </a:t>
            </a:r>
            <a:r>
              <a:rPr lang="en-GB" sz="27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as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it helps them balance academic, work, and social responsibilities effectively. </a:t>
            </a:r>
            <a:r>
              <a:rPr lang="en-GB" sz="27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For instance</a:t>
            </a:r>
            <a:r>
              <a:rPr lang="en-GB" sz="2700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,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using a planner to </a:t>
            </a:r>
            <a:r>
              <a:rPr lang="en-GB" sz="2700" kern="100" dirty="0">
                <a:solidFill>
                  <a:srgbClr val="002060"/>
                </a:solidFill>
                <a:ea typeface="+mn-lt"/>
                <a:cs typeface="+mn-lt"/>
              </a:rPr>
              <a:t>organise 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tasks and deadlines ensures that students can </a:t>
            </a:r>
            <a:r>
              <a:rPr lang="en-GB" sz="2700" kern="100" dirty="0">
                <a:solidFill>
                  <a:srgbClr val="002060"/>
                </a:solidFill>
                <a:ea typeface="+mn-lt"/>
                <a:cs typeface="+mn-lt"/>
              </a:rPr>
              <a:t>prioritise 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their assignments and avoid last-minute rushing. </a:t>
            </a:r>
            <a:r>
              <a:rPr lang="en-GB" sz="27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Furthermore</a:t>
            </a:r>
            <a:r>
              <a:rPr lang="en-GB" sz="2700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,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this not only improves the quality of their work </a:t>
            </a:r>
            <a:r>
              <a:rPr lang="en-GB" sz="27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but also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reduces the likelihood of missing important deadlines. </a:t>
            </a:r>
            <a:r>
              <a:rPr lang="en-GB" sz="2700" b="1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Therefore</a:t>
            </a:r>
            <a:r>
              <a:rPr lang="en-GB" sz="2700" kern="100" dirty="0">
                <a:solidFill>
                  <a:srgbClr val="002060"/>
                </a:solidFill>
                <a:effectLst/>
                <a:highlight>
                  <a:srgbClr val="FFFF00"/>
                </a:highlight>
                <a:ea typeface="+mn-lt"/>
                <a:cs typeface="+mn-lt"/>
              </a:rPr>
              <a:t>,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by staying </a:t>
            </a:r>
            <a:r>
              <a:rPr lang="en-GB" sz="2700" kern="100" dirty="0">
                <a:solidFill>
                  <a:srgbClr val="002060"/>
                </a:solidFill>
                <a:ea typeface="+mn-lt"/>
                <a:cs typeface="+mn-lt"/>
              </a:rPr>
              <a:t>organised</a:t>
            </a:r>
            <a:r>
              <a:rPr lang="en-GB" sz="2700" kern="100" dirty="0">
                <a:solidFill>
                  <a:srgbClr val="002060"/>
                </a:solidFill>
                <a:effectLst/>
                <a:ea typeface="+mn-lt"/>
                <a:cs typeface="+mn-lt"/>
              </a:rPr>
              <a:t> and managing their time wisely, students can maintain better control over their busy schedules and achieve greater academic success.</a:t>
            </a:r>
            <a:endParaRPr lang="en-GB" dirty="0">
              <a:solidFill>
                <a:srgbClr val="002060"/>
              </a:solidFill>
              <a:ea typeface="+mn-lt"/>
              <a:cs typeface="+mn-lt"/>
            </a:endParaRPr>
          </a:p>
          <a:p>
            <a:pPr marL="0" indent="0" algn="just">
              <a:buNone/>
            </a:pPr>
            <a:endParaRPr lang="en-US" sz="2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8E52C1-78BC-58DA-88DA-AA0DACB81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772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A289B-EAF1-29F8-155A-1EF56DE9F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3536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4AEDA-07EA-3008-F27D-136F293DE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58687"/>
            <a:ext cx="10972800" cy="4704867"/>
          </a:xfrm>
        </p:spPr>
        <p:txBody>
          <a:bodyPr/>
          <a:lstStyle/>
          <a:p>
            <a:pPr marL="0" indent="0">
              <a:buNone/>
            </a:pPr>
            <a:br>
              <a:rPr lang="en-US" sz="2000" dirty="0">
                <a:ea typeface="+mn-lt"/>
                <a:cs typeface="+mn-lt"/>
              </a:rPr>
            </a:b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Paragraph 2</a:t>
            </a:r>
            <a:r>
              <a:rPr lang="en-US" sz="2000" dirty="0">
                <a:ea typeface="+mn-lt"/>
                <a:cs typeface="+mn-lt"/>
              </a:rPr>
              <a:t> has ideas which connect well and follow each other in a clear order.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Paragraph 2 </a:t>
            </a:r>
            <a:r>
              <a:rPr lang="en-US" sz="2000" dirty="0">
                <a:ea typeface="+mn-lt"/>
                <a:cs typeface="+mn-lt"/>
              </a:rPr>
              <a:t>explains step-by-step how time management helps and gives examples, so it’s clearer and more detailed.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US" sz="2000" dirty="0">
                <a:ea typeface="+mn-lt"/>
                <a:cs typeface="+mn-lt"/>
              </a:rPr>
            </a:b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Paragraph 1</a:t>
            </a:r>
            <a:r>
              <a:rPr lang="en-US" sz="2000">
                <a:ea typeface="+mn-lt"/>
                <a:cs typeface="+mn-lt"/>
              </a:rPr>
              <a:t> has some sentences which don’t connect well, so it feels jumpy. For </a:t>
            </a:r>
            <a:r>
              <a:rPr lang="en-US" sz="2000" dirty="0">
                <a:ea typeface="+mn-lt"/>
                <a:cs typeface="+mn-lt"/>
              </a:rPr>
              <a:t>example, it talks about deadlines, then stress, then deadlines again without linking these ideas smoothly.</a:t>
            </a:r>
            <a:endParaRPr lang="en-US"/>
          </a:p>
          <a:p>
            <a:pPr marL="0" indent="0">
              <a:buNone/>
            </a:pP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Paragraph 1</a:t>
            </a:r>
            <a:r>
              <a:rPr lang="en-US" sz="2000" dirty="0">
                <a:ea typeface="+mn-lt"/>
                <a:cs typeface="+mn-lt"/>
              </a:rPr>
              <a:t> has some sentences repeat the same point in different ways, like explaining what deadlines are after already mentioning them.</a:t>
            </a:r>
            <a:endParaRPr lang="en-US" dirty="0"/>
          </a:p>
          <a:p>
            <a:pPr marL="0" indent="0">
              <a:buNone/>
            </a:pP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Paragraph 1 has</a:t>
            </a:r>
            <a:r>
              <a:rPr lang="en-US" sz="2000" dirty="0">
                <a:ea typeface="+mn-lt"/>
                <a:cs typeface="+mn-lt"/>
              </a:rPr>
              <a:t> no linking words to help the reader follow the ideas. This makes the paragraph feel choppy and hard to follow.</a:t>
            </a:r>
            <a:endParaRPr lang="en-US" dirty="0"/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Because the sentences don’t flow well, it’s harder to understand the main point of</a:t>
            </a:r>
            <a:r>
              <a:rPr lang="en-US" sz="2000" b="1" dirty="0">
                <a:solidFill>
                  <a:srgbClr val="173AFF"/>
                </a:solidFill>
                <a:ea typeface="+mn-lt"/>
                <a:cs typeface="+mn-lt"/>
              </a:rPr>
              <a:t> Paragraph 1</a:t>
            </a:r>
            <a:r>
              <a:rPr lang="en-US" sz="2000" dirty="0">
                <a:ea typeface="+mn-lt"/>
                <a:cs typeface="+mn-lt"/>
              </a:rPr>
              <a:t> clearly.</a:t>
            </a:r>
            <a:endParaRPr lang="en-US" dirty="0"/>
          </a:p>
          <a:p>
            <a:pPr marL="0" indent="0">
              <a:buNone/>
            </a:pPr>
            <a:endParaRPr lang="en-US" sz="2000" dirty="0"/>
          </a:p>
          <a:p>
            <a:endParaRPr lang="en-US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5653E-D41B-2D25-11D2-3425BF710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270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2560D-E5FB-7220-4E06-8974D1D7C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34D32-CE4C-013D-E327-9FA72745C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Go to the worksheet and sort the cohesive devices into their function</a:t>
            </a:r>
          </a:p>
          <a:p>
            <a:pPr marL="0" indent="0">
              <a:buNone/>
            </a:pPr>
            <a:endParaRPr lang="en-US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rgbClr val="002060"/>
                </a:solidFill>
              </a:rPr>
              <a:t>Compare your answers with a partner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6EC28-68D7-9DEE-C622-508128B92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14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B3170-173F-D128-503B-A68B4FF7D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AA253-5D37-AE3D-8613-C267250B9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  <p:pic>
        <p:nvPicPr>
          <p:cNvPr id="20" name="Picture 19" descr="A white table with red text&#10;&#10;Description automatically generated">
            <a:extLst>
              <a:ext uri="{FF2B5EF4-FFF2-40B4-BE49-F238E27FC236}">
                <a16:creationId xmlns:a16="http://schemas.microsoft.com/office/drawing/2014/main" id="{A9062FF3-572E-88BD-E6BA-3C618889740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079" y="1417638"/>
            <a:ext cx="8585842" cy="359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864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CB141-7EF8-E972-D5B6-5C14BC6D8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>
                <a:solidFill>
                  <a:srgbClr val="002060"/>
                </a:solidFill>
              </a:rPr>
              <a:t>How to use cohesive devices in your own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5270D-F68F-A902-3238-003B6CD54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24116"/>
            <a:ext cx="10972800" cy="3916363"/>
          </a:xfrm>
        </p:spPr>
        <p:txBody>
          <a:bodyPr/>
          <a:lstStyle/>
          <a:p>
            <a:pPr marL="0" indent="0" algn="just">
              <a:buNone/>
            </a:pPr>
            <a:r>
              <a:rPr lang="en-GB" sz="2200" dirty="0">
                <a:solidFill>
                  <a:srgbClr val="002060"/>
                </a:solidFill>
              </a:rPr>
              <a:t>If you can’t find any places in your writing where you think you could use cohesive devices, ask yourself if your paragraph needs more detail.</a:t>
            </a:r>
          </a:p>
          <a:p>
            <a:pPr marL="0" indent="0" algn="just">
              <a:buNone/>
            </a:pPr>
            <a:r>
              <a:rPr lang="en-GB" sz="2200" dirty="0">
                <a:solidFill>
                  <a:srgbClr val="002060"/>
                </a:solidFill>
              </a:rPr>
              <a:t>Could you…</a:t>
            </a:r>
          </a:p>
          <a:p>
            <a:pPr marL="457200" indent="-457200" algn="just">
              <a:buFontTx/>
              <a:buChar char="-"/>
            </a:pPr>
            <a:r>
              <a:rPr lang="en-GB" sz="2200" dirty="0">
                <a:solidFill>
                  <a:srgbClr val="002060"/>
                </a:solidFill>
              </a:rPr>
              <a:t>Add another piece of evidence to support your point? (using ‘Moreover’, ‘Furthermore’, ‘In addition…’)</a:t>
            </a:r>
          </a:p>
          <a:p>
            <a:pPr marL="457200" indent="-457200" algn="just">
              <a:buFontTx/>
              <a:buChar char="-"/>
            </a:pPr>
            <a:r>
              <a:rPr lang="en-GB" sz="2200" dirty="0">
                <a:solidFill>
                  <a:srgbClr val="002060"/>
                </a:solidFill>
              </a:rPr>
              <a:t>Give an example? (using ‘such as’, ‘For example’, ‘For instance’…)</a:t>
            </a:r>
          </a:p>
          <a:p>
            <a:pPr marL="457200" indent="-457200" algn="just">
              <a:buFontTx/>
              <a:buChar char="-"/>
            </a:pPr>
            <a:r>
              <a:rPr lang="en-GB" sz="2200" dirty="0">
                <a:solidFill>
                  <a:srgbClr val="002060"/>
                </a:solidFill>
              </a:rPr>
              <a:t>Organise your ideas more clearly? (using ‘Firstly’, ‘Secondly’, ‘Finally’…)</a:t>
            </a:r>
          </a:p>
          <a:p>
            <a:pPr marL="457200" indent="-457200" algn="just">
              <a:buFontTx/>
              <a:buChar char="-"/>
            </a:pPr>
            <a:r>
              <a:rPr lang="en-GB" sz="2200" dirty="0">
                <a:solidFill>
                  <a:srgbClr val="002060"/>
                </a:solidFill>
              </a:rPr>
              <a:t>Explain why something is important or significant? (using ‘Consequently’, ‘For this reason’…)</a:t>
            </a:r>
          </a:p>
          <a:p>
            <a:pPr algn="just"/>
            <a:endParaRPr lang="en-US" sz="2200" dirty="0">
              <a:solidFill>
                <a:srgbClr val="00206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38AED-C1CB-9843-8197-E6A714CAD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F502AA-C8CB-4132-B592-CA60B7C38ACE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02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C3919-3521-95EA-A3FC-819B768C8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Your Turn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C8BC1-F0B9-5945-CD35-2768F6A89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732791"/>
          </a:xfrm>
        </p:spPr>
        <p:txBody>
          <a:bodyPr/>
          <a:lstStyle/>
          <a:p>
            <a:pPr marL="0" indent="0" algn="l" rtl="0" fontAlgn="base">
              <a:lnSpc>
                <a:spcPts val="2775"/>
              </a:lnSpc>
              <a:buNone/>
            </a:pPr>
            <a:r>
              <a:rPr lang="en-US" b="0" i="0" u="none" strike="noStrike" dirty="0">
                <a:solidFill>
                  <a:srgbClr val="002060"/>
                </a:solidFill>
                <a:effectLst/>
                <a:latin typeface="Myriad Pro"/>
              </a:rPr>
              <a:t>Now look at the 2</a:t>
            </a:r>
            <a:r>
              <a:rPr lang="en-US" b="0" i="0" u="none" strike="noStrike" baseline="30000" dirty="0">
                <a:solidFill>
                  <a:srgbClr val="002060"/>
                </a:solidFill>
                <a:effectLst/>
                <a:latin typeface="Myriad Pro"/>
              </a:rPr>
              <a:t>nd</a:t>
            </a:r>
            <a:r>
              <a:rPr lang="en-US" b="0" i="0" u="none" strike="noStrike" dirty="0">
                <a:solidFill>
                  <a:srgbClr val="002060"/>
                </a:solidFill>
                <a:effectLst/>
                <a:latin typeface="Myriad Pro"/>
              </a:rPr>
              <a:t> draft of the paragraph you wrote and then fixed after the TEEL lesson</a:t>
            </a:r>
            <a:endParaRPr lang="en-US" b="0" i="0" dirty="0">
              <a:solidFill>
                <a:srgbClr val="002060"/>
              </a:solidFill>
              <a:effectLst/>
              <a:latin typeface="Segoe UI" panose="020B0502040204020203" pitchFamily="34" charset="0"/>
              <a:cs typeface="Segoe UI"/>
            </a:endParaRPr>
          </a:p>
          <a:p>
            <a:pPr algn="l" rtl="0" fontAlgn="base">
              <a:lnSpc>
                <a:spcPts val="2775"/>
              </a:lnSpc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2060"/>
                </a:solidFill>
                <a:effectLst/>
                <a:latin typeface="Myriad Pro"/>
              </a:rPr>
              <a:t>Does it have any linking devices?</a:t>
            </a:r>
            <a:endParaRPr lang="en-US" b="0" i="0">
              <a:solidFill>
                <a:srgbClr val="002060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 algn="l" rtl="0" fontAlgn="base">
              <a:lnSpc>
                <a:spcPts val="2775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Myriad Pro"/>
              </a:rPr>
              <a:t>Are your ideas clearly (e.g. coherently) expressed?</a:t>
            </a:r>
            <a:endParaRPr lang="en-US" b="0" i="0">
              <a:solidFill>
                <a:srgbClr val="002060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 algn="l" rtl="0" fontAlgn="base">
              <a:lnSpc>
                <a:spcPts val="2775"/>
              </a:lnSpc>
            </a:pPr>
            <a:r>
              <a:rPr lang="en-US" b="0" i="0" u="none" strike="noStrike" dirty="0">
                <a:solidFill>
                  <a:srgbClr val="002060"/>
                </a:solidFill>
                <a:effectLst/>
                <a:latin typeface="Myriad Pro"/>
              </a:rPr>
              <a:t>Take 10 minutes to edit your paragraph or rewrite it so that it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Myriad Pro"/>
              </a:rPr>
              <a:t> is more </a:t>
            </a:r>
            <a:r>
              <a:rPr lang="en-US" b="1" i="0" u="none" strike="noStrike" dirty="0">
                <a:solidFill>
                  <a:srgbClr val="173AFF"/>
                </a:solidFill>
                <a:effectLst/>
                <a:latin typeface="Myriad Pro"/>
              </a:rPr>
              <a:t>coherent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Myriad Pro"/>
              </a:rPr>
              <a:t> and </a:t>
            </a:r>
            <a:r>
              <a:rPr lang="en-US" b="1" i="0" u="none" strike="noStrike" dirty="0">
                <a:solidFill>
                  <a:srgbClr val="173AFF"/>
                </a:solidFill>
                <a:effectLst/>
                <a:latin typeface="Myriad Pro"/>
              </a:rPr>
              <a:t>cohesive</a:t>
            </a:r>
            <a:endParaRPr lang="en-US" b="1" i="0" dirty="0">
              <a:solidFill>
                <a:srgbClr val="173AFF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EC129-CD04-E208-F9DE-3805390E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06/11/2025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717665"/>
      </p:ext>
    </p:extLst>
  </p:cSld>
  <p:clrMapOvr>
    <a:masterClrMapping/>
  </p:clrMapOvr>
</p:sld>
</file>

<file path=ppt/theme/theme1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539</Words>
  <Application>Microsoft Office PowerPoint</Application>
  <PresentationFormat>Widescreen</PresentationFormat>
  <Paragraphs>47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3_20140311PresentationUWTSDTemplate</vt:lpstr>
      <vt:lpstr>1_20140311PresentationUWTSDTemplate</vt:lpstr>
      <vt:lpstr>LCHS4001_LON  Academic Skills and Employability Skills (ACE)  </vt:lpstr>
      <vt:lpstr>Activity 1</vt:lpstr>
      <vt:lpstr>Activity 1 Answers</vt:lpstr>
      <vt:lpstr>Activity 1 Answers</vt:lpstr>
      <vt:lpstr>Activity 2</vt:lpstr>
      <vt:lpstr>Activity 2 Answers</vt:lpstr>
      <vt:lpstr>How to use cohesive devices in your own writing</vt:lpstr>
      <vt:lpstr>Your Turn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Naomi Doerge</cp:lastModifiedBy>
  <cp:revision>53</cp:revision>
  <dcterms:created xsi:type="dcterms:W3CDTF">2024-10-16T14:18:27Z</dcterms:created>
  <dcterms:modified xsi:type="dcterms:W3CDTF">2025-11-06T18:15:20Z</dcterms:modified>
</cp:coreProperties>
</file>