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055653-35F2-4625-A712-72F8DD59AE1C}" type="datetimeFigureOut">
              <a:rPr lang="en-GB" smtClean="0"/>
              <a:t>29/07/2025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C87540-DDFA-4C2E-9DC5-AB136D50BD0A}" type="slidenum">
              <a:rPr lang="en-GB" smtClean="0"/>
              <a:t>‹#›</a:t>
            </a:fld>
            <a:endParaRPr lang="en-GB"/>
          </a:p>
        </p:txBody>
      </p:sp>
    </p:spTree>
    <p:extLst>
      <p:ext uri="{BB962C8B-B14F-4D97-AF65-F5344CB8AC3E}">
        <p14:creationId xmlns:p14="http://schemas.microsoft.com/office/powerpoint/2010/main" val="2357713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DC87540-DDFA-4C2E-9DC5-AB136D50BD0A}" type="slidenum">
              <a:rPr lang="en-GB" smtClean="0"/>
              <a:t>1</a:t>
            </a:fld>
            <a:endParaRPr lang="en-GB"/>
          </a:p>
        </p:txBody>
      </p:sp>
    </p:spTree>
    <p:extLst>
      <p:ext uri="{BB962C8B-B14F-4D97-AF65-F5344CB8AC3E}">
        <p14:creationId xmlns:p14="http://schemas.microsoft.com/office/powerpoint/2010/main" val="806870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7/29/2025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125736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7/29/2025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273426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7/29/2025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8182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7/29/2025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077208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7/29/2025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027085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7/29/2025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99499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7/29/2025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864585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7/29/2025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85859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7/29/2025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160725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7/29/2025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597082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7/29/2025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1096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7/29/2025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4425116"/>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87" r:id="rId4"/>
    <p:sldLayoutId id="2147483688" r:id="rId5"/>
    <p:sldLayoutId id="2147483693" r:id="rId6"/>
    <p:sldLayoutId id="2147483689" r:id="rId7"/>
    <p:sldLayoutId id="2147483690" r:id="rId8"/>
    <p:sldLayoutId id="2147483691" r:id="rId9"/>
    <p:sldLayoutId id="2147483692" r:id="rId10"/>
    <p:sldLayoutId id="2147483694"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E028850-8AC1-59E7-75AF-89DD345E2FC0}"/>
              </a:ext>
            </a:extLst>
          </p:cNvPr>
          <p:cNvSpPr/>
          <p:nvPr/>
        </p:nvSpPr>
        <p:spPr>
          <a:xfrm>
            <a:off x="3230336" y="43542"/>
            <a:ext cx="4207328" cy="762000"/>
          </a:xfrm>
          <a:prstGeom prst="rect">
            <a:avLst/>
          </a:prstGeom>
          <a:solidFill>
            <a:srgbClr val="FFFF99"/>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000" dirty="0">
                <a:solidFill>
                  <a:schemeClr val="tx1"/>
                </a:solidFill>
                <a:latin typeface="Times New Roman" panose="02020603050405020304" pitchFamily="18" charset="0"/>
                <a:cs typeface="Times New Roman" panose="02020603050405020304" pitchFamily="18" charset="0"/>
              </a:rPr>
              <a:t>How to create a chart in a Word document </a:t>
            </a:r>
            <a:endParaRPr lang="en-GB" sz="2000" dirty="0">
              <a:solidFill>
                <a:schemeClr val="tx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A0C98689-1A75-0720-892D-74939DC60E95}"/>
              </a:ext>
            </a:extLst>
          </p:cNvPr>
          <p:cNvSpPr/>
          <p:nvPr/>
        </p:nvSpPr>
        <p:spPr>
          <a:xfrm>
            <a:off x="9224498" y="4136572"/>
            <a:ext cx="2997578" cy="2656113"/>
          </a:xfrm>
          <a:prstGeom prst="rect">
            <a:avLst/>
          </a:prstGeom>
          <a:solidFill>
            <a:schemeClr val="accent1">
              <a:lumMod val="20000"/>
              <a:lumOff val="80000"/>
            </a:schemeClr>
          </a:solidFill>
          <a:ln/>
        </p:spPr>
        <p:style>
          <a:lnRef idx="1">
            <a:schemeClr val="accent5"/>
          </a:lnRef>
          <a:fillRef idx="2">
            <a:schemeClr val="accent5"/>
          </a:fillRef>
          <a:effectRef idx="1">
            <a:schemeClr val="accent5"/>
          </a:effectRef>
          <a:fontRef idx="minor">
            <a:schemeClr val="dk1"/>
          </a:fontRef>
        </p:style>
        <p:txBody>
          <a:bodyPr rtlCol="0" anchor="ctr"/>
          <a:lstStyle/>
          <a:p>
            <a:r>
              <a:rPr lang="en-GB" sz="900" b="1" dirty="0">
                <a:solidFill>
                  <a:schemeClr val="tx1"/>
                </a:solidFill>
                <a:latin typeface="Times New Roman" panose="02020603050405020304" pitchFamily="18" charset="0"/>
                <a:cs typeface="Times New Roman" panose="02020603050405020304" pitchFamily="18" charset="0"/>
              </a:rPr>
              <a:t>Chart updates:</a:t>
            </a:r>
            <a:r>
              <a:rPr lang="en-GB" sz="900" dirty="0">
                <a:solidFill>
                  <a:schemeClr val="tx1"/>
                </a:solidFill>
                <a:latin typeface="Times New Roman" panose="02020603050405020304" pitchFamily="18" charset="0"/>
                <a:cs typeface="Times New Roman" panose="02020603050405020304" pitchFamily="18" charset="0"/>
              </a:rPr>
              <a:t> After one can enter the modified data or any changes in the Word Excel sheet or the spreadsheet, then the chart will also automatically update to effectively reflect the changes </a:t>
            </a:r>
            <a:r>
              <a:rPr lang="en-GB" sz="900" dirty="0" err="1">
                <a:solidFill>
                  <a:schemeClr val="tx1"/>
                </a:solidFill>
                <a:latin typeface="Times New Roman" panose="02020603050405020304" pitchFamily="18" charset="0"/>
                <a:cs typeface="Times New Roman" panose="02020603050405020304" pitchFamily="18" charset="0"/>
              </a:rPr>
              <a:t>Universalclass</a:t>
            </a:r>
            <a:r>
              <a:rPr lang="en-GB" sz="900" dirty="0">
                <a:solidFill>
                  <a:schemeClr val="tx1"/>
                </a:solidFill>
                <a:latin typeface="Times New Roman" panose="02020603050405020304" pitchFamily="18" charset="0"/>
                <a:cs typeface="Times New Roman" panose="02020603050405020304" pitchFamily="18" charset="0"/>
              </a:rPr>
              <a:t>, 2025). If one can try to make any changes in future, it also dynamically changes the data sheet.</a:t>
            </a:r>
          </a:p>
          <a:p>
            <a:r>
              <a:rPr lang="en-GB" sz="900" b="1" dirty="0">
                <a:solidFill>
                  <a:schemeClr val="tx1"/>
                </a:solidFill>
                <a:latin typeface="Times New Roman" panose="02020603050405020304" pitchFamily="18" charset="0"/>
                <a:cs typeface="Times New Roman" panose="02020603050405020304" pitchFamily="18" charset="0"/>
              </a:rPr>
              <a:t>Close spreadsheet: </a:t>
            </a:r>
            <a:r>
              <a:rPr lang="en-GB" sz="900" dirty="0">
                <a:solidFill>
                  <a:schemeClr val="tx1"/>
                </a:solidFill>
                <a:latin typeface="Times New Roman" panose="02020603050405020304" pitchFamily="18" charset="0"/>
                <a:cs typeface="Times New Roman" panose="02020603050405020304" pitchFamily="18" charset="0"/>
              </a:rPr>
              <a:t>After one has put the data or information in the data sheet or entered all necessary data, and this chart in Word will be displayed accordingly, just close the spreadsheet window. </a:t>
            </a:r>
          </a:p>
          <a:p>
            <a:r>
              <a:rPr lang="en-GB" sz="900" b="1" dirty="0">
                <a:solidFill>
                  <a:schemeClr val="tx1"/>
                </a:solidFill>
                <a:latin typeface="Times New Roman" panose="02020603050405020304" pitchFamily="18" charset="0"/>
                <a:cs typeface="Times New Roman" panose="02020603050405020304" pitchFamily="18" charset="0"/>
              </a:rPr>
              <a:t>Customise: </a:t>
            </a:r>
            <a:r>
              <a:rPr lang="en-GB" sz="900" dirty="0">
                <a:solidFill>
                  <a:schemeClr val="tx1"/>
                </a:solidFill>
                <a:latin typeface="Times New Roman" panose="02020603050405020304" pitchFamily="18" charset="0"/>
                <a:cs typeface="Times New Roman" panose="02020603050405020304" pitchFamily="18" charset="0"/>
              </a:rPr>
              <a:t>After completing all the required steps to create an effective chart with data or information, one can customise the chart through its appearance. One can also make it perfect through using data labels, adding the tiles or name, changing colours in this chart or changing to visually attractive using various chart tools. The changes will appear when one can use the chart tools and click on this colouring chart.</a:t>
            </a:r>
          </a:p>
        </p:txBody>
      </p:sp>
      <p:sp>
        <p:nvSpPr>
          <p:cNvPr id="7" name="Rectangle 6">
            <a:extLst>
              <a:ext uri="{FF2B5EF4-FFF2-40B4-BE49-F238E27FC236}">
                <a16:creationId xmlns:a16="http://schemas.microsoft.com/office/drawing/2014/main" id="{9AF044FF-1EA6-5BB2-182E-7352A8F8DA89}"/>
              </a:ext>
            </a:extLst>
          </p:cNvPr>
          <p:cNvSpPr/>
          <p:nvPr/>
        </p:nvSpPr>
        <p:spPr>
          <a:xfrm>
            <a:off x="10128440" y="-76198"/>
            <a:ext cx="2030188" cy="2547251"/>
          </a:xfrm>
          <a:prstGeom prst="rect">
            <a:avLst/>
          </a:prstGeom>
          <a:solidFill>
            <a:schemeClr val="tx2">
              <a:lumMod val="10000"/>
              <a:lumOff val="90000"/>
            </a:schemeClr>
          </a:solidFill>
          <a:ln/>
        </p:spPr>
        <p:style>
          <a:lnRef idx="1">
            <a:schemeClr val="accent2"/>
          </a:lnRef>
          <a:fillRef idx="2">
            <a:schemeClr val="accent2"/>
          </a:fillRef>
          <a:effectRef idx="1">
            <a:schemeClr val="accent2"/>
          </a:effectRef>
          <a:fontRef idx="minor">
            <a:schemeClr val="dk1"/>
          </a:fontRef>
        </p:style>
        <p:txBody>
          <a:bodyPr rtlCol="0" anchor="ctr"/>
          <a:lstStyle/>
          <a:p>
            <a:r>
              <a:rPr lang="en-GB" sz="800" b="1" dirty="0">
                <a:solidFill>
                  <a:schemeClr val="tx1"/>
                </a:solidFill>
                <a:latin typeface="Times New Roman" panose="02020603050405020304" pitchFamily="18" charset="0"/>
                <a:cs typeface="Times New Roman" panose="02020603050405020304" pitchFamily="18" charset="0"/>
              </a:rPr>
              <a:t>Steps</a:t>
            </a:r>
            <a:endParaRPr lang="en-GB" sz="800" dirty="0">
              <a:solidFill>
                <a:schemeClr val="tx1"/>
              </a:solidFill>
              <a:latin typeface="Times New Roman" panose="02020603050405020304" pitchFamily="18" charset="0"/>
              <a:cs typeface="Times New Roman" panose="02020603050405020304" pitchFamily="18" charset="0"/>
            </a:endParaRPr>
          </a:p>
          <a:p>
            <a:r>
              <a:rPr lang="en-GB" sz="800" b="1" dirty="0">
                <a:solidFill>
                  <a:schemeClr val="tx1"/>
                </a:solidFill>
                <a:latin typeface="Times New Roman" panose="02020603050405020304" pitchFamily="18" charset="0"/>
                <a:cs typeface="Times New Roman" panose="02020603050405020304" pitchFamily="18" charset="0"/>
              </a:rPr>
              <a:t>Open the Insert Tab: </a:t>
            </a:r>
            <a:r>
              <a:rPr lang="en-GB" sz="800" dirty="0">
                <a:solidFill>
                  <a:schemeClr val="tx1"/>
                </a:solidFill>
                <a:latin typeface="Times New Roman" panose="02020603050405020304" pitchFamily="18" charset="0"/>
                <a:cs typeface="Times New Roman" panose="02020603050405020304" pitchFamily="18" charset="0"/>
              </a:rPr>
              <a:t>To create a chart in a Word document, one has to open the Word document’s Excel sheet step by step. The first step is to open spreadsheet applications such as Word and Excel. Then locate the insert tap and click on it in the ribbon menu. </a:t>
            </a:r>
          </a:p>
          <a:p>
            <a:r>
              <a:rPr lang="en-GB" sz="800" b="1" dirty="0">
                <a:solidFill>
                  <a:schemeClr val="tx1"/>
                </a:solidFill>
                <a:latin typeface="Times New Roman" panose="02020603050405020304" pitchFamily="18" charset="0"/>
                <a:cs typeface="Times New Roman" panose="02020603050405020304" pitchFamily="18" charset="0"/>
              </a:rPr>
              <a:t>Select chart: </a:t>
            </a:r>
            <a:r>
              <a:rPr lang="en-GB" sz="800" dirty="0">
                <a:solidFill>
                  <a:schemeClr val="tx1"/>
                </a:solidFill>
                <a:latin typeface="Times New Roman" panose="02020603050405020304" pitchFamily="18" charset="0"/>
                <a:cs typeface="Times New Roman" panose="02020603050405020304" pitchFamily="18" charset="0"/>
              </a:rPr>
              <a:t>the next step is to select a chart within the Insert tab. Then find the Illustrations or chart and lastly click on the chart tab to select the chart. After selecting the types of charts, click on the ok button to select the chosen chart.</a:t>
            </a:r>
          </a:p>
        </p:txBody>
      </p:sp>
      <p:sp>
        <p:nvSpPr>
          <p:cNvPr id="8" name="Rectangle 7">
            <a:extLst>
              <a:ext uri="{FF2B5EF4-FFF2-40B4-BE49-F238E27FC236}">
                <a16:creationId xmlns:a16="http://schemas.microsoft.com/office/drawing/2014/main" id="{8DD115F7-D12B-5865-6C89-CA49AAF2672B}"/>
              </a:ext>
            </a:extLst>
          </p:cNvPr>
          <p:cNvSpPr/>
          <p:nvPr/>
        </p:nvSpPr>
        <p:spPr>
          <a:xfrm>
            <a:off x="-1" y="0"/>
            <a:ext cx="3260271" cy="2503713"/>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r>
              <a:rPr lang="en-GB" sz="1000" b="1" dirty="0">
                <a:solidFill>
                  <a:schemeClr val="tx1"/>
                </a:solidFill>
                <a:latin typeface="Times New Roman" panose="02020603050405020304" pitchFamily="18" charset="0"/>
                <a:cs typeface="Times New Roman" panose="02020603050405020304" pitchFamily="18" charset="0"/>
              </a:rPr>
              <a:t>How to create a chart in a Word document </a:t>
            </a:r>
            <a:endParaRPr lang="en-GB" sz="1000" dirty="0">
              <a:solidFill>
                <a:schemeClr val="tx1"/>
              </a:solidFill>
              <a:latin typeface="Times New Roman" panose="02020603050405020304" pitchFamily="18" charset="0"/>
              <a:cs typeface="Times New Roman" panose="02020603050405020304" pitchFamily="18" charset="0"/>
            </a:endParaRPr>
          </a:p>
          <a:p>
            <a:r>
              <a:rPr lang="en-GB" sz="1000" dirty="0">
                <a:solidFill>
                  <a:schemeClr val="tx1"/>
                </a:solidFill>
                <a:latin typeface="Times New Roman" panose="02020603050405020304" pitchFamily="18" charset="0"/>
                <a:cs typeface="Times New Roman" panose="02020603050405020304" pitchFamily="18" charset="0"/>
              </a:rPr>
              <a:t>In a Word document, charts are a graphical representation of data that is used to display in a visual and easily understandable format. This can be used to show trend data series and display a large or complex data set (Microsoft, 2025). To create a chart in a Word document, at first, it is important to open the Word document and navigate to the Insert tab, then select a chart and select chart types and then input the data into this chart, and lastly, the chart is automatically updated to the modified data. A chart will help to visualise the relevant data in a great way. It also helps to effectively reflect one's own data or information.  </a:t>
            </a:r>
          </a:p>
          <a:p>
            <a:pPr algn="ctr"/>
            <a:endParaRPr lang="en-GB" sz="1000" dirty="0">
              <a:solidFill>
                <a:schemeClr val="tx1"/>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B3578E4F-D904-8956-8FAD-CF50F228D83C}"/>
              </a:ext>
            </a:extLst>
          </p:cNvPr>
          <p:cNvSpPr/>
          <p:nvPr/>
        </p:nvSpPr>
        <p:spPr>
          <a:xfrm>
            <a:off x="3433012" y="2525485"/>
            <a:ext cx="3047999" cy="2144487"/>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r>
              <a:rPr lang="en-GB" sz="800" b="1" dirty="0">
                <a:solidFill>
                  <a:schemeClr val="tx1"/>
                </a:solidFill>
                <a:latin typeface="Times New Roman" panose="02020603050405020304" pitchFamily="18" charset="0"/>
                <a:cs typeface="Times New Roman" panose="02020603050405020304" pitchFamily="18" charset="0"/>
              </a:rPr>
              <a:t>Choose types of a chart: </a:t>
            </a:r>
            <a:r>
              <a:rPr lang="en-GB" sz="800" dirty="0">
                <a:solidFill>
                  <a:schemeClr val="tx1"/>
                </a:solidFill>
                <a:latin typeface="Times New Roman" panose="02020603050405020304" pitchFamily="18" charset="0"/>
                <a:cs typeface="Times New Roman" panose="02020603050405020304" pitchFamily="18" charset="0"/>
              </a:rPr>
              <a:t>After completing the two important steps after selecting a chart, a dialogue box or menu bar will appear and it will offer to select the chart types that include column, line, pie, scatter or bar, etc. After selecting the chart types among the huge types, it can help an individual to represent the data. </a:t>
            </a:r>
          </a:p>
          <a:p>
            <a:r>
              <a:rPr lang="en-GB" sz="800" b="1" dirty="0">
                <a:solidFill>
                  <a:schemeClr val="tx1"/>
                </a:solidFill>
                <a:latin typeface="Times New Roman" panose="02020603050405020304" pitchFamily="18" charset="0"/>
                <a:cs typeface="Times New Roman" panose="02020603050405020304" pitchFamily="18" charset="0"/>
              </a:rPr>
              <a:t>Enter correct data:</a:t>
            </a:r>
            <a:r>
              <a:rPr lang="en-GB" sz="800" dirty="0">
                <a:solidFill>
                  <a:schemeClr val="tx1"/>
                </a:solidFill>
                <a:latin typeface="Times New Roman" panose="02020603050405020304" pitchFamily="18" charset="0"/>
                <a:cs typeface="Times New Roman" panose="02020603050405020304" pitchFamily="18" charset="0"/>
              </a:rPr>
              <a:t> After selecting the chart type, the window of the spreadsheet will open. This is where one can effectively put the correct data. After entering the correct data, it will replace the default sample data with one’s actual data. The chart in the Word document will update in real time as one can modify the data in the spreadsheet.</a:t>
            </a:r>
          </a:p>
        </p:txBody>
      </p:sp>
      <p:sp>
        <p:nvSpPr>
          <p:cNvPr id="12" name="Rectangle 11">
            <a:extLst>
              <a:ext uri="{FF2B5EF4-FFF2-40B4-BE49-F238E27FC236}">
                <a16:creationId xmlns:a16="http://schemas.microsoft.com/office/drawing/2014/main" id="{62636C8D-DD59-B1CC-0FF8-BDC4D158EC16}"/>
              </a:ext>
            </a:extLst>
          </p:cNvPr>
          <p:cNvSpPr/>
          <p:nvPr/>
        </p:nvSpPr>
        <p:spPr>
          <a:xfrm>
            <a:off x="3433012" y="4691743"/>
            <a:ext cx="3265715" cy="2209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800" b="1" dirty="0">
                <a:solidFill>
                  <a:schemeClr val="tx1"/>
                </a:solidFill>
                <a:latin typeface="Times New Roman" panose="02020603050405020304" pitchFamily="18" charset="0"/>
                <a:cs typeface="Times New Roman" panose="02020603050405020304" pitchFamily="18" charset="0"/>
              </a:rPr>
              <a:t>Reference</a:t>
            </a:r>
          </a:p>
          <a:p>
            <a:pPr algn="just"/>
            <a:r>
              <a:rPr lang="en-US" sz="800" dirty="0" err="1">
                <a:solidFill>
                  <a:schemeClr val="tx1"/>
                </a:solidFill>
                <a:latin typeface="Times New Roman" panose="02020603050405020304" pitchFamily="18" charset="0"/>
                <a:cs typeface="Times New Roman" panose="02020603050405020304" pitchFamily="18" charset="0"/>
              </a:rPr>
              <a:t>Computerhope</a:t>
            </a:r>
            <a:r>
              <a:rPr lang="en-US" sz="800" dirty="0">
                <a:solidFill>
                  <a:schemeClr val="tx1"/>
                </a:solidFill>
                <a:latin typeface="Times New Roman" panose="02020603050405020304" pitchFamily="18" charset="0"/>
                <a:cs typeface="Times New Roman" panose="02020603050405020304" pitchFamily="18" charset="0"/>
              </a:rPr>
              <a:t>, (2025) How to create a chart or graph in Microsoft word. Available at: https://www.computerhope.com/issues/ch001895.htm (Accessed: 29 July 2025). </a:t>
            </a:r>
          </a:p>
          <a:p>
            <a:pPr algn="just"/>
            <a:r>
              <a:rPr lang="en-US" sz="800" dirty="0">
                <a:solidFill>
                  <a:schemeClr val="tx1"/>
                </a:solidFill>
                <a:latin typeface="Times New Roman" panose="02020603050405020304" pitchFamily="18" charset="0"/>
                <a:cs typeface="Times New Roman" panose="02020603050405020304" pitchFamily="18" charset="0"/>
              </a:rPr>
              <a:t>Microsoft (2025) Microsoft Support. Available at: https://support.microsoft.com/en-us/office/present-data-in-a-chart-58516b99-55fc-4f45-ac81-cc6868a18a8a (Accessed: 29 July 2025). </a:t>
            </a:r>
          </a:p>
          <a:p>
            <a:pPr algn="just"/>
            <a:r>
              <a:rPr lang="en-US" sz="800" dirty="0" err="1">
                <a:solidFill>
                  <a:schemeClr val="tx1"/>
                </a:solidFill>
                <a:latin typeface="Times New Roman" panose="02020603050405020304" pitchFamily="18" charset="0"/>
                <a:cs typeface="Times New Roman" panose="02020603050405020304" pitchFamily="18" charset="0"/>
              </a:rPr>
              <a:t>Universalclass</a:t>
            </a:r>
            <a:r>
              <a:rPr lang="en-US" sz="800" dirty="0">
                <a:solidFill>
                  <a:schemeClr val="tx1"/>
                </a:solidFill>
                <a:latin typeface="Times New Roman" panose="02020603050405020304" pitchFamily="18" charset="0"/>
                <a:cs typeface="Times New Roman" panose="02020603050405020304" pitchFamily="18" charset="0"/>
              </a:rPr>
              <a:t>, (2025) Using charts in PowerPoint 2019 UniversalClass.com. Available at: https://www.universalclass.com/articles/computers/using-charts-in-powerpoint-2019.htm#:~:text=When%20you%20change%20this%20content%20in%20the,in%20the%20visual%20graph%20representation%20as%20well. (Accessed: 29 July 2025). </a:t>
            </a:r>
          </a:p>
        </p:txBody>
      </p:sp>
      <p:pic>
        <p:nvPicPr>
          <p:cNvPr id="15" name="Picture 14">
            <a:extLst>
              <a:ext uri="{FF2B5EF4-FFF2-40B4-BE49-F238E27FC236}">
                <a16:creationId xmlns:a16="http://schemas.microsoft.com/office/drawing/2014/main" id="{47C54434-2147-15B1-E30D-3596863C5BD8}"/>
              </a:ext>
            </a:extLst>
          </p:cNvPr>
          <p:cNvPicPr>
            <a:picLocks noChangeAspect="1"/>
          </p:cNvPicPr>
          <p:nvPr/>
        </p:nvPicPr>
        <p:blipFill>
          <a:blip r:embed="rId3"/>
          <a:stretch>
            <a:fillRect/>
          </a:stretch>
        </p:blipFill>
        <p:spPr>
          <a:xfrm>
            <a:off x="0" y="4648201"/>
            <a:ext cx="3433012" cy="2209800"/>
          </a:xfrm>
          <a:prstGeom prst="rect">
            <a:avLst/>
          </a:prstGeom>
        </p:spPr>
      </p:pic>
      <p:pic>
        <p:nvPicPr>
          <p:cNvPr id="17" name="Picture 16">
            <a:extLst>
              <a:ext uri="{FF2B5EF4-FFF2-40B4-BE49-F238E27FC236}">
                <a16:creationId xmlns:a16="http://schemas.microsoft.com/office/drawing/2014/main" id="{46AE03DD-BC49-49DA-BF03-E838C5CE3695}"/>
              </a:ext>
            </a:extLst>
          </p:cNvPr>
          <p:cNvPicPr>
            <a:picLocks noChangeAspect="1"/>
          </p:cNvPicPr>
          <p:nvPr/>
        </p:nvPicPr>
        <p:blipFill>
          <a:blip r:embed="rId4"/>
          <a:stretch>
            <a:fillRect/>
          </a:stretch>
        </p:blipFill>
        <p:spPr>
          <a:xfrm>
            <a:off x="7464457" y="10886"/>
            <a:ext cx="2678005" cy="2460167"/>
          </a:xfrm>
          <a:prstGeom prst="rect">
            <a:avLst/>
          </a:prstGeom>
        </p:spPr>
      </p:pic>
      <p:pic>
        <p:nvPicPr>
          <p:cNvPr id="19" name="Picture 18">
            <a:extLst>
              <a:ext uri="{FF2B5EF4-FFF2-40B4-BE49-F238E27FC236}">
                <a16:creationId xmlns:a16="http://schemas.microsoft.com/office/drawing/2014/main" id="{6A03FD92-665D-2A9F-EAD5-0AF5EDAD24C5}"/>
              </a:ext>
            </a:extLst>
          </p:cNvPr>
          <p:cNvPicPr>
            <a:picLocks noChangeAspect="1"/>
          </p:cNvPicPr>
          <p:nvPr/>
        </p:nvPicPr>
        <p:blipFill>
          <a:blip r:embed="rId5"/>
          <a:stretch>
            <a:fillRect/>
          </a:stretch>
        </p:blipFill>
        <p:spPr>
          <a:xfrm>
            <a:off x="1" y="2525485"/>
            <a:ext cx="3463086" cy="2100943"/>
          </a:xfrm>
          <a:prstGeom prst="rect">
            <a:avLst/>
          </a:prstGeom>
        </p:spPr>
      </p:pic>
      <p:pic>
        <p:nvPicPr>
          <p:cNvPr id="21" name="Picture 20">
            <a:extLst>
              <a:ext uri="{FF2B5EF4-FFF2-40B4-BE49-F238E27FC236}">
                <a16:creationId xmlns:a16="http://schemas.microsoft.com/office/drawing/2014/main" id="{61364881-432B-5E79-C5F0-616BD0874567}"/>
              </a:ext>
            </a:extLst>
          </p:cNvPr>
          <p:cNvPicPr>
            <a:picLocks noChangeAspect="1"/>
          </p:cNvPicPr>
          <p:nvPr/>
        </p:nvPicPr>
        <p:blipFill>
          <a:blip r:embed="rId6"/>
          <a:stretch>
            <a:fillRect/>
          </a:stretch>
        </p:blipFill>
        <p:spPr>
          <a:xfrm>
            <a:off x="6698727" y="4669970"/>
            <a:ext cx="2495695" cy="2198916"/>
          </a:xfrm>
          <a:prstGeom prst="rect">
            <a:avLst/>
          </a:prstGeom>
        </p:spPr>
      </p:pic>
      <p:pic>
        <p:nvPicPr>
          <p:cNvPr id="23" name="Picture 22">
            <a:extLst>
              <a:ext uri="{FF2B5EF4-FFF2-40B4-BE49-F238E27FC236}">
                <a16:creationId xmlns:a16="http://schemas.microsoft.com/office/drawing/2014/main" id="{9CBCC250-7249-A06E-E30B-207F3AC42900}"/>
              </a:ext>
            </a:extLst>
          </p:cNvPr>
          <p:cNvPicPr>
            <a:picLocks noChangeAspect="1"/>
          </p:cNvPicPr>
          <p:nvPr/>
        </p:nvPicPr>
        <p:blipFill>
          <a:blip r:embed="rId7"/>
          <a:stretch>
            <a:fillRect/>
          </a:stretch>
        </p:blipFill>
        <p:spPr>
          <a:xfrm>
            <a:off x="6481011" y="2427515"/>
            <a:ext cx="2803212" cy="2275115"/>
          </a:xfrm>
          <a:prstGeom prst="rect">
            <a:avLst/>
          </a:prstGeom>
        </p:spPr>
      </p:pic>
      <p:pic>
        <p:nvPicPr>
          <p:cNvPr id="24" name="Picture 23">
            <a:extLst>
              <a:ext uri="{FF2B5EF4-FFF2-40B4-BE49-F238E27FC236}">
                <a16:creationId xmlns:a16="http://schemas.microsoft.com/office/drawing/2014/main" id="{A94891CE-EC95-1B32-6763-C72150F72337}"/>
              </a:ext>
            </a:extLst>
          </p:cNvPr>
          <p:cNvPicPr>
            <a:picLocks noChangeAspect="1"/>
          </p:cNvPicPr>
          <p:nvPr/>
        </p:nvPicPr>
        <p:blipFill>
          <a:blip r:embed="rId8"/>
          <a:stretch>
            <a:fillRect/>
          </a:stretch>
        </p:blipFill>
        <p:spPr>
          <a:xfrm>
            <a:off x="3248668" y="783770"/>
            <a:ext cx="4188995" cy="1698171"/>
          </a:xfrm>
          <a:prstGeom prst="rect">
            <a:avLst/>
          </a:prstGeom>
        </p:spPr>
      </p:pic>
      <p:pic>
        <p:nvPicPr>
          <p:cNvPr id="25" name="Picture 24">
            <a:extLst>
              <a:ext uri="{FF2B5EF4-FFF2-40B4-BE49-F238E27FC236}">
                <a16:creationId xmlns:a16="http://schemas.microsoft.com/office/drawing/2014/main" id="{83668233-70C4-F4D7-345B-71147BDD3810}"/>
              </a:ext>
            </a:extLst>
          </p:cNvPr>
          <p:cNvPicPr>
            <a:picLocks noChangeAspect="1"/>
          </p:cNvPicPr>
          <p:nvPr/>
        </p:nvPicPr>
        <p:blipFill>
          <a:blip r:embed="rId9"/>
          <a:stretch>
            <a:fillRect/>
          </a:stretch>
        </p:blipFill>
        <p:spPr>
          <a:xfrm>
            <a:off x="9224498" y="2481941"/>
            <a:ext cx="2934130" cy="1643744"/>
          </a:xfrm>
          <a:prstGeom prst="rect">
            <a:avLst/>
          </a:prstGeom>
        </p:spPr>
      </p:pic>
    </p:spTree>
    <p:extLst>
      <p:ext uri="{BB962C8B-B14F-4D97-AF65-F5344CB8AC3E}">
        <p14:creationId xmlns:p14="http://schemas.microsoft.com/office/powerpoint/2010/main" val="3832844276"/>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TotalTime>
  <Words>704</Words>
  <Application>Microsoft Office PowerPoint</Application>
  <PresentationFormat>Widescreen</PresentationFormat>
  <Paragraphs>16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Arial</vt:lpstr>
      <vt:lpstr>Grandview Display</vt:lpstr>
      <vt:lpstr>Times New Roman</vt:lpstr>
      <vt:lpstr>DashVTI</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amtresearchsol655@outlook.com</dc:creator>
  <cp:lastModifiedBy>LAPTOP LENOVO</cp:lastModifiedBy>
  <cp:revision>2</cp:revision>
  <dcterms:created xsi:type="dcterms:W3CDTF">2025-07-29T10:07:09Z</dcterms:created>
  <dcterms:modified xsi:type="dcterms:W3CDTF">2025-07-29T12:32:19Z</dcterms:modified>
</cp:coreProperties>
</file>