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872" autoAdjust="0"/>
  </p:normalViewPr>
  <p:slideViewPr>
    <p:cSldViewPr>
      <p:cViewPr varScale="1">
        <p:scale>
          <a:sx n="75" d="100"/>
          <a:sy n="75" d="100"/>
        </p:scale>
        <p:origin x="237" y="27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4F6533-8DCA-4E3C-8AD0-DC329A00AE3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87BA91-596D-464B-9FD5-847F4B726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98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7622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7854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2383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8307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7867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3757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734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6839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0992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2433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1190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7566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0130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4563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3138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0155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0422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9020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6217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39905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5782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54876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9139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1836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49337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29350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68717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2341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7999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5998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23329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71560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82567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7BA91-596D-464B-9FD5-847F4B72630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032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5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20014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5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20014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88340" y="1561591"/>
            <a:ext cx="5328285" cy="38665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5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20014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5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20014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5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20014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12076" y="126301"/>
            <a:ext cx="10965180" cy="13677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8340" y="1555497"/>
            <a:ext cx="10756900" cy="3896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42407" y="6565836"/>
            <a:ext cx="677544" cy="1600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5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288436" y="6430846"/>
            <a:ext cx="254000" cy="228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20014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87083" y="2305768"/>
            <a:ext cx="261175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 dirty="0">
                <a:solidFill>
                  <a:srgbClr val="FFFFFF"/>
                </a:solidFill>
              </a:rPr>
              <a:t>ACCA7028</a:t>
            </a:r>
            <a:endParaRPr sz="4800"/>
          </a:p>
        </p:txBody>
      </p:sp>
      <p:sp>
        <p:nvSpPr>
          <p:cNvPr id="4" name="object 4"/>
          <p:cNvSpPr txBox="1"/>
          <p:nvPr/>
        </p:nvSpPr>
        <p:spPr>
          <a:xfrm>
            <a:off x="1533970" y="3607384"/>
            <a:ext cx="9970135" cy="3190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49630" indent="1082040">
              <a:lnSpc>
                <a:spcPct val="120000"/>
              </a:lnSpc>
              <a:spcBef>
                <a:spcPts val="100"/>
              </a:spcBef>
            </a:pP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4400" b="1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Security</a:t>
            </a:r>
            <a:r>
              <a:rPr sz="4400" b="1" spc="-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4400" b="1" spc="-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Compliance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Week</a:t>
            </a:r>
            <a:r>
              <a:rPr sz="4400" b="1" spc="-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5</a:t>
            </a:r>
            <a:r>
              <a:rPr sz="4400" b="1" spc="-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:</a:t>
            </a:r>
            <a:r>
              <a:rPr sz="4400" b="1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Security</a:t>
            </a:r>
            <a:r>
              <a:rPr sz="4400" b="1" spc="-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Management</a:t>
            </a:r>
            <a:r>
              <a:rPr sz="4400" b="1" spc="-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Models</a:t>
            </a:r>
            <a:endParaRPr sz="4400">
              <a:latin typeface="Calibri"/>
              <a:cs typeface="Calibri"/>
            </a:endParaRPr>
          </a:p>
          <a:p>
            <a:pPr marL="3028315">
              <a:lnSpc>
                <a:spcPct val="100000"/>
              </a:lnSpc>
            </a:pP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440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Practices</a:t>
            </a:r>
            <a:endParaRPr sz="44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3130"/>
              </a:spcBef>
            </a:pPr>
            <a:r>
              <a:rPr sz="3200" spc="-25" dirty="0">
                <a:latin typeface="Arial"/>
                <a:cs typeface="Arial"/>
              </a:rPr>
              <a:t>•</a:t>
            </a:r>
            <a:r>
              <a:rPr sz="3200" spc="-25" dirty="0">
                <a:latin typeface="Segoe UI"/>
                <a:cs typeface="Segoe UI"/>
              </a:rPr>
              <a:t>1</a:t>
            </a:r>
            <a:endParaRPr sz="3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14074" y="461581"/>
            <a:ext cx="896493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Learning</a:t>
            </a:r>
            <a:r>
              <a:rPr spc="-85" dirty="0"/>
              <a:t> </a:t>
            </a:r>
            <a:r>
              <a:rPr dirty="0"/>
              <a:t>Objective(s)</a:t>
            </a:r>
            <a:r>
              <a:rPr spc="-95" dirty="0"/>
              <a:t> </a:t>
            </a:r>
            <a:r>
              <a:rPr dirty="0"/>
              <a:t>and</a:t>
            </a:r>
            <a:r>
              <a:rPr spc="-85" dirty="0"/>
              <a:t> </a:t>
            </a:r>
            <a:r>
              <a:rPr dirty="0"/>
              <a:t>Key</a:t>
            </a:r>
            <a:r>
              <a:rPr spc="-105" dirty="0"/>
              <a:t> </a:t>
            </a:r>
            <a:r>
              <a:rPr spc="-10" dirty="0"/>
              <a:t>Concepts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2201792"/>
            <a:ext cx="5054600" cy="284226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125095" indent="-342900">
              <a:lnSpc>
                <a:spcPts val="2590"/>
              </a:lnSpc>
              <a:spcBef>
                <a:spcPts val="425"/>
              </a:spcBef>
              <a:buFont typeface="Arial"/>
              <a:buChar char="•"/>
              <a:tabLst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Describe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dominant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InfoSec </a:t>
            </a:r>
            <a:r>
              <a:rPr sz="2400" dirty="0">
                <a:latin typeface="Calibri"/>
                <a:cs typeface="Calibri"/>
              </a:rPr>
              <a:t>management</a:t>
            </a:r>
            <a:r>
              <a:rPr sz="2400" spc="-9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models,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including </a:t>
            </a:r>
            <a:r>
              <a:rPr sz="2400" dirty="0">
                <a:latin typeface="Calibri"/>
                <a:cs typeface="Calibri"/>
              </a:rPr>
              <a:t>national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international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standards.</a:t>
            </a:r>
            <a:endParaRPr sz="2400">
              <a:latin typeface="Calibri"/>
              <a:cs typeface="Calibri"/>
            </a:endParaRPr>
          </a:p>
          <a:p>
            <a:pPr marL="355600" marR="641350" indent="-342900">
              <a:lnSpc>
                <a:spcPts val="2590"/>
              </a:lnSpc>
              <a:spcBef>
                <a:spcPts val="585"/>
              </a:spcBef>
              <a:buFont typeface="Arial"/>
              <a:buChar char="•"/>
              <a:tabLst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Explain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importance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access control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InfoSec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management.</a:t>
            </a:r>
            <a:endParaRPr sz="2400">
              <a:latin typeface="Calibri"/>
              <a:cs typeface="Calibri"/>
            </a:endParaRPr>
          </a:p>
          <a:p>
            <a:pPr marL="355600" marR="5080" indent="-342900">
              <a:lnSpc>
                <a:spcPts val="2590"/>
              </a:lnSpc>
              <a:spcBef>
                <a:spcPts val="580"/>
              </a:spcBef>
              <a:buFont typeface="Arial"/>
              <a:buChar char="•"/>
              <a:tabLst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Recommend</a:t>
            </a:r>
            <a:r>
              <a:rPr sz="2400" spc="-1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InfoSec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management </a:t>
            </a:r>
            <a:r>
              <a:rPr sz="2400" dirty="0">
                <a:latin typeface="Calibri"/>
                <a:cs typeface="Calibri"/>
              </a:rPr>
              <a:t>model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explain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how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be </a:t>
            </a:r>
            <a:r>
              <a:rPr sz="2400" dirty="0">
                <a:latin typeface="Calibri"/>
                <a:cs typeface="Calibri"/>
              </a:rPr>
              <a:t>tailored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suit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specific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organisation.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76340" y="2193379"/>
            <a:ext cx="3990340" cy="163512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</a:tabLst>
            </a:pPr>
            <a:r>
              <a:rPr sz="2400" dirty="0">
                <a:latin typeface="Calibri"/>
                <a:cs typeface="Calibri"/>
              </a:rPr>
              <a:t>InfoSec</a:t>
            </a:r>
            <a:r>
              <a:rPr sz="2400" spc="-1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Management</a:t>
            </a:r>
            <a:r>
              <a:rPr sz="2400" spc="-1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Models</a:t>
            </a:r>
            <a:endParaRPr sz="24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Font typeface="Arial"/>
              <a:buChar char="•"/>
              <a:tabLst>
                <a:tab pos="354965" algn="l"/>
              </a:tabLst>
            </a:pPr>
            <a:r>
              <a:rPr sz="2400" spc="-10" dirty="0">
                <a:latin typeface="Calibri"/>
                <a:cs typeface="Calibri"/>
              </a:rPr>
              <a:t>management.</a:t>
            </a:r>
            <a:endParaRPr sz="24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285"/>
              </a:spcBef>
              <a:buFont typeface="Arial"/>
              <a:buChar char="•"/>
              <a:tabLst>
                <a:tab pos="354965" algn="l"/>
              </a:tabLst>
            </a:pPr>
            <a:r>
              <a:rPr sz="2400" dirty="0">
                <a:latin typeface="Calibri"/>
                <a:cs typeface="Calibri"/>
              </a:rPr>
              <a:t>Access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Control</a:t>
            </a:r>
            <a:endParaRPr sz="24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Font typeface="Arial"/>
              <a:buChar char="•"/>
              <a:tabLst>
                <a:tab pos="354965" algn="l"/>
              </a:tabLst>
            </a:pPr>
            <a:r>
              <a:rPr sz="2400" dirty="0">
                <a:latin typeface="Calibri"/>
                <a:cs typeface="Calibri"/>
              </a:rPr>
              <a:t>Key</a:t>
            </a:r>
            <a:r>
              <a:rPr sz="2400" spc="-1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InfoSec</a:t>
            </a:r>
            <a:r>
              <a:rPr sz="2400" spc="-114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Practices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14400" y="1450555"/>
            <a:ext cx="4855845" cy="741680"/>
          </a:xfrm>
          <a:prstGeom prst="rect">
            <a:avLst/>
          </a:prstGeom>
          <a:solidFill>
            <a:srgbClr val="23B8D9"/>
          </a:solidFill>
        </p:spPr>
        <p:txBody>
          <a:bodyPr vert="horz" wrap="square" lIns="0" tIns="1949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535"/>
              </a:spcBef>
            </a:pPr>
            <a:r>
              <a:rPr sz="2200" b="1" dirty="0">
                <a:latin typeface="Arial"/>
                <a:cs typeface="Arial"/>
              </a:rPr>
              <a:t>Learning</a:t>
            </a:r>
            <a:r>
              <a:rPr sz="2200" b="1" spc="-75" dirty="0">
                <a:latin typeface="Arial"/>
                <a:cs typeface="Arial"/>
              </a:rPr>
              <a:t> </a:t>
            </a:r>
            <a:r>
              <a:rPr sz="2200" b="1" spc="-10" dirty="0">
                <a:latin typeface="Arial"/>
                <a:cs typeface="Arial"/>
              </a:rPr>
              <a:t>Objective(s)</a:t>
            </a:r>
            <a:endParaRPr sz="2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15366" y="1478724"/>
            <a:ext cx="4855845" cy="713740"/>
          </a:xfrm>
          <a:prstGeom prst="rect">
            <a:avLst/>
          </a:prstGeom>
          <a:solidFill>
            <a:srgbClr val="23B8D9"/>
          </a:solidFill>
        </p:spPr>
        <p:txBody>
          <a:bodyPr vert="horz" wrap="square" lIns="0" tIns="18097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425"/>
              </a:spcBef>
            </a:pPr>
            <a:r>
              <a:rPr sz="2200" b="1" dirty="0">
                <a:latin typeface="Arial"/>
                <a:cs typeface="Arial"/>
              </a:rPr>
              <a:t>Key</a:t>
            </a:r>
            <a:r>
              <a:rPr sz="2200" b="1" spc="-50" dirty="0">
                <a:latin typeface="Arial"/>
                <a:cs typeface="Arial"/>
              </a:rPr>
              <a:t> </a:t>
            </a:r>
            <a:r>
              <a:rPr sz="2200" b="1" spc="-10" dirty="0">
                <a:latin typeface="Arial"/>
                <a:cs typeface="Arial"/>
              </a:rPr>
              <a:t>Concepts</a:t>
            </a:r>
            <a:endParaRPr sz="2200">
              <a:latin typeface="Arial"/>
              <a:cs typeface="Arial"/>
            </a:endParaRPr>
          </a:p>
        </p:txBody>
      </p:sp>
    </p:spTree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58235" marR="5080" indent="-3199130">
              <a:lnSpc>
                <a:spcPct val="100000"/>
              </a:lnSpc>
              <a:spcBef>
                <a:spcPts val="100"/>
              </a:spcBef>
            </a:pPr>
            <a:r>
              <a:rPr dirty="0"/>
              <a:t>Introduction</a:t>
            </a:r>
            <a:r>
              <a:rPr spc="-135" dirty="0"/>
              <a:t> </a:t>
            </a:r>
            <a:r>
              <a:rPr dirty="0"/>
              <a:t>to</a:t>
            </a:r>
            <a:r>
              <a:rPr spc="-130" dirty="0"/>
              <a:t> </a:t>
            </a:r>
            <a:r>
              <a:rPr dirty="0"/>
              <a:t>Blueprints,</a:t>
            </a:r>
            <a:r>
              <a:rPr spc="-150" dirty="0"/>
              <a:t> </a:t>
            </a:r>
            <a:r>
              <a:rPr spc="-10" dirty="0"/>
              <a:t>Frameworks,</a:t>
            </a:r>
            <a:r>
              <a:rPr spc="-155" dirty="0"/>
              <a:t> </a:t>
            </a:r>
            <a:r>
              <a:rPr spc="-25" dirty="0"/>
              <a:t>and </a:t>
            </a:r>
            <a:r>
              <a:rPr dirty="0"/>
              <a:t>Security</a:t>
            </a:r>
            <a:r>
              <a:rPr spc="-60" dirty="0"/>
              <a:t> </a:t>
            </a:r>
            <a:r>
              <a:rPr spc="-10" dirty="0"/>
              <a:t>Models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0014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50" dirty="0"/>
              <a:t>3</a:t>
            </a:fld>
            <a:endParaRPr spc="-50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63117"/>
            <a:ext cx="10764520" cy="3545840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5600" marR="882650" indent="-342900">
              <a:lnSpc>
                <a:spcPts val="3240"/>
              </a:lnSpc>
              <a:spcBef>
                <a:spcPts val="505"/>
              </a:spcBef>
              <a:buFont typeface="Arial"/>
              <a:buChar char="•"/>
              <a:tabLst>
                <a:tab pos="355600" algn="l"/>
              </a:tabLst>
            </a:pPr>
            <a:r>
              <a:rPr sz="3000" b="1" dirty="0">
                <a:latin typeface="Calibri"/>
                <a:cs typeface="Calibri"/>
              </a:rPr>
              <a:t>InfoSec</a:t>
            </a:r>
            <a:r>
              <a:rPr sz="3000" b="1" spc="-90" dirty="0">
                <a:latin typeface="Calibri"/>
                <a:cs typeface="Calibri"/>
              </a:rPr>
              <a:t> </a:t>
            </a:r>
            <a:r>
              <a:rPr sz="3000" b="1" dirty="0">
                <a:latin typeface="Calibri"/>
                <a:cs typeface="Calibri"/>
              </a:rPr>
              <a:t>models</a:t>
            </a:r>
            <a:r>
              <a:rPr sz="3000" b="1" spc="-7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serve</a:t>
            </a:r>
            <a:r>
              <a:rPr sz="3000" spc="-9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as</a:t>
            </a:r>
            <a:r>
              <a:rPr sz="3000" spc="-8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reference</a:t>
            </a:r>
            <a:r>
              <a:rPr sz="3000" spc="-9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standards</a:t>
            </a:r>
            <a:r>
              <a:rPr sz="3000" spc="-9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for</a:t>
            </a:r>
            <a:r>
              <a:rPr sz="3000" spc="-8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security management,</a:t>
            </a:r>
            <a:r>
              <a:rPr sz="3000" spc="-8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often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adapted</a:t>
            </a:r>
            <a:r>
              <a:rPr sz="3000" spc="-7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or</a:t>
            </a:r>
            <a:r>
              <a:rPr sz="3000" spc="-6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adopted</a:t>
            </a:r>
            <a:r>
              <a:rPr sz="3000" spc="-6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by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organisations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as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spc="-50" dirty="0">
                <a:latin typeface="Calibri"/>
                <a:cs typeface="Calibri"/>
              </a:rPr>
              <a:t>a </a:t>
            </a:r>
            <a:r>
              <a:rPr sz="3000" dirty="0">
                <a:latin typeface="Calibri"/>
                <a:cs typeface="Calibri"/>
              </a:rPr>
              <a:t>starting</a:t>
            </a:r>
            <a:r>
              <a:rPr sz="3000" spc="-12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point.</a:t>
            </a:r>
            <a:endParaRPr sz="3000">
              <a:latin typeface="Calibri"/>
              <a:cs typeface="Calibri"/>
            </a:endParaRPr>
          </a:p>
          <a:p>
            <a:pPr marL="355600" marR="1194435" indent="-342900">
              <a:lnSpc>
                <a:spcPts val="3240"/>
              </a:lnSpc>
              <a:spcBef>
                <a:spcPts val="720"/>
              </a:spcBef>
              <a:buFont typeface="Arial"/>
              <a:buChar char="•"/>
              <a:tabLst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Since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each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InfoSec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environment</a:t>
            </a:r>
            <a:r>
              <a:rPr sz="3000" spc="-3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is</a:t>
            </a:r>
            <a:r>
              <a:rPr sz="3000" spc="-4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unique,</a:t>
            </a:r>
            <a:r>
              <a:rPr sz="3000" spc="-3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parts</a:t>
            </a:r>
            <a:r>
              <a:rPr sz="3000" spc="-4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of</a:t>
            </a:r>
            <a:r>
              <a:rPr sz="3000" spc="-4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several </a:t>
            </a:r>
            <a:r>
              <a:rPr sz="3000" spc="-20" dirty="0">
                <a:latin typeface="Calibri"/>
                <a:cs typeface="Calibri"/>
              </a:rPr>
              <a:t>frameworks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may</a:t>
            </a:r>
            <a:r>
              <a:rPr sz="3000" spc="-4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need</a:t>
            </a:r>
            <a:r>
              <a:rPr sz="3000" spc="-4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to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be</a:t>
            </a:r>
            <a:r>
              <a:rPr sz="3000" spc="-6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modified</a:t>
            </a:r>
            <a:r>
              <a:rPr sz="3000" spc="-3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to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suit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specific</a:t>
            </a:r>
            <a:r>
              <a:rPr sz="3000" spc="-6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needs.</a:t>
            </a:r>
            <a:endParaRPr sz="3000">
              <a:latin typeface="Calibri"/>
              <a:cs typeface="Calibri"/>
            </a:endParaRPr>
          </a:p>
          <a:p>
            <a:pPr marL="354965" marR="5080" indent="-342900" algn="just">
              <a:lnSpc>
                <a:spcPts val="324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</a:tabLst>
            </a:pPr>
            <a:r>
              <a:rPr sz="3000" dirty="0">
                <a:latin typeface="Calibri"/>
                <a:cs typeface="Calibri"/>
              </a:rPr>
              <a:t>The</a:t>
            </a:r>
            <a:r>
              <a:rPr sz="3000" spc="-80" dirty="0">
                <a:latin typeface="Calibri"/>
                <a:cs typeface="Calibri"/>
              </a:rPr>
              <a:t> </a:t>
            </a:r>
            <a:r>
              <a:rPr sz="3000" b="1" dirty="0">
                <a:latin typeface="Calibri"/>
                <a:cs typeface="Calibri"/>
              </a:rPr>
              <a:t>communities</a:t>
            </a:r>
            <a:r>
              <a:rPr sz="3000" b="1" spc="-60" dirty="0">
                <a:latin typeface="Calibri"/>
                <a:cs typeface="Calibri"/>
              </a:rPr>
              <a:t> </a:t>
            </a:r>
            <a:r>
              <a:rPr sz="3000" b="1" dirty="0">
                <a:latin typeface="Calibri"/>
                <a:cs typeface="Calibri"/>
              </a:rPr>
              <a:t>of</a:t>
            </a:r>
            <a:r>
              <a:rPr sz="3000" b="1" spc="-60" dirty="0">
                <a:latin typeface="Calibri"/>
                <a:cs typeface="Calibri"/>
              </a:rPr>
              <a:t> </a:t>
            </a:r>
            <a:r>
              <a:rPr sz="3000" b="1" spc="-10" dirty="0">
                <a:latin typeface="Calibri"/>
                <a:cs typeface="Calibri"/>
              </a:rPr>
              <a:t>interest</a:t>
            </a:r>
            <a:r>
              <a:rPr sz="3000" b="1" spc="-6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must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design</a:t>
            </a:r>
            <a:r>
              <a:rPr sz="3000" spc="-8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and</a:t>
            </a:r>
            <a:r>
              <a:rPr sz="3000" spc="-6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implement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security </a:t>
            </a:r>
            <a:r>
              <a:rPr sz="3000" dirty="0">
                <a:latin typeface="Calibri"/>
                <a:cs typeface="Calibri"/>
              </a:rPr>
              <a:t>plan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using</a:t>
            </a:r>
            <a:r>
              <a:rPr sz="3000" spc="-4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management</a:t>
            </a:r>
            <a:r>
              <a:rPr sz="3000" spc="-8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model,</a:t>
            </a:r>
            <a:r>
              <a:rPr sz="3000" spc="-4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starting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with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framework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and</a:t>
            </a:r>
            <a:r>
              <a:rPr sz="3000" spc="-45" dirty="0">
                <a:latin typeface="Calibri"/>
                <a:cs typeface="Calibri"/>
              </a:rPr>
              <a:t> </a:t>
            </a:r>
            <a:r>
              <a:rPr sz="3000" spc="-25" dirty="0">
                <a:latin typeface="Calibri"/>
                <a:cs typeface="Calibri"/>
              </a:rPr>
              <a:t>an </a:t>
            </a:r>
            <a:r>
              <a:rPr sz="3000" dirty="0">
                <a:latin typeface="Calibri"/>
                <a:cs typeface="Calibri"/>
              </a:rPr>
              <a:t>InfoSec</a:t>
            </a:r>
            <a:r>
              <a:rPr sz="3000" spc="-14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blueprint.</a:t>
            </a:r>
            <a:endParaRPr sz="3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58235" marR="5080" indent="-3199130">
              <a:lnSpc>
                <a:spcPct val="100000"/>
              </a:lnSpc>
              <a:spcBef>
                <a:spcPts val="100"/>
              </a:spcBef>
            </a:pPr>
            <a:r>
              <a:rPr dirty="0"/>
              <a:t>Introduction</a:t>
            </a:r>
            <a:r>
              <a:rPr spc="-135" dirty="0"/>
              <a:t> </a:t>
            </a:r>
            <a:r>
              <a:rPr dirty="0"/>
              <a:t>to</a:t>
            </a:r>
            <a:r>
              <a:rPr spc="-130" dirty="0"/>
              <a:t> </a:t>
            </a:r>
            <a:r>
              <a:rPr dirty="0"/>
              <a:t>Blueprints,</a:t>
            </a:r>
            <a:r>
              <a:rPr spc="-150" dirty="0"/>
              <a:t> </a:t>
            </a:r>
            <a:r>
              <a:rPr spc="-10" dirty="0"/>
              <a:t>Frameworks,</a:t>
            </a:r>
            <a:r>
              <a:rPr spc="-155" dirty="0"/>
              <a:t> </a:t>
            </a:r>
            <a:r>
              <a:rPr spc="-25" dirty="0"/>
              <a:t>and </a:t>
            </a:r>
            <a:r>
              <a:rPr dirty="0"/>
              <a:t>Security</a:t>
            </a:r>
            <a:r>
              <a:rPr spc="-60" dirty="0"/>
              <a:t> </a:t>
            </a:r>
            <a:r>
              <a:rPr spc="-10" dirty="0"/>
              <a:t>Models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0014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50" dirty="0"/>
              <a:t>4</a:t>
            </a:fld>
            <a:endParaRPr spc="-50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607313"/>
            <a:ext cx="10690225" cy="35375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35814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A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framework</a:t>
            </a:r>
            <a:r>
              <a:rPr sz="3200" b="1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outlines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blueprint,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which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is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used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to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design, </a:t>
            </a:r>
            <a:r>
              <a:rPr sz="3200" dirty="0">
                <a:latin typeface="Calibri"/>
                <a:cs typeface="Calibri"/>
              </a:rPr>
              <a:t>select,</a:t>
            </a:r>
            <a:r>
              <a:rPr sz="3200" spc="-1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implement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security</a:t>
            </a:r>
            <a:r>
              <a:rPr sz="3200" spc="-10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controls,</a:t>
            </a:r>
            <a:r>
              <a:rPr sz="3200" spc="-10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policies,</a:t>
            </a:r>
            <a:r>
              <a:rPr sz="3200" spc="-10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SETA,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and </a:t>
            </a:r>
            <a:r>
              <a:rPr sz="3200" spc="-10" dirty="0">
                <a:latin typeface="Calibri"/>
                <a:cs typeface="Calibri"/>
              </a:rPr>
              <a:t>technologies.</a:t>
            </a:r>
            <a:endParaRPr sz="3200">
              <a:latin typeface="Calibri"/>
              <a:cs typeface="Calibri"/>
            </a:endParaRPr>
          </a:p>
          <a:p>
            <a:pPr marL="354965" marR="508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</a:tabLst>
            </a:pPr>
            <a:r>
              <a:rPr sz="3200" b="1" dirty="0">
                <a:latin typeface="Calibri"/>
                <a:cs typeface="Calibri"/>
              </a:rPr>
              <a:t>Benchmarking</a:t>
            </a:r>
            <a:r>
              <a:rPr sz="3200" b="1" spc="-12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involves</a:t>
            </a:r>
            <a:r>
              <a:rPr sz="3200" spc="-1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comparing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organisational </a:t>
            </a:r>
            <a:r>
              <a:rPr sz="3200" dirty="0">
                <a:latin typeface="Calibri"/>
                <a:cs typeface="Calibri"/>
              </a:rPr>
              <a:t>performance: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internal</a:t>
            </a:r>
            <a:r>
              <a:rPr sz="3200" b="1" spc="-12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benchmarking</a:t>
            </a:r>
            <a:r>
              <a:rPr sz="3200" b="1" spc="-1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(or</a:t>
            </a:r>
            <a:r>
              <a:rPr sz="3200" spc="-10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baselining)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compares </a:t>
            </a:r>
            <a:r>
              <a:rPr sz="3200" dirty="0">
                <a:latin typeface="Calibri"/>
                <a:cs typeface="Calibri"/>
              </a:rPr>
              <a:t>current</a:t>
            </a:r>
            <a:r>
              <a:rPr sz="3200" spc="-1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performance</a:t>
            </a:r>
            <a:r>
              <a:rPr sz="3200" spc="-114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against</a:t>
            </a:r>
            <a:r>
              <a:rPr sz="3200" spc="-1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expected,</a:t>
            </a:r>
            <a:r>
              <a:rPr sz="3200" spc="-1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while</a:t>
            </a:r>
            <a:r>
              <a:rPr sz="3200" spc="-125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external </a:t>
            </a:r>
            <a:r>
              <a:rPr sz="3200" b="1" dirty="0">
                <a:latin typeface="Calibri"/>
                <a:cs typeface="Calibri"/>
              </a:rPr>
              <a:t>benchmarking</a:t>
            </a:r>
            <a:r>
              <a:rPr sz="3200" b="1" spc="-8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compares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with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similar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organisations.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3100705">
              <a:lnSpc>
                <a:spcPct val="100000"/>
              </a:lnSpc>
              <a:spcBef>
                <a:spcPts val="105"/>
              </a:spcBef>
            </a:pPr>
            <a:r>
              <a:rPr dirty="0"/>
              <a:t>The</a:t>
            </a:r>
            <a:r>
              <a:rPr spc="-35" dirty="0"/>
              <a:t> </a:t>
            </a:r>
            <a:r>
              <a:rPr dirty="0"/>
              <a:t>ISO</a:t>
            </a:r>
            <a:r>
              <a:rPr spc="-10" dirty="0"/>
              <a:t> </a:t>
            </a:r>
            <a:r>
              <a:rPr dirty="0"/>
              <a:t>27000</a:t>
            </a:r>
            <a:r>
              <a:rPr spc="-55" dirty="0"/>
              <a:t> </a:t>
            </a:r>
            <a:r>
              <a:rPr spc="-10" dirty="0"/>
              <a:t>Series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29589"/>
            <a:ext cx="10718165" cy="339979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20"/>
              </a:spcBef>
              <a:buFont typeface="Arial"/>
              <a:buChar char="•"/>
              <a:tabLst>
                <a:tab pos="354965" algn="l"/>
              </a:tabLst>
            </a:pPr>
            <a:r>
              <a:rPr sz="2700" dirty="0">
                <a:latin typeface="Calibri"/>
                <a:cs typeface="Calibri"/>
              </a:rPr>
              <a:t>One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2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most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widely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spc="-20" dirty="0">
                <a:latin typeface="Calibri"/>
                <a:cs typeface="Calibri"/>
              </a:rPr>
              <a:t>referenced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security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models</a:t>
            </a:r>
            <a:endParaRPr sz="2700">
              <a:latin typeface="Calibri"/>
              <a:cs typeface="Calibri"/>
            </a:endParaRPr>
          </a:p>
          <a:p>
            <a:pPr marL="355600" marR="434340" indent="-342900">
              <a:lnSpc>
                <a:spcPts val="2920"/>
              </a:lnSpc>
              <a:spcBef>
                <a:spcPts val="690"/>
              </a:spcBef>
              <a:buFont typeface="Arial"/>
              <a:buChar char="•"/>
              <a:tabLst>
                <a:tab pos="355600" algn="l"/>
              </a:tabLst>
            </a:pPr>
            <a:r>
              <a:rPr sz="2700" dirty="0">
                <a:latin typeface="Calibri"/>
                <a:cs typeface="Calibri"/>
              </a:rPr>
              <a:t>Standard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framework</a:t>
            </a:r>
            <a:r>
              <a:rPr sz="2700" spc="-9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for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information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security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that</a:t>
            </a:r>
            <a:r>
              <a:rPr sz="2700" spc="-9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states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organizational </a:t>
            </a:r>
            <a:r>
              <a:rPr sz="2700" dirty="0">
                <a:latin typeface="Calibri"/>
                <a:cs typeface="Calibri"/>
              </a:rPr>
              <a:t>security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policy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is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needed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to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provide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management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direction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and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support</a:t>
            </a:r>
            <a:endParaRPr sz="2700">
              <a:latin typeface="Calibri"/>
              <a:cs typeface="Calibri"/>
            </a:endParaRPr>
          </a:p>
          <a:p>
            <a:pPr marL="355600" marR="584835" indent="-342900">
              <a:lnSpc>
                <a:spcPts val="2920"/>
              </a:lnSpc>
              <a:spcBef>
                <a:spcPts val="640"/>
              </a:spcBef>
              <a:buFont typeface="Arial"/>
              <a:buChar char="•"/>
              <a:tabLst>
                <a:tab pos="355600" algn="l"/>
              </a:tabLst>
            </a:pPr>
            <a:r>
              <a:rPr sz="2700" dirty="0">
                <a:latin typeface="Calibri"/>
                <a:cs typeface="Calibri"/>
              </a:rPr>
              <a:t>The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standard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aims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to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provide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common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basis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for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developing organisational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security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standards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and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effective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management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practices.</a:t>
            </a:r>
            <a:endParaRPr sz="2700">
              <a:latin typeface="Calibri"/>
              <a:cs typeface="Calibri"/>
            </a:endParaRPr>
          </a:p>
          <a:p>
            <a:pPr marL="355600" marR="5080" indent="-342900">
              <a:lnSpc>
                <a:spcPts val="2920"/>
              </a:lnSpc>
              <a:spcBef>
                <a:spcPts val="640"/>
              </a:spcBef>
              <a:buFont typeface="Arial"/>
              <a:buChar char="•"/>
              <a:tabLst>
                <a:tab pos="355600" algn="l"/>
              </a:tabLst>
            </a:pPr>
            <a:r>
              <a:rPr sz="2700" dirty="0">
                <a:latin typeface="Calibri"/>
                <a:cs typeface="Calibri"/>
              </a:rPr>
              <a:t>Purpose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is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to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give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recommendations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for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information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security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management </a:t>
            </a:r>
            <a:r>
              <a:rPr sz="2700" dirty="0">
                <a:latin typeface="Calibri"/>
                <a:cs typeface="Calibri"/>
              </a:rPr>
              <a:t>with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goal</a:t>
            </a:r>
            <a:r>
              <a:rPr sz="2700" spc="-1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certification</a:t>
            </a:r>
            <a:endParaRPr sz="27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275"/>
              </a:spcBef>
              <a:buFont typeface="Arial"/>
              <a:buChar char="•"/>
              <a:tabLst>
                <a:tab pos="354965" algn="l"/>
              </a:tabLst>
            </a:pPr>
            <a:r>
              <a:rPr sz="2700" dirty="0">
                <a:latin typeface="Calibri"/>
                <a:cs typeface="Calibri"/>
              </a:rPr>
              <a:t>Provides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</a:t>
            </a:r>
            <a:r>
              <a:rPr sz="2700" spc="-9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starting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point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for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developing</a:t>
            </a:r>
            <a:r>
              <a:rPr sz="2700" spc="-11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organizational</a:t>
            </a:r>
            <a:r>
              <a:rPr sz="2700" spc="-114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security</a:t>
            </a:r>
            <a:endParaRPr sz="2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6528" y="474261"/>
            <a:ext cx="2950845" cy="2463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29285" marR="624205" algn="ctr">
              <a:lnSpc>
                <a:spcPct val="100000"/>
              </a:lnSpc>
              <a:spcBef>
                <a:spcPts val="95"/>
              </a:spcBef>
            </a:pPr>
            <a:r>
              <a:rPr sz="4000" spc="-25" dirty="0"/>
              <a:t>-</a:t>
            </a:r>
            <a:r>
              <a:rPr sz="4000" spc="-20" dirty="0"/>
              <a:t>ISO/IEC </a:t>
            </a:r>
            <a:r>
              <a:rPr sz="4000" spc="-10" dirty="0"/>
              <a:t>27001-</a:t>
            </a:r>
            <a:endParaRPr sz="4000"/>
          </a:p>
          <a:p>
            <a:pPr marL="12700" marR="5080" algn="ctr">
              <a:lnSpc>
                <a:spcPts val="4800"/>
              </a:lnSpc>
              <a:spcBef>
                <a:spcPts val="95"/>
              </a:spcBef>
            </a:pPr>
            <a:r>
              <a:rPr sz="4000" dirty="0"/>
              <a:t>Major</a:t>
            </a:r>
            <a:r>
              <a:rPr sz="4000" spc="-75" dirty="0"/>
              <a:t> </a:t>
            </a:r>
            <a:r>
              <a:rPr sz="4000" spc="-10" dirty="0"/>
              <a:t>Process Steps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575723" y="90858"/>
            <a:ext cx="5963907" cy="667459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1433195">
              <a:lnSpc>
                <a:spcPct val="100000"/>
              </a:lnSpc>
              <a:spcBef>
                <a:spcPts val="105"/>
              </a:spcBef>
            </a:pPr>
            <a:r>
              <a:rPr dirty="0"/>
              <a:t>The</a:t>
            </a:r>
            <a:r>
              <a:rPr spc="-95" dirty="0"/>
              <a:t> </a:t>
            </a:r>
            <a:r>
              <a:rPr dirty="0"/>
              <a:t>Sections</a:t>
            </a:r>
            <a:r>
              <a:rPr spc="-70" dirty="0"/>
              <a:t> </a:t>
            </a:r>
            <a:r>
              <a:rPr dirty="0"/>
              <a:t>of</a:t>
            </a:r>
            <a:r>
              <a:rPr spc="-90" dirty="0"/>
              <a:t> </a:t>
            </a:r>
            <a:r>
              <a:rPr dirty="0"/>
              <a:t>ISO/IEC</a:t>
            </a:r>
            <a:r>
              <a:rPr spc="-60" dirty="0"/>
              <a:t> </a:t>
            </a:r>
            <a:r>
              <a:rPr spc="-10" dirty="0"/>
              <a:t>27002:2013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24840" y="1555497"/>
            <a:ext cx="3859529" cy="39141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18465" indent="-342265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418465" algn="l"/>
              </a:tabLst>
            </a:pPr>
            <a:r>
              <a:rPr sz="2200" spc="-10" dirty="0">
                <a:latin typeface="Calibri"/>
                <a:cs typeface="Calibri"/>
              </a:rPr>
              <a:t>Foreword</a:t>
            </a:r>
            <a:endParaRPr sz="2200">
              <a:latin typeface="Calibri"/>
              <a:cs typeface="Calibri"/>
            </a:endParaRPr>
          </a:p>
          <a:p>
            <a:pPr marL="418465" indent="-342265">
              <a:lnSpc>
                <a:spcPct val="100000"/>
              </a:lnSpc>
              <a:buFont typeface="Arial"/>
              <a:buChar char="•"/>
              <a:tabLst>
                <a:tab pos="418465" algn="l"/>
              </a:tabLst>
            </a:pPr>
            <a:r>
              <a:rPr sz="2200" dirty="0">
                <a:latin typeface="Calibri"/>
                <a:cs typeface="Calibri"/>
              </a:rPr>
              <a:t>0.</a:t>
            </a:r>
            <a:r>
              <a:rPr sz="2200" spc="-10" dirty="0">
                <a:latin typeface="Calibri"/>
                <a:cs typeface="Calibri"/>
              </a:rPr>
              <a:t> Introduction</a:t>
            </a:r>
            <a:endParaRPr sz="2200">
              <a:latin typeface="Calibri"/>
              <a:cs typeface="Calibri"/>
            </a:endParaRPr>
          </a:p>
          <a:p>
            <a:pPr marL="418465" indent="-342265">
              <a:lnSpc>
                <a:spcPct val="100000"/>
              </a:lnSpc>
              <a:buFont typeface="Arial"/>
              <a:buChar char="•"/>
              <a:tabLst>
                <a:tab pos="418465" algn="l"/>
              </a:tabLst>
            </a:pPr>
            <a:r>
              <a:rPr sz="2200" dirty="0">
                <a:latin typeface="Calibri"/>
                <a:cs typeface="Calibri"/>
              </a:rPr>
              <a:t>1.</a:t>
            </a:r>
            <a:r>
              <a:rPr sz="2200" spc="-1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Scope</a:t>
            </a:r>
            <a:endParaRPr sz="2200">
              <a:latin typeface="Calibri"/>
              <a:cs typeface="Calibri"/>
            </a:endParaRPr>
          </a:p>
          <a:p>
            <a:pPr marL="418465" indent="-342265">
              <a:lnSpc>
                <a:spcPct val="100000"/>
              </a:lnSpc>
              <a:buFont typeface="Arial"/>
              <a:buChar char="•"/>
              <a:tabLst>
                <a:tab pos="418465" algn="l"/>
              </a:tabLst>
            </a:pPr>
            <a:r>
              <a:rPr sz="2200" dirty="0">
                <a:latin typeface="Calibri"/>
                <a:cs typeface="Calibri"/>
              </a:rPr>
              <a:t>2.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Normative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references</a:t>
            </a:r>
            <a:endParaRPr sz="2200">
              <a:latin typeface="Calibri"/>
              <a:cs typeface="Calibri"/>
            </a:endParaRPr>
          </a:p>
          <a:p>
            <a:pPr marL="418465" indent="-342265">
              <a:lnSpc>
                <a:spcPct val="100000"/>
              </a:lnSpc>
              <a:buFont typeface="Arial"/>
              <a:buChar char="•"/>
              <a:tabLst>
                <a:tab pos="418465" algn="l"/>
              </a:tabLst>
            </a:pPr>
            <a:r>
              <a:rPr sz="2200" dirty="0">
                <a:latin typeface="Calibri"/>
                <a:cs typeface="Calibri"/>
              </a:rPr>
              <a:t>3.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30" dirty="0">
                <a:latin typeface="Calibri"/>
                <a:cs typeface="Calibri"/>
              </a:rPr>
              <a:t>Terms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definitions</a:t>
            </a:r>
            <a:endParaRPr sz="2200">
              <a:latin typeface="Calibri"/>
              <a:cs typeface="Calibri"/>
            </a:endParaRPr>
          </a:p>
          <a:p>
            <a:pPr marL="418465" indent="-342265">
              <a:lnSpc>
                <a:spcPct val="100000"/>
              </a:lnSpc>
              <a:buFont typeface="Arial"/>
              <a:buChar char="•"/>
              <a:tabLst>
                <a:tab pos="418465" algn="l"/>
              </a:tabLst>
            </a:pPr>
            <a:r>
              <a:rPr sz="2200" dirty="0">
                <a:latin typeface="Calibri"/>
                <a:cs typeface="Calibri"/>
              </a:rPr>
              <a:t>4.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Structure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this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standard</a:t>
            </a:r>
            <a:r>
              <a:rPr sz="2200" spc="140" dirty="0">
                <a:latin typeface="Calibri"/>
                <a:cs typeface="Calibri"/>
              </a:rPr>
              <a:t> </a:t>
            </a:r>
            <a:r>
              <a:rPr sz="3300" spc="-75" baseline="13888" dirty="0">
                <a:latin typeface="Arial"/>
                <a:cs typeface="Arial"/>
              </a:rPr>
              <a:t>•</a:t>
            </a:r>
            <a:endParaRPr sz="3300" baseline="13888">
              <a:latin typeface="Arial"/>
              <a:cs typeface="Arial"/>
            </a:endParaRPr>
          </a:p>
          <a:p>
            <a:pPr marL="419100" marR="857250" indent="-342900">
              <a:lnSpc>
                <a:spcPts val="2110"/>
              </a:lnSpc>
              <a:spcBef>
                <a:spcPts val="509"/>
              </a:spcBef>
              <a:buFont typeface="Arial"/>
              <a:buChar char="•"/>
              <a:tabLst>
                <a:tab pos="419100" algn="l"/>
              </a:tabLst>
            </a:pPr>
            <a:r>
              <a:rPr sz="2200" dirty="0">
                <a:latin typeface="Calibri"/>
                <a:cs typeface="Calibri"/>
              </a:rPr>
              <a:t>5.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Information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security policies</a:t>
            </a:r>
            <a:endParaRPr sz="2200">
              <a:latin typeface="Calibri"/>
              <a:cs typeface="Calibri"/>
            </a:endParaRPr>
          </a:p>
          <a:p>
            <a:pPr marL="419100" marR="1138555" indent="-342900">
              <a:lnSpc>
                <a:spcPts val="2110"/>
              </a:lnSpc>
              <a:spcBef>
                <a:spcPts val="535"/>
              </a:spcBef>
              <a:buFont typeface="Arial"/>
              <a:buChar char="•"/>
              <a:tabLst>
                <a:tab pos="419100" algn="l"/>
              </a:tabLst>
            </a:pPr>
            <a:r>
              <a:rPr sz="2200" dirty="0">
                <a:latin typeface="Calibri"/>
                <a:cs typeface="Calibri"/>
              </a:rPr>
              <a:t>6.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Organisation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of </a:t>
            </a:r>
            <a:r>
              <a:rPr sz="2200" spc="-10" dirty="0">
                <a:latin typeface="Calibri"/>
                <a:cs typeface="Calibri"/>
              </a:rPr>
              <a:t>information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security</a:t>
            </a:r>
            <a:endParaRPr sz="2200">
              <a:latin typeface="Calibri"/>
              <a:cs typeface="Calibri"/>
            </a:endParaRPr>
          </a:p>
          <a:p>
            <a:pPr marL="418465" indent="-342265">
              <a:lnSpc>
                <a:spcPct val="100000"/>
              </a:lnSpc>
              <a:spcBef>
                <a:spcPts val="20"/>
              </a:spcBef>
              <a:buFont typeface="Arial"/>
              <a:buChar char="•"/>
              <a:tabLst>
                <a:tab pos="418465" algn="l"/>
              </a:tabLst>
            </a:pPr>
            <a:r>
              <a:rPr sz="2200" dirty="0">
                <a:latin typeface="Calibri"/>
                <a:cs typeface="Calibri"/>
              </a:rPr>
              <a:t>7.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Human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resource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security</a:t>
            </a:r>
            <a:endParaRPr sz="2200">
              <a:latin typeface="Calibri"/>
              <a:cs typeface="Calibri"/>
            </a:endParaRPr>
          </a:p>
          <a:p>
            <a:pPr marL="418465" indent="-342265">
              <a:lnSpc>
                <a:spcPct val="100000"/>
              </a:lnSpc>
              <a:buFont typeface="Arial"/>
              <a:buChar char="•"/>
              <a:tabLst>
                <a:tab pos="418465" algn="l"/>
              </a:tabLst>
            </a:pPr>
            <a:r>
              <a:rPr sz="2200" dirty="0">
                <a:latin typeface="Calibri"/>
                <a:cs typeface="Calibri"/>
              </a:rPr>
              <a:t>8.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Asset</a:t>
            </a:r>
            <a:r>
              <a:rPr sz="2200" spc="-10" dirty="0">
                <a:latin typeface="Calibri"/>
                <a:cs typeface="Calibri"/>
              </a:rPr>
              <a:t> management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284979" y="1555497"/>
            <a:ext cx="3537585" cy="378015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</a:tabLst>
            </a:pPr>
            <a:r>
              <a:rPr sz="2200" dirty="0">
                <a:latin typeface="Calibri"/>
                <a:cs typeface="Calibri"/>
              </a:rPr>
              <a:t>9.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Access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control</a:t>
            </a:r>
            <a:endParaRPr sz="22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sz="2200" dirty="0">
                <a:latin typeface="Calibri"/>
                <a:cs typeface="Calibri"/>
              </a:rPr>
              <a:t>10.</a:t>
            </a:r>
            <a:r>
              <a:rPr sz="2200" spc="-10" dirty="0">
                <a:latin typeface="Calibri"/>
                <a:cs typeface="Calibri"/>
              </a:rPr>
              <a:t> Cryptography</a:t>
            </a:r>
            <a:endParaRPr sz="2200">
              <a:latin typeface="Calibri"/>
              <a:cs typeface="Calibri"/>
            </a:endParaRPr>
          </a:p>
          <a:p>
            <a:pPr marL="355600" marR="567690" indent="-342900">
              <a:lnSpc>
                <a:spcPts val="2110"/>
              </a:lnSpc>
              <a:spcBef>
                <a:spcPts val="509"/>
              </a:spcBef>
              <a:buFont typeface="Arial"/>
              <a:buChar char="•"/>
              <a:tabLst>
                <a:tab pos="355600" algn="l"/>
              </a:tabLst>
            </a:pPr>
            <a:r>
              <a:rPr sz="2200" dirty="0">
                <a:latin typeface="Calibri"/>
                <a:cs typeface="Calibri"/>
              </a:rPr>
              <a:t>11.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Physical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and </a:t>
            </a:r>
            <a:r>
              <a:rPr sz="2200" spc="-10" dirty="0">
                <a:latin typeface="Calibri"/>
                <a:cs typeface="Calibri"/>
              </a:rPr>
              <a:t>environmental</a:t>
            </a:r>
            <a:r>
              <a:rPr sz="2200" spc="-10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security</a:t>
            </a:r>
            <a:endParaRPr sz="22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20"/>
              </a:spcBef>
              <a:buFont typeface="Arial"/>
              <a:buChar char="•"/>
              <a:tabLst>
                <a:tab pos="354965" algn="l"/>
              </a:tabLst>
            </a:pPr>
            <a:r>
              <a:rPr sz="2200" dirty="0">
                <a:latin typeface="Calibri"/>
                <a:cs typeface="Calibri"/>
              </a:rPr>
              <a:t>12.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Operations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security</a:t>
            </a:r>
            <a:endParaRPr sz="22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200" dirty="0">
                <a:latin typeface="Calibri"/>
                <a:cs typeface="Calibri"/>
              </a:rPr>
              <a:t>13.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Communication</a:t>
            </a:r>
            <a:r>
              <a:rPr sz="2200" spc="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security</a:t>
            </a:r>
            <a:endParaRPr sz="2200">
              <a:latin typeface="Calibri"/>
              <a:cs typeface="Calibri"/>
            </a:endParaRPr>
          </a:p>
          <a:p>
            <a:pPr marL="355600" marR="582295" indent="-342900">
              <a:lnSpc>
                <a:spcPts val="2110"/>
              </a:lnSpc>
              <a:spcBef>
                <a:spcPts val="515"/>
              </a:spcBef>
              <a:buFont typeface="Arial"/>
              <a:buChar char="•"/>
              <a:tabLst>
                <a:tab pos="355600" algn="l"/>
              </a:tabLst>
            </a:pPr>
            <a:r>
              <a:rPr sz="2200" dirty="0">
                <a:latin typeface="Calibri"/>
                <a:cs typeface="Calibri"/>
              </a:rPr>
              <a:t>14.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System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acquisition, development,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and </a:t>
            </a:r>
            <a:r>
              <a:rPr sz="2200" spc="-10" dirty="0">
                <a:latin typeface="Calibri"/>
                <a:cs typeface="Calibri"/>
              </a:rPr>
              <a:t>maintenance</a:t>
            </a:r>
            <a:endParaRPr sz="22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20"/>
              </a:spcBef>
              <a:buFont typeface="Arial"/>
              <a:buChar char="•"/>
              <a:tabLst>
                <a:tab pos="354965" algn="l"/>
              </a:tabLst>
            </a:pPr>
            <a:r>
              <a:rPr sz="2200" dirty="0">
                <a:latin typeface="Calibri"/>
                <a:cs typeface="Calibri"/>
              </a:rPr>
              <a:t>15.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Supplier</a:t>
            </a:r>
            <a:r>
              <a:rPr sz="2200" spc="-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relationships</a:t>
            </a:r>
            <a:endParaRPr sz="2200">
              <a:latin typeface="Calibri"/>
              <a:cs typeface="Calibri"/>
            </a:endParaRPr>
          </a:p>
          <a:p>
            <a:pPr marL="355600" marR="457200" indent="-342900">
              <a:lnSpc>
                <a:spcPts val="2110"/>
              </a:lnSpc>
              <a:spcBef>
                <a:spcPts val="515"/>
              </a:spcBef>
              <a:buFont typeface="Arial"/>
              <a:buChar char="•"/>
              <a:tabLst>
                <a:tab pos="355600" algn="l"/>
              </a:tabLst>
            </a:pPr>
            <a:r>
              <a:rPr sz="2200" dirty="0">
                <a:latin typeface="Calibri"/>
                <a:cs typeface="Calibri"/>
              </a:rPr>
              <a:t>16.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Information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security </a:t>
            </a:r>
            <a:r>
              <a:rPr sz="2200" dirty="0">
                <a:latin typeface="Calibri"/>
                <a:cs typeface="Calibri"/>
              </a:rPr>
              <a:t>incident</a:t>
            </a:r>
            <a:r>
              <a:rPr sz="2200" spc="-8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management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81619" y="1555497"/>
            <a:ext cx="3085465" cy="123190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355600" marR="5080" indent="-342900">
              <a:lnSpc>
                <a:spcPts val="2110"/>
              </a:lnSpc>
              <a:spcBef>
                <a:spcPts val="605"/>
              </a:spcBef>
              <a:buFont typeface="Arial"/>
              <a:buChar char="•"/>
              <a:tabLst>
                <a:tab pos="355600" algn="l"/>
              </a:tabLst>
            </a:pPr>
            <a:r>
              <a:rPr sz="2200" dirty="0">
                <a:latin typeface="Calibri"/>
                <a:cs typeface="Calibri"/>
              </a:rPr>
              <a:t>17.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Information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security </a:t>
            </a:r>
            <a:r>
              <a:rPr sz="2200" dirty="0">
                <a:latin typeface="Calibri"/>
                <a:cs typeface="Calibri"/>
              </a:rPr>
              <a:t>aspects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business </a:t>
            </a:r>
            <a:r>
              <a:rPr sz="2200" dirty="0">
                <a:latin typeface="Calibri"/>
                <a:cs typeface="Calibri"/>
              </a:rPr>
              <a:t>continuity</a:t>
            </a:r>
            <a:r>
              <a:rPr sz="2200" spc="-11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management</a:t>
            </a:r>
            <a:endParaRPr sz="22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25"/>
              </a:spcBef>
              <a:buFont typeface="Arial"/>
              <a:buChar char="•"/>
              <a:tabLst>
                <a:tab pos="354965" algn="l"/>
              </a:tabLst>
            </a:pPr>
            <a:r>
              <a:rPr sz="2200" dirty="0">
                <a:latin typeface="Calibri"/>
                <a:cs typeface="Calibri"/>
              </a:rPr>
              <a:t>18.</a:t>
            </a:r>
            <a:r>
              <a:rPr sz="2200" spc="-10" dirty="0">
                <a:latin typeface="Calibri"/>
                <a:cs typeface="Calibri"/>
              </a:rPr>
              <a:t> Compliance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3081020">
              <a:lnSpc>
                <a:spcPct val="100000"/>
              </a:lnSpc>
              <a:spcBef>
                <a:spcPts val="105"/>
              </a:spcBef>
            </a:pPr>
            <a:r>
              <a:rPr dirty="0"/>
              <a:t>NIST</a:t>
            </a:r>
            <a:r>
              <a:rPr spc="-75" dirty="0"/>
              <a:t> </a:t>
            </a:r>
            <a:r>
              <a:rPr dirty="0"/>
              <a:t>Security</a:t>
            </a:r>
            <a:r>
              <a:rPr spc="-90" dirty="0"/>
              <a:t> </a:t>
            </a:r>
            <a:r>
              <a:rPr spc="-10" dirty="0"/>
              <a:t>Models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607313"/>
            <a:ext cx="10600055" cy="34391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NIST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Security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Models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are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detailed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various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publications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from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10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Computer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Security</a:t>
            </a:r>
            <a:r>
              <a:rPr sz="3200" spc="-10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Resource</a:t>
            </a:r>
            <a:r>
              <a:rPr sz="3200" spc="-1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Centre,</a:t>
            </a:r>
            <a:r>
              <a:rPr sz="3200" spc="-10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including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guides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on </a:t>
            </a:r>
            <a:r>
              <a:rPr sz="3200" dirty="0">
                <a:latin typeface="Calibri"/>
                <a:cs typeface="Calibri"/>
              </a:rPr>
              <a:t>risk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assessments,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security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plans,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managing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information security.</a:t>
            </a:r>
            <a:endParaRPr sz="3200">
              <a:latin typeface="Calibri"/>
              <a:cs typeface="Calibri"/>
            </a:endParaRPr>
          </a:p>
          <a:p>
            <a:pPr marL="354965" marR="297815">
              <a:lnSpc>
                <a:spcPts val="3840"/>
              </a:lnSpc>
              <a:spcBef>
                <a:spcPts val="90"/>
              </a:spcBef>
            </a:pPr>
            <a:r>
              <a:rPr sz="3200" dirty="0">
                <a:latin typeface="Calibri"/>
                <a:cs typeface="Calibri"/>
              </a:rPr>
              <a:t>NIST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emphasises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that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security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supports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organisation's </a:t>
            </a:r>
            <a:r>
              <a:rPr sz="3200" dirty="0">
                <a:latin typeface="Calibri"/>
                <a:cs typeface="Calibri"/>
              </a:rPr>
              <a:t>mission,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should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be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cost-</a:t>
            </a:r>
            <a:r>
              <a:rPr sz="3200" spc="-10" dirty="0">
                <a:latin typeface="Calibri"/>
                <a:cs typeface="Calibri"/>
              </a:rPr>
              <a:t>effective,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requires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responsibility </a:t>
            </a:r>
            <a:r>
              <a:rPr sz="3200" dirty="0">
                <a:latin typeface="Calibri"/>
                <a:cs typeface="Calibri"/>
              </a:rPr>
              <a:t>beyond</a:t>
            </a:r>
            <a:r>
              <a:rPr sz="3200" spc="-1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individual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owners.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2271395">
              <a:lnSpc>
                <a:spcPct val="100000"/>
              </a:lnSpc>
              <a:spcBef>
                <a:spcPts val="105"/>
              </a:spcBef>
            </a:pPr>
            <a:r>
              <a:rPr dirty="0"/>
              <a:t>Key</a:t>
            </a:r>
            <a:r>
              <a:rPr spc="-145" dirty="0"/>
              <a:t> </a:t>
            </a:r>
            <a:r>
              <a:rPr dirty="0"/>
              <a:t>NIST</a:t>
            </a:r>
            <a:r>
              <a:rPr spc="-120" dirty="0"/>
              <a:t> </a:t>
            </a:r>
            <a:r>
              <a:rPr dirty="0"/>
              <a:t>Specifications</a:t>
            </a:r>
            <a:r>
              <a:rPr spc="-140" dirty="0"/>
              <a:t> </a:t>
            </a:r>
            <a:r>
              <a:rPr spc="-10" dirty="0"/>
              <a:t>(SPs)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</a:tabLst>
            </a:pPr>
            <a:r>
              <a:rPr dirty="0"/>
              <a:t>SP</a:t>
            </a:r>
            <a:r>
              <a:rPr spc="-30" dirty="0"/>
              <a:t> </a:t>
            </a:r>
            <a:r>
              <a:rPr spc="-10" dirty="0"/>
              <a:t>800-</a:t>
            </a:r>
            <a:r>
              <a:rPr dirty="0"/>
              <a:t>12,</a:t>
            </a:r>
            <a:r>
              <a:rPr spc="-70" dirty="0"/>
              <a:t> </a:t>
            </a:r>
            <a:r>
              <a:rPr spc="-45" dirty="0"/>
              <a:t>Rev.</a:t>
            </a:r>
            <a:r>
              <a:rPr spc="-25" dirty="0"/>
              <a:t> </a:t>
            </a:r>
            <a:r>
              <a:rPr dirty="0"/>
              <a:t>1:</a:t>
            </a:r>
            <a:r>
              <a:rPr spc="-35" dirty="0"/>
              <a:t> </a:t>
            </a:r>
            <a:r>
              <a:rPr dirty="0"/>
              <a:t>Computer</a:t>
            </a:r>
            <a:r>
              <a:rPr spc="-40" dirty="0"/>
              <a:t> </a:t>
            </a:r>
            <a:r>
              <a:rPr dirty="0"/>
              <a:t>Security</a:t>
            </a:r>
            <a:r>
              <a:rPr spc="-30" dirty="0"/>
              <a:t> </a:t>
            </a:r>
            <a:r>
              <a:rPr spc="-10" dirty="0"/>
              <a:t>Handbook</a:t>
            </a:r>
          </a:p>
          <a:p>
            <a:pPr marL="354965" marR="911860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</a:tabLst>
            </a:pPr>
            <a:r>
              <a:rPr dirty="0"/>
              <a:t>SP</a:t>
            </a:r>
            <a:r>
              <a:rPr spc="-50" dirty="0"/>
              <a:t> </a:t>
            </a:r>
            <a:r>
              <a:rPr spc="-10" dirty="0"/>
              <a:t>800-</a:t>
            </a:r>
            <a:r>
              <a:rPr dirty="0"/>
              <a:t>14:</a:t>
            </a:r>
            <a:r>
              <a:rPr spc="-85" dirty="0"/>
              <a:t> </a:t>
            </a:r>
            <a:r>
              <a:rPr dirty="0"/>
              <a:t>Generally</a:t>
            </a:r>
            <a:r>
              <a:rPr spc="-45" dirty="0"/>
              <a:t> </a:t>
            </a:r>
            <a:r>
              <a:rPr dirty="0"/>
              <a:t>Accepted</a:t>
            </a:r>
            <a:r>
              <a:rPr spc="-45" dirty="0"/>
              <a:t> </a:t>
            </a:r>
            <a:r>
              <a:rPr spc="-10" dirty="0"/>
              <a:t>Security </a:t>
            </a:r>
            <a:r>
              <a:rPr dirty="0"/>
              <a:t>Principles</a:t>
            </a:r>
            <a:r>
              <a:rPr spc="-40" dirty="0"/>
              <a:t> </a:t>
            </a:r>
            <a:r>
              <a:rPr dirty="0"/>
              <a:t>and</a:t>
            </a:r>
            <a:r>
              <a:rPr spc="-70" dirty="0"/>
              <a:t> </a:t>
            </a:r>
            <a:r>
              <a:rPr spc="-10" dirty="0"/>
              <a:t>Practices</a:t>
            </a:r>
          </a:p>
          <a:p>
            <a:pPr marL="354965" marR="19685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</a:tabLst>
            </a:pPr>
            <a:r>
              <a:rPr dirty="0"/>
              <a:t>SP</a:t>
            </a:r>
            <a:r>
              <a:rPr spc="-30" dirty="0"/>
              <a:t> </a:t>
            </a:r>
            <a:r>
              <a:rPr spc="-10" dirty="0"/>
              <a:t>800-</a:t>
            </a:r>
            <a:r>
              <a:rPr dirty="0"/>
              <a:t>18,</a:t>
            </a:r>
            <a:r>
              <a:rPr spc="-65" dirty="0"/>
              <a:t> </a:t>
            </a:r>
            <a:r>
              <a:rPr spc="-45" dirty="0"/>
              <a:t>Rev.</a:t>
            </a:r>
            <a:r>
              <a:rPr spc="-25" dirty="0"/>
              <a:t> </a:t>
            </a:r>
            <a:r>
              <a:rPr dirty="0"/>
              <a:t>1:</a:t>
            </a:r>
            <a:r>
              <a:rPr spc="-30" dirty="0"/>
              <a:t> </a:t>
            </a:r>
            <a:r>
              <a:rPr dirty="0"/>
              <a:t>Guide</a:t>
            </a:r>
            <a:r>
              <a:rPr spc="-35" dirty="0"/>
              <a:t> </a:t>
            </a:r>
            <a:r>
              <a:rPr dirty="0"/>
              <a:t>for</a:t>
            </a:r>
            <a:r>
              <a:rPr spc="-40" dirty="0"/>
              <a:t> </a:t>
            </a:r>
            <a:r>
              <a:rPr dirty="0"/>
              <a:t>Developing</a:t>
            </a:r>
            <a:r>
              <a:rPr spc="-45" dirty="0"/>
              <a:t> </a:t>
            </a:r>
            <a:r>
              <a:rPr spc="-10" dirty="0"/>
              <a:t>Security </a:t>
            </a:r>
            <a:r>
              <a:rPr dirty="0"/>
              <a:t>Plans</a:t>
            </a:r>
            <a:r>
              <a:rPr spc="-45" dirty="0"/>
              <a:t> </a:t>
            </a:r>
            <a:r>
              <a:rPr dirty="0"/>
              <a:t>for</a:t>
            </a:r>
            <a:r>
              <a:rPr spc="-65" dirty="0"/>
              <a:t> </a:t>
            </a:r>
            <a:r>
              <a:rPr spc="-10" dirty="0"/>
              <a:t>Federal</a:t>
            </a:r>
            <a:r>
              <a:rPr spc="-55" dirty="0"/>
              <a:t> </a:t>
            </a:r>
            <a:r>
              <a:rPr spc="-25" dirty="0"/>
              <a:t>IS</a:t>
            </a:r>
          </a:p>
          <a:p>
            <a:pPr marL="354965" marR="425450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</a:tabLst>
            </a:pPr>
            <a:r>
              <a:rPr dirty="0"/>
              <a:t>SP</a:t>
            </a:r>
            <a:r>
              <a:rPr spc="-20" dirty="0"/>
              <a:t> </a:t>
            </a:r>
            <a:r>
              <a:rPr spc="-10" dirty="0"/>
              <a:t>800-</a:t>
            </a:r>
            <a:r>
              <a:rPr dirty="0"/>
              <a:t>30,</a:t>
            </a:r>
            <a:r>
              <a:rPr spc="-60" dirty="0"/>
              <a:t> </a:t>
            </a:r>
            <a:r>
              <a:rPr spc="-45" dirty="0"/>
              <a:t>Rev.</a:t>
            </a:r>
            <a:r>
              <a:rPr spc="-15" dirty="0"/>
              <a:t> </a:t>
            </a:r>
            <a:r>
              <a:rPr dirty="0"/>
              <a:t>1:</a:t>
            </a:r>
            <a:r>
              <a:rPr spc="-20" dirty="0"/>
              <a:t> </a:t>
            </a:r>
            <a:r>
              <a:rPr dirty="0"/>
              <a:t>Guide</a:t>
            </a:r>
            <a:r>
              <a:rPr spc="-30" dirty="0"/>
              <a:t> </a:t>
            </a:r>
            <a:r>
              <a:rPr dirty="0"/>
              <a:t>for</a:t>
            </a:r>
            <a:r>
              <a:rPr spc="-30" dirty="0"/>
              <a:t> </a:t>
            </a:r>
            <a:r>
              <a:rPr dirty="0"/>
              <a:t>Conducting</a:t>
            </a:r>
            <a:r>
              <a:rPr spc="-55" dirty="0"/>
              <a:t> </a:t>
            </a:r>
            <a:r>
              <a:rPr spc="-20" dirty="0"/>
              <a:t>Risk </a:t>
            </a:r>
            <a:r>
              <a:rPr spc="-10" dirty="0"/>
              <a:t>Assessments</a:t>
            </a:r>
          </a:p>
          <a:p>
            <a:pPr marL="354965" marR="192405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</a:tabLst>
            </a:pPr>
            <a:r>
              <a:rPr dirty="0"/>
              <a:t>SP</a:t>
            </a:r>
            <a:r>
              <a:rPr spc="-10" dirty="0"/>
              <a:t> 800-</a:t>
            </a:r>
            <a:r>
              <a:rPr dirty="0"/>
              <a:t>34,</a:t>
            </a:r>
            <a:r>
              <a:rPr spc="-50" dirty="0"/>
              <a:t> </a:t>
            </a:r>
            <a:r>
              <a:rPr spc="-45" dirty="0"/>
              <a:t>Rev.</a:t>
            </a:r>
            <a:r>
              <a:rPr spc="-5" dirty="0"/>
              <a:t> </a:t>
            </a:r>
            <a:r>
              <a:rPr dirty="0"/>
              <a:t>1:</a:t>
            </a:r>
            <a:r>
              <a:rPr spc="-10" dirty="0"/>
              <a:t> Contingency</a:t>
            </a:r>
            <a:r>
              <a:rPr spc="-45" dirty="0"/>
              <a:t> </a:t>
            </a:r>
            <a:r>
              <a:rPr dirty="0"/>
              <a:t>Planning</a:t>
            </a:r>
            <a:r>
              <a:rPr spc="-10" dirty="0"/>
              <a:t> Guide </a:t>
            </a:r>
            <a:r>
              <a:rPr dirty="0"/>
              <a:t>for</a:t>
            </a:r>
            <a:r>
              <a:rPr spc="-65" dirty="0"/>
              <a:t> </a:t>
            </a:r>
            <a:r>
              <a:rPr spc="-10" dirty="0"/>
              <a:t>Federal</a:t>
            </a:r>
            <a:r>
              <a:rPr spc="-50" dirty="0"/>
              <a:t> </a:t>
            </a:r>
            <a:r>
              <a:rPr spc="-25" dirty="0"/>
              <a:t>IS</a:t>
            </a:r>
          </a:p>
          <a:p>
            <a:pPr marL="354965" marR="296545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</a:tabLst>
            </a:pPr>
            <a:r>
              <a:rPr dirty="0"/>
              <a:t>SP</a:t>
            </a:r>
            <a:r>
              <a:rPr spc="-15" dirty="0"/>
              <a:t> </a:t>
            </a:r>
            <a:r>
              <a:rPr spc="-10" dirty="0"/>
              <a:t>800-</a:t>
            </a:r>
            <a:r>
              <a:rPr dirty="0"/>
              <a:t>37,</a:t>
            </a:r>
            <a:r>
              <a:rPr spc="-60" dirty="0"/>
              <a:t> </a:t>
            </a:r>
            <a:r>
              <a:rPr spc="-45" dirty="0"/>
              <a:t>Rev.</a:t>
            </a:r>
            <a:r>
              <a:rPr spc="-15" dirty="0"/>
              <a:t> </a:t>
            </a:r>
            <a:r>
              <a:rPr dirty="0"/>
              <a:t>1:</a:t>
            </a:r>
            <a:r>
              <a:rPr spc="-15" dirty="0"/>
              <a:t> </a:t>
            </a:r>
            <a:r>
              <a:rPr dirty="0"/>
              <a:t>Guide</a:t>
            </a:r>
            <a:r>
              <a:rPr spc="-25" dirty="0"/>
              <a:t> </a:t>
            </a:r>
            <a:r>
              <a:rPr dirty="0"/>
              <a:t>for</a:t>
            </a:r>
            <a:r>
              <a:rPr spc="-30" dirty="0"/>
              <a:t> </a:t>
            </a:r>
            <a:r>
              <a:rPr dirty="0"/>
              <a:t>Applying</a:t>
            </a:r>
            <a:r>
              <a:rPr spc="-4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spc="-20" dirty="0"/>
              <a:t>Risk </a:t>
            </a:r>
            <a:r>
              <a:rPr dirty="0"/>
              <a:t>Management</a:t>
            </a:r>
            <a:r>
              <a:rPr spc="-80" dirty="0"/>
              <a:t> </a:t>
            </a:r>
            <a:r>
              <a:rPr spc="-10" dirty="0"/>
              <a:t>Framework</a:t>
            </a:r>
            <a:r>
              <a:rPr spc="-50" dirty="0"/>
              <a:t> </a:t>
            </a:r>
            <a:r>
              <a:rPr dirty="0"/>
              <a:t>to</a:t>
            </a:r>
            <a:r>
              <a:rPr spc="-70" dirty="0"/>
              <a:t> </a:t>
            </a:r>
            <a:r>
              <a:rPr spc="-10" dirty="0"/>
              <a:t>Federal</a:t>
            </a:r>
            <a:r>
              <a:rPr spc="-60" dirty="0"/>
              <a:t> </a:t>
            </a:r>
            <a:r>
              <a:rPr spc="-25" dirty="0"/>
              <a:t>IS</a:t>
            </a:r>
          </a:p>
          <a:p>
            <a:pPr marL="354965" marR="5080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</a:tabLst>
            </a:pPr>
            <a:r>
              <a:rPr dirty="0"/>
              <a:t>SP</a:t>
            </a:r>
            <a:r>
              <a:rPr spc="-20" dirty="0"/>
              <a:t> </a:t>
            </a:r>
            <a:r>
              <a:rPr spc="-10" dirty="0"/>
              <a:t>800-</a:t>
            </a:r>
            <a:r>
              <a:rPr dirty="0"/>
              <a:t>39:</a:t>
            </a:r>
            <a:r>
              <a:rPr spc="-55" dirty="0"/>
              <a:t> </a:t>
            </a:r>
            <a:r>
              <a:rPr dirty="0"/>
              <a:t>Managing</a:t>
            </a:r>
            <a:r>
              <a:rPr spc="-35" dirty="0"/>
              <a:t> </a:t>
            </a:r>
            <a:r>
              <a:rPr spc="-10" dirty="0"/>
              <a:t>InfoSec</a:t>
            </a:r>
            <a:r>
              <a:rPr spc="-35" dirty="0"/>
              <a:t> </a:t>
            </a:r>
            <a:r>
              <a:rPr dirty="0"/>
              <a:t>Risk:</a:t>
            </a:r>
            <a:r>
              <a:rPr spc="-10" dirty="0"/>
              <a:t> Organization, </a:t>
            </a:r>
            <a:r>
              <a:rPr dirty="0"/>
              <a:t>Mission,</a:t>
            </a:r>
            <a:r>
              <a:rPr spc="-15" dirty="0"/>
              <a:t> </a:t>
            </a:r>
            <a:r>
              <a:rPr dirty="0"/>
              <a:t>and</a:t>
            </a:r>
            <a:r>
              <a:rPr spc="-25" dirty="0"/>
              <a:t> </a:t>
            </a:r>
            <a:r>
              <a:rPr dirty="0"/>
              <a:t>IS</a:t>
            </a:r>
            <a:r>
              <a:rPr spc="-20" dirty="0"/>
              <a:t> </a:t>
            </a:r>
            <a:r>
              <a:rPr dirty="0"/>
              <a:t>View</a:t>
            </a:r>
            <a:r>
              <a:rPr spc="-25" dirty="0"/>
              <a:t> </a:t>
            </a:r>
            <a:r>
              <a:rPr dirty="0"/>
              <a:t>SP</a:t>
            </a:r>
            <a:r>
              <a:rPr spc="-20" dirty="0"/>
              <a:t> </a:t>
            </a:r>
            <a:r>
              <a:rPr spc="-10" dirty="0"/>
              <a:t>800-</a:t>
            </a:r>
            <a:r>
              <a:rPr dirty="0"/>
              <a:t>53,</a:t>
            </a:r>
            <a:r>
              <a:rPr spc="-55" dirty="0"/>
              <a:t> </a:t>
            </a:r>
            <a:r>
              <a:rPr spc="-45" dirty="0"/>
              <a:t>Rev.</a:t>
            </a:r>
            <a:r>
              <a:rPr spc="-20" dirty="0"/>
              <a:t> </a:t>
            </a:r>
            <a:r>
              <a:rPr dirty="0"/>
              <a:t>4:</a:t>
            </a:r>
            <a:r>
              <a:rPr spc="-20" dirty="0"/>
              <a:t> </a:t>
            </a:r>
            <a:r>
              <a:rPr spc="-10" dirty="0"/>
              <a:t>Security </a:t>
            </a:r>
            <a:r>
              <a:rPr dirty="0"/>
              <a:t>and</a:t>
            </a:r>
            <a:r>
              <a:rPr spc="-55" dirty="0"/>
              <a:t> </a:t>
            </a:r>
            <a:r>
              <a:rPr dirty="0"/>
              <a:t>Privacy</a:t>
            </a:r>
            <a:r>
              <a:rPr spc="-50" dirty="0"/>
              <a:t> </a:t>
            </a:r>
            <a:r>
              <a:rPr dirty="0"/>
              <a:t>Controls</a:t>
            </a:r>
            <a:r>
              <a:rPr spc="-50" dirty="0"/>
              <a:t> </a:t>
            </a:r>
            <a:r>
              <a:rPr dirty="0"/>
              <a:t>for</a:t>
            </a:r>
            <a:r>
              <a:rPr spc="-55" dirty="0"/>
              <a:t> </a:t>
            </a:r>
            <a:r>
              <a:rPr spc="-10" dirty="0"/>
              <a:t>Federal</a:t>
            </a:r>
            <a:r>
              <a:rPr spc="-50" dirty="0"/>
              <a:t> </a:t>
            </a:r>
            <a:r>
              <a:rPr dirty="0"/>
              <a:t>IS</a:t>
            </a:r>
            <a:r>
              <a:rPr spc="-50" dirty="0"/>
              <a:t> </a:t>
            </a:r>
            <a:r>
              <a:rPr dirty="0"/>
              <a:t>and</a:t>
            </a:r>
            <a:r>
              <a:rPr spc="-50" dirty="0"/>
              <a:t> </a:t>
            </a:r>
            <a:r>
              <a:rPr spc="-20" dirty="0"/>
              <a:t>Orgs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83300" y="1561591"/>
            <a:ext cx="5394960" cy="3256915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354965" marR="5080" indent="-342900">
              <a:lnSpc>
                <a:spcPct val="80000"/>
              </a:lnSpc>
              <a:spcBef>
                <a:spcPts val="585"/>
              </a:spcBef>
              <a:buFont typeface="Arial"/>
              <a:buChar char="•"/>
              <a:tabLst>
                <a:tab pos="354965" algn="l"/>
              </a:tabLst>
            </a:pPr>
            <a:r>
              <a:rPr sz="2000" dirty="0">
                <a:latin typeface="Calibri"/>
                <a:cs typeface="Calibri"/>
              </a:rPr>
              <a:t>SP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800-</a:t>
            </a:r>
            <a:r>
              <a:rPr sz="2000" dirty="0">
                <a:latin typeface="Calibri"/>
                <a:cs typeface="Calibri"/>
              </a:rPr>
              <a:t>53A,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spc="-45" dirty="0">
                <a:latin typeface="Calibri"/>
                <a:cs typeface="Calibri"/>
              </a:rPr>
              <a:t>Rev.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4: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Assessing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Security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and </a:t>
            </a:r>
            <a:r>
              <a:rPr sz="2000" dirty="0">
                <a:latin typeface="Calibri"/>
                <a:cs typeface="Calibri"/>
              </a:rPr>
              <a:t>Privacy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Controls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Federal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Information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Systems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Organizations: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Building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Effective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Assessment Plans</a:t>
            </a:r>
            <a:endParaRPr sz="2000">
              <a:latin typeface="Calibri"/>
              <a:cs typeface="Calibri"/>
            </a:endParaRPr>
          </a:p>
          <a:p>
            <a:pPr marL="355600" marR="311785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SP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800-</a:t>
            </a:r>
            <a:r>
              <a:rPr sz="2000" dirty="0">
                <a:latin typeface="Calibri"/>
                <a:cs typeface="Calibri"/>
              </a:rPr>
              <a:t>55.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45" dirty="0">
                <a:latin typeface="Calibri"/>
                <a:cs typeface="Calibri"/>
              </a:rPr>
              <a:t>Rev.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1: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Performance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Measurement </a:t>
            </a:r>
            <a:r>
              <a:rPr sz="2000" dirty="0">
                <a:latin typeface="Calibri"/>
                <a:cs typeface="Calibri"/>
              </a:rPr>
              <a:t>Guide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for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InfoSec</a:t>
            </a:r>
            <a:endParaRPr sz="2000">
              <a:latin typeface="Calibri"/>
              <a:cs typeface="Calibri"/>
            </a:endParaRPr>
          </a:p>
          <a:p>
            <a:pPr marL="355600" marR="328930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SP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800-</a:t>
            </a:r>
            <a:r>
              <a:rPr sz="2000" dirty="0">
                <a:latin typeface="Calibri"/>
                <a:cs typeface="Calibri"/>
              </a:rPr>
              <a:t>61,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spc="-45" dirty="0">
                <a:latin typeface="Calibri"/>
                <a:cs typeface="Calibri"/>
              </a:rPr>
              <a:t>Rev.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2: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Computer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Security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Incident </a:t>
            </a:r>
            <a:r>
              <a:rPr sz="2000" dirty="0">
                <a:latin typeface="Calibri"/>
                <a:cs typeface="Calibri"/>
              </a:rPr>
              <a:t>Handling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Guide</a:t>
            </a:r>
            <a:endParaRPr sz="2000">
              <a:latin typeface="Calibri"/>
              <a:cs typeface="Calibri"/>
            </a:endParaRPr>
          </a:p>
          <a:p>
            <a:pPr marL="355600" marR="241300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SP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800-</a:t>
            </a:r>
            <a:r>
              <a:rPr sz="2000" dirty="0">
                <a:latin typeface="Calibri"/>
                <a:cs typeface="Calibri"/>
              </a:rPr>
              <a:t>100: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Information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Security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Handbook: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50" dirty="0">
                <a:latin typeface="Calibri"/>
                <a:cs typeface="Calibri"/>
              </a:rPr>
              <a:t>A </a:t>
            </a:r>
            <a:r>
              <a:rPr sz="2000" dirty="0">
                <a:latin typeface="Calibri"/>
                <a:cs typeface="Calibri"/>
              </a:rPr>
              <a:t>Guide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for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Managers</a:t>
            </a:r>
            <a:endParaRPr sz="2000">
              <a:latin typeface="Calibri"/>
              <a:cs typeface="Calibri"/>
            </a:endParaRPr>
          </a:p>
          <a:p>
            <a:pPr marL="355600" marR="687070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SP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800-</a:t>
            </a:r>
            <a:r>
              <a:rPr sz="2000" dirty="0">
                <a:latin typeface="Calibri"/>
                <a:cs typeface="Calibri"/>
              </a:rPr>
              <a:t>184: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Guide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for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Cybersecurity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Event Recovery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6956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NIST</a:t>
            </a:r>
            <a:r>
              <a:rPr sz="4000" spc="-105" dirty="0"/>
              <a:t> </a:t>
            </a:r>
            <a:r>
              <a:rPr sz="4000" dirty="0"/>
              <a:t>Security</a:t>
            </a:r>
            <a:r>
              <a:rPr sz="4000" spc="-105" dirty="0"/>
              <a:t> </a:t>
            </a:r>
            <a:r>
              <a:rPr sz="4000" spc="-10" dirty="0"/>
              <a:t>Control</a:t>
            </a:r>
            <a:r>
              <a:rPr sz="4000" spc="-114" dirty="0"/>
              <a:t> </a:t>
            </a:r>
            <a:r>
              <a:rPr sz="4000" dirty="0"/>
              <a:t>Classes,</a:t>
            </a:r>
            <a:r>
              <a:rPr sz="4000" spc="-114" dirty="0"/>
              <a:t> </a:t>
            </a:r>
            <a:r>
              <a:rPr sz="4000" dirty="0"/>
              <a:t>Families</a:t>
            </a:r>
            <a:r>
              <a:rPr sz="4000" spc="-110" dirty="0"/>
              <a:t> </a:t>
            </a:r>
            <a:r>
              <a:rPr sz="4000" dirty="0"/>
              <a:t>and</a:t>
            </a:r>
            <a:r>
              <a:rPr sz="4000" spc="-105" dirty="0"/>
              <a:t> </a:t>
            </a:r>
            <a:r>
              <a:rPr sz="4000" spc="-10" dirty="0"/>
              <a:t>Identifiers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567609" y="942266"/>
            <a:ext cx="6984771" cy="4973456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10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79140" marR="5080" indent="-3098800">
              <a:lnSpc>
                <a:spcPct val="100000"/>
              </a:lnSpc>
              <a:spcBef>
                <a:spcPts val="100"/>
              </a:spcBef>
            </a:pPr>
            <a:r>
              <a:rPr dirty="0"/>
              <a:t>Control</a:t>
            </a:r>
            <a:r>
              <a:rPr spc="-130" dirty="0"/>
              <a:t> </a:t>
            </a:r>
            <a:r>
              <a:rPr dirty="0"/>
              <a:t>Objectives</a:t>
            </a:r>
            <a:r>
              <a:rPr spc="-120" dirty="0"/>
              <a:t> </a:t>
            </a:r>
            <a:r>
              <a:rPr dirty="0"/>
              <a:t>for</a:t>
            </a:r>
            <a:r>
              <a:rPr spc="-110" dirty="0"/>
              <a:t> </a:t>
            </a:r>
            <a:r>
              <a:rPr spc="-10" dirty="0"/>
              <a:t>Information</a:t>
            </a:r>
            <a:r>
              <a:rPr spc="-120" dirty="0"/>
              <a:t> </a:t>
            </a:r>
            <a:r>
              <a:rPr dirty="0"/>
              <a:t>and</a:t>
            </a:r>
            <a:r>
              <a:rPr spc="-110" dirty="0"/>
              <a:t> </a:t>
            </a:r>
            <a:r>
              <a:rPr spc="-10" dirty="0"/>
              <a:t>Related </a:t>
            </a:r>
            <a:r>
              <a:rPr spc="-30" dirty="0"/>
              <a:t>Technology</a:t>
            </a:r>
            <a:r>
              <a:rPr spc="-200" dirty="0"/>
              <a:t> </a:t>
            </a:r>
            <a:r>
              <a:rPr spc="-10" dirty="0"/>
              <a:t>(COBIT)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11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37209"/>
            <a:ext cx="10085705" cy="366649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355600" marR="71120" indent="-342900">
              <a:lnSpc>
                <a:spcPct val="80000"/>
              </a:lnSpc>
              <a:spcBef>
                <a:spcPts val="745"/>
              </a:spcBef>
              <a:buFont typeface="Arial"/>
              <a:buChar char="•"/>
              <a:tabLst>
                <a:tab pos="355600" algn="l"/>
              </a:tabLst>
            </a:pPr>
            <a:r>
              <a:rPr sz="2700" dirty="0">
                <a:latin typeface="Calibri"/>
                <a:cs typeface="Calibri"/>
              </a:rPr>
              <a:t>COBIT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(Control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Objectives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for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Information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and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Related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Technology) </a:t>
            </a:r>
            <a:r>
              <a:rPr sz="2700" dirty="0">
                <a:latin typeface="Calibri"/>
                <a:cs typeface="Calibri"/>
              </a:rPr>
              <a:t>provides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guidance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on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implementing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effective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controls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for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information </a:t>
            </a:r>
            <a:r>
              <a:rPr sz="2700" spc="-20" dirty="0">
                <a:latin typeface="Calibri"/>
                <a:cs typeface="Calibri"/>
              </a:rPr>
              <a:t>security.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It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was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created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by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ISACA</a:t>
            </a:r>
            <a:r>
              <a:rPr sz="2700" spc="-3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and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ITGI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in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spc="-20" dirty="0">
                <a:latin typeface="Calibri"/>
                <a:cs typeface="Calibri"/>
              </a:rPr>
              <a:t>1992.</a:t>
            </a:r>
            <a:endParaRPr sz="2700">
              <a:latin typeface="Calibri"/>
              <a:cs typeface="Calibri"/>
            </a:endParaRPr>
          </a:p>
          <a:p>
            <a:pPr marL="355600" marR="5080" indent="-342900">
              <a:lnSpc>
                <a:spcPts val="2590"/>
              </a:lnSpc>
              <a:spcBef>
                <a:spcPts val="630"/>
              </a:spcBef>
              <a:buFont typeface="Arial"/>
              <a:buChar char="•"/>
              <a:tabLst>
                <a:tab pos="355600" algn="l"/>
              </a:tabLst>
            </a:pPr>
            <a:r>
              <a:rPr sz="2700" dirty="0">
                <a:latin typeface="Calibri"/>
                <a:cs typeface="Calibri"/>
              </a:rPr>
              <a:t>COBIT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5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focuses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on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five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principles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for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governing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and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managing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IT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in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spc="-25" dirty="0">
                <a:latin typeface="Calibri"/>
                <a:cs typeface="Calibri"/>
              </a:rPr>
              <a:t>an </a:t>
            </a:r>
            <a:r>
              <a:rPr sz="2700" spc="-10" dirty="0">
                <a:latin typeface="Calibri"/>
                <a:cs typeface="Calibri"/>
              </a:rPr>
              <a:t>organisation:</a:t>
            </a:r>
            <a:endParaRPr sz="2700">
              <a:latin typeface="Calibri"/>
              <a:cs typeface="Calibri"/>
            </a:endParaRPr>
          </a:p>
          <a:p>
            <a:pPr marL="926465" lvl="1" indent="-513080">
              <a:lnSpc>
                <a:spcPct val="100000"/>
              </a:lnSpc>
              <a:spcBef>
                <a:spcPts val="35"/>
              </a:spcBef>
              <a:buAutoNum type="arabicPeriod"/>
              <a:tabLst>
                <a:tab pos="926465" algn="l"/>
              </a:tabLst>
            </a:pPr>
            <a:r>
              <a:rPr sz="2400" dirty="0">
                <a:latin typeface="Calibri"/>
                <a:cs typeface="Calibri"/>
              </a:rPr>
              <a:t>Meeting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stakeholder</a:t>
            </a:r>
            <a:r>
              <a:rPr sz="2400" spc="-9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needs</a:t>
            </a:r>
            <a:endParaRPr sz="2400">
              <a:latin typeface="Calibri"/>
              <a:cs typeface="Calibri"/>
            </a:endParaRPr>
          </a:p>
          <a:p>
            <a:pPr marL="926465" lvl="1" indent="-513080">
              <a:lnSpc>
                <a:spcPct val="100000"/>
              </a:lnSpc>
              <a:buAutoNum type="arabicPeriod"/>
              <a:tabLst>
                <a:tab pos="926465" algn="l"/>
              </a:tabLst>
            </a:pPr>
            <a:r>
              <a:rPr sz="2400" dirty="0">
                <a:latin typeface="Calibri"/>
                <a:cs typeface="Calibri"/>
              </a:rPr>
              <a:t>Covering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enterprise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end-to-</a:t>
            </a:r>
            <a:r>
              <a:rPr sz="2400" spc="-25" dirty="0">
                <a:latin typeface="Calibri"/>
                <a:cs typeface="Calibri"/>
              </a:rPr>
              <a:t>end</a:t>
            </a:r>
            <a:endParaRPr sz="2400">
              <a:latin typeface="Calibri"/>
              <a:cs typeface="Calibri"/>
            </a:endParaRPr>
          </a:p>
          <a:p>
            <a:pPr marL="926465" lvl="1" indent="-513080">
              <a:lnSpc>
                <a:spcPct val="100000"/>
              </a:lnSpc>
              <a:buAutoNum type="arabicPeriod"/>
              <a:tabLst>
                <a:tab pos="926465" algn="l"/>
              </a:tabLst>
            </a:pPr>
            <a:r>
              <a:rPr sz="2400" dirty="0">
                <a:latin typeface="Calibri"/>
                <a:cs typeface="Calibri"/>
              </a:rPr>
              <a:t>Applying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single,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integrated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framework</a:t>
            </a:r>
            <a:endParaRPr sz="2400">
              <a:latin typeface="Calibri"/>
              <a:cs typeface="Calibri"/>
            </a:endParaRPr>
          </a:p>
          <a:p>
            <a:pPr marL="926465" lvl="1" indent="-513080">
              <a:lnSpc>
                <a:spcPct val="100000"/>
              </a:lnSpc>
              <a:buAutoNum type="arabicPeriod"/>
              <a:tabLst>
                <a:tab pos="926465" algn="l"/>
              </a:tabLst>
            </a:pPr>
            <a:r>
              <a:rPr sz="2400" dirty="0">
                <a:latin typeface="Calibri"/>
                <a:cs typeface="Calibri"/>
              </a:rPr>
              <a:t>Enabling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holistic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approach</a:t>
            </a:r>
            <a:endParaRPr sz="2400">
              <a:latin typeface="Calibri"/>
              <a:cs typeface="Calibri"/>
            </a:endParaRPr>
          </a:p>
          <a:p>
            <a:pPr marL="926465" lvl="1" indent="-513080">
              <a:lnSpc>
                <a:spcPct val="100000"/>
              </a:lnSpc>
              <a:buAutoNum type="arabicPeriod"/>
              <a:tabLst>
                <a:tab pos="926465" algn="l"/>
              </a:tabLst>
            </a:pPr>
            <a:r>
              <a:rPr sz="2400" spc="-10" dirty="0">
                <a:latin typeface="Calibri"/>
                <a:cs typeface="Calibri"/>
              </a:rPr>
              <a:t>Separating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governance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from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management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79140" marR="5080" indent="-3098800">
              <a:lnSpc>
                <a:spcPct val="100000"/>
              </a:lnSpc>
              <a:spcBef>
                <a:spcPts val="100"/>
              </a:spcBef>
            </a:pPr>
            <a:r>
              <a:rPr dirty="0"/>
              <a:t>Control</a:t>
            </a:r>
            <a:r>
              <a:rPr spc="-130" dirty="0"/>
              <a:t> </a:t>
            </a:r>
            <a:r>
              <a:rPr dirty="0"/>
              <a:t>Objectives</a:t>
            </a:r>
            <a:r>
              <a:rPr spc="-120" dirty="0"/>
              <a:t> </a:t>
            </a:r>
            <a:r>
              <a:rPr dirty="0"/>
              <a:t>for</a:t>
            </a:r>
            <a:r>
              <a:rPr spc="-110" dirty="0"/>
              <a:t> </a:t>
            </a:r>
            <a:r>
              <a:rPr spc="-10" dirty="0"/>
              <a:t>Information</a:t>
            </a:r>
            <a:r>
              <a:rPr spc="-120" dirty="0"/>
              <a:t> </a:t>
            </a:r>
            <a:r>
              <a:rPr dirty="0"/>
              <a:t>and</a:t>
            </a:r>
            <a:r>
              <a:rPr spc="-110" dirty="0"/>
              <a:t> </a:t>
            </a:r>
            <a:r>
              <a:rPr spc="-10" dirty="0"/>
              <a:t>Related </a:t>
            </a:r>
            <a:r>
              <a:rPr spc="-30" dirty="0"/>
              <a:t>Technology</a:t>
            </a:r>
            <a:r>
              <a:rPr spc="-200" dirty="0"/>
              <a:t> </a:t>
            </a:r>
            <a:r>
              <a:rPr spc="-10" dirty="0"/>
              <a:t>(COBIT)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12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26541"/>
            <a:ext cx="10752455" cy="3813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</a:tabLst>
            </a:pPr>
            <a:r>
              <a:rPr sz="3000" dirty="0">
                <a:latin typeface="Calibri"/>
                <a:cs typeface="Calibri"/>
              </a:rPr>
              <a:t>The</a:t>
            </a:r>
            <a:r>
              <a:rPr sz="3000" spc="-8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framework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includes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enablers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to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support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these</a:t>
            </a:r>
            <a:r>
              <a:rPr sz="3000" spc="-9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principles:</a:t>
            </a:r>
            <a:endParaRPr sz="3000">
              <a:latin typeface="Calibri"/>
              <a:cs typeface="Calibri"/>
            </a:endParaRPr>
          </a:p>
          <a:p>
            <a:pPr marL="756285" marR="66040" lvl="1" indent="-287020">
              <a:lnSpc>
                <a:spcPts val="2500"/>
              </a:lnSpc>
              <a:spcBef>
                <a:spcPts val="615"/>
              </a:spcBef>
              <a:buFont typeface="Arial"/>
              <a:buChar char="–"/>
              <a:tabLst>
                <a:tab pos="756285" algn="l"/>
              </a:tabLst>
            </a:pPr>
            <a:r>
              <a:rPr sz="2600" dirty="0">
                <a:latin typeface="Calibri"/>
                <a:cs typeface="Calibri"/>
              </a:rPr>
              <a:t>Principles,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policies,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frameworks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help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translate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desired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behaviours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into </a:t>
            </a:r>
            <a:r>
              <a:rPr sz="2600" dirty="0">
                <a:latin typeface="Calibri"/>
                <a:cs typeface="Calibri"/>
              </a:rPr>
              <a:t>practical</a:t>
            </a:r>
            <a:r>
              <a:rPr sz="2600" spc="-14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guidance.</a:t>
            </a:r>
            <a:endParaRPr sz="26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15"/>
              </a:spcBef>
              <a:buFont typeface="Arial"/>
              <a:buChar char="–"/>
              <a:tabLst>
                <a:tab pos="756285" algn="l"/>
              </a:tabLst>
            </a:pPr>
            <a:r>
              <a:rPr sz="2600" dirty="0">
                <a:latin typeface="Calibri"/>
                <a:cs typeface="Calibri"/>
              </a:rPr>
              <a:t>Processes</a:t>
            </a:r>
            <a:r>
              <a:rPr sz="2600" spc="-114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consist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organised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practices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to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achieve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IT-related</a:t>
            </a:r>
            <a:r>
              <a:rPr sz="2600" spc="-10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objectives.</a:t>
            </a:r>
            <a:endParaRPr sz="26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285" algn="l"/>
              </a:tabLst>
            </a:pPr>
            <a:r>
              <a:rPr sz="2600" spc="-10" dirty="0">
                <a:latin typeface="Calibri"/>
                <a:cs typeface="Calibri"/>
              </a:rPr>
              <a:t>Organisational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structures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are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decision-</a:t>
            </a:r>
            <a:r>
              <a:rPr sz="2600" dirty="0">
                <a:latin typeface="Calibri"/>
                <a:cs typeface="Calibri"/>
              </a:rPr>
              <a:t>making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entities.</a:t>
            </a:r>
            <a:endParaRPr sz="26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285" algn="l"/>
              </a:tabLst>
            </a:pPr>
            <a:r>
              <a:rPr sz="2600" dirty="0">
                <a:latin typeface="Calibri"/>
                <a:cs typeface="Calibri"/>
              </a:rPr>
              <a:t>Culture,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ethics,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behaviour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are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key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factors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in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governance.</a:t>
            </a:r>
            <a:endParaRPr sz="2600">
              <a:latin typeface="Calibri"/>
              <a:cs typeface="Calibri"/>
            </a:endParaRPr>
          </a:p>
          <a:p>
            <a:pPr marL="756285" marR="5080" lvl="1" indent="-287020">
              <a:lnSpc>
                <a:spcPts val="2500"/>
              </a:lnSpc>
              <a:spcBef>
                <a:spcPts val="600"/>
              </a:spcBef>
              <a:buFont typeface="Arial"/>
              <a:buChar char="–"/>
              <a:tabLst>
                <a:tab pos="756285" algn="l"/>
              </a:tabLst>
            </a:pPr>
            <a:r>
              <a:rPr sz="2600" spc="-10" dirty="0">
                <a:latin typeface="Calibri"/>
                <a:cs typeface="Calibri"/>
              </a:rPr>
              <a:t>Information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is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crucial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for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governance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often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product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enterprise itself.</a:t>
            </a:r>
            <a:endParaRPr sz="2600">
              <a:latin typeface="Calibri"/>
              <a:cs typeface="Calibri"/>
            </a:endParaRPr>
          </a:p>
          <a:p>
            <a:pPr marL="756285" marR="790575" lvl="1" indent="-287020">
              <a:lnSpc>
                <a:spcPts val="2500"/>
              </a:lnSpc>
              <a:spcBef>
                <a:spcPts val="615"/>
              </a:spcBef>
              <a:buFont typeface="Arial"/>
              <a:buChar char="–"/>
              <a:tabLst>
                <a:tab pos="756285" algn="l"/>
              </a:tabLst>
            </a:pPr>
            <a:r>
              <a:rPr sz="2600" dirty="0">
                <a:latin typeface="Calibri"/>
                <a:cs typeface="Calibri"/>
              </a:rPr>
              <a:t>Services,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infrastructure,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applications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include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technology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that </a:t>
            </a:r>
            <a:r>
              <a:rPr sz="2600" dirty="0">
                <a:latin typeface="Calibri"/>
                <a:cs typeface="Calibri"/>
              </a:rPr>
              <a:t>supports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enterprise.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1532255">
              <a:lnSpc>
                <a:spcPct val="100000"/>
              </a:lnSpc>
              <a:spcBef>
                <a:spcPts val="105"/>
              </a:spcBef>
            </a:pPr>
            <a:r>
              <a:rPr dirty="0"/>
              <a:t>Design</a:t>
            </a:r>
            <a:r>
              <a:rPr spc="-50" dirty="0"/>
              <a:t> </a:t>
            </a:r>
            <a:r>
              <a:rPr dirty="0"/>
              <a:t>of</a:t>
            </a:r>
            <a:r>
              <a:rPr spc="-40" dirty="0"/>
              <a:t> </a:t>
            </a:r>
            <a:r>
              <a:rPr dirty="0"/>
              <a:t>the</a:t>
            </a:r>
            <a:r>
              <a:rPr spc="-50" dirty="0"/>
              <a:t> </a:t>
            </a:r>
            <a:r>
              <a:rPr dirty="0"/>
              <a:t>Security</a:t>
            </a:r>
            <a:r>
              <a:rPr spc="-45" dirty="0"/>
              <a:t> </a:t>
            </a:r>
            <a:r>
              <a:rPr spc="-10" dirty="0"/>
              <a:t>Architecture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26541"/>
            <a:ext cx="10090150" cy="359156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55600" marR="393700" indent="-342900">
              <a:lnSpc>
                <a:spcPts val="2880"/>
              </a:lnSpc>
              <a:spcBef>
                <a:spcPts val="795"/>
              </a:spcBef>
              <a:buFont typeface="Arial"/>
              <a:buChar char="•"/>
              <a:tabLst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Security</a:t>
            </a:r>
            <a:r>
              <a:rPr sz="3000" spc="-9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architecture</a:t>
            </a:r>
            <a:r>
              <a:rPr sz="3000" spc="-10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models</a:t>
            </a:r>
            <a:r>
              <a:rPr sz="3000" spc="-7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illustrate</a:t>
            </a:r>
            <a:r>
              <a:rPr sz="3000" spc="-9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information</a:t>
            </a:r>
            <a:r>
              <a:rPr sz="3000" spc="-8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security implementations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and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can</a:t>
            </a:r>
            <a:r>
              <a:rPr sz="3000" spc="-6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help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spc="-20" dirty="0">
                <a:latin typeface="Calibri"/>
                <a:cs typeface="Calibri"/>
              </a:rPr>
              <a:t>organizations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to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quickly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spc="-20" dirty="0">
                <a:latin typeface="Calibri"/>
                <a:cs typeface="Calibri"/>
              </a:rPr>
              <a:t>make </a:t>
            </a:r>
            <a:r>
              <a:rPr sz="3000" spc="-10" dirty="0">
                <a:latin typeface="Calibri"/>
                <a:cs typeface="Calibri"/>
              </a:rPr>
              <a:t>improvements</a:t>
            </a:r>
            <a:r>
              <a:rPr sz="3000" spc="-10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through</a:t>
            </a:r>
            <a:r>
              <a:rPr sz="3000" spc="-10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adaptation</a:t>
            </a:r>
            <a:endParaRPr sz="3000">
              <a:latin typeface="Calibri"/>
              <a:cs typeface="Calibri"/>
            </a:endParaRPr>
          </a:p>
          <a:p>
            <a:pPr marL="355600" marR="33020" indent="-342900">
              <a:lnSpc>
                <a:spcPts val="2880"/>
              </a:lnSpc>
              <a:spcBef>
                <a:spcPts val="720"/>
              </a:spcBef>
              <a:buFont typeface="Arial"/>
              <a:buChar char="•"/>
              <a:tabLst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Some</a:t>
            </a:r>
            <a:r>
              <a:rPr sz="3000" spc="-10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models</a:t>
            </a:r>
            <a:r>
              <a:rPr sz="3000" spc="-8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are</a:t>
            </a:r>
            <a:r>
              <a:rPr sz="3000" spc="-10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implemented</a:t>
            </a:r>
            <a:r>
              <a:rPr sz="3000" spc="-9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into</a:t>
            </a:r>
            <a:r>
              <a:rPr sz="3000" spc="-9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computer</a:t>
            </a:r>
            <a:r>
              <a:rPr sz="3000" spc="-10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hardware</a:t>
            </a:r>
            <a:r>
              <a:rPr sz="3000" spc="-90" dirty="0">
                <a:latin typeface="Calibri"/>
                <a:cs typeface="Calibri"/>
              </a:rPr>
              <a:t> </a:t>
            </a:r>
            <a:r>
              <a:rPr sz="3000" spc="-25" dirty="0">
                <a:latin typeface="Calibri"/>
                <a:cs typeface="Calibri"/>
              </a:rPr>
              <a:t>and </a:t>
            </a:r>
            <a:r>
              <a:rPr sz="3000" spc="-10" dirty="0">
                <a:latin typeface="Calibri"/>
                <a:cs typeface="Calibri"/>
              </a:rPr>
              <a:t>software,</a:t>
            </a:r>
            <a:r>
              <a:rPr sz="3000" spc="-7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some</a:t>
            </a:r>
            <a:r>
              <a:rPr sz="3000" spc="-8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are</a:t>
            </a:r>
            <a:r>
              <a:rPr sz="3000" spc="-8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implemented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as</a:t>
            </a:r>
            <a:r>
              <a:rPr sz="3000" spc="-7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policies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and</a:t>
            </a:r>
            <a:r>
              <a:rPr sz="3000" spc="-8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practices,</a:t>
            </a:r>
            <a:r>
              <a:rPr sz="3000" spc="-95" dirty="0">
                <a:latin typeface="Calibri"/>
                <a:cs typeface="Calibri"/>
              </a:rPr>
              <a:t> </a:t>
            </a:r>
            <a:r>
              <a:rPr sz="3000" spc="-25" dirty="0">
                <a:latin typeface="Calibri"/>
                <a:cs typeface="Calibri"/>
              </a:rPr>
              <a:t>and </a:t>
            </a:r>
            <a:r>
              <a:rPr sz="3000" dirty="0">
                <a:latin typeface="Calibri"/>
                <a:cs typeface="Calibri"/>
              </a:rPr>
              <a:t>some</a:t>
            </a:r>
            <a:r>
              <a:rPr sz="3000" spc="-8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are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implemented</a:t>
            </a:r>
            <a:r>
              <a:rPr sz="3000" spc="-8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in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spc="-20" dirty="0">
                <a:latin typeface="Calibri"/>
                <a:cs typeface="Calibri"/>
              </a:rPr>
              <a:t>both</a:t>
            </a:r>
            <a:endParaRPr sz="3000">
              <a:latin typeface="Calibri"/>
              <a:cs typeface="Calibri"/>
            </a:endParaRPr>
          </a:p>
          <a:p>
            <a:pPr marL="355600" marR="5080" indent="-342900">
              <a:lnSpc>
                <a:spcPts val="2880"/>
              </a:lnSpc>
              <a:spcBef>
                <a:spcPts val="720"/>
              </a:spcBef>
              <a:buFont typeface="Arial"/>
              <a:buChar char="•"/>
              <a:tabLst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Some</a:t>
            </a:r>
            <a:r>
              <a:rPr sz="3000" spc="-8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models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focus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on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the</a:t>
            </a:r>
            <a:r>
              <a:rPr sz="3000" spc="-9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confidentiality</a:t>
            </a:r>
            <a:r>
              <a:rPr sz="3000" spc="-7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of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information,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while </a:t>
            </a:r>
            <a:r>
              <a:rPr sz="3000" dirty="0">
                <a:latin typeface="Calibri"/>
                <a:cs typeface="Calibri"/>
              </a:rPr>
              <a:t>other</a:t>
            </a:r>
            <a:r>
              <a:rPr sz="3000" spc="-4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focus</a:t>
            </a:r>
            <a:r>
              <a:rPr sz="3000" spc="-6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on</a:t>
            </a:r>
            <a:r>
              <a:rPr sz="3000" spc="-4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the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integrity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of</a:t>
            </a:r>
            <a:r>
              <a:rPr sz="3000" spc="-4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the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information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as</a:t>
            </a:r>
            <a:r>
              <a:rPr sz="3000" spc="-5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it</a:t>
            </a:r>
            <a:r>
              <a:rPr sz="3000" spc="-4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is</a:t>
            </a:r>
            <a:r>
              <a:rPr sz="3000" spc="-4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being processed</a:t>
            </a:r>
            <a:endParaRPr sz="3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1532255">
              <a:lnSpc>
                <a:spcPct val="100000"/>
              </a:lnSpc>
              <a:spcBef>
                <a:spcPts val="105"/>
              </a:spcBef>
            </a:pPr>
            <a:r>
              <a:rPr dirty="0"/>
              <a:t>Design</a:t>
            </a:r>
            <a:r>
              <a:rPr spc="-50" dirty="0"/>
              <a:t> </a:t>
            </a:r>
            <a:r>
              <a:rPr dirty="0"/>
              <a:t>of</a:t>
            </a:r>
            <a:r>
              <a:rPr spc="-40" dirty="0"/>
              <a:t> </a:t>
            </a:r>
            <a:r>
              <a:rPr dirty="0"/>
              <a:t>the</a:t>
            </a:r>
            <a:r>
              <a:rPr spc="-50" dirty="0"/>
              <a:t> </a:t>
            </a:r>
            <a:r>
              <a:rPr dirty="0"/>
              <a:t>Security</a:t>
            </a:r>
            <a:r>
              <a:rPr spc="-45" dirty="0"/>
              <a:t> </a:t>
            </a:r>
            <a:r>
              <a:rPr spc="-10" dirty="0"/>
              <a:t>Architecture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10386"/>
            <a:ext cx="10229850" cy="401447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</a:tabLst>
            </a:pPr>
            <a:r>
              <a:rPr sz="3200" dirty="0">
                <a:latin typeface="Calibri"/>
                <a:cs typeface="Calibri"/>
              </a:rPr>
              <a:t>Spheres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security: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foundation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security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framework</a:t>
            </a:r>
            <a:endParaRPr sz="32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</a:tabLst>
            </a:pPr>
            <a:r>
              <a:rPr sz="3200" dirty="0">
                <a:latin typeface="Calibri"/>
                <a:cs typeface="Calibri"/>
              </a:rPr>
              <a:t>Levels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controls:</a:t>
            </a:r>
            <a:endParaRPr sz="3200">
              <a:latin typeface="Calibri"/>
              <a:cs typeface="Calibri"/>
            </a:endParaRPr>
          </a:p>
          <a:p>
            <a:pPr marL="755015" marR="133350" lvl="1" indent="-285750">
              <a:lnSpc>
                <a:spcPct val="100000"/>
              </a:lnSpc>
              <a:spcBef>
                <a:spcPts val="685"/>
              </a:spcBef>
              <a:buFont typeface="Arial"/>
              <a:buChar char="–"/>
              <a:tabLst>
                <a:tab pos="756285" algn="l"/>
              </a:tabLst>
            </a:pPr>
            <a:r>
              <a:rPr sz="2800" spc="-10" dirty="0">
                <a:latin typeface="Calibri"/>
                <a:cs typeface="Calibri"/>
              </a:rPr>
              <a:t>Management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controls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set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direction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scope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security 	</a:t>
            </a:r>
            <a:r>
              <a:rPr sz="2800" dirty="0">
                <a:latin typeface="Calibri"/>
                <a:cs typeface="Calibri"/>
              </a:rPr>
              <a:t>processes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provide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detailed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instructions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for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its</a:t>
            </a:r>
            <a:r>
              <a:rPr sz="2800" spc="-1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conduct.</a:t>
            </a:r>
            <a:endParaRPr sz="2800">
              <a:latin typeface="Calibri"/>
              <a:cs typeface="Calibri"/>
            </a:endParaRPr>
          </a:p>
          <a:p>
            <a:pPr marL="755015" marR="5080" lvl="1" indent="-285750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285" algn="l"/>
              </a:tabLst>
            </a:pPr>
            <a:r>
              <a:rPr sz="2800" dirty="0">
                <a:latin typeface="Calibri"/>
                <a:cs typeface="Calibri"/>
              </a:rPr>
              <a:t>Operational</a:t>
            </a:r>
            <a:r>
              <a:rPr sz="2800" spc="-1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controls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address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personnel</a:t>
            </a:r>
            <a:r>
              <a:rPr sz="2800" spc="-10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security,</a:t>
            </a:r>
            <a:r>
              <a:rPr sz="2800" spc="-1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physical</a:t>
            </a:r>
            <a:r>
              <a:rPr sz="2800" spc="-114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security, 	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protection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production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inputs/outputs.</a:t>
            </a:r>
            <a:endParaRPr sz="2800">
              <a:latin typeface="Calibri"/>
              <a:cs typeface="Calibri"/>
            </a:endParaRPr>
          </a:p>
          <a:p>
            <a:pPr marL="755015" marR="144780" lvl="1" indent="-285750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285" algn="l"/>
              </a:tabLst>
            </a:pPr>
            <a:r>
              <a:rPr sz="2800" spc="-30" dirty="0">
                <a:latin typeface="Calibri"/>
                <a:cs typeface="Calibri"/>
              </a:rPr>
              <a:t>Technical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controls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are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tactical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technical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implementations 	</a:t>
            </a:r>
            <a:r>
              <a:rPr sz="2800" dirty="0">
                <a:latin typeface="Calibri"/>
                <a:cs typeface="Calibri"/>
              </a:rPr>
              <a:t>related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designing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integrating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security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organization.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7480" rIns="0" bIns="0" rtlCol="0">
            <a:spAutoFit/>
          </a:bodyPr>
          <a:lstStyle/>
          <a:p>
            <a:pPr marL="3305175">
              <a:lnSpc>
                <a:spcPct val="100000"/>
              </a:lnSpc>
              <a:spcBef>
                <a:spcPts val="100"/>
              </a:spcBef>
            </a:pPr>
            <a:r>
              <a:rPr dirty="0"/>
              <a:t>Spheres</a:t>
            </a:r>
            <a:r>
              <a:rPr spc="-50" dirty="0"/>
              <a:t> </a:t>
            </a:r>
            <a:r>
              <a:rPr dirty="0"/>
              <a:t>of</a:t>
            </a:r>
            <a:r>
              <a:rPr spc="-30" dirty="0"/>
              <a:t> </a:t>
            </a:r>
            <a:r>
              <a:rPr spc="-10" dirty="0"/>
              <a:t>Security</a:t>
            </a:r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383524" y="1052736"/>
            <a:ext cx="7424951" cy="490968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1976120">
              <a:lnSpc>
                <a:spcPct val="100000"/>
              </a:lnSpc>
              <a:spcBef>
                <a:spcPts val="105"/>
              </a:spcBef>
            </a:pPr>
            <a:r>
              <a:rPr dirty="0"/>
              <a:t>Design</a:t>
            </a:r>
            <a:r>
              <a:rPr spc="-65" dirty="0"/>
              <a:t> </a:t>
            </a:r>
            <a:r>
              <a:rPr dirty="0"/>
              <a:t>of</a:t>
            </a:r>
            <a:r>
              <a:rPr spc="-55" dirty="0"/>
              <a:t> </a:t>
            </a:r>
            <a:r>
              <a:rPr dirty="0"/>
              <a:t>Security</a:t>
            </a:r>
            <a:r>
              <a:rPr spc="-70" dirty="0"/>
              <a:t> </a:t>
            </a:r>
            <a:r>
              <a:rPr spc="-10" dirty="0"/>
              <a:t>Architecture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06721"/>
            <a:ext cx="10387965" cy="4103370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94"/>
              </a:spcBef>
              <a:buFont typeface="Arial"/>
              <a:buChar char="•"/>
              <a:tabLst>
                <a:tab pos="354965" algn="l"/>
              </a:tabLst>
            </a:pPr>
            <a:r>
              <a:rPr sz="3200" dirty="0">
                <a:latin typeface="Calibri"/>
                <a:cs typeface="Calibri"/>
              </a:rPr>
              <a:t>Defence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depth</a:t>
            </a:r>
            <a:endParaRPr sz="32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690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10" dirty="0">
                <a:latin typeface="Calibri"/>
                <a:cs typeface="Calibri"/>
              </a:rPr>
              <a:t>Implementation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security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layers</a:t>
            </a:r>
            <a:endParaRPr sz="2800">
              <a:latin typeface="Calibri"/>
              <a:cs typeface="Calibri"/>
            </a:endParaRPr>
          </a:p>
          <a:p>
            <a:pPr marL="755015" marR="556895" lvl="1" indent="-285750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285" algn="l"/>
              </a:tabLst>
            </a:pPr>
            <a:r>
              <a:rPr sz="2800" dirty="0">
                <a:latin typeface="Calibri"/>
                <a:cs typeface="Calibri"/>
              </a:rPr>
              <a:t>Requires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that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organizations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establish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multiple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layers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security 	controls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safeguards</a:t>
            </a:r>
            <a:endParaRPr sz="28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750"/>
              </a:spcBef>
              <a:buFont typeface="Arial"/>
              <a:buChar char="•"/>
              <a:tabLst>
                <a:tab pos="354965" algn="l"/>
              </a:tabLst>
            </a:pPr>
            <a:r>
              <a:rPr sz="3200" dirty="0">
                <a:latin typeface="Calibri"/>
                <a:cs typeface="Calibri"/>
              </a:rPr>
              <a:t>Security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perimeter</a:t>
            </a:r>
            <a:endParaRPr sz="32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690"/>
              </a:spcBef>
              <a:buFont typeface="Arial"/>
              <a:buChar char="–"/>
              <a:tabLst>
                <a:tab pos="755650" algn="l"/>
              </a:tabLst>
            </a:pPr>
            <a:r>
              <a:rPr sz="2800" dirty="0">
                <a:latin typeface="Calibri"/>
                <a:cs typeface="Calibri"/>
              </a:rPr>
              <a:t>Border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security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protecting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internal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systems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from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outside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threats</a:t>
            </a:r>
            <a:endParaRPr sz="2800">
              <a:latin typeface="Calibri"/>
              <a:cs typeface="Calibri"/>
            </a:endParaRPr>
          </a:p>
          <a:p>
            <a:pPr marL="755015" marR="10795" lvl="1" indent="-285750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285" algn="l"/>
              </a:tabLst>
            </a:pPr>
            <a:r>
              <a:rPr sz="2800" dirty="0">
                <a:latin typeface="Calibri"/>
                <a:cs typeface="Calibri"/>
              </a:rPr>
              <a:t>Does</a:t>
            </a:r>
            <a:r>
              <a:rPr sz="2800" spc="-10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not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protect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against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internal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attacks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from</a:t>
            </a:r>
            <a:r>
              <a:rPr sz="2800" spc="-10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employee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threats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or 	on-</a:t>
            </a:r>
            <a:r>
              <a:rPr sz="2800" dirty="0">
                <a:latin typeface="Calibri"/>
                <a:cs typeface="Calibri"/>
              </a:rPr>
              <a:t>site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physical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threats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2187575">
              <a:lnSpc>
                <a:spcPct val="100000"/>
              </a:lnSpc>
              <a:spcBef>
                <a:spcPts val="105"/>
              </a:spcBef>
            </a:pPr>
            <a:r>
              <a:rPr dirty="0"/>
              <a:t>Security</a:t>
            </a:r>
            <a:r>
              <a:rPr spc="-135" dirty="0"/>
              <a:t> </a:t>
            </a:r>
            <a:r>
              <a:rPr spc="-10" dirty="0"/>
              <a:t>Architecture</a:t>
            </a:r>
            <a:r>
              <a:rPr spc="-110" dirty="0"/>
              <a:t> </a:t>
            </a:r>
            <a:r>
              <a:rPr spc="-10" dirty="0"/>
              <a:t>Models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17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72261"/>
            <a:ext cx="10813415" cy="386969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355600" marR="12700" indent="-342900">
              <a:lnSpc>
                <a:spcPts val="2810"/>
              </a:lnSpc>
              <a:spcBef>
                <a:spcPts val="455"/>
              </a:spcBef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Security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architecture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models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illustrate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information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security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implementations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can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help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organizations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to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quickly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make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improvements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through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adaptation</a:t>
            </a:r>
            <a:endParaRPr sz="2600">
              <a:latin typeface="Calibri"/>
              <a:cs typeface="Calibri"/>
            </a:endParaRPr>
          </a:p>
          <a:p>
            <a:pPr marL="355600" marR="198120" indent="-342900">
              <a:lnSpc>
                <a:spcPts val="2810"/>
              </a:lnSpc>
              <a:spcBef>
                <a:spcPts val="620"/>
              </a:spcBef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Some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models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are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implemented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into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computer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hardware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software,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some </a:t>
            </a:r>
            <a:r>
              <a:rPr sz="2600" dirty="0">
                <a:latin typeface="Calibri"/>
                <a:cs typeface="Calibri"/>
              </a:rPr>
              <a:t>are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implemented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as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policies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practices,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some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are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implemented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in </a:t>
            </a:r>
            <a:r>
              <a:rPr sz="2600" spc="-20" dirty="0">
                <a:latin typeface="Calibri"/>
                <a:cs typeface="Calibri"/>
              </a:rPr>
              <a:t>both</a:t>
            </a:r>
            <a:endParaRPr sz="2600">
              <a:latin typeface="Calibri"/>
              <a:cs typeface="Calibri"/>
            </a:endParaRPr>
          </a:p>
          <a:p>
            <a:pPr marL="355600" marR="5080" indent="-342900">
              <a:lnSpc>
                <a:spcPts val="2810"/>
              </a:lnSpc>
              <a:spcBef>
                <a:spcPts val="620"/>
              </a:spcBef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Some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models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focus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on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confidentiality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information,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while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other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focus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on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integrity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information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as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it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is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being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processed</a:t>
            </a:r>
            <a:endParaRPr sz="2600">
              <a:latin typeface="Calibri"/>
              <a:cs typeface="Calibri"/>
            </a:endParaRPr>
          </a:p>
          <a:p>
            <a:pPr marL="355600" marR="102235" indent="-342900" algn="just">
              <a:lnSpc>
                <a:spcPts val="2810"/>
              </a:lnSpc>
              <a:spcBef>
                <a:spcPts val="620"/>
              </a:spcBef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Security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architecture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models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help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organisations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improve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information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security implementations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quickly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through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adaptation.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These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models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can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be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applied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to </a:t>
            </a:r>
            <a:r>
              <a:rPr sz="2600" spc="-10" dirty="0">
                <a:latin typeface="Calibri"/>
                <a:cs typeface="Calibri"/>
              </a:rPr>
              <a:t>hardware,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software,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or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both.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20895" marR="5080" indent="-4206240">
              <a:lnSpc>
                <a:spcPct val="100000"/>
              </a:lnSpc>
              <a:spcBef>
                <a:spcPts val="100"/>
              </a:spcBef>
            </a:pPr>
            <a:r>
              <a:rPr spc="-35" dirty="0"/>
              <a:t>Trusted</a:t>
            </a:r>
            <a:r>
              <a:rPr spc="-180" dirty="0"/>
              <a:t> </a:t>
            </a:r>
            <a:r>
              <a:rPr dirty="0"/>
              <a:t>Computer</a:t>
            </a:r>
            <a:r>
              <a:rPr spc="-185" dirty="0"/>
              <a:t> </a:t>
            </a:r>
            <a:r>
              <a:rPr spc="-10" dirty="0"/>
              <a:t>System</a:t>
            </a:r>
            <a:r>
              <a:rPr spc="-200" dirty="0"/>
              <a:t> </a:t>
            </a:r>
            <a:r>
              <a:rPr spc="-10" dirty="0"/>
              <a:t>Evaluation</a:t>
            </a:r>
            <a:r>
              <a:rPr spc="-175" dirty="0"/>
              <a:t> </a:t>
            </a:r>
            <a:r>
              <a:rPr spc="-10" dirty="0"/>
              <a:t>Criteria (TCSEC)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18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607312"/>
            <a:ext cx="10673080" cy="35369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68325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Some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models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focus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on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confidentiality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information,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while </a:t>
            </a:r>
            <a:r>
              <a:rPr sz="3200" dirty="0">
                <a:latin typeface="Calibri"/>
                <a:cs typeface="Calibri"/>
              </a:rPr>
              <a:t>others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focus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on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integrity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during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processing.</a:t>
            </a:r>
            <a:endParaRPr sz="3200">
              <a:latin typeface="Calibri"/>
              <a:cs typeface="Calibri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The</a:t>
            </a:r>
            <a:r>
              <a:rPr sz="3200" spc="-114" dirty="0">
                <a:latin typeface="Calibri"/>
                <a:cs typeface="Calibri"/>
              </a:rPr>
              <a:t> </a:t>
            </a:r>
            <a:r>
              <a:rPr sz="3200" spc="-35" dirty="0">
                <a:latin typeface="Calibri"/>
                <a:cs typeface="Calibri"/>
              </a:rPr>
              <a:t>Trusted</a:t>
            </a:r>
            <a:r>
              <a:rPr sz="3200" spc="-10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Computer</a:t>
            </a:r>
            <a:r>
              <a:rPr sz="3200" spc="-11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System</a:t>
            </a:r>
            <a:r>
              <a:rPr sz="3200" spc="-12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Evaluation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Criteria</a:t>
            </a:r>
            <a:r>
              <a:rPr sz="3200" spc="-114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(TCSEC),</a:t>
            </a:r>
            <a:r>
              <a:rPr sz="3200" spc="-10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part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Rainbow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Series,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is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older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DoD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standard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for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assessing </a:t>
            </a:r>
            <a:r>
              <a:rPr sz="3200" dirty="0">
                <a:latin typeface="Calibri"/>
                <a:cs typeface="Calibri"/>
              </a:rPr>
              <a:t>access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controls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computer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systems.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It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is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also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known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as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the </a:t>
            </a:r>
            <a:r>
              <a:rPr sz="3200" dirty="0">
                <a:latin typeface="Calibri"/>
                <a:cs typeface="Calibri"/>
              </a:rPr>
              <a:t>Orange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Book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was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replaced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by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Common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Criteria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in </a:t>
            </a:r>
            <a:r>
              <a:rPr sz="3200" spc="-10" dirty="0">
                <a:latin typeface="Calibri"/>
                <a:cs typeface="Calibri"/>
              </a:rPr>
              <a:t>2005.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2027555">
              <a:lnSpc>
                <a:spcPct val="100000"/>
              </a:lnSpc>
              <a:spcBef>
                <a:spcPts val="105"/>
              </a:spcBef>
            </a:pPr>
            <a:r>
              <a:rPr spc="-35" dirty="0"/>
              <a:t>Trusted</a:t>
            </a:r>
            <a:r>
              <a:rPr spc="-120" dirty="0"/>
              <a:t> </a:t>
            </a:r>
            <a:r>
              <a:rPr dirty="0"/>
              <a:t>computing</a:t>
            </a:r>
            <a:r>
              <a:rPr spc="-114" dirty="0"/>
              <a:t> </a:t>
            </a:r>
            <a:r>
              <a:rPr dirty="0"/>
              <a:t>base</a:t>
            </a:r>
            <a:r>
              <a:rPr spc="-105" dirty="0"/>
              <a:t> </a:t>
            </a:r>
            <a:r>
              <a:rPr spc="-10" dirty="0"/>
              <a:t>(TCB),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19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70735"/>
            <a:ext cx="10451465" cy="3646804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marR="331470" indent="-342900">
              <a:lnSpc>
                <a:spcPts val="2920"/>
              </a:lnSpc>
              <a:spcBef>
                <a:spcPts val="459"/>
              </a:spcBef>
              <a:buFont typeface="Arial"/>
              <a:buChar char="•"/>
              <a:tabLst>
                <a:tab pos="355600" algn="l"/>
              </a:tabLst>
            </a:pPr>
            <a:r>
              <a:rPr sz="2700" dirty="0">
                <a:latin typeface="Calibri"/>
                <a:cs typeface="Calibri"/>
              </a:rPr>
              <a:t>TCSEC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defines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trusted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computing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base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(TCB),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which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includes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spc="-25" dirty="0">
                <a:latin typeface="Calibri"/>
                <a:cs typeface="Calibri"/>
              </a:rPr>
              <a:t>all </a:t>
            </a:r>
            <a:r>
              <a:rPr sz="2700" spc="-10" dirty="0">
                <a:latin typeface="Calibri"/>
                <a:cs typeface="Calibri"/>
              </a:rPr>
              <a:t>hardware,</a:t>
            </a:r>
            <a:r>
              <a:rPr sz="2700" spc="-9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firmware,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and</a:t>
            </a:r>
            <a:r>
              <a:rPr sz="2700" spc="-9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software</a:t>
            </a:r>
            <a:r>
              <a:rPr sz="2700" spc="-9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responsible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for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enforcing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system’s </a:t>
            </a:r>
            <a:r>
              <a:rPr sz="2700" dirty="0">
                <a:latin typeface="Calibri"/>
                <a:cs typeface="Calibri"/>
              </a:rPr>
              <a:t>security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policy.</a:t>
            </a:r>
            <a:endParaRPr sz="2700">
              <a:latin typeface="Calibri"/>
              <a:cs typeface="Calibri"/>
            </a:endParaRPr>
          </a:p>
          <a:p>
            <a:pPr marL="355600" marR="569595" indent="-342900">
              <a:lnSpc>
                <a:spcPts val="2920"/>
              </a:lnSpc>
              <a:spcBef>
                <a:spcPts val="640"/>
              </a:spcBef>
              <a:buFont typeface="Arial"/>
              <a:buChar char="•"/>
              <a:tabLst>
                <a:tab pos="355600" algn="l"/>
              </a:tabLst>
            </a:pPr>
            <a:r>
              <a:rPr sz="2700" dirty="0">
                <a:latin typeface="Calibri"/>
                <a:cs typeface="Calibri"/>
              </a:rPr>
              <a:t>The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reference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spc="-30" dirty="0">
                <a:latin typeface="Calibri"/>
                <a:cs typeface="Calibri"/>
              </a:rPr>
              <a:t>monitor,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conceptual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object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within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TCB,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mediates </a:t>
            </a:r>
            <a:r>
              <a:rPr sz="2700" dirty="0">
                <a:latin typeface="Calibri"/>
                <a:cs typeface="Calibri"/>
              </a:rPr>
              <a:t>access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between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subjects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and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objects.</a:t>
            </a:r>
            <a:endParaRPr sz="2700">
              <a:latin typeface="Calibri"/>
              <a:cs typeface="Calibri"/>
            </a:endParaRPr>
          </a:p>
          <a:p>
            <a:pPr marL="355600" marR="623570" indent="-342900">
              <a:lnSpc>
                <a:spcPts val="2920"/>
              </a:lnSpc>
              <a:spcBef>
                <a:spcPts val="640"/>
              </a:spcBef>
              <a:buFont typeface="Arial"/>
              <a:buChar char="•"/>
              <a:tabLst>
                <a:tab pos="355600" algn="l"/>
              </a:tabLst>
            </a:pPr>
            <a:r>
              <a:rPr sz="2700" spc="-10" dirty="0">
                <a:latin typeface="Calibri"/>
                <a:cs typeface="Calibri"/>
              </a:rPr>
              <a:t>System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administrators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must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regularly</a:t>
            </a:r>
            <a:r>
              <a:rPr sz="2700" spc="-9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audit</a:t>
            </a:r>
            <a:r>
              <a:rPr sz="2700" spc="-9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9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reference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monitor</a:t>
            </a:r>
            <a:r>
              <a:rPr sz="2700" spc="-95" dirty="0">
                <a:latin typeface="Calibri"/>
                <a:cs typeface="Calibri"/>
              </a:rPr>
              <a:t> </a:t>
            </a:r>
            <a:r>
              <a:rPr sz="2700" spc="-25" dirty="0">
                <a:latin typeface="Calibri"/>
                <a:cs typeface="Calibri"/>
              </a:rPr>
              <a:t>to </a:t>
            </a:r>
            <a:r>
              <a:rPr sz="2700" dirty="0">
                <a:latin typeface="Calibri"/>
                <a:cs typeface="Calibri"/>
              </a:rPr>
              <a:t>ensure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it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is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functioning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correctly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and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hasn’t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been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modified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without authorization.</a:t>
            </a:r>
            <a:endParaRPr sz="27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270"/>
              </a:spcBef>
              <a:buFont typeface="Arial"/>
              <a:buChar char="•"/>
              <a:tabLst>
                <a:tab pos="354965" algn="l"/>
              </a:tabLst>
            </a:pPr>
            <a:r>
              <a:rPr sz="2700" dirty="0">
                <a:latin typeface="Calibri"/>
                <a:cs typeface="Calibri"/>
              </a:rPr>
              <a:t>Covert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channels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pose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significant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challenge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in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maintaining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secure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spc="-20" dirty="0">
                <a:latin typeface="Calibri"/>
                <a:cs typeface="Calibri"/>
              </a:rPr>
              <a:t>TCB.</a:t>
            </a:r>
            <a:endParaRPr sz="2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2911475">
              <a:lnSpc>
                <a:spcPct val="100000"/>
              </a:lnSpc>
              <a:spcBef>
                <a:spcPts val="105"/>
              </a:spcBef>
            </a:pPr>
            <a:r>
              <a:rPr dirty="0"/>
              <a:t>Access</a:t>
            </a:r>
            <a:r>
              <a:rPr spc="-170" dirty="0"/>
              <a:t> </a:t>
            </a:r>
            <a:r>
              <a:rPr dirty="0"/>
              <a:t>Control</a:t>
            </a:r>
            <a:r>
              <a:rPr spc="-165" dirty="0"/>
              <a:t> </a:t>
            </a:r>
            <a:r>
              <a:rPr spc="-10" dirty="0"/>
              <a:t>Models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20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607313"/>
            <a:ext cx="10314940" cy="25622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2959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Access</a:t>
            </a:r>
            <a:r>
              <a:rPr sz="3200" spc="-114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controls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manage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user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entry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into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trusted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areas, regulating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both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logical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access</a:t>
            </a:r>
            <a:r>
              <a:rPr sz="3200" spc="-114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to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information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systems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and </a:t>
            </a:r>
            <a:r>
              <a:rPr sz="3200" dirty="0">
                <a:latin typeface="Calibri"/>
                <a:cs typeface="Calibri"/>
              </a:rPr>
              <a:t>physical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access</a:t>
            </a:r>
            <a:r>
              <a:rPr sz="3200" spc="-114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to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facilities.</a:t>
            </a:r>
            <a:endParaRPr sz="3200">
              <a:latin typeface="Calibri"/>
              <a:cs typeface="Calibri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Access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control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is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enforced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through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collection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policies, </a:t>
            </a:r>
            <a:r>
              <a:rPr sz="3200" dirty="0">
                <a:latin typeface="Calibri"/>
                <a:cs typeface="Calibri"/>
              </a:rPr>
              <a:t>programs,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technologies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that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ensure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policies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are</a:t>
            </a:r>
            <a:r>
              <a:rPr sz="3200" spc="-11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applied.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2911475">
              <a:lnSpc>
                <a:spcPct val="100000"/>
              </a:lnSpc>
              <a:spcBef>
                <a:spcPts val="105"/>
              </a:spcBef>
            </a:pPr>
            <a:r>
              <a:rPr dirty="0"/>
              <a:t>Access</a:t>
            </a:r>
            <a:r>
              <a:rPr spc="-170" dirty="0"/>
              <a:t> </a:t>
            </a:r>
            <a:r>
              <a:rPr dirty="0"/>
              <a:t>Control</a:t>
            </a:r>
            <a:r>
              <a:rPr spc="-165" dirty="0"/>
              <a:t> </a:t>
            </a:r>
            <a:r>
              <a:rPr spc="-10" dirty="0"/>
              <a:t>Models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21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06721"/>
            <a:ext cx="10571480" cy="3518535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94"/>
              </a:spcBef>
              <a:buFont typeface="Arial"/>
              <a:buChar char="•"/>
              <a:tabLst>
                <a:tab pos="354965" algn="l"/>
              </a:tabLst>
            </a:pPr>
            <a:r>
              <a:rPr sz="3200" dirty="0">
                <a:latin typeface="Calibri"/>
                <a:cs typeface="Calibri"/>
              </a:rPr>
              <a:t>The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four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key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processes</a:t>
            </a:r>
            <a:r>
              <a:rPr sz="3200" spc="-1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access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control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are:</a:t>
            </a:r>
            <a:endParaRPr sz="32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690"/>
              </a:spcBef>
              <a:buFont typeface="Arial"/>
              <a:buChar char="–"/>
              <a:tabLst>
                <a:tab pos="755650" algn="l"/>
              </a:tabLst>
            </a:pPr>
            <a:r>
              <a:rPr sz="2800" b="1" spc="-10" dirty="0">
                <a:latin typeface="Calibri"/>
                <a:cs typeface="Calibri"/>
              </a:rPr>
              <a:t>Identification</a:t>
            </a:r>
            <a:r>
              <a:rPr sz="2800" b="1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–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Identifying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entity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requesting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access.</a:t>
            </a:r>
            <a:endParaRPr sz="28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5650" algn="l"/>
              </a:tabLst>
            </a:pPr>
            <a:r>
              <a:rPr sz="2800" b="1" spc="-10" dirty="0">
                <a:latin typeface="Calibri"/>
                <a:cs typeface="Calibri"/>
              </a:rPr>
              <a:t>Authentication</a:t>
            </a:r>
            <a:r>
              <a:rPr sz="2800" b="1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–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Verifying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identity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requesting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entity.</a:t>
            </a:r>
            <a:endParaRPr sz="2800">
              <a:latin typeface="Calibri"/>
              <a:cs typeface="Calibri"/>
            </a:endParaRPr>
          </a:p>
          <a:p>
            <a:pPr marL="755015" marR="78105" lvl="1" indent="-285750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285" algn="l"/>
              </a:tabLst>
            </a:pPr>
            <a:r>
              <a:rPr sz="2800" b="1" dirty="0">
                <a:latin typeface="Calibri"/>
                <a:cs typeface="Calibri"/>
              </a:rPr>
              <a:t>Authorisation</a:t>
            </a:r>
            <a:r>
              <a:rPr sz="2800" b="1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–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Determining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actions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authenticated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entity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is 	</a:t>
            </a:r>
            <a:r>
              <a:rPr sz="2800" dirty="0">
                <a:latin typeface="Calibri"/>
                <a:cs typeface="Calibri"/>
              </a:rPr>
              <a:t>allowed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perform.</a:t>
            </a:r>
            <a:endParaRPr sz="2800">
              <a:latin typeface="Calibri"/>
              <a:cs typeface="Calibri"/>
            </a:endParaRPr>
          </a:p>
          <a:p>
            <a:pPr marL="755015" marR="5080" lvl="1" indent="-285750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285" algn="l"/>
              </a:tabLst>
            </a:pPr>
            <a:r>
              <a:rPr sz="2800" b="1" spc="-10" dirty="0">
                <a:latin typeface="Calibri"/>
                <a:cs typeface="Calibri"/>
              </a:rPr>
              <a:t>Accountability</a:t>
            </a:r>
            <a:r>
              <a:rPr sz="2800" b="1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–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Documenting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activities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authorized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users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and 	</a:t>
            </a:r>
            <a:r>
              <a:rPr sz="2800" spc="-10" dirty="0">
                <a:latin typeface="Calibri"/>
                <a:cs typeface="Calibri"/>
              </a:rPr>
              <a:t>systems.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2911475">
              <a:lnSpc>
                <a:spcPct val="100000"/>
              </a:lnSpc>
              <a:spcBef>
                <a:spcPts val="105"/>
              </a:spcBef>
            </a:pPr>
            <a:r>
              <a:rPr dirty="0"/>
              <a:t>Access</a:t>
            </a:r>
            <a:r>
              <a:rPr spc="-170" dirty="0"/>
              <a:t> </a:t>
            </a:r>
            <a:r>
              <a:rPr dirty="0"/>
              <a:t>Control</a:t>
            </a:r>
            <a:r>
              <a:rPr spc="-165" dirty="0"/>
              <a:t> </a:t>
            </a:r>
            <a:r>
              <a:rPr spc="-10" dirty="0"/>
              <a:t>Models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22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06721"/>
            <a:ext cx="10539730" cy="3432810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94"/>
              </a:spcBef>
              <a:buFont typeface="Arial"/>
              <a:buChar char="•"/>
              <a:tabLst>
                <a:tab pos="354965" algn="l"/>
              </a:tabLst>
            </a:pPr>
            <a:r>
              <a:rPr sz="3200" dirty="0">
                <a:latin typeface="Calibri"/>
                <a:cs typeface="Calibri"/>
              </a:rPr>
              <a:t>Key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principles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access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control:</a:t>
            </a:r>
            <a:endParaRPr sz="3200">
              <a:latin typeface="Calibri"/>
              <a:cs typeface="Calibri"/>
            </a:endParaRPr>
          </a:p>
          <a:p>
            <a:pPr marL="755015" marR="39370" lvl="1" indent="-285750">
              <a:lnSpc>
                <a:spcPct val="100000"/>
              </a:lnSpc>
              <a:spcBef>
                <a:spcPts val="690"/>
              </a:spcBef>
              <a:buFont typeface="Arial"/>
              <a:buChar char="–"/>
              <a:tabLst>
                <a:tab pos="756285" algn="l"/>
              </a:tabLst>
            </a:pPr>
            <a:r>
              <a:rPr sz="2800" b="1" dirty="0">
                <a:latin typeface="Calibri"/>
                <a:cs typeface="Calibri"/>
              </a:rPr>
              <a:t>Least</a:t>
            </a:r>
            <a:r>
              <a:rPr sz="2800" b="1" spc="-60" dirty="0">
                <a:latin typeface="Calibri"/>
                <a:cs typeface="Calibri"/>
              </a:rPr>
              <a:t> </a:t>
            </a:r>
            <a:r>
              <a:rPr sz="2800" b="1" dirty="0">
                <a:latin typeface="Calibri"/>
                <a:cs typeface="Calibri"/>
              </a:rPr>
              <a:t>privilege</a:t>
            </a:r>
            <a:r>
              <a:rPr sz="2800" dirty="0">
                <a:latin typeface="Calibri"/>
                <a:cs typeface="Calibri"/>
              </a:rPr>
              <a:t>: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Users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can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access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only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information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necessary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for 	</a:t>
            </a:r>
            <a:r>
              <a:rPr sz="2800" dirty="0">
                <a:latin typeface="Calibri"/>
                <a:cs typeface="Calibri"/>
              </a:rPr>
              <a:t>their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duties.</a:t>
            </a:r>
            <a:endParaRPr sz="2800">
              <a:latin typeface="Calibri"/>
              <a:cs typeface="Calibri"/>
            </a:endParaRPr>
          </a:p>
          <a:p>
            <a:pPr marL="755015" marR="5080" lvl="1" indent="-285750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285" algn="l"/>
              </a:tabLst>
            </a:pPr>
            <a:r>
              <a:rPr sz="2800" b="1" dirty="0">
                <a:latin typeface="Calibri"/>
                <a:cs typeface="Calibri"/>
              </a:rPr>
              <a:t>Need</a:t>
            </a:r>
            <a:r>
              <a:rPr sz="2800" b="1" spc="-45" dirty="0">
                <a:latin typeface="Calibri"/>
                <a:cs typeface="Calibri"/>
              </a:rPr>
              <a:t> </a:t>
            </a:r>
            <a:r>
              <a:rPr sz="2800" b="1" dirty="0">
                <a:latin typeface="Calibri"/>
                <a:cs typeface="Calibri"/>
              </a:rPr>
              <a:t>to</a:t>
            </a:r>
            <a:r>
              <a:rPr sz="2800" b="1" spc="-75" dirty="0">
                <a:latin typeface="Calibri"/>
                <a:cs typeface="Calibri"/>
              </a:rPr>
              <a:t> </a:t>
            </a:r>
            <a:r>
              <a:rPr sz="2800" b="1" dirty="0">
                <a:latin typeface="Calibri"/>
                <a:cs typeface="Calibri"/>
              </a:rPr>
              <a:t>know</a:t>
            </a:r>
            <a:r>
              <a:rPr sz="2800" dirty="0">
                <a:latin typeface="Calibri"/>
                <a:cs typeface="Calibri"/>
              </a:rPr>
              <a:t>: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Users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only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access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specific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data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required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for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their 	</a:t>
            </a:r>
            <a:r>
              <a:rPr sz="2800" dirty="0">
                <a:latin typeface="Calibri"/>
                <a:cs typeface="Calibri"/>
              </a:rPr>
              <a:t>current</a:t>
            </a:r>
            <a:r>
              <a:rPr sz="2800" spc="-1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tasks.</a:t>
            </a:r>
            <a:endParaRPr sz="2800">
              <a:latin typeface="Calibri"/>
              <a:cs typeface="Calibri"/>
            </a:endParaRPr>
          </a:p>
          <a:p>
            <a:pPr marL="755015" marR="774700" lvl="1" indent="-285750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285" algn="l"/>
              </a:tabLst>
            </a:pPr>
            <a:r>
              <a:rPr sz="2800" b="1" spc="-10" dirty="0">
                <a:latin typeface="Calibri"/>
                <a:cs typeface="Calibri"/>
              </a:rPr>
              <a:t>Separation</a:t>
            </a:r>
            <a:r>
              <a:rPr sz="2800" b="1" spc="-45" dirty="0">
                <a:latin typeface="Calibri"/>
                <a:cs typeface="Calibri"/>
              </a:rPr>
              <a:t> </a:t>
            </a:r>
            <a:r>
              <a:rPr sz="2800" b="1" dirty="0">
                <a:latin typeface="Calibri"/>
                <a:cs typeface="Calibri"/>
              </a:rPr>
              <a:t>of</a:t>
            </a:r>
            <a:r>
              <a:rPr sz="2800" b="1" spc="-65" dirty="0">
                <a:latin typeface="Calibri"/>
                <a:cs typeface="Calibri"/>
              </a:rPr>
              <a:t> </a:t>
            </a:r>
            <a:r>
              <a:rPr sz="2800" b="1" dirty="0">
                <a:latin typeface="Calibri"/>
                <a:cs typeface="Calibri"/>
              </a:rPr>
              <a:t>duties</a:t>
            </a:r>
            <a:r>
              <a:rPr sz="2800" dirty="0">
                <a:latin typeface="Calibri"/>
                <a:cs typeface="Calibri"/>
              </a:rPr>
              <a:t>: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Important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tasks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are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split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among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multiple 	</a:t>
            </a:r>
            <a:r>
              <a:rPr sz="2800" dirty="0">
                <a:latin typeface="Calibri"/>
                <a:cs typeface="Calibri"/>
              </a:rPr>
              <a:t>individuals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avoid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conflicts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interest.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3527425">
              <a:lnSpc>
                <a:spcPct val="100000"/>
              </a:lnSpc>
              <a:spcBef>
                <a:spcPts val="105"/>
              </a:spcBef>
            </a:pPr>
            <a:r>
              <a:rPr dirty="0"/>
              <a:t>Types</a:t>
            </a:r>
            <a:r>
              <a:rPr spc="-135" dirty="0"/>
              <a:t> </a:t>
            </a:r>
            <a:r>
              <a:rPr dirty="0"/>
              <a:t>of</a:t>
            </a:r>
            <a:r>
              <a:rPr spc="-125" dirty="0"/>
              <a:t> </a:t>
            </a:r>
            <a:r>
              <a:rPr spc="-10" dirty="0"/>
              <a:t>Controls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23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70737"/>
            <a:ext cx="10638790" cy="3522979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marR="5080" indent="-342900">
              <a:lnSpc>
                <a:spcPts val="2920"/>
              </a:lnSpc>
              <a:spcBef>
                <a:spcPts val="459"/>
              </a:spcBef>
              <a:buFont typeface="Arial"/>
              <a:buChar char="•"/>
              <a:tabLst>
                <a:tab pos="355600" algn="l"/>
              </a:tabLst>
            </a:pPr>
            <a:r>
              <a:rPr sz="2700" b="1" dirty="0">
                <a:latin typeface="Calibri"/>
                <a:cs typeface="Calibri"/>
              </a:rPr>
              <a:t>Directive</a:t>
            </a:r>
            <a:r>
              <a:rPr sz="2700" dirty="0">
                <a:latin typeface="Calibri"/>
                <a:cs typeface="Calibri"/>
              </a:rPr>
              <a:t>: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Administrative</a:t>
            </a:r>
            <a:r>
              <a:rPr sz="2700" spc="-9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controls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like</a:t>
            </a:r>
            <a:r>
              <a:rPr sz="2700" spc="-9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policy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and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training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to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influence</a:t>
            </a:r>
            <a:r>
              <a:rPr sz="2700" spc="-110" dirty="0">
                <a:latin typeface="Calibri"/>
                <a:cs typeface="Calibri"/>
              </a:rPr>
              <a:t> </a:t>
            </a:r>
            <a:r>
              <a:rPr sz="2700" spc="-20" dirty="0">
                <a:latin typeface="Calibri"/>
                <a:cs typeface="Calibri"/>
              </a:rPr>
              <a:t>user </a:t>
            </a:r>
            <a:r>
              <a:rPr sz="2700" spc="-10" dirty="0">
                <a:latin typeface="Calibri"/>
                <a:cs typeface="Calibri"/>
              </a:rPr>
              <a:t>behaviour.</a:t>
            </a:r>
            <a:endParaRPr sz="27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280"/>
              </a:spcBef>
              <a:buFont typeface="Arial"/>
              <a:buChar char="•"/>
              <a:tabLst>
                <a:tab pos="354965" algn="l"/>
              </a:tabLst>
            </a:pPr>
            <a:r>
              <a:rPr sz="2700" b="1" spc="-10" dirty="0">
                <a:latin typeface="Calibri"/>
                <a:cs typeface="Calibri"/>
              </a:rPr>
              <a:t>Deterrent</a:t>
            </a:r>
            <a:r>
              <a:rPr sz="2700" spc="-10" dirty="0">
                <a:latin typeface="Calibri"/>
                <a:cs typeface="Calibri"/>
              </a:rPr>
              <a:t>: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Discourages</a:t>
            </a:r>
            <a:r>
              <a:rPr sz="2700" spc="-10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potential</a:t>
            </a:r>
            <a:r>
              <a:rPr sz="2700" spc="-10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incidents.</a:t>
            </a:r>
            <a:endParaRPr sz="27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20"/>
              </a:spcBef>
              <a:buFont typeface="Arial"/>
              <a:buChar char="•"/>
              <a:tabLst>
                <a:tab pos="354965" algn="l"/>
              </a:tabLst>
            </a:pPr>
            <a:r>
              <a:rPr sz="2700" b="1" spc="-20" dirty="0">
                <a:latin typeface="Calibri"/>
                <a:cs typeface="Calibri"/>
              </a:rPr>
              <a:t>Preventative</a:t>
            </a:r>
            <a:r>
              <a:rPr sz="2700" spc="-20" dirty="0">
                <a:latin typeface="Calibri"/>
                <a:cs typeface="Calibri"/>
              </a:rPr>
              <a:t>: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Aims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to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avoid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incidents.</a:t>
            </a:r>
            <a:endParaRPr sz="27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25"/>
              </a:spcBef>
              <a:buFont typeface="Arial"/>
              <a:buChar char="•"/>
              <a:tabLst>
                <a:tab pos="354965" algn="l"/>
              </a:tabLst>
            </a:pPr>
            <a:r>
              <a:rPr sz="2700" b="1" dirty="0">
                <a:latin typeface="Calibri"/>
                <a:cs typeface="Calibri"/>
              </a:rPr>
              <a:t>Detective</a:t>
            </a:r>
            <a:r>
              <a:rPr sz="2700" dirty="0">
                <a:latin typeface="Calibri"/>
                <a:cs typeface="Calibri"/>
              </a:rPr>
              <a:t>: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Identifies</a:t>
            </a:r>
            <a:r>
              <a:rPr sz="2700" spc="-9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incidents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or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threats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they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happen.</a:t>
            </a:r>
            <a:endParaRPr sz="27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25"/>
              </a:spcBef>
              <a:buFont typeface="Arial"/>
              <a:buChar char="•"/>
              <a:tabLst>
                <a:tab pos="354965" algn="l"/>
              </a:tabLst>
            </a:pPr>
            <a:r>
              <a:rPr sz="2700" b="1" dirty="0">
                <a:latin typeface="Calibri"/>
                <a:cs typeface="Calibri"/>
              </a:rPr>
              <a:t>Corrective</a:t>
            </a:r>
            <a:r>
              <a:rPr sz="2700" dirty="0">
                <a:latin typeface="Calibri"/>
                <a:cs typeface="Calibri"/>
              </a:rPr>
              <a:t>: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Mitigates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damage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or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remedies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issues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during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incident.</a:t>
            </a:r>
            <a:endParaRPr sz="27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25"/>
              </a:spcBef>
              <a:buFont typeface="Arial"/>
              <a:buChar char="•"/>
              <a:tabLst>
                <a:tab pos="354965" algn="l"/>
              </a:tabLst>
            </a:pPr>
            <a:r>
              <a:rPr sz="2700" b="1" dirty="0">
                <a:latin typeface="Calibri"/>
                <a:cs typeface="Calibri"/>
              </a:rPr>
              <a:t>Recovery</a:t>
            </a:r>
            <a:r>
              <a:rPr sz="2700" dirty="0">
                <a:latin typeface="Calibri"/>
                <a:cs typeface="Calibri"/>
              </a:rPr>
              <a:t>: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Restores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normal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operations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after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incident.</a:t>
            </a:r>
            <a:endParaRPr sz="27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25"/>
              </a:spcBef>
              <a:buFont typeface="Arial"/>
              <a:buChar char="•"/>
              <a:tabLst>
                <a:tab pos="354965" algn="l"/>
              </a:tabLst>
            </a:pPr>
            <a:r>
              <a:rPr sz="2700" b="1" dirty="0">
                <a:latin typeface="Calibri"/>
                <a:cs typeface="Calibri"/>
              </a:rPr>
              <a:t>Compensating</a:t>
            </a:r>
            <a:r>
              <a:rPr sz="2700" dirty="0">
                <a:latin typeface="Calibri"/>
                <a:cs typeface="Calibri"/>
              </a:rPr>
              <a:t>: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Addresses</a:t>
            </a:r>
            <a:r>
              <a:rPr sz="2700" spc="-9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deficiencies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in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other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controls.</a:t>
            </a:r>
            <a:endParaRPr sz="2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2155825">
              <a:lnSpc>
                <a:spcPct val="100000"/>
              </a:lnSpc>
              <a:spcBef>
                <a:spcPts val="105"/>
              </a:spcBef>
            </a:pPr>
            <a:r>
              <a:rPr dirty="0"/>
              <a:t>Categories</a:t>
            </a:r>
            <a:r>
              <a:rPr spc="-140" dirty="0"/>
              <a:t> </a:t>
            </a:r>
            <a:r>
              <a:rPr dirty="0"/>
              <a:t>of</a:t>
            </a:r>
            <a:r>
              <a:rPr spc="-130" dirty="0"/>
              <a:t> </a:t>
            </a:r>
            <a:r>
              <a:rPr dirty="0"/>
              <a:t>Access</a:t>
            </a:r>
            <a:r>
              <a:rPr spc="-114" dirty="0"/>
              <a:t> </a:t>
            </a:r>
            <a:r>
              <a:rPr spc="-10" dirty="0"/>
              <a:t>Controls</a:t>
            </a:r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71364" y="1484783"/>
            <a:ext cx="11449262" cy="4192586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24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1497330">
              <a:lnSpc>
                <a:spcPct val="100000"/>
              </a:lnSpc>
              <a:spcBef>
                <a:spcPts val="105"/>
              </a:spcBef>
            </a:pPr>
            <a:r>
              <a:rPr dirty="0"/>
              <a:t>Mandatory</a:t>
            </a:r>
            <a:r>
              <a:rPr spc="-210" dirty="0"/>
              <a:t> </a:t>
            </a:r>
            <a:r>
              <a:rPr dirty="0"/>
              <a:t>Access</a:t>
            </a:r>
            <a:r>
              <a:rPr spc="-190" dirty="0"/>
              <a:t> </a:t>
            </a:r>
            <a:r>
              <a:rPr dirty="0"/>
              <a:t>Controls</a:t>
            </a:r>
            <a:r>
              <a:rPr spc="-204" dirty="0"/>
              <a:t> </a:t>
            </a:r>
            <a:r>
              <a:rPr spc="-10" dirty="0"/>
              <a:t>(MACs)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25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44829"/>
            <a:ext cx="10727055" cy="373634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marR="14604" indent="-342900">
              <a:lnSpc>
                <a:spcPts val="2400"/>
              </a:lnSpc>
              <a:spcBef>
                <a:spcPts val="675"/>
              </a:spcBef>
              <a:buFont typeface="Arial"/>
              <a:buChar char="•"/>
              <a:tabLst>
                <a:tab pos="355600" algn="l"/>
              </a:tabLst>
            </a:pPr>
            <a:r>
              <a:rPr sz="2500" dirty="0">
                <a:latin typeface="Calibri"/>
                <a:cs typeface="Calibri"/>
              </a:rPr>
              <a:t>MAC</a:t>
            </a:r>
            <a:r>
              <a:rPr sz="2500" spc="-4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is</a:t>
            </a:r>
            <a:r>
              <a:rPr sz="2500" spc="-6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</a:t>
            </a:r>
            <a:r>
              <a:rPr sz="2500" spc="-5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strict</a:t>
            </a:r>
            <a:r>
              <a:rPr sz="2500" spc="-6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access</a:t>
            </a:r>
            <a:r>
              <a:rPr sz="2500" spc="-4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control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model</a:t>
            </a:r>
            <a:r>
              <a:rPr sz="2500" spc="-4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where</a:t>
            </a:r>
            <a:r>
              <a:rPr sz="2500" spc="-5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access</a:t>
            </a:r>
            <a:r>
              <a:rPr sz="2500" spc="-4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to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resources</a:t>
            </a:r>
            <a:r>
              <a:rPr sz="2500" spc="-4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is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regulated </a:t>
            </a:r>
            <a:r>
              <a:rPr sz="2500" dirty="0">
                <a:latin typeface="Calibri"/>
                <a:cs typeface="Calibri"/>
              </a:rPr>
              <a:t>based</a:t>
            </a:r>
            <a:r>
              <a:rPr sz="2500" spc="-5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on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predefined</a:t>
            </a:r>
            <a:r>
              <a:rPr sz="2500" spc="-4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security</a:t>
            </a:r>
            <a:r>
              <a:rPr sz="2500" spc="-4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labels</a:t>
            </a:r>
            <a:r>
              <a:rPr sz="2500" spc="-7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(such</a:t>
            </a:r>
            <a:r>
              <a:rPr sz="2500" spc="-4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as</a:t>
            </a:r>
            <a:r>
              <a:rPr sz="2500" spc="-5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sensitivity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levels)</a:t>
            </a:r>
            <a:r>
              <a:rPr sz="2500" spc="-4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assigned</a:t>
            </a:r>
            <a:r>
              <a:rPr sz="2500" spc="-5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to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spc="-20" dirty="0">
                <a:latin typeface="Calibri"/>
                <a:cs typeface="Calibri"/>
              </a:rPr>
              <a:t>both </a:t>
            </a:r>
            <a:r>
              <a:rPr sz="2500" dirty="0">
                <a:latin typeface="Calibri"/>
                <a:cs typeface="Calibri"/>
              </a:rPr>
              <a:t>users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and</a:t>
            </a:r>
            <a:r>
              <a:rPr sz="2500" spc="-6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resources.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Users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cannot</a:t>
            </a:r>
            <a:r>
              <a:rPr sz="2500" spc="-5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alter</a:t>
            </a:r>
            <a:r>
              <a:rPr sz="2500" spc="-7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access</a:t>
            </a:r>
            <a:r>
              <a:rPr sz="2500" spc="-5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controls,</a:t>
            </a:r>
            <a:r>
              <a:rPr sz="2500" spc="-8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and</a:t>
            </a:r>
            <a:r>
              <a:rPr sz="2500" spc="-6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access</a:t>
            </a:r>
            <a:r>
              <a:rPr sz="2500" spc="-5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decisions</a:t>
            </a:r>
            <a:r>
              <a:rPr sz="2500" spc="-60" dirty="0">
                <a:latin typeface="Calibri"/>
                <a:cs typeface="Calibri"/>
              </a:rPr>
              <a:t> </a:t>
            </a:r>
            <a:r>
              <a:rPr sz="2500" spc="-25" dirty="0">
                <a:latin typeface="Calibri"/>
                <a:cs typeface="Calibri"/>
              </a:rPr>
              <a:t>are </a:t>
            </a:r>
            <a:r>
              <a:rPr sz="2500" dirty="0">
                <a:latin typeface="Calibri"/>
                <a:cs typeface="Calibri"/>
              </a:rPr>
              <a:t>based</a:t>
            </a:r>
            <a:r>
              <a:rPr sz="2500" spc="-5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on</a:t>
            </a:r>
            <a:r>
              <a:rPr sz="2500" spc="-60" dirty="0">
                <a:latin typeface="Calibri"/>
                <a:cs typeface="Calibri"/>
              </a:rPr>
              <a:t> </a:t>
            </a:r>
            <a:r>
              <a:rPr sz="2500" spc="-35" dirty="0">
                <a:latin typeface="Calibri"/>
                <a:cs typeface="Calibri"/>
              </a:rPr>
              <a:t>system-</a:t>
            </a:r>
            <a:r>
              <a:rPr sz="2500" spc="-10" dirty="0">
                <a:latin typeface="Calibri"/>
                <a:cs typeface="Calibri"/>
              </a:rPr>
              <a:t>enforced</a:t>
            </a:r>
            <a:r>
              <a:rPr sz="2500" spc="-3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rules.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Key</a:t>
            </a:r>
            <a:r>
              <a:rPr sz="2500" spc="-4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points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of</a:t>
            </a:r>
            <a:r>
              <a:rPr sz="2500" spc="-6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MAC</a:t>
            </a:r>
            <a:r>
              <a:rPr sz="2500" spc="-35" dirty="0">
                <a:latin typeface="Calibri"/>
                <a:cs typeface="Calibri"/>
              </a:rPr>
              <a:t> </a:t>
            </a:r>
            <a:r>
              <a:rPr sz="2500" spc="-20" dirty="0">
                <a:latin typeface="Calibri"/>
                <a:cs typeface="Calibri"/>
              </a:rPr>
              <a:t>are:</a:t>
            </a:r>
            <a:endParaRPr sz="2500">
              <a:latin typeface="Calibri"/>
              <a:cs typeface="Calibri"/>
            </a:endParaRPr>
          </a:p>
          <a:p>
            <a:pPr marL="756285" marR="337185" lvl="1" indent="-287020">
              <a:lnSpc>
                <a:spcPts val="2110"/>
              </a:lnSpc>
              <a:spcBef>
                <a:spcPts val="545"/>
              </a:spcBef>
              <a:buFont typeface="Arial"/>
              <a:buChar char="–"/>
              <a:tabLst>
                <a:tab pos="756285" algn="l"/>
              </a:tabLst>
            </a:pPr>
            <a:r>
              <a:rPr sz="2200" b="1" spc="-30" dirty="0">
                <a:latin typeface="Calibri"/>
                <a:cs typeface="Calibri"/>
              </a:rPr>
              <a:t>System-</a:t>
            </a:r>
            <a:r>
              <a:rPr sz="2200" b="1" dirty="0">
                <a:latin typeface="Calibri"/>
                <a:cs typeface="Calibri"/>
              </a:rPr>
              <a:t>Enforced</a:t>
            </a:r>
            <a:r>
              <a:rPr sz="2200" dirty="0">
                <a:latin typeface="Calibri"/>
                <a:cs typeface="Calibri"/>
              </a:rPr>
              <a:t>:</a:t>
            </a:r>
            <a:r>
              <a:rPr sz="2200" spc="-1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Access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control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decisions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are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made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by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system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based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on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security </a:t>
            </a:r>
            <a:r>
              <a:rPr sz="2200" dirty="0">
                <a:latin typeface="Calibri"/>
                <a:cs typeface="Calibri"/>
              </a:rPr>
              <a:t>labels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(e.g.,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clearance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levels),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not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user’s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discretion.</a:t>
            </a:r>
            <a:endParaRPr sz="2200">
              <a:latin typeface="Calibri"/>
              <a:cs typeface="Calibri"/>
            </a:endParaRPr>
          </a:p>
          <a:p>
            <a:pPr marL="756285" marR="340995" lvl="1" indent="-287020">
              <a:lnSpc>
                <a:spcPts val="2110"/>
              </a:lnSpc>
              <a:spcBef>
                <a:spcPts val="530"/>
              </a:spcBef>
              <a:buFont typeface="Arial"/>
              <a:buChar char="–"/>
              <a:tabLst>
                <a:tab pos="756285" algn="l"/>
              </a:tabLst>
            </a:pPr>
            <a:r>
              <a:rPr sz="2200" b="1" spc="-10" dirty="0">
                <a:latin typeface="Calibri"/>
                <a:cs typeface="Calibri"/>
              </a:rPr>
              <a:t>Classification</a:t>
            </a:r>
            <a:r>
              <a:rPr sz="2200" b="1" spc="-25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Levels</a:t>
            </a:r>
            <a:r>
              <a:rPr sz="2200" dirty="0">
                <a:latin typeface="Calibri"/>
                <a:cs typeface="Calibri"/>
              </a:rPr>
              <a:t>: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Users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data/resources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are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assigned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classification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levels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(e.g., </a:t>
            </a:r>
            <a:r>
              <a:rPr sz="2200" spc="-45" dirty="0">
                <a:latin typeface="Calibri"/>
                <a:cs typeface="Calibri"/>
              </a:rPr>
              <a:t>Top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Secret,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Secret,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Confidential),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access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granted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based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on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these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labels.</a:t>
            </a:r>
            <a:endParaRPr sz="2200">
              <a:latin typeface="Calibri"/>
              <a:cs typeface="Calibri"/>
            </a:endParaRPr>
          </a:p>
          <a:p>
            <a:pPr marL="756285" marR="959485" lvl="1" indent="-287020">
              <a:lnSpc>
                <a:spcPts val="2110"/>
              </a:lnSpc>
              <a:spcBef>
                <a:spcPts val="535"/>
              </a:spcBef>
              <a:buFont typeface="Arial"/>
              <a:buChar char="–"/>
              <a:tabLst>
                <a:tab pos="756285" algn="l"/>
              </a:tabLst>
            </a:pPr>
            <a:r>
              <a:rPr sz="2200" b="1" dirty="0">
                <a:latin typeface="Calibri"/>
                <a:cs typeface="Calibri"/>
              </a:rPr>
              <a:t>No</a:t>
            </a:r>
            <a:r>
              <a:rPr sz="2200" b="1" spc="-60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User</a:t>
            </a:r>
            <a:r>
              <a:rPr sz="2200" b="1" spc="-30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Control</a:t>
            </a:r>
            <a:r>
              <a:rPr sz="2200" dirty="0">
                <a:latin typeface="Calibri"/>
                <a:cs typeface="Calibri"/>
              </a:rPr>
              <a:t>: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Unlike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other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models,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users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cannot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modify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access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controls; </a:t>
            </a:r>
            <a:r>
              <a:rPr sz="2200" dirty="0">
                <a:latin typeface="Calibri"/>
                <a:cs typeface="Calibri"/>
              </a:rPr>
              <a:t>permissions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are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set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by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system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or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administrator.</a:t>
            </a:r>
            <a:endParaRPr sz="2200">
              <a:latin typeface="Calibri"/>
              <a:cs typeface="Calibri"/>
            </a:endParaRPr>
          </a:p>
          <a:p>
            <a:pPr marL="756285" marR="5080" lvl="1" indent="-287020">
              <a:lnSpc>
                <a:spcPts val="2110"/>
              </a:lnSpc>
              <a:spcBef>
                <a:spcPts val="530"/>
              </a:spcBef>
              <a:buFont typeface="Arial"/>
              <a:buChar char="–"/>
              <a:tabLst>
                <a:tab pos="756285" algn="l"/>
              </a:tabLst>
            </a:pPr>
            <a:r>
              <a:rPr sz="2200" spc="-10" dirty="0">
                <a:latin typeface="Calibri"/>
                <a:cs typeface="Calibri"/>
              </a:rPr>
              <a:t>S</a:t>
            </a:r>
            <a:r>
              <a:rPr sz="2200" b="1" spc="-10" dirty="0">
                <a:latin typeface="Calibri"/>
                <a:cs typeface="Calibri"/>
              </a:rPr>
              <a:t>ecurity-</a:t>
            </a:r>
            <a:r>
              <a:rPr sz="2200" b="1" dirty="0">
                <a:latin typeface="Calibri"/>
                <a:cs typeface="Calibri"/>
              </a:rPr>
              <a:t>Centric</a:t>
            </a:r>
            <a:r>
              <a:rPr sz="2200" dirty="0">
                <a:latin typeface="Calibri"/>
                <a:cs typeface="Calibri"/>
              </a:rPr>
              <a:t>: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Designed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for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environments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where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security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critical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concern,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such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as </a:t>
            </a:r>
            <a:r>
              <a:rPr sz="2200" dirty="0">
                <a:latin typeface="Calibri"/>
                <a:cs typeface="Calibri"/>
              </a:rPr>
              <a:t>military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or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government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systems.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1654175">
              <a:lnSpc>
                <a:spcPct val="100000"/>
              </a:lnSpc>
              <a:spcBef>
                <a:spcPts val="105"/>
              </a:spcBef>
            </a:pPr>
            <a:r>
              <a:rPr spc="-30" dirty="0"/>
              <a:t>Role-</a:t>
            </a:r>
            <a:r>
              <a:rPr dirty="0"/>
              <a:t>Based</a:t>
            </a:r>
            <a:r>
              <a:rPr spc="-135" dirty="0"/>
              <a:t> </a:t>
            </a:r>
            <a:r>
              <a:rPr dirty="0"/>
              <a:t>Access</a:t>
            </a:r>
            <a:r>
              <a:rPr spc="-85" dirty="0"/>
              <a:t> </a:t>
            </a:r>
            <a:r>
              <a:rPr dirty="0"/>
              <a:t>Control</a:t>
            </a:r>
            <a:r>
              <a:rPr spc="-114" dirty="0"/>
              <a:t> </a:t>
            </a:r>
            <a:r>
              <a:rPr spc="-10" dirty="0"/>
              <a:t>(RBAC)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26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marR="43180" indent="-342900">
              <a:lnSpc>
                <a:spcPts val="2400"/>
              </a:lnSpc>
              <a:spcBef>
                <a:spcPts val="675"/>
              </a:spcBef>
              <a:buFont typeface="Arial"/>
              <a:buChar char="•"/>
              <a:tabLst>
                <a:tab pos="355600" algn="l"/>
              </a:tabLst>
            </a:pPr>
            <a:r>
              <a:rPr sz="2500" dirty="0"/>
              <a:t>RBAC</a:t>
            </a:r>
            <a:r>
              <a:rPr sz="2500" spc="-40" dirty="0"/>
              <a:t> </a:t>
            </a:r>
            <a:r>
              <a:rPr sz="2500" dirty="0"/>
              <a:t>is</a:t>
            </a:r>
            <a:r>
              <a:rPr sz="2500" spc="-75" dirty="0"/>
              <a:t> </a:t>
            </a:r>
            <a:r>
              <a:rPr sz="2500" dirty="0"/>
              <a:t>an</a:t>
            </a:r>
            <a:r>
              <a:rPr sz="2500" spc="-70" dirty="0"/>
              <a:t> </a:t>
            </a:r>
            <a:r>
              <a:rPr sz="2500" dirty="0"/>
              <a:t>access</a:t>
            </a:r>
            <a:r>
              <a:rPr sz="2500" spc="-55" dirty="0"/>
              <a:t> </a:t>
            </a:r>
            <a:r>
              <a:rPr sz="2500" dirty="0"/>
              <a:t>control</a:t>
            </a:r>
            <a:r>
              <a:rPr sz="2500" spc="-75" dirty="0"/>
              <a:t> </a:t>
            </a:r>
            <a:r>
              <a:rPr sz="2500" dirty="0"/>
              <a:t>model</a:t>
            </a:r>
            <a:r>
              <a:rPr sz="2500" spc="-65" dirty="0"/>
              <a:t> </a:t>
            </a:r>
            <a:r>
              <a:rPr sz="2500" dirty="0"/>
              <a:t>where</a:t>
            </a:r>
            <a:r>
              <a:rPr sz="2500" spc="-55" dirty="0"/>
              <a:t> </a:t>
            </a:r>
            <a:r>
              <a:rPr sz="2500" dirty="0"/>
              <a:t>permissions</a:t>
            </a:r>
            <a:r>
              <a:rPr sz="2500" spc="-65" dirty="0"/>
              <a:t> </a:t>
            </a:r>
            <a:r>
              <a:rPr sz="2500" dirty="0"/>
              <a:t>are</a:t>
            </a:r>
            <a:r>
              <a:rPr sz="2500" spc="-60" dirty="0"/>
              <a:t> </a:t>
            </a:r>
            <a:r>
              <a:rPr sz="2500" dirty="0"/>
              <a:t>assigned</a:t>
            </a:r>
            <a:r>
              <a:rPr sz="2500" spc="-65" dirty="0"/>
              <a:t> </a:t>
            </a:r>
            <a:r>
              <a:rPr sz="2500" dirty="0"/>
              <a:t>to</a:t>
            </a:r>
            <a:r>
              <a:rPr sz="2500" spc="-75" dirty="0"/>
              <a:t> </a:t>
            </a:r>
            <a:r>
              <a:rPr sz="2500" dirty="0"/>
              <a:t>specific</a:t>
            </a:r>
            <a:r>
              <a:rPr sz="2500" spc="-35" dirty="0"/>
              <a:t> </a:t>
            </a:r>
            <a:r>
              <a:rPr sz="2500" spc="-10" dirty="0"/>
              <a:t>roles </a:t>
            </a:r>
            <a:r>
              <a:rPr sz="2500" dirty="0"/>
              <a:t>within</a:t>
            </a:r>
            <a:r>
              <a:rPr sz="2500" spc="-75" dirty="0"/>
              <a:t> </a:t>
            </a:r>
            <a:r>
              <a:rPr sz="2500" dirty="0"/>
              <a:t>an</a:t>
            </a:r>
            <a:r>
              <a:rPr sz="2500" spc="-70" dirty="0"/>
              <a:t> </a:t>
            </a:r>
            <a:r>
              <a:rPr sz="2500" spc="-10" dirty="0"/>
              <a:t>organization.</a:t>
            </a:r>
            <a:r>
              <a:rPr sz="2500" spc="-80" dirty="0"/>
              <a:t> </a:t>
            </a:r>
            <a:r>
              <a:rPr sz="2500" dirty="0"/>
              <a:t>Users</a:t>
            </a:r>
            <a:r>
              <a:rPr sz="2500" spc="-60" dirty="0"/>
              <a:t> </a:t>
            </a:r>
            <a:r>
              <a:rPr sz="2500" dirty="0"/>
              <a:t>are</a:t>
            </a:r>
            <a:r>
              <a:rPr sz="2500" spc="-65" dirty="0"/>
              <a:t> </a:t>
            </a:r>
            <a:r>
              <a:rPr sz="2500" spc="-10" dirty="0"/>
              <a:t>granted</a:t>
            </a:r>
            <a:r>
              <a:rPr sz="2500" spc="-75" dirty="0"/>
              <a:t> </a:t>
            </a:r>
            <a:r>
              <a:rPr sz="2500" dirty="0"/>
              <a:t>access</a:t>
            </a:r>
            <a:r>
              <a:rPr sz="2500" spc="-50" dirty="0"/>
              <a:t> </a:t>
            </a:r>
            <a:r>
              <a:rPr sz="2500" dirty="0"/>
              <a:t>based</a:t>
            </a:r>
            <a:r>
              <a:rPr sz="2500" spc="-65" dirty="0"/>
              <a:t> </a:t>
            </a:r>
            <a:r>
              <a:rPr sz="2500" dirty="0"/>
              <a:t>on</a:t>
            </a:r>
            <a:r>
              <a:rPr sz="2500" spc="-85" dirty="0"/>
              <a:t> </a:t>
            </a:r>
            <a:r>
              <a:rPr sz="2500" dirty="0"/>
              <a:t>their</a:t>
            </a:r>
            <a:r>
              <a:rPr sz="2500" spc="-70" dirty="0"/>
              <a:t> </a:t>
            </a:r>
            <a:r>
              <a:rPr sz="2500" dirty="0"/>
              <a:t>role</a:t>
            </a:r>
            <a:r>
              <a:rPr sz="2500" spc="-75" dirty="0"/>
              <a:t> </a:t>
            </a:r>
            <a:r>
              <a:rPr sz="2500" dirty="0"/>
              <a:t>rather</a:t>
            </a:r>
            <a:r>
              <a:rPr sz="2500" spc="-70" dirty="0"/>
              <a:t> </a:t>
            </a:r>
            <a:r>
              <a:rPr sz="2500" spc="-20" dirty="0"/>
              <a:t>than </a:t>
            </a:r>
            <a:r>
              <a:rPr sz="2500" dirty="0"/>
              <a:t>their</a:t>
            </a:r>
            <a:r>
              <a:rPr sz="2500" spc="-80" dirty="0"/>
              <a:t> </a:t>
            </a:r>
            <a:r>
              <a:rPr sz="2500" dirty="0"/>
              <a:t>individual</a:t>
            </a:r>
            <a:r>
              <a:rPr sz="2500" spc="-75" dirty="0"/>
              <a:t> </a:t>
            </a:r>
            <a:r>
              <a:rPr sz="2500" spc="-20" dirty="0"/>
              <a:t>identity.</a:t>
            </a:r>
            <a:r>
              <a:rPr sz="2500" spc="-75" dirty="0"/>
              <a:t> </a:t>
            </a:r>
            <a:r>
              <a:rPr sz="2500" dirty="0"/>
              <a:t>Key</a:t>
            </a:r>
            <a:r>
              <a:rPr sz="2500" spc="-75" dirty="0"/>
              <a:t> </a:t>
            </a:r>
            <a:r>
              <a:rPr sz="2500" dirty="0"/>
              <a:t>Points</a:t>
            </a:r>
            <a:r>
              <a:rPr sz="2500" spc="-85" dirty="0"/>
              <a:t> </a:t>
            </a:r>
            <a:r>
              <a:rPr sz="2500" dirty="0"/>
              <a:t>of</a:t>
            </a:r>
            <a:r>
              <a:rPr sz="2500" spc="-90" dirty="0"/>
              <a:t> </a:t>
            </a:r>
            <a:r>
              <a:rPr sz="2500" dirty="0"/>
              <a:t>RBAC</a:t>
            </a:r>
            <a:r>
              <a:rPr sz="2500" spc="-50" dirty="0"/>
              <a:t> </a:t>
            </a:r>
            <a:r>
              <a:rPr sz="2500" spc="-20" dirty="0"/>
              <a:t>are:</a:t>
            </a:r>
            <a:endParaRPr sz="2500"/>
          </a:p>
          <a:p>
            <a:pPr marL="756285" marR="101600" lvl="1" indent="-287020">
              <a:lnSpc>
                <a:spcPts val="2110"/>
              </a:lnSpc>
              <a:spcBef>
                <a:spcPts val="545"/>
              </a:spcBef>
              <a:buFont typeface="Arial"/>
              <a:buChar char="–"/>
              <a:tabLst>
                <a:tab pos="756285" algn="l"/>
              </a:tabLst>
            </a:pPr>
            <a:r>
              <a:rPr sz="2200" b="1" dirty="0">
                <a:latin typeface="Calibri"/>
                <a:cs typeface="Calibri"/>
              </a:rPr>
              <a:t>Role</a:t>
            </a:r>
            <a:r>
              <a:rPr sz="2200" b="1" spc="-45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Assignment</a:t>
            </a:r>
            <a:r>
              <a:rPr sz="2200" dirty="0">
                <a:latin typeface="Calibri"/>
                <a:cs typeface="Calibri"/>
              </a:rPr>
              <a:t>: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Users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are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assigned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roles,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each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role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given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certain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permissions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to </a:t>
            </a:r>
            <a:r>
              <a:rPr sz="2200" dirty="0">
                <a:latin typeface="Calibri"/>
                <a:cs typeface="Calibri"/>
              </a:rPr>
              <a:t>access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resources.</a:t>
            </a:r>
            <a:endParaRPr sz="2200">
              <a:latin typeface="Calibri"/>
              <a:cs typeface="Calibri"/>
            </a:endParaRPr>
          </a:p>
          <a:p>
            <a:pPr marL="756285" marR="248285" lvl="1" indent="-287020">
              <a:lnSpc>
                <a:spcPts val="2110"/>
              </a:lnSpc>
              <a:spcBef>
                <a:spcPts val="530"/>
              </a:spcBef>
              <a:buFont typeface="Arial"/>
              <a:buChar char="–"/>
              <a:tabLst>
                <a:tab pos="756285" algn="l"/>
              </a:tabLst>
            </a:pPr>
            <a:r>
              <a:rPr sz="2200" b="1" dirty="0">
                <a:latin typeface="Calibri"/>
                <a:cs typeface="Calibri"/>
              </a:rPr>
              <a:t>Access</a:t>
            </a:r>
            <a:r>
              <a:rPr sz="2200" b="1" spc="-35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Control</a:t>
            </a:r>
            <a:r>
              <a:rPr sz="2200" dirty="0">
                <a:latin typeface="Calibri"/>
                <a:cs typeface="Calibri"/>
              </a:rPr>
              <a:t>: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Access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based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on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user’s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role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within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organization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(e.g.,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Admin, </a:t>
            </a:r>
            <a:r>
              <a:rPr sz="2200" spc="-25" dirty="0">
                <a:latin typeface="Calibri"/>
                <a:cs typeface="Calibri"/>
              </a:rPr>
              <a:t>Manager,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User).</a:t>
            </a:r>
            <a:endParaRPr sz="2200">
              <a:latin typeface="Calibri"/>
              <a:cs typeface="Calibri"/>
            </a:endParaRPr>
          </a:p>
          <a:p>
            <a:pPr marL="756285" marR="5080" lvl="1" indent="-287020">
              <a:lnSpc>
                <a:spcPts val="2110"/>
              </a:lnSpc>
              <a:spcBef>
                <a:spcPts val="530"/>
              </a:spcBef>
              <a:buFont typeface="Arial"/>
              <a:buChar char="–"/>
              <a:tabLst>
                <a:tab pos="756285" algn="l"/>
              </a:tabLst>
            </a:pPr>
            <a:r>
              <a:rPr sz="2200" b="1" spc="-10" dirty="0">
                <a:latin typeface="Calibri"/>
                <a:cs typeface="Calibri"/>
              </a:rPr>
              <a:t>Centralised</a:t>
            </a:r>
            <a:r>
              <a:rPr sz="2200" b="1" spc="-4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Management</a:t>
            </a:r>
            <a:r>
              <a:rPr sz="2200" spc="-10" dirty="0">
                <a:latin typeface="Calibri"/>
                <a:cs typeface="Calibri"/>
              </a:rPr>
              <a:t>: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Roles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are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centrally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managed,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making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it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easier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maintain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and </a:t>
            </a:r>
            <a:r>
              <a:rPr sz="2200" dirty="0">
                <a:latin typeface="Calibri"/>
                <a:cs typeface="Calibri"/>
              </a:rPr>
              <a:t>adjust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access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rights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across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large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organizations.</a:t>
            </a:r>
            <a:endParaRPr sz="2200">
              <a:latin typeface="Calibri"/>
              <a:cs typeface="Calibri"/>
            </a:endParaRPr>
          </a:p>
          <a:p>
            <a:pPr marL="756285" marR="312420" lvl="1" indent="-287020">
              <a:lnSpc>
                <a:spcPts val="2110"/>
              </a:lnSpc>
              <a:spcBef>
                <a:spcPts val="535"/>
              </a:spcBef>
              <a:buFont typeface="Arial"/>
              <a:buChar char="–"/>
              <a:tabLst>
                <a:tab pos="756285" algn="l"/>
              </a:tabLst>
            </a:pPr>
            <a:r>
              <a:rPr sz="2200" b="1" dirty="0">
                <a:latin typeface="Calibri"/>
                <a:cs typeface="Calibri"/>
              </a:rPr>
              <a:t>Benefits</a:t>
            </a:r>
            <a:r>
              <a:rPr sz="2200" dirty="0">
                <a:latin typeface="Calibri"/>
                <a:cs typeface="Calibri"/>
              </a:rPr>
              <a:t>: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Simplifies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permission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management,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reduces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risk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unauthorized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access,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ensures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that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employees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only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have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access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data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they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need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for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their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role.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1543050">
              <a:lnSpc>
                <a:spcPct val="100000"/>
              </a:lnSpc>
              <a:spcBef>
                <a:spcPts val="105"/>
              </a:spcBef>
            </a:pPr>
            <a:r>
              <a:rPr dirty="0"/>
              <a:t>Discretionary</a:t>
            </a:r>
            <a:r>
              <a:rPr spc="-200" dirty="0"/>
              <a:t> </a:t>
            </a:r>
            <a:r>
              <a:rPr dirty="0"/>
              <a:t>Access</a:t>
            </a:r>
            <a:r>
              <a:rPr spc="-190" dirty="0"/>
              <a:t> </a:t>
            </a:r>
            <a:r>
              <a:rPr dirty="0"/>
              <a:t>Control</a:t>
            </a:r>
            <a:r>
              <a:rPr spc="-204" dirty="0"/>
              <a:t> </a:t>
            </a:r>
            <a:r>
              <a:rPr spc="-10" dirty="0"/>
              <a:t>(DAC)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27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37208"/>
            <a:ext cx="10481310" cy="373062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355600" marR="16510" indent="-342900">
              <a:lnSpc>
                <a:spcPct val="80000"/>
              </a:lnSpc>
              <a:spcBef>
                <a:spcPts val="745"/>
              </a:spcBef>
              <a:buFont typeface="Arial"/>
              <a:buChar char="•"/>
              <a:tabLst>
                <a:tab pos="355600" algn="l"/>
              </a:tabLst>
            </a:pPr>
            <a:r>
              <a:rPr sz="2700" dirty="0">
                <a:latin typeface="Calibri"/>
                <a:cs typeface="Calibri"/>
              </a:rPr>
              <a:t>DAC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allows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owner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resource</a:t>
            </a:r>
            <a:r>
              <a:rPr sz="2700" spc="-8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(e.g.,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files,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data)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to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make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decisions </a:t>
            </a:r>
            <a:r>
              <a:rPr sz="2700" dirty="0">
                <a:latin typeface="Calibri"/>
                <a:cs typeface="Calibri"/>
              </a:rPr>
              <a:t>about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who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can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access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it.</a:t>
            </a:r>
            <a:r>
              <a:rPr sz="2700" spc="-3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owner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has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discretion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to</a:t>
            </a:r>
            <a:r>
              <a:rPr sz="2700" spc="-2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grant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or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spc="-20" dirty="0">
                <a:latin typeface="Calibri"/>
                <a:cs typeface="Calibri"/>
              </a:rPr>
              <a:t>deny </a:t>
            </a:r>
            <a:r>
              <a:rPr sz="2700" dirty="0">
                <a:latin typeface="Calibri"/>
                <a:cs typeface="Calibri"/>
              </a:rPr>
              <a:t>access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to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others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based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on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their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own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rules.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Key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points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DAC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spc="-20" dirty="0">
                <a:latin typeface="Calibri"/>
                <a:cs typeface="Calibri"/>
              </a:rPr>
              <a:t>are:</a:t>
            </a:r>
            <a:endParaRPr sz="2700">
              <a:latin typeface="Calibri"/>
              <a:cs typeface="Calibri"/>
            </a:endParaRPr>
          </a:p>
          <a:p>
            <a:pPr marL="754380" marR="5080" lvl="1" indent="-285115">
              <a:lnSpc>
                <a:spcPts val="2300"/>
              </a:lnSpc>
              <a:spcBef>
                <a:spcPts val="575"/>
              </a:spcBef>
              <a:buFont typeface="Arial"/>
              <a:buChar char="–"/>
              <a:tabLst>
                <a:tab pos="756285" algn="l"/>
              </a:tabLst>
            </a:pPr>
            <a:r>
              <a:rPr sz="2400" b="1" dirty="0">
                <a:latin typeface="Calibri"/>
                <a:cs typeface="Calibri"/>
              </a:rPr>
              <a:t>Owner</a:t>
            </a:r>
            <a:r>
              <a:rPr sz="2400" b="1" spc="-7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Control</a:t>
            </a:r>
            <a:r>
              <a:rPr sz="2400" dirty="0">
                <a:latin typeface="Calibri"/>
                <a:cs typeface="Calibri"/>
              </a:rPr>
              <a:t>: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owner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full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control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over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resources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decide 	</a:t>
            </a:r>
            <a:r>
              <a:rPr sz="2400" dirty="0">
                <a:latin typeface="Calibri"/>
                <a:cs typeface="Calibri"/>
              </a:rPr>
              <a:t>who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access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them.</a:t>
            </a:r>
            <a:endParaRPr sz="2400">
              <a:latin typeface="Calibri"/>
              <a:cs typeface="Calibri"/>
            </a:endParaRPr>
          </a:p>
          <a:p>
            <a:pPr marL="754380" marR="191770" lvl="1" indent="-285115">
              <a:lnSpc>
                <a:spcPts val="2300"/>
              </a:lnSpc>
              <a:spcBef>
                <a:spcPts val="580"/>
              </a:spcBef>
              <a:buFont typeface="Arial"/>
              <a:buChar char="–"/>
              <a:tabLst>
                <a:tab pos="756285" algn="l"/>
              </a:tabLst>
            </a:pPr>
            <a:r>
              <a:rPr sz="2400" b="1" dirty="0">
                <a:latin typeface="Calibri"/>
                <a:cs typeface="Calibri"/>
              </a:rPr>
              <a:t>Flexible</a:t>
            </a:r>
            <a:r>
              <a:rPr sz="2400" b="1" spc="-7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Access</a:t>
            </a:r>
            <a:r>
              <a:rPr sz="2400" dirty="0">
                <a:latin typeface="Calibri"/>
                <a:cs typeface="Calibri"/>
              </a:rPr>
              <a:t>: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Permissions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granted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revoked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based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owner's 	preferences.</a:t>
            </a:r>
            <a:endParaRPr sz="2400">
              <a:latin typeface="Calibri"/>
              <a:cs typeface="Calibri"/>
            </a:endParaRPr>
          </a:p>
          <a:p>
            <a:pPr marL="754380" marR="321310" lvl="1" indent="-285115">
              <a:lnSpc>
                <a:spcPct val="80000"/>
              </a:lnSpc>
              <a:spcBef>
                <a:spcPts val="600"/>
              </a:spcBef>
              <a:buFont typeface="Arial"/>
              <a:buChar char="–"/>
              <a:tabLst>
                <a:tab pos="756285" algn="l"/>
              </a:tabLst>
            </a:pPr>
            <a:r>
              <a:rPr sz="2400" b="1" dirty="0">
                <a:latin typeface="Calibri"/>
                <a:cs typeface="Calibri"/>
              </a:rPr>
              <a:t>Access</a:t>
            </a:r>
            <a:r>
              <a:rPr sz="2400" b="1" spc="-6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Models</a:t>
            </a:r>
            <a:r>
              <a:rPr sz="2400" dirty="0">
                <a:latin typeface="Calibri"/>
                <a:cs typeface="Calibri"/>
              </a:rPr>
              <a:t>: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implemented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ACLs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(Access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Control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Lists)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file 	</a:t>
            </a:r>
            <a:r>
              <a:rPr sz="2400" spc="-10" dirty="0">
                <a:latin typeface="Calibri"/>
                <a:cs typeface="Calibri"/>
              </a:rPr>
              <a:t>permissions.</a:t>
            </a:r>
            <a:endParaRPr sz="2400">
              <a:latin typeface="Calibri"/>
              <a:cs typeface="Calibri"/>
            </a:endParaRPr>
          </a:p>
          <a:p>
            <a:pPr marL="754380" marR="201295" lvl="1" indent="-285115">
              <a:lnSpc>
                <a:spcPts val="2300"/>
              </a:lnSpc>
              <a:spcBef>
                <a:spcPts val="565"/>
              </a:spcBef>
              <a:buFont typeface="Arial"/>
              <a:buChar char="–"/>
              <a:tabLst>
                <a:tab pos="756285" algn="l"/>
              </a:tabLst>
            </a:pPr>
            <a:r>
              <a:rPr sz="2400" b="1" dirty="0">
                <a:latin typeface="Calibri"/>
                <a:cs typeface="Calibri"/>
              </a:rPr>
              <a:t>Risks</a:t>
            </a:r>
            <a:r>
              <a:rPr sz="2400" dirty="0">
                <a:latin typeface="Calibri"/>
                <a:cs typeface="Calibri"/>
              </a:rPr>
              <a:t>: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Since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owners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have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full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discretion,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improper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access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control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by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users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can 	</a:t>
            </a:r>
            <a:r>
              <a:rPr sz="2400" dirty="0">
                <a:latin typeface="Calibri"/>
                <a:cs typeface="Calibri"/>
              </a:rPr>
              <a:t>lead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unintended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sharing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exposure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sensitive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data.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2154555">
              <a:lnSpc>
                <a:spcPct val="100000"/>
              </a:lnSpc>
              <a:spcBef>
                <a:spcPts val="105"/>
              </a:spcBef>
            </a:pPr>
            <a:r>
              <a:rPr dirty="0"/>
              <a:t>Data</a:t>
            </a:r>
            <a:r>
              <a:rPr spc="-110" dirty="0"/>
              <a:t> </a:t>
            </a:r>
            <a:r>
              <a:rPr spc="-10" dirty="0"/>
              <a:t>Classification</a:t>
            </a:r>
            <a:r>
              <a:rPr spc="-90" dirty="0"/>
              <a:t> </a:t>
            </a:r>
            <a:r>
              <a:rPr dirty="0"/>
              <a:t>Model-</a:t>
            </a:r>
            <a:r>
              <a:rPr spc="-105" dirty="0"/>
              <a:t> </a:t>
            </a:r>
            <a:r>
              <a:rPr spc="-25" dirty="0"/>
              <a:t>US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28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58544"/>
            <a:ext cx="10634980" cy="3776979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355600" marR="5080" indent="-342900">
              <a:lnSpc>
                <a:spcPts val="3460"/>
              </a:lnSpc>
              <a:spcBef>
                <a:spcPts val="535"/>
              </a:spcBef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Data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owners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must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classify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information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assets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for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which </a:t>
            </a:r>
            <a:r>
              <a:rPr sz="3200" dirty="0">
                <a:latin typeface="Calibri"/>
                <a:cs typeface="Calibri"/>
              </a:rPr>
              <a:t>they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are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responsible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review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classifications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periodically</a:t>
            </a:r>
            <a:endParaRPr sz="3200">
              <a:latin typeface="Calibri"/>
              <a:cs typeface="Calibri"/>
            </a:endParaRPr>
          </a:p>
          <a:p>
            <a:pPr marL="354965" marR="259715" indent="-342900">
              <a:lnSpc>
                <a:spcPts val="346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</a:tabLst>
            </a:pPr>
            <a:r>
              <a:rPr sz="3200" dirty="0">
                <a:latin typeface="Calibri"/>
                <a:cs typeface="Calibri"/>
              </a:rPr>
              <a:t>The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U.S.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government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uses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three-</a:t>
            </a:r>
            <a:r>
              <a:rPr sz="3200" dirty="0">
                <a:latin typeface="Calibri"/>
                <a:cs typeface="Calibri"/>
              </a:rPr>
              <a:t>level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classification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scheme </a:t>
            </a:r>
            <a:r>
              <a:rPr sz="3200" dirty="0">
                <a:latin typeface="Calibri"/>
                <a:cs typeface="Calibri"/>
              </a:rPr>
              <a:t>for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information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deemed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to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be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National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Security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Information </a:t>
            </a:r>
            <a:r>
              <a:rPr sz="3200" dirty="0">
                <a:latin typeface="Calibri"/>
                <a:cs typeface="Calibri"/>
              </a:rPr>
              <a:t>(NSI),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as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defined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Executive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Order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13526:</a:t>
            </a:r>
            <a:endParaRPr sz="32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65" dirty="0">
                <a:latin typeface="Calibri"/>
                <a:cs typeface="Calibri"/>
              </a:rPr>
              <a:t>Top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Secret</a:t>
            </a:r>
            <a:endParaRPr sz="28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335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10" dirty="0">
                <a:latin typeface="Calibri"/>
                <a:cs typeface="Calibri"/>
              </a:rPr>
              <a:t>Secret</a:t>
            </a:r>
            <a:endParaRPr sz="28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340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10" dirty="0">
                <a:latin typeface="Calibri"/>
                <a:cs typeface="Calibri"/>
              </a:rPr>
              <a:t>Confidential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2137410">
              <a:lnSpc>
                <a:spcPct val="100000"/>
              </a:lnSpc>
              <a:spcBef>
                <a:spcPts val="105"/>
              </a:spcBef>
            </a:pPr>
            <a:r>
              <a:rPr dirty="0"/>
              <a:t>Data</a:t>
            </a:r>
            <a:r>
              <a:rPr spc="-110" dirty="0"/>
              <a:t> </a:t>
            </a:r>
            <a:r>
              <a:rPr spc="-10" dirty="0"/>
              <a:t>Classification</a:t>
            </a:r>
            <a:r>
              <a:rPr spc="-100" dirty="0"/>
              <a:t> </a:t>
            </a:r>
            <a:r>
              <a:rPr dirty="0"/>
              <a:t>Model-</a:t>
            </a:r>
            <a:r>
              <a:rPr spc="-105" dirty="0"/>
              <a:t> </a:t>
            </a:r>
            <a:r>
              <a:rPr spc="-25" dirty="0"/>
              <a:t>UK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29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marR="5080" indent="-342900">
              <a:lnSpc>
                <a:spcPts val="2920"/>
              </a:lnSpc>
              <a:spcBef>
                <a:spcPts val="459"/>
              </a:spcBef>
              <a:buFont typeface="Arial"/>
              <a:buChar char="•"/>
              <a:tabLst>
                <a:tab pos="355600" algn="l"/>
              </a:tabLst>
            </a:pPr>
            <a:r>
              <a:rPr sz="2700" dirty="0"/>
              <a:t>The</a:t>
            </a:r>
            <a:r>
              <a:rPr sz="2700" spc="-55" dirty="0"/>
              <a:t> </a:t>
            </a:r>
            <a:r>
              <a:rPr sz="2700" dirty="0"/>
              <a:t>UK's</a:t>
            </a:r>
            <a:r>
              <a:rPr sz="2700" spc="-40" dirty="0"/>
              <a:t> </a:t>
            </a:r>
            <a:r>
              <a:rPr sz="2700" dirty="0"/>
              <a:t>National</a:t>
            </a:r>
            <a:r>
              <a:rPr sz="2700" spc="-65" dirty="0"/>
              <a:t> </a:t>
            </a:r>
            <a:r>
              <a:rPr sz="2700" dirty="0"/>
              <a:t>Cyber</a:t>
            </a:r>
            <a:r>
              <a:rPr sz="2700" spc="-60" dirty="0"/>
              <a:t> </a:t>
            </a:r>
            <a:r>
              <a:rPr sz="2700" dirty="0"/>
              <a:t>Security</a:t>
            </a:r>
            <a:r>
              <a:rPr sz="2700" spc="-50" dirty="0"/>
              <a:t> </a:t>
            </a:r>
            <a:r>
              <a:rPr sz="2700" dirty="0"/>
              <a:t>Centre</a:t>
            </a:r>
            <a:r>
              <a:rPr sz="2700" spc="-55" dirty="0"/>
              <a:t> </a:t>
            </a:r>
            <a:r>
              <a:rPr sz="2700" dirty="0"/>
              <a:t>(NCSC)</a:t>
            </a:r>
            <a:r>
              <a:rPr sz="2700" spc="-55" dirty="0"/>
              <a:t> </a:t>
            </a:r>
            <a:r>
              <a:rPr sz="2700" spc="-10" dirty="0"/>
              <a:t>follows</a:t>
            </a:r>
            <a:r>
              <a:rPr sz="2700" spc="-55" dirty="0"/>
              <a:t> </a:t>
            </a:r>
            <a:r>
              <a:rPr sz="2700" dirty="0"/>
              <a:t>the</a:t>
            </a:r>
            <a:r>
              <a:rPr sz="2700" spc="-55" dirty="0"/>
              <a:t> </a:t>
            </a:r>
            <a:r>
              <a:rPr sz="2700" spc="-10" dirty="0"/>
              <a:t>Government </a:t>
            </a:r>
            <a:r>
              <a:rPr sz="2700" dirty="0"/>
              <a:t>Security</a:t>
            </a:r>
            <a:r>
              <a:rPr sz="2700" spc="-65" dirty="0"/>
              <a:t> </a:t>
            </a:r>
            <a:r>
              <a:rPr sz="2700" dirty="0"/>
              <a:t>Classifications</a:t>
            </a:r>
            <a:r>
              <a:rPr sz="2700" spc="-90" dirty="0"/>
              <a:t> </a:t>
            </a:r>
            <a:r>
              <a:rPr sz="2700" dirty="0"/>
              <a:t>Policy</a:t>
            </a:r>
            <a:r>
              <a:rPr sz="2700" spc="-55" dirty="0"/>
              <a:t> </a:t>
            </a:r>
            <a:r>
              <a:rPr sz="2700" dirty="0"/>
              <a:t>(GSCP),</a:t>
            </a:r>
            <a:r>
              <a:rPr sz="2700" spc="-60" dirty="0"/>
              <a:t> </a:t>
            </a:r>
            <a:r>
              <a:rPr sz="2700" dirty="0"/>
              <a:t>which</a:t>
            </a:r>
            <a:r>
              <a:rPr sz="2700" spc="-75" dirty="0"/>
              <a:t> </a:t>
            </a:r>
            <a:r>
              <a:rPr sz="2700" dirty="0"/>
              <a:t>classifies</a:t>
            </a:r>
            <a:r>
              <a:rPr sz="2700" spc="-80" dirty="0"/>
              <a:t> </a:t>
            </a:r>
            <a:r>
              <a:rPr sz="2700" spc="-10" dirty="0"/>
              <a:t>information</a:t>
            </a:r>
            <a:r>
              <a:rPr sz="2700" spc="-75" dirty="0"/>
              <a:t> </a:t>
            </a:r>
            <a:r>
              <a:rPr sz="2700" dirty="0"/>
              <a:t>based</a:t>
            </a:r>
            <a:r>
              <a:rPr sz="2700" spc="-80" dirty="0"/>
              <a:t> </a:t>
            </a:r>
            <a:r>
              <a:rPr sz="2700" spc="-25" dirty="0"/>
              <a:t>on </a:t>
            </a:r>
            <a:r>
              <a:rPr sz="2700" dirty="0"/>
              <a:t>its</a:t>
            </a:r>
            <a:r>
              <a:rPr sz="2700" spc="-30" dirty="0"/>
              <a:t> </a:t>
            </a:r>
            <a:r>
              <a:rPr sz="2700" dirty="0"/>
              <a:t>sensitivity</a:t>
            </a:r>
            <a:r>
              <a:rPr sz="2700" spc="-55" dirty="0"/>
              <a:t> </a:t>
            </a:r>
            <a:r>
              <a:rPr sz="2700" dirty="0"/>
              <a:t>and</a:t>
            </a:r>
            <a:r>
              <a:rPr sz="2700" spc="-40" dirty="0"/>
              <a:t> </a:t>
            </a:r>
            <a:r>
              <a:rPr sz="2700" dirty="0"/>
              <a:t>the</a:t>
            </a:r>
            <a:r>
              <a:rPr sz="2700" spc="-45" dirty="0"/>
              <a:t> </a:t>
            </a:r>
            <a:r>
              <a:rPr sz="2700" dirty="0"/>
              <a:t>potential</a:t>
            </a:r>
            <a:r>
              <a:rPr sz="2700" spc="-45" dirty="0"/>
              <a:t> </a:t>
            </a:r>
            <a:r>
              <a:rPr sz="2700" dirty="0"/>
              <a:t>impact</a:t>
            </a:r>
            <a:r>
              <a:rPr sz="2700" spc="-50" dirty="0"/>
              <a:t> </a:t>
            </a:r>
            <a:r>
              <a:rPr sz="2700" dirty="0"/>
              <a:t>of</a:t>
            </a:r>
            <a:r>
              <a:rPr sz="2700" spc="-20" dirty="0"/>
              <a:t> </a:t>
            </a:r>
            <a:r>
              <a:rPr sz="2700" dirty="0"/>
              <a:t>its</a:t>
            </a:r>
            <a:r>
              <a:rPr sz="2700" spc="-45" dirty="0"/>
              <a:t> </a:t>
            </a:r>
            <a:r>
              <a:rPr sz="2700" spc="-10" dirty="0"/>
              <a:t>compromise.</a:t>
            </a:r>
            <a:r>
              <a:rPr sz="2700" spc="-25" dirty="0"/>
              <a:t> </a:t>
            </a:r>
            <a:r>
              <a:rPr sz="2700" dirty="0"/>
              <a:t>The</a:t>
            </a:r>
            <a:r>
              <a:rPr sz="2700" spc="-55" dirty="0"/>
              <a:t> </a:t>
            </a:r>
            <a:r>
              <a:rPr sz="2700" spc="-10" dirty="0"/>
              <a:t>primary classifications</a:t>
            </a:r>
            <a:r>
              <a:rPr sz="2700" spc="-60" dirty="0"/>
              <a:t> </a:t>
            </a:r>
            <a:r>
              <a:rPr sz="2700" dirty="0"/>
              <a:t>under</a:t>
            </a:r>
            <a:r>
              <a:rPr sz="2700" spc="-30" dirty="0"/>
              <a:t> </a:t>
            </a:r>
            <a:r>
              <a:rPr sz="2700" dirty="0"/>
              <a:t>this</a:t>
            </a:r>
            <a:r>
              <a:rPr sz="2700" spc="-20" dirty="0"/>
              <a:t> </a:t>
            </a:r>
            <a:r>
              <a:rPr sz="2700" dirty="0"/>
              <a:t>policy</a:t>
            </a:r>
            <a:r>
              <a:rPr sz="2700" spc="-10" dirty="0"/>
              <a:t> </a:t>
            </a:r>
            <a:r>
              <a:rPr sz="2700" spc="-20" dirty="0"/>
              <a:t>are:</a:t>
            </a:r>
            <a:endParaRPr sz="2700"/>
          </a:p>
          <a:p>
            <a:pPr marL="756285" marR="483234" lvl="1" indent="-287020">
              <a:lnSpc>
                <a:spcPts val="2590"/>
              </a:lnSpc>
              <a:spcBef>
                <a:spcPts val="575"/>
              </a:spcBef>
              <a:buFont typeface="Arial"/>
              <a:buChar char="•"/>
              <a:tabLst>
                <a:tab pos="756285" algn="l"/>
              </a:tabLst>
            </a:pPr>
            <a:r>
              <a:rPr sz="2400" b="1" dirty="0">
                <a:latin typeface="Calibri"/>
                <a:cs typeface="Calibri"/>
              </a:rPr>
              <a:t>OFFICIAL</a:t>
            </a:r>
            <a:r>
              <a:rPr sz="2400" dirty="0">
                <a:latin typeface="Calibri"/>
                <a:cs typeface="Calibri"/>
              </a:rPr>
              <a:t>: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default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classification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routine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government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business.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It </a:t>
            </a:r>
            <a:r>
              <a:rPr sz="2400" dirty="0">
                <a:latin typeface="Calibri"/>
                <a:cs typeface="Calibri"/>
              </a:rPr>
              <a:t>includes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information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that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not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sensitive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intended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public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access.</a:t>
            </a:r>
            <a:endParaRPr sz="2400">
              <a:latin typeface="Calibri"/>
              <a:cs typeface="Calibri"/>
            </a:endParaRPr>
          </a:p>
          <a:p>
            <a:pPr marL="756285" marR="935355" lvl="1" indent="-287020">
              <a:lnSpc>
                <a:spcPts val="2590"/>
              </a:lnSpc>
              <a:spcBef>
                <a:spcPts val="580"/>
              </a:spcBef>
              <a:buFont typeface="Arial"/>
              <a:buChar char="•"/>
              <a:tabLst>
                <a:tab pos="756285" algn="l"/>
              </a:tabLst>
            </a:pPr>
            <a:r>
              <a:rPr sz="2400" b="1" dirty="0">
                <a:latin typeface="Calibri"/>
                <a:cs typeface="Calibri"/>
              </a:rPr>
              <a:t>SECRET</a:t>
            </a:r>
            <a:r>
              <a:rPr sz="2400" dirty="0">
                <a:latin typeface="Calibri"/>
                <a:cs typeface="Calibri"/>
              </a:rPr>
              <a:t>: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Applied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information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that,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if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compromised,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could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cause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serious </a:t>
            </a:r>
            <a:r>
              <a:rPr sz="2400" dirty="0">
                <a:latin typeface="Calibri"/>
                <a:cs typeface="Calibri"/>
              </a:rPr>
              <a:t>damage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national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security.</a:t>
            </a:r>
            <a:endParaRPr sz="2400">
              <a:latin typeface="Calibri"/>
              <a:cs typeface="Calibri"/>
            </a:endParaRPr>
          </a:p>
          <a:p>
            <a:pPr marL="756285" marR="104775" lvl="1" indent="-287020">
              <a:lnSpc>
                <a:spcPts val="2590"/>
              </a:lnSpc>
              <a:spcBef>
                <a:spcPts val="580"/>
              </a:spcBef>
              <a:buFont typeface="Arial"/>
              <a:buChar char="•"/>
              <a:tabLst>
                <a:tab pos="756285" algn="l"/>
              </a:tabLst>
            </a:pPr>
            <a:r>
              <a:rPr sz="2400" b="1" dirty="0">
                <a:latin typeface="Calibri"/>
                <a:cs typeface="Calibri"/>
              </a:rPr>
              <a:t>TOP</a:t>
            </a:r>
            <a:r>
              <a:rPr sz="2400" b="1" spc="-6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SECRET</a:t>
            </a:r>
            <a:r>
              <a:rPr sz="2400" dirty="0">
                <a:latin typeface="Calibri"/>
                <a:cs typeface="Calibri"/>
              </a:rPr>
              <a:t>: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Used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information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that,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if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disclosed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without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authorization,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could </a:t>
            </a:r>
            <a:r>
              <a:rPr sz="2400" dirty="0">
                <a:latin typeface="Calibri"/>
                <a:cs typeface="Calibri"/>
              </a:rPr>
              <a:t>cause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exceptionally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grave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damage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national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security.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3387090">
              <a:lnSpc>
                <a:spcPct val="100000"/>
              </a:lnSpc>
              <a:spcBef>
                <a:spcPts val="105"/>
              </a:spcBef>
            </a:pPr>
            <a:r>
              <a:rPr dirty="0"/>
              <a:t>Security</a:t>
            </a:r>
            <a:r>
              <a:rPr spc="-60" dirty="0"/>
              <a:t> </a:t>
            </a:r>
            <a:r>
              <a:rPr spc="-10" dirty="0"/>
              <a:t>Clearance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30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37209"/>
            <a:ext cx="10704830" cy="389382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55600" marR="171450" indent="-342900">
              <a:lnSpc>
                <a:spcPts val="2590"/>
              </a:lnSpc>
              <a:spcBef>
                <a:spcPts val="725"/>
              </a:spcBef>
              <a:buFont typeface="Arial"/>
              <a:buChar char="•"/>
              <a:tabLst>
                <a:tab pos="355600" algn="l"/>
              </a:tabLst>
            </a:pPr>
            <a:r>
              <a:rPr sz="2700" dirty="0">
                <a:latin typeface="Calibri"/>
                <a:cs typeface="Calibri"/>
              </a:rPr>
              <a:t>Another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component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data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classification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scheme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is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personnel </a:t>
            </a:r>
            <a:r>
              <a:rPr sz="2700" dirty="0">
                <a:latin typeface="Calibri"/>
                <a:cs typeface="Calibri"/>
              </a:rPr>
              <a:t>security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clearance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structure,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in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which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each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user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information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asset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spc="-25" dirty="0">
                <a:latin typeface="Calibri"/>
                <a:cs typeface="Calibri"/>
              </a:rPr>
              <a:t>is </a:t>
            </a:r>
            <a:r>
              <a:rPr sz="2700" dirty="0">
                <a:latin typeface="Calibri"/>
                <a:cs typeface="Calibri"/>
              </a:rPr>
              <a:t>assigned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authorization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level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that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identifies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level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information classification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he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or</a:t>
            </a:r>
            <a:r>
              <a:rPr sz="2700" spc="-1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she</a:t>
            </a:r>
            <a:r>
              <a:rPr sz="2700" spc="-2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can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access</a:t>
            </a:r>
            <a:endParaRPr sz="2700">
              <a:latin typeface="Calibri"/>
              <a:cs typeface="Calibri"/>
            </a:endParaRPr>
          </a:p>
          <a:p>
            <a:pPr marL="355600" marR="114935" indent="-342900">
              <a:lnSpc>
                <a:spcPct val="80000"/>
              </a:lnSpc>
              <a:spcBef>
                <a:spcPts val="680"/>
              </a:spcBef>
              <a:buFont typeface="Arial"/>
              <a:buChar char="•"/>
              <a:tabLst>
                <a:tab pos="355600" algn="l"/>
              </a:tabLst>
            </a:pPr>
            <a:r>
              <a:rPr sz="2700" dirty="0">
                <a:latin typeface="Calibri"/>
                <a:cs typeface="Calibri"/>
              </a:rPr>
              <a:t>Most</a:t>
            </a:r>
            <a:r>
              <a:rPr sz="2700" spc="-9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organizations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have</a:t>
            </a:r>
            <a:r>
              <a:rPr sz="2700" spc="-10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developed</a:t>
            </a:r>
            <a:r>
              <a:rPr sz="2700" spc="-114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roles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and</a:t>
            </a:r>
            <a:r>
              <a:rPr sz="2700" spc="-11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corresponding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security </a:t>
            </a:r>
            <a:r>
              <a:rPr sz="2700" dirty="0">
                <a:latin typeface="Calibri"/>
                <a:cs typeface="Calibri"/>
              </a:rPr>
              <a:t>clearances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so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individuals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are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assigned</a:t>
            </a:r>
            <a:r>
              <a:rPr sz="2700" spc="-7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into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authorization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levels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correlating </a:t>
            </a:r>
            <a:r>
              <a:rPr sz="2700" dirty="0">
                <a:latin typeface="Calibri"/>
                <a:cs typeface="Calibri"/>
              </a:rPr>
              <a:t>with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classifications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information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assets</a:t>
            </a:r>
            <a:endParaRPr sz="2700">
              <a:latin typeface="Calibri"/>
              <a:cs typeface="Calibri"/>
            </a:endParaRPr>
          </a:p>
          <a:p>
            <a:pPr marL="354965" marR="5080" indent="-342900">
              <a:lnSpc>
                <a:spcPts val="2590"/>
              </a:lnSpc>
              <a:spcBef>
                <a:spcPts val="625"/>
              </a:spcBef>
              <a:buFont typeface="Arial"/>
              <a:buChar char="•"/>
              <a:tabLst>
                <a:tab pos="354965" algn="l"/>
              </a:tabLst>
            </a:pPr>
            <a:r>
              <a:rPr sz="2700" dirty="0">
                <a:latin typeface="Calibri"/>
                <a:cs typeface="Calibri"/>
              </a:rPr>
              <a:t>Beyond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simple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reliance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on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security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clearance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is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incorporation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spc="-25" dirty="0">
                <a:latin typeface="Calibri"/>
                <a:cs typeface="Calibri"/>
              </a:rPr>
              <a:t>of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need-</a:t>
            </a:r>
            <a:r>
              <a:rPr sz="2700" spc="-20" dirty="0">
                <a:latin typeface="Calibri"/>
                <a:cs typeface="Calibri"/>
              </a:rPr>
              <a:t>to-</a:t>
            </a:r>
            <a:r>
              <a:rPr sz="2700" dirty="0">
                <a:latin typeface="Calibri"/>
                <a:cs typeface="Calibri"/>
              </a:rPr>
              <a:t>know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principle,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based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on</a:t>
            </a:r>
            <a:r>
              <a:rPr sz="2700" spc="-2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requirement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that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people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are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spc="-25" dirty="0">
                <a:latin typeface="Calibri"/>
                <a:cs typeface="Calibri"/>
              </a:rPr>
              <a:t>not </a:t>
            </a:r>
            <a:r>
              <a:rPr sz="2700" dirty="0">
                <a:latin typeface="Calibri"/>
                <a:cs typeface="Calibri"/>
              </a:rPr>
              <a:t>allowed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to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view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data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simply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because</a:t>
            </a:r>
            <a:r>
              <a:rPr sz="2700" spc="-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it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falls</a:t>
            </a:r>
            <a:r>
              <a:rPr sz="2700" spc="-6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within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their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level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clearance; </a:t>
            </a:r>
            <a:r>
              <a:rPr sz="2700" dirty="0">
                <a:latin typeface="Calibri"/>
                <a:cs typeface="Calibri"/>
              </a:rPr>
              <a:t>they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must</a:t>
            </a:r>
            <a:r>
              <a:rPr sz="2700" spc="-3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also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have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</a:t>
            </a:r>
            <a:r>
              <a:rPr sz="2700" spc="-3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business-related</a:t>
            </a:r>
            <a:r>
              <a:rPr sz="2700" spc="-6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need-</a:t>
            </a:r>
            <a:r>
              <a:rPr sz="2700" spc="-20" dirty="0">
                <a:latin typeface="Calibri"/>
                <a:cs typeface="Calibri"/>
              </a:rPr>
              <a:t>to-know</a:t>
            </a:r>
            <a:endParaRPr sz="2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14351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Bell-</a:t>
            </a:r>
            <a:r>
              <a:rPr dirty="0"/>
              <a:t>LaPadula</a:t>
            </a:r>
            <a:r>
              <a:rPr spc="-185" dirty="0"/>
              <a:t> </a:t>
            </a:r>
            <a:r>
              <a:rPr dirty="0"/>
              <a:t>Confidentiality</a:t>
            </a:r>
            <a:r>
              <a:rPr spc="-200" dirty="0"/>
              <a:t> </a:t>
            </a:r>
            <a:r>
              <a:rPr spc="-10" dirty="0"/>
              <a:t>Model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31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82929"/>
            <a:ext cx="10584180" cy="3578860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355600" marR="64135" indent="-342900">
              <a:lnSpc>
                <a:spcPts val="2380"/>
              </a:lnSpc>
              <a:spcBef>
                <a:spcPts val="390"/>
              </a:spcBef>
              <a:buFont typeface="Arial"/>
              <a:buChar char="•"/>
              <a:tabLst>
                <a:tab pos="355600" algn="l"/>
              </a:tabLst>
            </a:pPr>
            <a:r>
              <a:rPr sz="2200" dirty="0">
                <a:latin typeface="Calibri"/>
                <a:cs typeface="Calibri"/>
              </a:rPr>
              <a:t>The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Bell-</a:t>
            </a:r>
            <a:r>
              <a:rPr sz="2200" dirty="0">
                <a:latin typeface="Calibri"/>
                <a:cs typeface="Calibri"/>
              </a:rPr>
              <a:t>LaPadula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(BLP)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model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ensures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confidentiality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data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by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enforcing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Mandatory </a:t>
            </a:r>
            <a:r>
              <a:rPr sz="2200" dirty="0">
                <a:latin typeface="Calibri"/>
                <a:cs typeface="Calibri"/>
              </a:rPr>
              <a:t>Access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Control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(MAC)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using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security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clearances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data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classification.</a:t>
            </a:r>
            <a:endParaRPr sz="22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225"/>
              </a:spcBef>
              <a:buFont typeface="Arial"/>
              <a:buChar char="•"/>
              <a:tabLst>
                <a:tab pos="354965" algn="l"/>
              </a:tabLst>
            </a:pPr>
            <a:r>
              <a:rPr sz="2200" dirty="0">
                <a:latin typeface="Calibri"/>
                <a:cs typeface="Calibri"/>
              </a:rPr>
              <a:t>Key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Properties:</a:t>
            </a:r>
            <a:endParaRPr sz="22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265"/>
              </a:spcBef>
              <a:buFont typeface="Arial"/>
              <a:buChar char="–"/>
              <a:tabLst>
                <a:tab pos="756285" algn="l"/>
              </a:tabLst>
            </a:pPr>
            <a:r>
              <a:rPr sz="2200" dirty="0">
                <a:latin typeface="Calibri"/>
                <a:cs typeface="Calibri"/>
              </a:rPr>
              <a:t>Simple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Security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(Read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Property):</a:t>
            </a:r>
            <a:endParaRPr sz="2200">
              <a:latin typeface="Calibri"/>
              <a:cs typeface="Calibri"/>
            </a:endParaRPr>
          </a:p>
          <a:p>
            <a:pPr marL="1155065" lvl="2" indent="-227965">
              <a:lnSpc>
                <a:spcPct val="100000"/>
              </a:lnSpc>
              <a:spcBef>
                <a:spcPts val="235"/>
              </a:spcBef>
              <a:buFont typeface="Arial"/>
              <a:buChar char="•"/>
              <a:tabLst>
                <a:tab pos="1155065" algn="l"/>
              </a:tabLst>
            </a:pPr>
            <a:r>
              <a:rPr sz="1700" dirty="0">
                <a:latin typeface="Calibri"/>
                <a:cs typeface="Calibri"/>
              </a:rPr>
              <a:t>No</a:t>
            </a:r>
            <a:r>
              <a:rPr sz="1700" spc="-1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Read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Up: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1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subject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(user)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cannot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read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data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from</a:t>
            </a:r>
            <a:r>
              <a:rPr sz="1700" spc="-1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higher</a:t>
            </a:r>
            <a:r>
              <a:rPr sz="1700" spc="-2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classification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level.</a:t>
            </a:r>
            <a:endParaRPr sz="1700">
              <a:latin typeface="Calibri"/>
              <a:cs typeface="Calibri"/>
            </a:endParaRPr>
          </a:p>
          <a:p>
            <a:pPr marL="1155065" lvl="2" indent="-227965">
              <a:lnSpc>
                <a:spcPct val="100000"/>
              </a:lnSpc>
              <a:spcBef>
                <a:spcPts val="204"/>
              </a:spcBef>
              <a:buFont typeface="Arial"/>
              <a:buChar char="•"/>
              <a:tabLst>
                <a:tab pos="1155065" algn="l"/>
              </a:tabLst>
            </a:pPr>
            <a:r>
              <a:rPr sz="1700" dirty="0">
                <a:latin typeface="Calibri"/>
                <a:cs typeface="Calibri"/>
              </a:rPr>
              <a:t>Read</a:t>
            </a:r>
            <a:r>
              <a:rPr sz="1700" spc="-6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Down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Allowed:</a:t>
            </a:r>
            <a:r>
              <a:rPr sz="1700" spc="-8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subject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can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read</a:t>
            </a:r>
            <a:r>
              <a:rPr sz="1700" spc="-6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data</a:t>
            </a:r>
            <a:r>
              <a:rPr sz="1700" spc="-6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from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lower</a:t>
            </a:r>
            <a:r>
              <a:rPr sz="1700" spc="-6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classification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level.</a:t>
            </a:r>
            <a:endParaRPr sz="17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229"/>
              </a:spcBef>
              <a:buFont typeface="Arial"/>
              <a:buChar char="–"/>
              <a:tabLst>
                <a:tab pos="756285" algn="l"/>
              </a:tabLst>
            </a:pPr>
            <a:r>
              <a:rPr sz="2200" dirty="0">
                <a:latin typeface="Calibri"/>
                <a:cs typeface="Calibri"/>
              </a:rPr>
              <a:t>Star</a:t>
            </a:r>
            <a:r>
              <a:rPr sz="2200" spc="-8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Property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(Write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Property):</a:t>
            </a:r>
            <a:endParaRPr sz="2200">
              <a:latin typeface="Calibri"/>
              <a:cs typeface="Calibri"/>
            </a:endParaRPr>
          </a:p>
          <a:p>
            <a:pPr marL="1155065" lvl="2" indent="-227965">
              <a:lnSpc>
                <a:spcPct val="100000"/>
              </a:lnSpc>
              <a:spcBef>
                <a:spcPts val="235"/>
              </a:spcBef>
              <a:buFont typeface="Arial"/>
              <a:buChar char="•"/>
              <a:tabLst>
                <a:tab pos="1155065" algn="l"/>
              </a:tabLst>
            </a:pPr>
            <a:r>
              <a:rPr sz="1700" dirty="0">
                <a:latin typeface="Calibri"/>
                <a:cs typeface="Calibri"/>
              </a:rPr>
              <a:t>No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Write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Down: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1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subject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cannot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write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data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to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lower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classification</a:t>
            </a:r>
            <a:r>
              <a:rPr sz="1700" spc="-6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level.</a:t>
            </a:r>
            <a:endParaRPr sz="1700">
              <a:latin typeface="Calibri"/>
              <a:cs typeface="Calibri"/>
            </a:endParaRPr>
          </a:p>
          <a:p>
            <a:pPr marL="1155065" lvl="2" indent="-227965">
              <a:lnSpc>
                <a:spcPct val="100000"/>
              </a:lnSpc>
              <a:spcBef>
                <a:spcPts val="204"/>
              </a:spcBef>
              <a:buFont typeface="Arial"/>
              <a:buChar char="•"/>
              <a:tabLst>
                <a:tab pos="1155065" algn="l"/>
              </a:tabLst>
            </a:pPr>
            <a:r>
              <a:rPr sz="1700" dirty="0">
                <a:latin typeface="Calibri"/>
                <a:cs typeface="Calibri"/>
              </a:rPr>
              <a:t>Write</a:t>
            </a:r>
            <a:r>
              <a:rPr sz="1700" spc="-2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Up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Allowed: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1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subject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can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write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data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to</a:t>
            </a:r>
            <a:r>
              <a:rPr sz="1700" spc="-1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higher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classification</a:t>
            </a:r>
            <a:r>
              <a:rPr sz="1700" spc="-6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level.</a:t>
            </a:r>
            <a:endParaRPr sz="1700">
              <a:latin typeface="Calibri"/>
              <a:cs typeface="Calibri"/>
            </a:endParaRPr>
          </a:p>
          <a:p>
            <a:pPr marL="355600" marR="5080" indent="-342900">
              <a:lnSpc>
                <a:spcPts val="2380"/>
              </a:lnSpc>
              <a:spcBef>
                <a:spcPts val="530"/>
              </a:spcBef>
              <a:buFont typeface="Arial"/>
              <a:buChar char="•"/>
              <a:tabLst>
                <a:tab pos="355600" algn="l"/>
              </a:tabLst>
            </a:pPr>
            <a:r>
              <a:rPr sz="2200" dirty="0">
                <a:latin typeface="Calibri"/>
                <a:cs typeface="Calibri"/>
              </a:rPr>
              <a:t>"No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Read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Up,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No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Write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Down“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purpose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maintain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confidentiality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information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by </a:t>
            </a:r>
            <a:r>
              <a:rPr sz="2200" dirty="0">
                <a:latin typeface="Calibri"/>
                <a:cs typeface="Calibri"/>
              </a:rPr>
              <a:t>restricting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unauthorized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access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modification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based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on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clearance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levels.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43860" y="152400"/>
            <a:ext cx="6245860" cy="1029128"/>
          </a:xfrm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1435100" algn="ctr">
              <a:lnSpc>
                <a:spcPct val="100000"/>
              </a:lnSpc>
              <a:spcBef>
                <a:spcPts val="105"/>
              </a:spcBef>
            </a:pPr>
            <a:r>
              <a:rPr lang="en-GB" spc="-10" dirty="0"/>
              <a:t>Biba Integrity Model</a:t>
            </a:r>
            <a:endParaRPr spc="-10" dirty="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32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355600" marR="768985" indent="-342900">
              <a:lnSpc>
                <a:spcPts val="2110"/>
              </a:lnSpc>
              <a:spcBef>
                <a:spcPts val="605"/>
              </a:spcBef>
              <a:buFont typeface="Arial"/>
              <a:buChar char="•"/>
              <a:tabLst>
                <a:tab pos="355600" algn="l"/>
              </a:tabLst>
            </a:pPr>
            <a:r>
              <a:rPr dirty="0"/>
              <a:t>The</a:t>
            </a:r>
            <a:r>
              <a:rPr spc="-45" dirty="0"/>
              <a:t> </a:t>
            </a:r>
            <a:r>
              <a:rPr dirty="0"/>
              <a:t>Biba</a:t>
            </a:r>
            <a:r>
              <a:rPr spc="-70" dirty="0"/>
              <a:t> </a:t>
            </a:r>
            <a:r>
              <a:rPr dirty="0"/>
              <a:t>model</a:t>
            </a:r>
            <a:r>
              <a:rPr spc="-45" dirty="0"/>
              <a:t> </a:t>
            </a:r>
            <a:r>
              <a:rPr dirty="0"/>
              <a:t>ensures</a:t>
            </a:r>
            <a:r>
              <a:rPr spc="-50" dirty="0"/>
              <a:t> </a:t>
            </a:r>
            <a:r>
              <a:rPr dirty="0"/>
              <a:t>the</a:t>
            </a:r>
            <a:r>
              <a:rPr spc="-55" dirty="0"/>
              <a:t> </a:t>
            </a:r>
            <a:r>
              <a:rPr dirty="0"/>
              <a:t>integrity</a:t>
            </a:r>
            <a:r>
              <a:rPr spc="-40" dirty="0"/>
              <a:t> </a:t>
            </a:r>
            <a:r>
              <a:rPr dirty="0"/>
              <a:t>of</a:t>
            </a:r>
            <a:r>
              <a:rPr spc="-50" dirty="0"/>
              <a:t> </a:t>
            </a:r>
            <a:r>
              <a:rPr spc="-10" dirty="0"/>
              <a:t>information</a:t>
            </a:r>
            <a:r>
              <a:rPr spc="-70" dirty="0"/>
              <a:t> </a:t>
            </a:r>
            <a:r>
              <a:rPr dirty="0"/>
              <a:t>by</a:t>
            </a:r>
            <a:r>
              <a:rPr spc="-50" dirty="0"/>
              <a:t> </a:t>
            </a:r>
            <a:r>
              <a:rPr dirty="0"/>
              <a:t>enforcing</a:t>
            </a:r>
            <a:r>
              <a:rPr spc="-45" dirty="0"/>
              <a:t> </a:t>
            </a:r>
            <a:r>
              <a:rPr dirty="0"/>
              <a:t>access</a:t>
            </a:r>
            <a:r>
              <a:rPr spc="-60" dirty="0"/>
              <a:t> </a:t>
            </a:r>
            <a:r>
              <a:rPr dirty="0"/>
              <a:t>controls</a:t>
            </a:r>
            <a:r>
              <a:rPr spc="-50" dirty="0"/>
              <a:t> </a:t>
            </a:r>
            <a:r>
              <a:rPr spc="-20" dirty="0"/>
              <a:t>that </a:t>
            </a:r>
            <a:r>
              <a:rPr spc="-10" dirty="0"/>
              <a:t>prevent</a:t>
            </a:r>
            <a:r>
              <a:rPr spc="-75" dirty="0"/>
              <a:t> </a:t>
            </a:r>
            <a:r>
              <a:rPr dirty="0"/>
              <a:t>unauthorised</a:t>
            </a:r>
            <a:r>
              <a:rPr spc="-80" dirty="0"/>
              <a:t> </a:t>
            </a:r>
            <a:r>
              <a:rPr dirty="0"/>
              <a:t>or</a:t>
            </a:r>
            <a:r>
              <a:rPr spc="-75" dirty="0"/>
              <a:t> </a:t>
            </a:r>
            <a:r>
              <a:rPr dirty="0"/>
              <a:t>improper</a:t>
            </a:r>
            <a:r>
              <a:rPr spc="-75" dirty="0"/>
              <a:t> </a:t>
            </a:r>
            <a:r>
              <a:rPr dirty="0"/>
              <a:t>modifications</a:t>
            </a:r>
            <a:r>
              <a:rPr spc="-65" dirty="0"/>
              <a:t> </a:t>
            </a:r>
            <a:r>
              <a:rPr dirty="0"/>
              <a:t>to</a:t>
            </a:r>
            <a:r>
              <a:rPr spc="-60" dirty="0"/>
              <a:t> </a:t>
            </a:r>
            <a:r>
              <a:rPr spc="-10" dirty="0"/>
              <a:t>data.</a:t>
            </a:r>
          </a:p>
          <a:p>
            <a:pPr marL="354965" indent="-342265">
              <a:lnSpc>
                <a:spcPct val="100000"/>
              </a:lnSpc>
              <a:spcBef>
                <a:spcPts val="20"/>
              </a:spcBef>
              <a:buFont typeface="Arial"/>
              <a:buChar char="•"/>
              <a:tabLst>
                <a:tab pos="354965" algn="l"/>
              </a:tabLst>
            </a:pPr>
            <a:r>
              <a:rPr dirty="0"/>
              <a:t>Key</a:t>
            </a:r>
            <a:r>
              <a:rPr spc="-85" dirty="0"/>
              <a:t> </a:t>
            </a:r>
            <a:r>
              <a:rPr spc="-10" dirty="0"/>
              <a:t>Properties:</a:t>
            </a:r>
          </a:p>
          <a:p>
            <a:pPr marL="756285" lvl="1" indent="-286385">
              <a:lnSpc>
                <a:spcPct val="100000"/>
              </a:lnSpc>
              <a:spcBef>
                <a:spcPts val="10"/>
              </a:spcBef>
              <a:buFont typeface="Arial"/>
              <a:buChar char="–"/>
              <a:tabLst>
                <a:tab pos="756285" algn="l"/>
              </a:tabLst>
            </a:pPr>
            <a:r>
              <a:rPr sz="2000" dirty="0">
                <a:latin typeface="Calibri"/>
                <a:cs typeface="Calibri"/>
              </a:rPr>
              <a:t>Simple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Integrity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(No</a:t>
            </a:r>
            <a:r>
              <a:rPr sz="2000" spc="-8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Write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Up)</a:t>
            </a:r>
            <a:endParaRPr sz="2000" dirty="0">
              <a:latin typeface="Calibri"/>
              <a:cs typeface="Calibri"/>
            </a:endParaRPr>
          </a:p>
          <a:p>
            <a:pPr marL="1155065" marR="5080" lvl="2" indent="-228600">
              <a:lnSpc>
                <a:spcPts val="1630"/>
              </a:lnSpc>
              <a:spcBef>
                <a:spcPts val="405"/>
              </a:spcBef>
              <a:buFont typeface="Arial"/>
              <a:buChar char="•"/>
              <a:tabLst>
                <a:tab pos="1155065" algn="l"/>
              </a:tabLst>
            </a:pPr>
            <a:r>
              <a:rPr sz="1700" dirty="0">
                <a:latin typeface="Calibri"/>
                <a:cs typeface="Calibri"/>
              </a:rPr>
              <a:t>No</a:t>
            </a:r>
            <a:r>
              <a:rPr sz="1700" spc="-2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Write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Up: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subject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with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lower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clearance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level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cannot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write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data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to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higher</a:t>
            </a:r>
            <a:r>
              <a:rPr sz="1700" spc="-6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classification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level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(prevents low-</a:t>
            </a:r>
            <a:r>
              <a:rPr sz="1700" dirty="0">
                <a:latin typeface="Calibri"/>
                <a:cs typeface="Calibri"/>
              </a:rPr>
              <a:t>level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users</a:t>
            </a:r>
            <a:r>
              <a:rPr sz="1700" spc="-1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from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corrupting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high-</a:t>
            </a:r>
            <a:r>
              <a:rPr sz="1700" dirty="0">
                <a:latin typeface="Calibri"/>
                <a:cs typeface="Calibri"/>
              </a:rPr>
              <a:t>level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data).</a:t>
            </a:r>
            <a:endParaRPr sz="1700" dirty="0">
              <a:latin typeface="Calibri"/>
              <a:cs typeface="Calibri"/>
            </a:endParaRPr>
          </a:p>
          <a:p>
            <a:pPr marL="1155065" lvl="2" indent="-227965">
              <a:lnSpc>
                <a:spcPts val="2035"/>
              </a:lnSpc>
              <a:spcBef>
                <a:spcPts val="20"/>
              </a:spcBef>
              <a:buFont typeface="Arial"/>
              <a:buChar char="•"/>
              <a:tabLst>
                <a:tab pos="1155065" algn="l"/>
              </a:tabLst>
            </a:pPr>
            <a:r>
              <a:rPr sz="1700" b="1" spc="-10" dirty="0">
                <a:latin typeface="Calibri"/>
                <a:cs typeface="Calibri"/>
              </a:rPr>
              <a:t>Write</a:t>
            </a:r>
            <a:r>
              <a:rPr sz="1700" b="1" spc="-35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Down</a:t>
            </a:r>
            <a:r>
              <a:rPr sz="1700" b="1" spc="-35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Allowed</a:t>
            </a:r>
            <a:r>
              <a:rPr sz="1700" dirty="0">
                <a:latin typeface="Calibri"/>
                <a:cs typeface="Calibri"/>
              </a:rPr>
              <a:t>: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subject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can</a:t>
            </a:r>
            <a:r>
              <a:rPr sz="1700" spc="-2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write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data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to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lower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classification</a:t>
            </a:r>
            <a:r>
              <a:rPr sz="1700" spc="-6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level.</a:t>
            </a:r>
            <a:endParaRPr sz="1700" dirty="0">
              <a:latin typeface="Calibri"/>
              <a:cs typeface="Calibri"/>
            </a:endParaRPr>
          </a:p>
          <a:p>
            <a:pPr marL="756285" lvl="1" indent="-286385">
              <a:lnSpc>
                <a:spcPts val="2395"/>
              </a:lnSpc>
              <a:buFont typeface="Arial"/>
              <a:buChar char="–"/>
              <a:tabLst>
                <a:tab pos="756285" algn="l"/>
              </a:tabLst>
            </a:pPr>
            <a:r>
              <a:rPr sz="2000" dirty="0">
                <a:latin typeface="Calibri"/>
                <a:cs typeface="Calibri"/>
              </a:rPr>
              <a:t>Star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Integrity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(No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Read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Down)</a:t>
            </a:r>
            <a:endParaRPr sz="2000" dirty="0">
              <a:latin typeface="Calibri"/>
              <a:cs typeface="Calibri"/>
            </a:endParaRPr>
          </a:p>
          <a:p>
            <a:pPr marL="1155065" marR="265430" lvl="2" indent="-228600">
              <a:lnSpc>
                <a:spcPts val="1630"/>
              </a:lnSpc>
              <a:spcBef>
                <a:spcPts val="405"/>
              </a:spcBef>
              <a:buFont typeface="Arial"/>
              <a:buChar char="•"/>
              <a:tabLst>
                <a:tab pos="1155065" algn="l"/>
              </a:tabLst>
            </a:pPr>
            <a:r>
              <a:rPr sz="1700" b="1" dirty="0">
                <a:latin typeface="Calibri"/>
                <a:cs typeface="Calibri"/>
              </a:rPr>
              <a:t>No</a:t>
            </a:r>
            <a:r>
              <a:rPr sz="1700" b="1" spc="-45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Read</a:t>
            </a:r>
            <a:r>
              <a:rPr sz="1700" b="1" spc="-40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Down</a:t>
            </a:r>
            <a:r>
              <a:rPr sz="1700" dirty="0">
                <a:latin typeface="Calibri"/>
                <a:cs typeface="Calibri"/>
              </a:rPr>
              <a:t>: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subject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cannot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read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data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from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lower</a:t>
            </a:r>
            <a:r>
              <a:rPr sz="1700" spc="-6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classification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level,</a:t>
            </a:r>
            <a:r>
              <a:rPr sz="1700" spc="-6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as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it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may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contain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corrupted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spc="-25" dirty="0">
                <a:latin typeface="Calibri"/>
                <a:cs typeface="Calibri"/>
              </a:rPr>
              <a:t>or </a:t>
            </a:r>
            <a:r>
              <a:rPr sz="1700" spc="-10" dirty="0">
                <a:latin typeface="Calibri"/>
                <a:cs typeface="Calibri"/>
              </a:rPr>
              <a:t>compromised</a:t>
            </a:r>
            <a:r>
              <a:rPr sz="1700" spc="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data.</a:t>
            </a:r>
            <a:endParaRPr sz="1700" dirty="0">
              <a:latin typeface="Calibri"/>
              <a:cs typeface="Calibri"/>
            </a:endParaRPr>
          </a:p>
          <a:p>
            <a:pPr marL="1155065" lvl="2" indent="-227965">
              <a:lnSpc>
                <a:spcPts val="2030"/>
              </a:lnSpc>
              <a:spcBef>
                <a:spcPts val="15"/>
              </a:spcBef>
              <a:buFont typeface="Arial"/>
              <a:buChar char="•"/>
              <a:tabLst>
                <a:tab pos="1155065" algn="l"/>
              </a:tabLst>
            </a:pPr>
            <a:r>
              <a:rPr sz="1700" b="1" dirty="0">
                <a:latin typeface="Calibri"/>
                <a:cs typeface="Calibri"/>
              </a:rPr>
              <a:t>Read</a:t>
            </a:r>
            <a:r>
              <a:rPr sz="1700" b="1" spc="-20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Up</a:t>
            </a:r>
            <a:r>
              <a:rPr sz="1700" b="1" spc="-20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Allowed</a:t>
            </a:r>
            <a:r>
              <a:rPr sz="1700" dirty="0">
                <a:latin typeface="Calibri"/>
                <a:cs typeface="Calibri"/>
              </a:rPr>
              <a:t>: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subject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can</a:t>
            </a:r>
            <a:r>
              <a:rPr sz="1700" spc="-1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read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data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from</a:t>
            </a:r>
            <a:r>
              <a:rPr sz="1700" spc="-2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higher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classification</a:t>
            </a:r>
            <a:r>
              <a:rPr sz="1700" spc="-6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level.</a:t>
            </a:r>
            <a:endParaRPr sz="1700" dirty="0">
              <a:latin typeface="Calibri"/>
              <a:cs typeface="Calibri"/>
            </a:endParaRPr>
          </a:p>
          <a:p>
            <a:pPr marL="355600" marR="410845" indent="-343535">
              <a:lnSpc>
                <a:spcPts val="2110"/>
              </a:lnSpc>
              <a:spcBef>
                <a:spcPts val="505"/>
              </a:spcBef>
              <a:buFont typeface="Arial"/>
              <a:buChar char="•"/>
              <a:tabLst>
                <a:tab pos="355600" algn="l"/>
              </a:tabLst>
            </a:pPr>
            <a:r>
              <a:rPr dirty="0"/>
              <a:t>"No</a:t>
            </a:r>
            <a:r>
              <a:rPr spc="-30" dirty="0"/>
              <a:t> </a:t>
            </a:r>
            <a:r>
              <a:rPr spc="-10" dirty="0"/>
              <a:t>Write</a:t>
            </a:r>
            <a:r>
              <a:rPr spc="-45" dirty="0"/>
              <a:t> </a:t>
            </a:r>
            <a:r>
              <a:rPr dirty="0"/>
              <a:t>Up,</a:t>
            </a:r>
            <a:r>
              <a:rPr spc="-25" dirty="0"/>
              <a:t> </a:t>
            </a:r>
            <a:r>
              <a:rPr dirty="0"/>
              <a:t>No</a:t>
            </a:r>
            <a:r>
              <a:rPr spc="-35" dirty="0"/>
              <a:t> </a:t>
            </a:r>
            <a:r>
              <a:rPr dirty="0"/>
              <a:t>Read</a:t>
            </a:r>
            <a:r>
              <a:rPr spc="-40" dirty="0"/>
              <a:t> </a:t>
            </a:r>
            <a:r>
              <a:rPr dirty="0"/>
              <a:t>Down</a:t>
            </a:r>
            <a:r>
              <a:rPr spc="-45" dirty="0"/>
              <a:t> </a:t>
            </a:r>
            <a:r>
              <a:rPr dirty="0"/>
              <a:t>“</a:t>
            </a:r>
            <a:r>
              <a:rPr spc="-40" dirty="0"/>
              <a:t> </a:t>
            </a:r>
            <a:r>
              <a:rPr dirty="0"/>
              <a:t>purpose</a:t>
            </a:r>
            <a:r>
              <a:rPr spc="-45" dirty="0"/>
              <a:t> </a:t>
            </a:r>
            <a:r>
              <a:rPr dirty="0"/>
              <a:t>is</a:t>
            </a:r>
            <a:r>
              <a:rPr spc="-45" dirty="0"/>
              <a:t> </a:t>
            </a:r>
            <a:r>
              <a:rPr dirty="0"/>
              <a:t>to</a:t>
            </a:r>
            <a:r>
              <a:rPr spc="-35" dirty="0"/>
              <a:t> </a:t>
            </a:r>
            <a:r>
              <a:rPr dirty="0"/>
              <a:t>preserve</a:t>
            </a:r>
            <a:r>
              <a:rPr spc="-55" dirty="0"/>
              <a:t> </a:t>
            </a:r>
            <a:r>
              <a:rPr dirty="0"/>
              <a:t>the</a:t>
            </a:r>
            <a:r>
              <a:rPr spc="-30" dirty="0"/>
              <a:t> </a:t>
            </a:r>
            <a:r>
              <a:rPr b="1" dirty="0">
                <a:latin typeface="Calibri"/>
                <a:cs typeface="Calibri"/>
              </a:rPr>
              <a:t>integrity</a:t>
            </a:r>
            <a:r>
              <a:rPr b="1" spc="-40" dirty="0">
                <a:latin typeface="Calibri"/>
                <a:cs typeface="Calibri"/>
              </a:rPr>
              <a:t> </a:t>
            </a:r>
            <a:r>
              <a:rPr dirty="0"/>
              <a:t>of</a:t>
            </a:r>
            <a:r>
              <a:rPr spc="-40" dirty="0"/>
              <a:t> </a:t>
            </a:r>
            <a:r>
              <a:rPr spc="-10" dirty="0"/>
              <a:t>information</a:t>
            </a:r>
            <a:r>
              <a:rPr spc="-45" dirty="0"/>
              <a:t> </a:t>
            </a:r>
            <a:r>
              <a:rPr spc="-25" dirty="0"/>
              <a:t>by </a:t>
            </a:r>
            <a:r>
              <a:rPr dirty="0"/>
              <a:t>ensuring</a:t>
            </a:r>
            <a:r>
              <a:rPr spc="-60" dirty="0"/>
              <a:t> </a:t>
            </a:r>
            <a:r>
              <a:rPr dirty="0"/>
              <a:t>that</a:t>
            </a:r>
            <a:r>
              <a:rPr spc="-30" dirty="0"/>
              <a:t> </a:t>
            </a:r>
            <a:r>
              <a:rPr spc="-25" dirty="0"/>
              <a:t>lower-</a:t>
            </a:r>
            <a:r>
              <a:rPr dirty="0"/>
              <a:t>level</a:t>
            </a:r>
            <a:r>
              <a:rPr spc="-40" dirty="0"/>
              <a:t> </a:t>
            </a:r>
            <a:r>
              <a:rPr dirty="0"/>
              <a:t>users</a:t>
            </a:r>
            <a:r>
              <a:rPr spc="-40" dirty="0"/>
              <a:t> </a:t>
            </a:r>
            <a:r>
              <a:rPr dirty="0"/>
              <a:t>cannot</a:t>
            </a:r>
            <a:r>
              <a:rPr spc="-45" dirty="0"/>
              <a:t> </a:t>
            </a:r>
            <a:r>
              <a:rPr dirty="0"/>
              <a:t>corrupt</a:t>
            </a:r>
            <a:r>
              <a:rPr spc="-55" dirty="0"/>
              <a:t> </a:t>
            </a:r>
            <a:r>
              <a:rPr spc="-10" dirty="0"/>
              <a:t>high-</a:t>
            </a:r>
            <a:r>
              <a:rPr dirty="0"/>
              <a:t>level</a:t>
            </a:r>
            <a:r>
              <a:rPr spc="-40" dirty="0"/>
              <a:t> </a:t>
            </a:r>
            <a:r>
              <a:rPr dirty="0"/>
              <a:t>data,</a:t>
            </a:r>
            <a:r>
              <a:rPr spc="-55" dirty="0"/>
              <a:t> </a:t>
            </a:r>
            <a:r>
              <a:rPr dirty="0"/>
              <a:t>and</a:t>
            </a:r>
            <a:r>
              <a:rPr spc="-55" dirty="0"/>
              <a:t> </a:t>
            </a:r>
            <a:r>
              <a:rPr dirty="0"/>
              <a:t>users</a:t>
            </a:r>
            <a:r>
              <a:rPr spc="-50" dirty="0"/>
              <a:t> </a:t>
            </a:r>
            <a:r>
              <a:rPr dirty="0"/>
              <a:t>can</a:t>
            </a:r>
            <a:r>
              <a:rPr spc="-45" dirty="0"/>
              <a:t> </a:t>
            </a:r>
            <a:r>
              <a:rPr dirty="0"/>
              <a:t>only</a:t>
            </a:r>
            <a:r>
              <a:rPr spc="-50" dirty="0"/>
              <a:t> </a:t>
            </a:r>
            <a:r>
              <a:rPr spc="-10" dirty="0"/>
              <a:t>access </a:t>
            </a:r>
            <a:r>
              <a:rPr dirty="0"/>
              <a:t>data</a:t>
            </a:r>
            <a:r>
              <a:rPr spc="-45" dirty="0"/>
              <a:t> </a:t>
            </a:r>
            <a:r>
              <a:rPr dirty="0"/>
              <a:t>they</a:t>
            </a:r>
            <a:r>
              <a:rPr spc="-20" dirty="0"/>
              <a:t> </a:t>
            </a:r>
            <a:r>
              <a:rPr dirty="0"/>
              <a:t>are</a:t>
            </a:r>
            <a:r>
              <a:rPr spc="-45" dirty="0"/>
              <a:t> </a:t>
            </a:r>
            <a:r>
              <a:rPr spc="-10" dirty="0"/>
              <a:t>authorized</a:t>
            </a:r>
            <a:r>
              <a:rPr spc="-50" dirty="0"/>
              <a:t> </a:t>
            </a:r>
            <a:r>
              <a:rPr dirty="0"/>
              <a:t>to</a:t>
            </a:r>
            <a:r>
              <a:rPr spc="-20" dirty="0"/>
              <a:t> </a:t>
            </a:r>
            <a:r>
              <a:rPr dirty="0"/>
              <a:t>modify</a:t>
            </a:r>
            <a:r>
              <a:rPr spc="-35" dirty="0"/>
              <a:t> </a:t>
            </a:r>
            <a:r>
              <a:rPr dirty="0"/>
              <a:t>or</a:t>
            </a:r>
            <a:r>
              <a:rPr spc="-40" dirty="0"/>
              <a:t> </a:t>
            </a:r>
            <a:r>
              <a:rPr spc="-10" dirty="0"/>
              <a:t>review.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615" rIns="0" bIns="0" rtlCol="0">
            <a:spAutoFit/>
          </a:bodyPr>
          <a:lstStyle/>
          <a:p>
            <a:pPr marL="4234815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References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fld id="{81D60167-4931-47E6-BA6A-407CBD079E47}" type="slidenum">
              <a:rPr spc="-25" dirty="0"/>
              <a:t>33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00"/>
              </a:lnSpc>
            </a:pPr>
            <a:r>
              <a:rPr spc="-10" dirty="0"/>
              <a:t>10/03/2025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506721"/>
            <a:ext cx="10505440" cy="2579370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94"/>
              </a:spcBef>
              <a:buFont typeface="Arial"/>
              <a:buChar char="•"/>
              <a:tabLst>
                <a:tab pos="354965" algn="l"/>
              </a:tabLst>
            </a:pPr>
            <a:r>
              <a:rPr sz="3200" dirty="0">
                <a:latin typeface="Calibri"/>
                <a:cs typeface="Calibri"/>
              </a:rPr>
              <a:t>Slides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are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devised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from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recommended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books:</a:t>
            </a:r>
            <a:endParaRPr sz="32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690"/>
              </a:spcBef>
              <a:buFont typeface="Arial"/>
              <a:buChar char="–"/>
              <a:tabLst>
                <a:tab pos="755650" algn="l"/>
              </a:tabLst>
            </a:pPr>
            <a:r>
              <a:rPr sz="2800" dirty="0">
                <a:latin typeface="Calibri"/>
                <a:cs typeface="Calibri"/>
              </a:rPr>
              <a:t>Whitman,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M.E.,Mattord,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H.J.,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Principles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Information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Security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50" dirty="0">
                <a:latin typeface="Calibri"/>
                <a:cs typeface="Calibri"/>
              </a:rPr>
              <a:t>.</a:t>
            </a:r>
            <a:endParaRPr sz="2800">
              <a:latin typeface="Calibri"/>
              <a:cs typeface="Calibri"/>
            </a:endParaRPr>
          </a:p>
          <a:p>
            <a:pPr marL="756285">
              <a:lnSpc>
                <a:spcPct val="100000"/>
              </a:lnSpc>
            </a:pPr>
            <a:r>
              <a:rPr sz="2800" dirty="0">
                <a:latin typeface="Calibri"/>
                <a:cs typeface="Calibri"/>
              </a:rPr>
              <a:t>Cengage</a:t>
            </a:r>
            <a:r>
              <a:rPr sz="2800" spc="-1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Learning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658.</a:t>
            </a:r>
            <a:endParaRPr sz="2800">
              <a:latin typeface="Calibri"/>
              <a:cs typeface="Calibri"/>
            </a:endParaRPr>
          </a:p>
          <a:p>
            <a:pPr marL="469265" marR="5080" lvl="1" indent="285750">
              <a:lnSpc>
                <a:spcPct val="120000"/>
              </a:lnSpc>
              <a:buFont typeface="Arial"/>
              <a:buChar char="–"/>
              <a:tabLst>
                <a:tab pos="755015" algn="l"/>
              </a:tabLst>
            </a:pPr>
            <a:r>
              <a:rPr sz="2800" spc="-10" dirty="0">
                <a:latin typeface="Calibri"/>
                <a:cs typeface="Calibri"/>
              </a:rPr>
              <a:t>Management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Information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Security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6th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Ed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by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Whitman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&amp;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Herbert </a:t>
            </a:r>
            <a:r>
              <a:rPr sz="2800" dirty="0">
                <a:latin typeface="Calibri"/>
                <a:cs typeface="Calibri"/>
              </a:rPr>
              <a:t>Chapter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8: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Security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Management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Models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107377" y="2305768"/>
            <a:ext cx="397002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dirty="0">
                <a:solidFill>
                  <a:srgbClr val="FFFFFF"/>
                </a:solidFill>
                <a:latin typeface="Calibri"/>
                <a:cs typeface="Calibri"/>
              </a:rPr>
              <a:t>Any</a:t>
            </a:r>
            <a:r>
              <a:rPr sz="4800" b="1" spc="-1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800" b="1" spc="-10" dirty="0">
                <a:solidFill>
                  <a:srgbClr val="FFFFFF"/>
                </a:solidFill>
                <a:latin typeface="Calibri"/>
                <a:cs typeface="Calibri"/>
              </a:rPr>
              <a:t>Questions?</a:t>
            </a:r>
            <a:endParaRPr sz="4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</TotalTime>
  <Words>2387</Words>
  <PresentationFormat>Widescreen</PresentationFormat>
  <Paragraphs>274</Paragraphs>
  <Slides>34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Segoe UI</vt:lpstr>
      <vt:lpstr>Office Theme</vt:lpstr>
      <vt:lpstr>ACCA7028</vt:lpstr>
      <vt:lpstr>Learning Objective(s) and Key Concepts</vt:lpstr>
      <vt:lpstr>Introduction to Blueprints, Frameworks, and Security Models</vt:lpstr>
      <vt:lpstr>Introduction to Blueprints, Frameworks, and Security Models</vt:lpstr>
      <vt:lpstr>The ISO 27000 Series</vt:lpstr>
      <vt:lpstr>-ISO/IEC 27001- Major Process Steps</vt:lpstr>
      <vt:lpstr>The Sections of ISO/IEC 27002:2013</vt:lpstr>
      <vt:lpstr>NIST Security Models</vt:lpstr>
      <vt:lpstr>Key NIST Specifications (SPs)</vt:lpstr>
      <vt:lpstr>NIST Security Control Classes, Families and Identifiers</vt:lpstr>
      <vt:lpstr>Control Objectives for Information and Related Technology (COBIT)</vt:lpstr>
      <vt:lpstr>Control Objectives for Information and Related Technology (COBIT)</vt:lpstr>
      <vt:lpstr>Design of the Security Architecture</vt:lpstr>
      <vt:lpstr>Design of the Security Architecture</vt:lpstr>
      <vt:lpstr>Spheres of Security</vt:lpstr>
      <vt:lpstr>Design of Security Architecture</vt:lpstr>
      <vt:lpstr>Security Architecture Models</vt:lpstr>
      <vt:lpstr>Trusted Computer System Evaluation Criteria (TCSEC)</vt:lpstr>
      <vt:lpstr>Trusted computing base (TCB),</vt:lpstr>
      <vt:lpstr>Access Control Models</vt:lpstr>
      <vt:lpstr>Access Control Models</vt:lpstr>
      <vt:lpstr>Access Control Models</vt:lpstr>
      <vt:lpstr>Types of Controls</vt:lpstr>
      <vt:lpstr>Categories of Access Controls</vt:lpstr>
      <vt:lpstr>Mandatory Access Controls (MACs)</vt:lpstr>
      <vt:lpstr>Role-Based Access Control (RBAC)</vt:lpstr>
      <vt:lpstr>Discretionary Access Control (DAC)</vt:lpstr>
      <vt:lpstr>Data Classification Model- US</vt:lpstr>
      <vt:lpstr>Data Classification Model- UK</vt:lpstr>
      <vt:lpstr>Security Clearance</vt:lpstr>
      <vt:lpstr>Bell-LaPadula Confidentiality Model</vt:lpstr>
      <vt:lpstr>Biba Integrity Model</vt:lpstr>
      <vt:lpstr>References</vt:lpstr>
      <vt:lpstr>Any Questions?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2025-11-01T12:19:04Z</dcterms:created>
  <dcterms:modified xsi:type="dcterms:W3CDTF">2025-11-01T12:45:48Z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2025-03-10T00:00:00Z</vt:filetime>
  </property>
  <property fmtid="{D5CDD505-2E9C-101B-9397-08002B2CF9AE}" pid="3" name="Creator">
    <vt:lpwstr>Acrobat PDFMaker 24 for PowerPoint</vt:lpwstr>
  </property>
  <property fmtid="{D5CDD505-2E9C-101B-9397-08002B2CF9AE}" pid="4" name="LastSaved">
    <vt:filetime>2025-11-01T00:00:00Z</vt:filetime>
  </property>
  <property fmtid="{D5CDD505-2E9C-101B-9397-08002B2CF9AE}" pid="5" name="Producer">
    <vt:lpwstr>Adobe PDF Library 24.5.197</vt:lpwstr>
  </property>
</Properties>
</file>