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notesSlides/notesSlide6.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074" autoAdjust="0"/>
    <p:restoredTop sz="84229" autoAdjust="0"/>
  </p:normalViewPr>
  <p:slideViewPr>
    <p:cSldViewPr>
      <p:cViewPr>
        <p:scale>
          <a:sx n="75" d="100"/>
          <a:sy n="75" d="100"/>
        </p:scale>
        <p:origin x="-1254" y="210"/>
      </p:cViewPr>
      <p:guideLst>
        <p:guide orient="horz" pos="2160"/>
        <p:guide pos="2880"/>
      </p:guideLst>
    </p:cSldViewPr>
  </p:slideViewPr>
  <p:outlineViewPr>
    <p:cViewPr>
      <p:scale>
        <a:sx n="33" d="100"/>
        <a:sy n="33" d="100"/>
      </p:scale>
      <p:origin x="0" y="9474"/>
    </p:cViewPr>
  </p:outlin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36D1C65-17B7-485C-A19F-C223B5AD37DB}" type="datetimeFigureOut">
              <a:rPr lang="en-IN" smtClean="0"/>
              <a:pPr/>
              <a:t>11-04-2019</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B51B107-6B85-4CE2-9108-41DF6FBD7927}" type="slidenum">
              <a:rPr lang="en-IN" smtClean="0"/>
              <a:pPr/>
              <a:t>‹#›</a:t>
            </a:fld>
            <a:endParaRPr lang="en-IN"/>
          </a:p>
        </p:txBody>
      </p:sp>
    </p:spTree>
    <p:extLst>
      <p:ext uri="{BB962C8B-B14F-4D97-AF65-F5344CB8AC3E}">
        <p14:creationId xmlns="" xmlns:p14="http://schemas.microsoft.com/office/powerpoint/2010/main" val="28378330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b="0" dirty="0"/>
              <a:t>Place</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lt1"/>
                </a:solidFill>
                <a:effectLst/>
                <a:latin typeface="Times New Roman" panose="02020603050405020304" pitchFamily="18" charset="0"/>
                <a:ea typeface="+mn-ea"/>
                <a:cs typeface="Times New Roman" panose="02020603050405020304" pitchFamily="18" charset="0"/>
              </a:rPr>
              <a:t>Unilever mainly uses Retailers, Stores and Kiosks for distributing their products. Retailers are the main source for distribution of Unilever’s products. For example, Walmart is one of the largest retailers who are responsible for the distribution of the unilever’s products. The kiosks are occasionally used by Unilever for introducing their products directly to their customers. Unilever is planning to launch its new product, Dove Shower Foam and is planning to expand its beauty products unit in Europe and so it need to sell the product via retailers, distributors and the departmental stores making the product accessible to their potential customers (Panmore.com, 2019).</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lt1"/>
                </a:solidFill>
                <a:effectLst/>
                <a:latin typeface="Times New Roman" panose="02020603050405020304" pitchFamily="18" charset="0"/>
                <a:ea typeface="+mn-ea"/>
                <a:cs typeface="Times New Roman" panose="02020603050405020304" pitchFamily="18" charset="0"/>
              </a:rPr>
              <a:t>Product</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lt1"/>
                </a:solidFill>
                <a:effectLst/>
                <a:latin typeface="Times New Roman" panose="02020603050405020304" pitchFamily="18" charset="0"/>
                <a:ea typeface="+mn-ea"/>
                <a:cs typeface="Times New Roman" panose="02020603050405020304" pitchFamily="18" charset="0"/>
              </a:rPr>
              <a:t>The product mix of the marketing mix mainly deals with dealing with identifying the company’s output. The product variety of Unilever are mainly based on following four categories which are Foods and Beverages, Refreshments, Personal Care and Home care.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b="0" kern="1200" dirty="0">
                <a:solidFill>
                  <a:schemeClr val="lt1"/>
                </a:solidFill>
                <a:effectLst/>
                <a:latin typeface="Times New Roman" panose="02020603050405020304" pitchFamily="18" charset="0"/>
                <a:ea typeface="+mn-ea"/>
                <a:cs typeface="Times New Roman" panose="02020603050405020304" pitchFamily="18" charset="0"/>
              </a:rPr>
              <a:t>Price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dk1"/>
                </a:solidFill>
                <a:effectLst/>
                <a:latin typeface="Times New Roman" panose="02020603050405020304" pitchFamily="18" charset="0"/>
                <a:ea typeface="+mn-ea"/>
                <a:cs typeface="Times New Roman" panose="02020603050405020304" pitchFamily="18" charset="0"/>
              </a:rPr>
              <a:t>The Market-Based pricing Strategy mainly involves setting up of different price points which are based on the market factors of the consumer goods. Unilever mainly decides their pricing strategies which are based on the pricing of their competitors for determining their most appropriate prices. Premium pricing strategies of the company mainly involves keeping the prices of their products higher than their competitors. The pricing of the products like Dove are kept moderately high which determines the premium quality of the product. Also in some instances, Unilever offers bundle of their products at discounted prices. This section of the marketing mix shows the strategy mixtures which are applied to suit the variations in target markets and consumer goods of the company (</a:t>
            </a:r>
            <a:r>
              <a:rPr lang="en-US" sz="1200" kern="1200" dirty="0" err="1">
                <a:solidFill>
                  <a:schemeClr val="dk1"/>
                </a:solidFill>
                <a:effectLst/>
                <a:latin typeface="Times New Roman" panose="02020603050405020304" pitchFamily="18" charset="0"/>
                <a:ea typeface="+mn-ea"/>
                <a:cs typeface="Times New Roman" panose="02020603050405020304" pitchFamily="18" charset="0"/>
              </a:rPr>
              <a:t>Demil</a:t>
            </a:r>
            <a:r>
              <a:rPr lang="en-US" sz="1200" kern="1200" dirty="0">
                <a:solidFill>
                  <a:schemeClr val="dk1"/>
                </a:solidFill>
                <a:effectLst/>
                <a:latin typeface="Times New Roman" panose="02020603050405020304" pitchFamily="18" charset="0"/>
                <a:ea typeface="+mn-ea"/>
                <a:cs typeface="Times New Roman" panose="02020603050405020304" pitchFamily="18" charset="0"/>
              </a:rPr>
              <a:t> </a:t>
            </a:r>
            <a:r>
              <a:rPr lang="en-US" sz="1200" i="1" kern="1200" dirty="0">
                <a:solidFill>
                  <a:schemeClr val="dk1"/>
                </a:solidFill>
                <a:effectLst/>
                <a:latin typeface="Times New Roman" panose="02020603050405020304" pitchFamily="18" charset="0"/>
                <a:ea typeface="+mn-ea"/>
                <a:cs typeface="Times New Roman" panose="02020603050405020304" pitchFamily="18" charset="0"/>
              </a:rPr>
              <a:t>et al., </a:t>
            </a:r>
            <a:r>
              <a:rPr lang="en-US" sz="1200" kern="1200" dirty="0">
                <a:solidFill>
                  <a:schemeClr val="dk1"/>
                </a:solidFill>
                <a:effectLst/>
                <a:latin typeface="Times New Roman" panose="02020603050405020304" pitchFamily="18" charset="0"/>
                <a:ea typeface="+mn-ea"/>
                <a:cs typeface="Times New Roman" panose="02020603050405020304" pitchFamily="18" charset="0"/>
              </a:rPr>
              <a:t>2015). </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dk1"/>
                </a:solidFill>
                <a:effectLst/>
                <a:latin typeface="Times New Roman" panose="02020603050405020304" pitchFamily="18" charset="0"/>
                <a:ea typeface="+mn-ea"/>
                <a:cs typeface="Times New Roman" panose="02020603050405020304" pitchFamily="18" charset="0"/>
              </a:rPr>
              <a:t>Promotion</a:t>
            </a:r>
          </a:p>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dk1"/>
                </a:solidFill>
                <a:effectLst/>
                <a:latin typeface="Times New Roman" panose="02020603050405020304" pitchFamily="18" charset="0"/>
                <a:ea typeface="+mn-ea"/>
                <a:cs typeface="Times New Roman" panose="02020603050405020304" pitchFamily="18" charset="0"/>
              </a:rPr>
              <a:t>Advertising is the primary means of promotion for company’s products. Unilever does promotions of variety of products on online and television media. The Unilever’s foundation activities also enhance their brand strength and corporate image in terms of public relations.  </a:t>
            </a:r>
            <a:endParaRPr lang="en-IN" sz="1200" kern="1200" dirty="0">
              <a:solidFill>
                <a:schemeClr val="dk1"/>
              </a:solidFill>
              <a:effectLst/>
              <a:latin typeface="Times New Roman" panose="02020603050405020304" pitchFamily="18" charset="0"/>
              <a:ea typeface="+mn-ea"/>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IN" sz="1200" kern="1200" dirty="0">
              <a:solidFill>
                <a:schemeClr val="dk1"/>
              </a:solidFill>
              <a:effectLst/>
              <a:latin typeface="Times New Roman" panose="02020603050405020304" pitchFamily="18" charset="0"/>
              <a:ea typeface="+mn-ea"/>
              <a:cs typeface="Times New Roman" panose="02020603050405020304" pitchFamily="18" charset="0"/>
            </a:endParaRPr>
          </a:p>
          <a:p>
            <a:pPr marL="0" marR="0" indent="0" algn="just" defTabSz="914400" rtl="0" eaLnBrk="1" fontAlgn="auto" latinLnBrk="0" hangingPunct="1">
              <a:lnSpc>
                <a:spcPct val="100000"/>
              </a:lnSpc>
              <a:spcBef>
                <a:spcPts val="0"/>
              </a:spcBef>
              <a:spcAft>
                <a:spcPts val="0"/>
              </a:spcAft>
              <a:buClrTx/>
              <a:buSzTx/>
              <a:buFontTx/>
              <a:buNone/>
              <a:tabLst/>
              <a:defRPr/>
            </a:pPr>
            <a:endParaRPr lang="en-IN" sz="1200" b="0" kern="1200" dirty="0">
              <a:solidFill>
                <a:schemeClr val="lt1"/>
              </a:solidFill>
              <a:effectLst/>
              <a:latin typeface="Times New Roman" panose="02020603050405020304" pitchFamily="18" charset="0"/>
              <a:ea typeface="+mn-ea"/>
              <a:cs typeface="Times New Roman" panose="02020603050405020304" pitchFamily="18" charset="0"/>
            </a:endParaRPr>
          </a:p>
          <a:p>
            <a:endParaRPr lang="en-IN" b="0" dirty="0"/>
          </a:p>
        </p:txBody>
      </p:sp>
      <p:sp>
        <p:nvSpPr>
          <p:cNvPr id="4" name="Slide Number Placeholder 3"/>
          <p:cNvSpPr>
            <a:spLocks noGrp="1"/>
          </p:cNvSpPr>
          <p:nvPr>
            <p:ph type="sldNum" sz="quarter" idx="10"/>
          </p:nvPr>
        </p:nvSpPr>
        <p:spPr/>
        <p:txBody>
          <a:bodyPr/>
          <a:lstStyle/>
          <a:p>
            <a:fld id="{FB51B107-6B85-4CE2-9108-41DF6FBD7927}" type="slidenum">
              <a:rPr lang="en-IN" smtClean="0"/>
              <a:pPr/>
              <a:t>3</a:t>
            </a:fld>
            <a:endParaRPr lang="en-IN"/>
          </a:p>
        </p:txBody>
      </p:sp>
    </p:spTree>
    <p:extLst>
      <p:ext uri="{BB962C8B-B14F-4D97-AF65-F5344CB8AC3E}">
        <p14:creationId xmlns="" xmlns:p14="http://schemas.microsoft.com/office/powerpoint/2010/main" val="7405962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solidFill>
                <a:latin typeface="Times New Roman" panose="02020603050405020304" pitchFamily="18" charset="0"/>
                <a:cs typeface="Times New Roman" panose="02020603050405020304" pitchFamily="18" charset="0"/>
              </a:rPr>
              <a:t>‘Not for profit’ organizations do not their owners and they focus mainly on maximizing their revenues with minimal costs which ensures that their revenues are greater than their costs. </a:t>
            </a:r>
          </a:p>
          <a:p>
            <a:r>
              <a:rPr lang="en-US" dirty="0">
                <a:solidFill>
                  <a:schemeClr val="tx1"/>
                </a:solidFill>
                <a:latin typeface="Times New Roman" panose="02020603050405020304" pitchFamily="18" charset="0"/>
                <a:cs typeface="Times New Roman" panose="02020603050405020304" pitchFamily="18" charset="0"/>
              </a:rPr>
              <a:t>The difference between the “for profit” and “not for profit” in their technical aspect is that the ‘for profit’ organizations need to pay taxes on their income generated while ‘not for profit’ organizations are exempted from any type of tax. </a:t>
            </a:r>
          </a:p>
          <a:p>
            <a:pPr marL="0" marR="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solidFill>
                <a:latin typeface="Times New Roman" panose="02020603050405020304" pitchFamily="18" charset="0"/>
                <a:cs typeface="Times New Roman" panose="02020603050405020304" pitchFamily="18" charset="0"/>
              </a:rPr>
              <a:t>Since these ‘not for profit’ organizations goal is making the world a better place by investing their time, funds and resources, the government provides these organizations with various benefits. </a:t>
            </a:r>
            <a:r>
              <a:rPr lang="en-IN" baseline="0" dirty="0">
                <a:solidFill>
                  <a:schemeClr val="tx1"/>
                </a:solidFill>
                <a:latin typeface="Times New Roman" panose="02020603050405020304" pitchFamily="18" charset="0"/>
                <a:cs typeface="Times New Roman" panose="02020603050405020304" pitchFamily="18" charset="0"/>
              </a:rPr>
              <a:t> </a:t>
            </a:r>
            <a:r>
              <a:rPr lang="en-US" dirty="0">
                <a:solidFill>
                  <a:schemeClr val="tx1"/>
                </a:solidFill>
                <a:latin typeface="Times New Roman" panose="02020603050405020304" pitchFamily="18" charset="0"/>
                <a:cs typeface="Times New Roman" panose="02020603050405020304" pitchFamily="18" charset="0"/>
              </a:rPr>
              <a:t>As these organizations are exempted from paying any type of taxes, they are responsible for the property and state tax.</a:t>
            </a:r>
            <a:endParaRPr lang="en-IN" dirty="0">
              <a:solidFill>
                <a:schemeClr val="tx1"/>
              </a:solidFill>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FB51B107-6B85-4CE2-9108-41DF6FBD7927}" type="slidenum">
              <a:rPr lang="en-IN" smtClean="0"/>
              <a:pPr/>
              <a:t>4</a:t>
            </a:fld>
            <a:endParaRPr lang="en-IN"/>
          </a:p>
        </p:txBody>
      </p:sp>
    </p:spTree>
    <p:extLst>
      <p:ext uri="{BB962C8B-B14F-4D97-AF65-F5344CB8AC3E}">
        <p14:creationId xmlns="" xmlns:p14="http://schemas.microsoft.com/office/powerpoint/2010/main" val="2454180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latin typeface="Times New Roman" panose="02020603050405020304" pitchFamily="18" charset="0"/>
                <a:cs typeface="Times New Roman" panose="02020603050405020304" pitchFamily="18" charset="0"/>
              </a:rPr>
              <a:t>The main mission of this organization is to campaign that every individual in the world must enjoy equal human rights (</a:t>
            </a:r>
            <a:r>
              <a:rPr lang="en-US" sz="1200" dirty="0" err="1">
                <a:solidFill>
                  <a:schemeClr val="tx1"/>
                </a:solidFill>
                <a:latin typeface="Times New Roman" panose="02020603050405020304" pitchFamily="18" charset="0"/>
                <a:cs typeface="Times New Roman" panose="02020603050405020304" pitchFamily="18" charset="0"/>
              </a:rPr>
              <a:t>Ghezzi</a:t>
            </a:r>
            <a:r>
              <a:rPr lang="en-US" sz="1200" dirty="0">
                <a:solidFill>
                  <a:schemeClr val="tx1"/>
                </a:solidFill>
                <a:latin typeface="Times New Roman" panose="02020603050405020304" pitchFamily="18" charset="0"/>
                <a:cs typeface="Times New Roman" panose="02020603050405020304" pitchFamily="18" charset="0"/>
              </a:rPr>
              <a:t> </a:t>
            </a:r>
            <a:r>
              <a:rPr lang="en-US" sz="1200" i="1" dirty="0">
                <a:solidFill>
                  <a:schemeClr val="tx1"/>
                </a:solidFill>
                <a:latin typeface="Times New Roman" panose="02020603050405020304" pitchFamily="18" charset="0"/>
                <a:cs typeface="Times New Roman" panose="02020603050405020304" pitchFamily="18" charset="0"/>
              </a:rPr>
              <a:t>et al., </a:t>
            </a:r>
            <a:r>
              <a:rPr lang="en-US" sz="1200" dirty="0">
                <a:solidFill>
                  <a:schemeClr val="tx1"/>
                </a:solidFill>
                <a:latin typeface="Times New Roman" panose="02020603050405020304" pitchFamily="18" charset="0"/>
                <a:cs typeface="Times New Roman" panose="02020603050405020304" pitchFamily="18" charset="0"/>
              </a:rPr>
              <a:t>2015).</a:t>
            </a:r>
            <a:endParaRPr lang="en-IN" sz="1200" dirty="0">
              <a:solidFill>
                <a:schemeClr val="tx1"/>
              </a:solidFill>
              <a:latin typeface="Times New Roman" panose="02020603050405020304" pitchFamily="18"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latin typeface="Times New Roman" panose="02020603050405020304" pitchFamily="18" charset="0"/>
                <a:cs typeface="Times New Roman" panose="02020603050405020304" pitchFamily="18" charset="0"/>
              </a:rPr>
              <a:t>The products of the company mainly include cleaning agents, foods and beverages, personal care products and beauty products.</a:t>
            </a:r>
            <a:endParaRPr lang="en-IN" sz="1200" dirty="0">
              <a:solidFill>
                <a:schemeClr val="tx1"/>
              </a:solidFill>
              <a:latin typeface="Times New Roman" panose="02020603050405020304" pitchFamily="18" charset="0"/>
              <a:cs typeface="Times New Roman" panose="02020603050405020304" pitchFamily="18" charset="0"/>
            </a:endParaRPr>
          </a:p>
          <a:p>
            <a:endParaRPr lang="en-IN" dirty="0"/>
          </a:p>
        </p:txBody>
      </p:sp>
      <p:sp>
        <p:nvSpPr>
          <p:cNvPr id="4" name="Slide Number Placeholder 3"/>
          <p:cNvSpPr>
            <a:spLocks noGrp="1"/>
          </p:cNvSpPr>
          <p:nvPr>
            <p:ph type="sldNum" sz="quarter" idx="10"/>
          </p:nvPr>
        </p:nvSpPr>
        <p:spPr/>
        <p:txBody>
          <a:bodyPr/>
          <a:lstStyle/>
          <a:p>
            <a:fld id="{FB51B107-6B85-4CE2-9108-41DF6FBD7927}" type="slidenum">
              <a:rPr lang="en-IN" smtClean="0"/>
              <a:pPr/>
              <a:t>5</a:t>
            </a:fld>
            <a:endParaRPr lang="en-IN"/>
          </a:p>
        </p:txBody>
      </p:sp>
    </p:spTree>
    <p:extLst>
      <p:ext uri="{BB962C8B-B14F-4D97-AF65-F5344CB8AC3E}">
        <p14:creationId xmlns="" xmlns:p14="http://schemas.microsoft.com/office/powerpoint/2010/main" val="11421838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chemeClr val="tx1"/>
                </a:solidFill>
                <a:latin typeface="Times New Roman" panose="02020603050405020304" pitchFamily="18" charset="0"/>
                <a:cs typeface="Times New Roman" panose="02020603050405020304" pitchFamily="18" charset="0"/>
              </a:rPr>
              <a:t>The original theory which was given by Darwin was Darwin Theory of Evolution, which stated that the Galapagos finches are descended from the mainland finches which reached the island sometime in the past (</a:t>
            </a:r>
            <a:r>
              <a:rPr lang="en-US" dirty="0" err="1">
                <a:solidFill>
                  <a:schemeClr val="tx1"/>
                </a:solidFill>
                <a:latin typeface="Times New Roman" panose="02020603050405020304" pitchFamily="18" charset="0"/>
                <a:cs typeface="Times New Roman" panose="02020603050405020304" pitchFamily="18" charset="0"/>
              </a:rPr>
              <a:t>Nambisan</a:t>
            </a:r>
            <a:r>
              <a:rPr lang="en-US" dirty="0">
                <a:solidFill>
                  <a:schemeClr val="tx1"/>
                </a:solidFill>
                <a:latin typeface="Times New Roman" panose="02020603050405020304" pitchFamily="18" charset="0"/>
                <a:cs typeface="Times New Roman" panose="02020603050405020304" pitchFamily="18" charset="0"/>
              </a:rPr>
              <a:t>, 2017). </a:t>
            </a:r>
            <a:endParaRPr lang="en-IN" dirty="0"/>
          </a:p>
        </p:txBody>
      </p:sp>
      <p:sp>
        <p:nvSpPr>
          <p:cNvPr id="4" name="Slide Number Placeholder 3"/>
          <p:cNvSpPr>
            <a:spLocks noGrp="1"/>
          </p:cNvSpPr>
          <p:nvPr>
            <p:ph type="sldNum" sz="quarter" idx="10"/>
          </p:nvPr>
        </p:nvSpPr>
        <p:spPr/>
        <p:txBody>
          <a:bodyPr/>
          <a:lstStyle/>
          <a:p>
            <a:fld id="{FB51B107-6B85-4CE2-9108-41DF6FBD7927}" type="slidenum">
              <a:rPr lang="en-IN" smtClean="0"/>
              <a:pPr/>
              <a:t>6</a:t>
            </a:fld>
            <a:endParaRPr lang="en-IN"/>
          </a:p>
        </p:txBody>
      </p:sp>
    </p:spTree>
    <p:extLst>
      <p:ext uri="{BB962C8B-B14F-4D97-AF65-F5344CB8AC3E}">
        <p14:creationId xmlns="" xmlns:p14="http://schemas.microsoft.com/office/powerpoint/2010/main" val="773921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solidFill>
                  <a:schemeClr val="tx1"/>
                </a:solidFill>
                <a:latin typeface="Times New Roman" panose="02020603050405020304" pitchFamily="18" charset="0"/>
                <a:cs typeface="Times New Roman" panose="02020603050405020304" pitchFamily="18" charset="0"/>
              </a:rPr>
              <a:t>During the phase of launching a new product, the sales can be low and the costs of starting a startup are pretty high. Hence the businesses are prone to high losses during the period. </a:t>
            </a:r>
          </a:p>
          <a:p>
            <a:r>
              <a:rPr lang="en-US" sz="1200" dirty="0">
                <a:solidFill>
                  <a:schemeClr val="tx1"/>
                </a:solidFill>
                <a:latin typeface="Times New Roman" panose="02020603050405020304" pitchFamily="18" charset="0"/>
                <a:cs typeface="Times New Roman" panose="02020603050405020304" pitchFamily="18" charset="0"/>
              </a:rPr>
              <a:t>But the profit cycle is still behind the growth cycle, however due to rapid growth in sales, company experiences positive growth phase.</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latin typeface="Times New Roman" panose="02020603050405020304" pitchFamily="18" charset="0"/>
                <a:cs typeface="Times New Roman" panose="02020603050405020304" pitchFamily="18" charset="0"/>
              </a:rPr>
              <a:t>Peak for sales during this phase gets low, as the profits decreases although their sale increases. Due to this, there is increase in cash flow which exceeds the profit (Akhter, 2017).</a:t>
            </a:r>
            <a:endParaRPr lang="en-IN" sz="1200" dirty="0">
              <a:solidFill>
                <a:schemeClr val="tx1"/>
              </a:solidFill>
              <a:latin typeface="Times New Roman" panose="02020603050405020304" pitchFamily="18"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solidFill>
                  <a:schemeClr val="tx1"/>
                </a:solidFill>
                <a:latin typeface="Times New Roman" panose="02020603050405020304" pitchFamily="18" charset="0"/>
                <a:cs typeface="Times New Roman" panose="02020603050405020304" pitchFamily="18" charset="0"/>
              </a:rPr>
              <a:t>The cash flow virtually gets stagnant and hence the cash generated is more than the profit generated. However, companies during this phase, extends their business by reinventing themselves in the market and investing in new technologies and the emerging markets. This allows the companies to expand their market by attracting more potential customers.</a:t>
            </a:r>
            <a:endParaRPr lang="en-IN" sz="1200" dirty="0">
              <a:solidFill>
                <a:schemeClr val="tx1"/>
              </a:solidFill>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FB51B107-6B85-4CE2-9108-41DF6FBD7927}" type="slidenum">
              <a:rPr lang="en-IN" smtClean="0"/>
              <a:pPr/>
              <a:t>7</a:t>
            </a:fld>
            <a:endParaRPr lang="en-IN"/>
          </a:p>
        </p:txBody>
      </p:sp>
    </p:spTree>
    <p:extLst>
      <p:ext uri="{BB962C8B-B14F-4D97-AF65-F5344CB8AC3E}">
        <p14:creationId xmlns="" xmlns:p14="http://schemas.microsoft.com/office/powerpoint/2010/main" val="14651836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solidFill>
                <a:latin typeface="Times New Roman" panose="02020603050405020304" pitchFamily="18" charset="0"/>
                <a:cs typeface="Times New Roman" panose="02020603050405020304" pitchFamily="18" charset="0"/>
              </a:rPr>
              <a:t>For a business to be successful, the organizations need to understand the market environment and the external as well as the internal factors the business is operating. </a:t>
            </a:r>
            <a:endParaRPr lang="en-IN" dirty="0">
              <a:solidFill>
                <a:schemeClr val="tx1"/>
              </a:solidFill>
              <a:latin typeface="Times New Roman" panose="02020603050405020304" pitchFamily="18"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solidFill>
                  <a:schemeClr val="tx1"/>
                </a:solidFill>
                <a:latin typeface="Times New Roman" panose="02020603050405020304" pitchFamily="18" charset="0"/>
                <a:cs typeface="Times New Roman" panose="02020603050405020304" pitchFamily="18" charset="0"/>
              </a:rPr>
              <a:t>The managers of the organization are required to identify and fulfill the various needs and goals of the stakeholders.</a:t>
            </a:r>
            <a:endParaRPr lang="en-IN" dirty="0">
              <a:solidFill>
                <a:schemeClr val="tx1"/>
              </a:solidFill>
              <a:latin typeface="Times New Roman" panose="02020603050405020304" pitchFamily="18" charset="0"/>
              <a:cs typeface="Times New Roman" panose="02020603050405020304" pitchFamily="18" charset="0"/>
            </a:endParaRPr>
          </a:p>
          <a:p>
            <a:r>
              <a:rPr lang="en-US" dirty="0">
                <a:solidFill>
                  <a:schemeClr val="tx1"/>
                </a:solidFill>
                <a:latin typeface="Times New Roman" panose="02020603050405020304" pitchFamily="18" charset="0"/>
                <a:cs typeface="Times New Roman" panose="02020603050405020304" pitchFamily="18" charset="0"/>
              </a:rPr>
              <a:t>This team needs to develop plans that are ahead of other functions.  R&amp;D team needs to have a clear insight of the future problems and the solutions that are needs (Stark, 2015).</a:t>
            </a:r>
            <a:endParaRPr lang="en-IN" dirty="0"/>
          </a:p>
        </p:txBody>
      </p:sp>
      <p:sp>
        <p:nvSpPr>
          <p:cNvPr id="4" name="Slide Number Placeholder 3"/>
          <p:cNvSpPr>
            <a:spLocks noGrp="1"/>
          </p:cNvSpPr>
          <p:nvPr>
            <p:ph type="sldNum" sz="quarter" idx="10"/>
          </p:nvPr>
        </p:nvSpPr>
        <p:spPr/>
        <p:txBody>
          <a:bodyPr/>
          <a:lstStyle/>
          <a:p>
            <a:fld id="{FB51B107-6B85-4CE2-9108-41DF6FBD7927}" type="slidenum">
              <a:rPr lang="en-IN" smtClean="0"/>
              <a:pPr/>
              <a:t>8</a:t>
            </a:fld>
            <a:endParaRPr lang="en-IN"/>
          </a:p>
        </p:txBody>
      </p:sp>
    </p:spTree>
    <p:extLst>
      <p:ext uri="{BB962C8B-B14F-4D97-AF65-F5344CB8AC3E}">
        <p14:creationId xmlns="" xmlns:p14="http://schemas.microsoft.com/office/powerpoint/2010/main" val="2962908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F0EA176A-AE43-4C1A-BF81-CDF82AE2E256}" type="datetimeFigureOut">
              <a:rPr lang="en-IN" smtClean="0"/>
              <a:pPr/>
              <a:t>11-04-2019</a:t>
            </a:fld>
            <a:endParaRPr lang="en-IN"/>
          </a:p>
        </p:txBody>
      </p:sp>
      <p:sp>
        <p:nvSpPr>
          <p:cNvPr id="5" name="Footer Placeholder 4"/>
          <p:cNvSpPr>
            <a:spLocks noGrp="1"/>
          </p:cNvSpPr>
          <p:nvPr>
            <p:ph type="ftr" sz="quarter" idx="11"/>
          </p:nvPr>
        </p:nvSpPr>
        <p:spPr/>
        <p:txBody>
          <a:bodyPr/>
          <a:lstStyle/>
          <a:p>
            <a:endParaRPr lang="en-IN"/>
          </a:p>
        </p:txBody>
      </p:sp>
      <p:sp>
        <p:nvSpPr>
          <p:cNvPr id="9" name="Rectangle 8"/>
          <p:cNvSpPr/>
          <p:nvPr/>
        </p:nvSpPr>
        <p:spPr>
          <a:xfrm>
            <a:off x="345440" y="2942602"/>
            <a:ext cx="7147931"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572652" y="2944634"/>
            <a:ext cx="1190348" cy="2459736"/>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a:off x="7712714" y="3136658"/>
            <a:ext cx="910224" cy="2075688"/>
          </a:xfrm>
          <a:prstGeom prst="rect">
            <a:avLst/>
          </a:prstGeom>
          <a:solidFill>
            <a:schemeClr val="accent3">
              <a:alpha val="70000"/>
            </a:schemeClr>
          </a:solidFill>
          <a:ln w="63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a:off x="445483" y="3055621"/>
            <a:ext cx="6947845"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a:xfrm>
            <a:off x="7786826" y="4625268"/>
            <a:ext cx="762000" cy="457200"/>
          </a:xfrm>
        </p:spPr>
        <p:txBody>
          <a:bodyPr/>
          <a:lstStyle>
            <a:lvl1pPr algn="ctr">
              <a:defRPr sz="2800">
                <a:solidFill>
                  <a:schemeClr val="accent1">
                    <a:lumMod val="50000"/>
                  </a:schemeClr>
                </a:solidFill>
              </a:defRPr>
            </a:lvl1pPr>
          </a:lstStyle>
          <a:p>
            <a:fld id="{8C203BAC-C753-4F2B-AEFD-9F88103DBF19}" type="slidenum">
              <a:rPr lang="en-IN" smtClean="0"/>
              <a:pPr/>
              <a:t>‹#›</a:t>
            </a:fld>
            <a:endParaRPr lang="en-IN"/>
          </a:p>
        </p:txBody>
      </p:sp>
      <p:sp>
        <p:nvSpPr>
          <p:cNvPr id="11" name="Rectangle 10"/>
          <p:cNvSpPr/>
          <p:nvPr/>
        </p:nvSpPr>
        <p:spPr>
          <a:xfrm>
            <a:off x="541822" y="4559276"/>
            <a:ext cx="6755166"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538971" y="3139440"/>
            <a:ext cx="6760868"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642805" y="4648200"/>
            <a:ext cx="6553200" cy="457200"/>
          </a:xfrm>
        </p:spPr>
        <p:txBody>
          <a:bodyPr>
            <a:normAutofit/>
          </a:bodyPr>
          <a:lstStyle>
            <a:lvl1pPr marL="0" indent="0" algn="ctr">
              <a:buNone/>
              <a:defRPr sz="1800" cap="all" spc="300" baseline="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2" name="Title 1"/>
          <p:cNvSpPr>
            <a:spLocks noGrp="1"/>
          </p:cNvSpPr>
          <p:nvPr>
            <p:ph type="ctrTitle"/>
          </p:nvPr>
        </p:nvSpPr>
        <p:spPr>
          <a:xfrm>
            <a:off x="604705" y="3227033"/>
            <a:ext cx="6629400" cy="1219201"/>
          </a:xfrm>
        </p:spPr>
        <p:txBody>
          <a:bodyPr anchor="b" anchorCtr="0">
            <a:noAutofit/>
          </a:bodyPr>
          <a:lstStyle>
            <a:lvl1pPr>
              <a:defRPr sz="4000">
                <a:solidFill>
                  <a:schemeClr val="accent1">
                    <a:lumMod val="50000"/>
                  </a:schemeClr>
                </a:solidFill>
              </a:defRPr>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EA176A-AE43-4C1A-BF81-CDF82AE2E256}" type="datetimeFigureOut">
              <a:rPr lang="en-IN" smtClean="0"/>
              <a:pPr/>
              <a:t>11-04-2019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C203BAC-C753-4F2B-AEFD-9F88103DBF19}" type="slidenum">
              <a:rPr lang="en-IN" smtClean="0"/>
              <a:pPr/>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8" name="Rounded Rectangle 7"/>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F0EA176A-AE43-4C1A-BF81-CDF82AE2E256}" type="datetimeFigureOut">
              <a:rPr lang="en-IN" smtClean="0"/>
              <a:pPr/>
              <a:t>11-04-2019</a:t>
            </a:fld>
            <a:endParaRPr lang="en-IN"/>
          </a:p>
        </p:txBody>
      </p:sp>
      <p:sp>
        <p:nvSpPr>
          <p:cNvPr id="13" name="Rectangle 12"/>
          <p:cNvSpPr/>
          <p:nvPr/>
        </p:nvSpPr>
        <p:spPr>
          <a:xfrm>
            <a:off x="451976" y="2946400"/>
            <a:ext cx="8265160" cy="24638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a:off x="567656" y="3048000"/>
            <a:ext cx="8033800" cy="2245359"/>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C203BAC-C753-4F2B-AEFD-9F88103DBF19}" type="slidenum">
              <a:rPr lang="en-IN" smtClean="0"/>
              <a:pPr/>
              <a:t>‹#›</a:t>
            </a:fld>
            <a:endParaRPr lang="en-IN"/>
          </a:p>
        </p:txBody>
      </p:sp>
      <p:sp>
        <p:nvSpPr>
          <p:cNvPr id="2" name="Title 1"/>
          <p:cNvSpPr>
            <a:spLocks noGrp="1"/>
          </p:cNvSpPr>
          <p:nvPr>
            <p:ph type="title"/>
          </p:nvPr>
        </p:nvSpPr>
        <p:spPr>
          <a:xfrm>
            <a:off x="736456" y="3200399"/>
            <a:ext cx="7696200" cy="1295401"/>
          </a:xfrm>
        </p:spPr>
        <p:txBody>
          <a:bodyPr anchor="b" anchorCtr="0">
            <a:noAutofit/>
          </a:bodyPr>
          <a:lstStyle>
            <a:lvl1pPr algn="ctr" defTabSz="914400" rtl="0" eaLnBrk="1" latinLnBrk="0" hangingPunct="1">
              <a:spcBef>
                <a:spcPct val="0"/>
              </a:spcBef>
              <a:buNone/>
              <a:defRPr lang="en-US" sz="4000" kern="1200" cap="all" baseline="0" dirty="0">
                <a:solidFill>
                  <a:schemeClr val="accent1">
                    <a:lumMod val="50000"/>
                  </a:schemeClr>
                </a:solidFill>
                <a:latin typeface="+mj-lt"/>
                <a:ea typeface="+mj-ea"/>
                <a:cs typeface="+mj-cs"/>
              </a:defRPr>
            </a:lvl1pPr>
          </a:lstStyle>
          <a:p>
            <a:r>
              <a:rPr lang="en-US"/>
              <a:t>Click to edit Master title style</a:t>
            </a:r>
            <a:endParaRPr lang="en-US" dirty="0"/>
          </a:p>
        </p:txBody>
      </p:sp>
      <p:sp>
        <p:nvSpPr>
          <p:cNvPr id="15" name="Rectangle 14"/>
          <p:cNvSpPr/>
          <p:nvPr/>
        </p:nvSpPr>
        <p:spPr>
          <a:xfrm>
            <a:off x="675496" y="4541520"/>
            <a:ext cx="7818120" cy="664367"/>
          </a:xfrm>
          <a:prstGeom prst="rect">
            <a:avLst/>
          </a:prstGeom>
          <a:solidFill>
            <a:schemeClr val="accent1"/>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736456" y="4607510"/>
            <a:ext cx="7696200" cy="523783"/>
          </a:xfrm>
        </p:spPr>
        <p:txBody>
          <a:bodyPr anchor="ctr">
            <a:normAutofit/>
          </a:bodyPr>
          <a:lstStyle>
            <a:lvl1pPr marL="0" indent="0" algn="ctr">
              <a:buNone/>
              <a:defRPr sz="2000" cap="all" spc="250" baseline="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14" name="Rectangle 13"/>
          <p:cNvSpPr/>
          <p:nvPr/>
        </p:nvSpPr>
        <p:spPr>
          <a:xfrm>
            <a:off x="675757" y="3124200"/>
            <a:ext cx="7817599" cy="2077720"/>
          </a:xfrm>
          <a:prstGeom prst="rect">
            <a:avLst/>
          </a:prstGeom>
          <a:no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p>
            <a:r>
              <a:rPr lang="en-US"/>
              <a:t>Click to edit Master title style</a:t>
            </a:r>
          </a:p>
        </p:txBody>
      </p:sp>
      <p:sp>
        <p:nvSpPr>
          <p:cNvPr id="3" name="Content Placeholder 2"/>
          <p:cNvSpPr>
            <a:spLocks noGrp="1"/>
          </p:cNvSpPr>
          <p:nvPr>
            <p:ph sz="half" idx="1"/>
          </p:nvPr>
        </p:nvSpPr>
        <p:spPr>
          <a:xfrm>
            <a:off x="426128"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719071"/>
            <a:ext cx="4038600" cy="440740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EA176A-AE43-4C1A-BF81-CDF82AE2E256}" type="datetimeFigureOut">
              <a:rPr lang="en-IN" smtClean="0"/>
              <a:pPr/>
              <a:t>11-04-2019</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C203BAC-C753-4F2B-AEFD-9F88103DBF19}" type="slidenum">
              <a:rPr lang="en-IN" smtClean="0"/>
              <a:pPr/>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26128" y="408372"/>
            <a:ext cx="8260672" cy="1039427"/>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26128" y="1722438"/>
            <a:ext cx="4040188"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26128" y="2438400"/>
            <a:ext cx="4040188"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5025" y="1722438"/>
            <a:ext cx="4041775" cy="639762"/>
          </a:xfrm>
        </p:spPr>
        <p:txBody>
          <a:bodyPr anchor="b">
            <a:noAutofit/>
          </a:bodyPr>
          <a:lstStyle>
            <a:lvl1pPr marL="0" indent="0" algn="ctr">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438400"/>
            <a:ext cx="4041775" cy="3687762"/>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EA176A-AE43-4C1A-BF81-CDF82AE2E256}" type="datetimeFigureOut">
              <a:rPr lang="en-IN" smtClean="0"/>
              <a:pPr/>
              <a:t>11-04-2019</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8C203BAC-C753-4F2B-AEFD-9F88103DBF19}"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0EA176A-AE43-4C1A-BF81-CDF82AE2E256}" type="datetimeFigureOut">
              <a:rPr lang="en-IN" smtClean="0"/>
              <a:pPr/>
              <a:t>11-04-2019</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8C203BAC-C753-4F2B-AEFD-9F88103DBF19}"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ounded Rectangle 10"/>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p:cNvSpPr>
            <a:spLocks noGrp="1"/>
          </p:cNvSpPr>
          <p:nvPr>
            <p:ph type="dt" sz="half" idx="10"/>
          </p:nvPr>
        </p:nvSpPr>
        <p:spPr/>
        <p:txBody>
          <a:bodyPr/>
          <a:lstStyle/>
          <a:p>
            <a:fld id="{F0EA176A-AE43-4C1A-BF81-CDF82AE2E256}" type="datetimeFigureOut">
              <a:rPr lang="en-IN" smtClean="0"/>
              <a:pPr/>
              <a:t>11-04-2019</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8C203BAC-C753-4F2B-AEFD-9F88103DBF19}"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ounded Rectangle 11"/>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886200" y="685800"/>
            <a:ext cx="4572000" cy="52578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0EA176A-AE43-4C1A-BF81-CDF82AE2E256}" type="datetimeFigureOut">
              <a:rPr lang="en-IN" smtClean="0"/>
              <a:pPr/>
              <a:t>11-04-2019</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8C203BAC-C753-4F2B-AEFD-9F88103DBF19}" type="slidenum">
              <a:rPr lang="en-IN" smtClean="0"/>
              <a:pPr/>
              <a:t>‹#›</a:t>
            </a:fld>
            <a:endParaRPr lang="en-IN"/>
          </a:p>
        </p:txBody>
      </p:sp>
      <p:sp>
        <p:nvSpPr>
          <p:cNvPr id="8" name="Rectangle 7"/>
          <p:cNvSpPr/>
          <p:nvPr/>
        </p:nvSpPr>
        <p:spPr>
          <a:xfrm>
            <a:off x="560034" y="1505712"/>
            <a:ext cx="2716566" cy="3523488"/>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676690" y="1642472"/>
            <a:ext cx="2483254" cy="3234328"/>
          </a:xfrm>
          <a:prstGeom prst="rect">
            <a:avLst/>
          </a:prstGeom>
          <a:solidFill>
            <a:srgbClr val="FFFFFF"/>
          </a:solidFill>
          <a:ln w="6350" cmpd="dbl">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769000" y="2971800"/>
            <a:ext cx="2298634" cy="1752600"/>
          </a:xfrm>
        </p:spPr>
        <p:txBody>
          <a:bodyPr/>
          <a:lstStyle>
            <a:lvl1pPr marL="0" indent="0">
              <a:spcBef>
                <a:spcPts val="4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769000" y="1734312"/>
            <a:ext cx="2298634" cy="1191620"/>
          </a:xfrm>
        </p:spPr>
        <p:txBody>
          <a:bodyPr anchor="b">
            <a:normAutofit/>
          </a:bodyPr>
          <a:lstStyle>
            <a:lvl1pPr algn="l">
              <a:defRPr sz="2000" b="0">
                <a:solidFill>
                  <a:schemeClr val="accent1">
                    <a:lumMod val="75000"/>
                  </a:schemeClr>
                </a:solidFill>
              </a:defRPr>
            </a:lvl1pPr>
          </a:lstStyle>
          <a:p>
            <a:r>
              <a:rPr lang="en-US"/>
              <a:t>Click to edit Master title style</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Rounded Rectangle 8"/>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685800" y="621437"/>
            <a:ext cx="7772400" cy="4331564"/>
          </a:xfrm>
          <a:solidFill>
            <a:schemeClr val="bg2"/>
          </a:solidFill>
          <a:ln>
            <a:noFill/>
          </a:ln>
          <a:effectLst>
            <a:softEdge rad="127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p:txBody>
          <a:bodyPr/>
          <a:lstStyle/>
          <a:p>
            <a:fld id="{F0EA176A-AE43-4C1A-BF81-CDF82AE2E256}" type="datetimeFigureOut">
              <a:rPr lang="en-IN" smtClean="0"/>
              <a:pPr/>
              <a:t>11-04-2019</a:t>
            </a:fld>
            <a:endParaRPr lang="en-IN"/>
          </a:p>
        </p:txBody>
      </p:sp>
      <p:sp>
        <p:nvSpPr>
          <p:cNvPr id="7" name="Slide Number Placeholder 6"/>
          <p:cNvSpPr>
            <a:spLocks noGrp="1"/>
          </p:cNvSpPr>
          <p:nvPr>
            <p:ph type="sldNum" sz="quarter" idx="12"/>
          </p:nvPr>
        </p:nvSpPr>
        <p:spPr/>
        <p:txBody>
          <a:bodyPr/>
          <a:lstStyle/>
          <a:p>
            <a:fld id="{8C203BAC-C753-4F2B-AEFD-9F88103DBF19}" type="slidenum">
              <a:rPr lang="en-IN" smtClean="0"/>
              <a:pPr/>
              <a:t>‹#›</a:t>
            </a:fld>
            <a:endParaRPr lang="en-IN"/>
          </a:p>
        </p:txBody>
      </p:sp>
      <p:sp>
        <p:nvSpPr>
          <p:cNvPr id="10" name="Rectangle 9"/>
          <p:cNvSpPr/>
          <p:nvPr/>
        </p:nvSpPr>
        <p:spPr>
          <a:xfrm>
            <a:off x="685800" y="4953000"/>
            <a:ext cx="7772400" cy="137160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61999" y="5029200"/>
            <a:ext cx="7600765" cy="1202924"/>
          </a:xfrm>
          <a:prstGeom prst="rect">
            <a:avLst/>
          </a:prstGeom>
          <a:solidFill>
            <a:srgbClr val="FFFFFF"/>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p:cNvSpPr>
            <a:spLocks noGrp="1"/>
          </p:cNvSpPr>
          <p:nvPr>
            <p:ph type="ftr" sz="quarter" idx="11"/>
          </p:nvPr>
        </p:nvSpPr>
        <p:spPr/>
        <p:txBody>
          <a:bodyPr/>
          <a:lstStyle/>
          <a:p>
            <a:endParaRPr lang="en-IN"/>
          </a:p>
        </p:txBody>
      </p:sp>
      <p:sp>
        <p:nvSpPr>
          <p:cNvPr id="13" name="Rectangle 12"/>
          <p:cNvSpPr/>
          <p:nvPr/>
        </p:nvSpPr>
        <p:spPr>
          <a:xfrm>
            <a:off x="914400" y="5638800"/>
            <a:ext cx="7328514" cy="451696"/>
          </a:xfrm>
          <a:prstGeom prst="rect">
            <a:avLst/>
          </a:prstGeom>
          <a:solidFill>
            <a:schemeClr val="accent1"/>
          </a:solid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605589" y="5074920"/>
            <a:ext cx="7946136" cy="1097280"/>
          </a:xfrm>
          <a:prstGeom prst="rect">
            <a:avLst/>
          </a:prstGeom>
          <a:noFill/>
          <a:ln w="6350" cmpd="dbl">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 Placeholder 3"/>
          <p:cNvSpPr>
            <a:spLocks noGrp="1"/>
          </p:cNvSpPr>
          <p:nvPr>
            <p:ph type="body" sz="half" idx="2"/>
          </p:nvPr>
        </p:nvSpPr>
        <p:spPr>
          <a:xfrm>
            <a:off x="956289" y="5656556"/>
            <a:ext cx="7244736" cy="401715"/>
          </a:xfrm>
        </p:spPr>
        <p:txBody>
          <a:bodyPr anchor="ctr">
            <a:normAutofit/>
          </a:bodyPr>
          <a:lstStyle>
            <a:lvl1pPr marL="0" indent="0" algn="ctr">
              <a:buNone/>
              <a:defRPr sz="1500" cap="all" spc="250" baseline="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 name="Title 1"/>
          <p:cNvSpPr>
            <a:spLocks noGrp="1"/>
          </p:cNvSpPr>
          <p:nvPr>
            <p:ph type="title"/>
          </p:nvPr>
        </p:nvSpPr>
        <p:spPr>
          <a:xfrm>
            <a:off x="914400" y="5105400"/>
            <a:ext cx="7328514" cy="523043"/>
          </a:xfrm>
        </p:spPr>
        <p:txBody>
          <a:bodyPr anchor="ctr" anchorCtr="0"/>
          <a:lstStyle>
            <a:lvl1pPr algn="ctr">
              <a:defRPr sz="2000" b="0">
                <a:solidFill>
                  <a:schemeClr val="accent1">
                    <a:lumMod val="75000"/>
                  </a:schemeClr>
                </a:solidFill>
              </a:defRPr>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0EA176A-AE43-4C1A-BF81-CDF82AE2E256}" type="datetimeFigureOut">
              <a:rPr lang="en-IN" smtClean="0"/>
              <a:pPr/>
              <a:t>11-04-2019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C203BAC-C753-4F2B-AEFD-9F88103DBF19}"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6861702" y="228600"/>
            <a:ext cx="1859280" cy="6122634"/>
          </a:xfrm>
          <a:prstGeom prst="rect">
            <a:avLst/>
          </a:prstGeom>
          <a:solidFill>
            <a:srgbClr val="FFFFFF">
              <a:alpha val="85000"/>
            </a:srgb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8" name="Rectangle 7"/>
          <p:cNvSpPr/>
          <p:nvPr/>
        </p:nvSpPr>
        <p:spPr>
          <a:xfrm>
            <a:off x="6955225" y="351409"/>
            <a:ext cx="1672235" cy="587701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p:cNvSpPr>
            <a:spLocks noGrp="1"/>
          </p:cNvSpPr>
          <p:nvPr>
            <p:ph type="title" orient="vert"/>
          </p:nvPr>
        </p:nvSpPr>
        <p:spPr>
          <a:xfrm>
            <a:off x="7048577" y="395427"/>
            <a:ext cx="1485531" cy="578898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380999"/>
            <a:ext cx="6172200" cy="5791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0EA176A-AE43-4C1A-BF81-CDF82AE2E256}" type="datetimeFigureOut">
              <a:rPr lang="en-IN" smtClean="0"/>
              <a:pPr/>
              <a:t>11-04-2019</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8C203BAC-C753-4F2B-AEFD-9F88103DBF19}" type="slidenum">
              <a:rPr lang="en-IN" smtClean="0"/>
              <a:pPr/>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 name="Rounded Rectangle 6"/>
          <p:cNvSpPr/>
          <p:nvPr/>
        </p:nvSpPr>
        <p:spPr>
          <a:xfrm>
            <a:off x="91440" y="101600"/>
            <a:ext cx="8961120" cy="6664960"/>
          </a:xfrm>
          <a:prstGeom prst="roundRect">
            <a:avLst>
              <a:gd name="adj" fmla="val 1735"/>
            </a:avLst>
          </a:prstGeom>
          <a:ln w="12700" cmpd="sng">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 Placeholder 2"/>
          <p:cNvSpPr>
            <a:spLocks noGrp="1"/>
          </p:cNvSpPr>
          <p:nvPr>
            <p:ph type="body" idx="1"/>
          </p:nvPr>
        </p:nvSpPr>
        <p:spPr>
          <a:xfrm>
            <a:off x="457200" y="1752600"/>
            <a:ext cx="82296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2"/>
                </a:solidFill>
              </a:defRPr>
            </a:lvl1pPr>
          </a:lstStyle>
          <a:p>
            <a:fld id="{F0EA176A-AE43-4C1A-BF81-CDF82AE2E256}" type="datetimeFigureOut">
              <a:rPr lang="en-IN" smtClean="0"/>
              <a:pPr/>
              <a:t>11-04-2019</a:t>
            </a:fld>
            <a:endParaRPr lang="en-IN"/>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2"/>
                </a:solidFill>
              </a:defRPr>
            </a:lvl1pPr>
          </a:lstStyle>
          <a:p>
            <a:endParaRPr lang="en-IN"/>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2"/>
                </a:solidFill>
              </a:defRPr>
            </a:lvl1pPr>
          </a:lstStyle>
          <a:p>
            <a:fld id="{8C203BAC-C753-4F2B-AEFD-9F88103DBF19}" type="slidenum">
              <a:rPr lang="en-IN" smtClean="0"/>
              <a:pPr/>
              <a:t>‹#›</a:t>
            </a:fld>
            <a:endParaRPr lang="en-IN"/>
          </a:p>
        </p:txBody>
      </p:sp>
      <p:sp>
        <p:nvSpPr>
          <p:cNvPr id="9" name="Rectangle 8"/>
          <p:cNvSpPr/>
          <p:nvPr/>
        </p:nvSpPr>
        <p:spPr>
          <a:xfrm>
            <a:off x="274320" y="278166"/>
            <a:ext cx="8595360" cy="1325880"/>
          </a:xfrm>
          <a:prstGeom prst="rect">
            <a:avLst/>
          </a:prstGeom>
          <a:solidFill>
            <a:srgbClr val="FFFFFF">
              <a:alpha val="83000"/>
            </a:srgbClr>
          </a:solidFill>
          <a:ln>
            <a:noFill/>
          </a:ln>
          <a:effectLst>
            <a:softEdge rad="127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10" name="Rectangle 9"/>
          <p:cNvSpPr/>
          <p:nvPr/>
        </p:nvSpPr>
        <p:spPr>
          <a:xfrm>
            <a:off x="372863" y="372862"/>
            <a:ext cx="8380520" cy="1118587"/>
          </a:xfrm>
          <a:prstGeom prst="rect">
            <a:avLst/>
          </a:prstGeom>
          <a:solidFill>
            <a:srgbClr val="FFFFFF"/>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26128" y="408372"/>
            <a:ext cx="8260672" cy="1039427"/>
          </a:xfrm>
          <a:prstGeom prst="rect">
            <a:avLst/>
          </a:prstGeom>
        </p:spPr>
        <p:txBody>
          <a:bodyPr vert="horz" lIns="91440" tIns="45720" rIns="91440" bIns="45720" rtlCol="0" anchor="ctr">
            <a:normAutofit/>
          </a:bodyPr>
          <a:lstStyle/>
          <a:p>
            <a:r>
              <a:rPr lang="en-US"/>
              <a:t>Click to edit Master title style</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3500" kern="1200" cap="all" baseline="0">
          <a:solidFill>
            <a:schemeClr val="accent1">
              <a:lumMod val="75000"/>
            </a:schemeClr>
          </a:solidFill>
          <a:latin typeface="+mj-lt"/>
          <a:ea typeface="+mj-ea"/>
          <a:cs typeface="+mj-cs"/>
        </a:defRPr>
      </a:lvl1pPr>
    </p:titleStyle>
    <p:bodyStyle>
      <a:lvl1pPr marL="342900" indent="-228600" algn="l" defTabSz="914400" rtl="0" eaLnBrk="1" latinLnBrk="0" hangingPunct="1">
        <a:spcBef>
          <a:spcPct val="20000"/>
        </a:spcBef>
        <a:buClr>
          <a:schemeClr val="accent1"/>
        </a:buClr>
        <a:buFont typeface="Arial" pitchFamily="34" charset="0"/>
        <a:buChar char="•"/>
        <a:defRPr sz="2400" kern="1200">
          <a:solidFill>
            <a:schemeClr val="tx2"/>
          </a:solidFill>
          <a:latin typeface="+mn-lt"/>
          <a:ea typeface="+mn-ea"/>
          <a:cs typeface="+mn-cs"/>
        </a:defRPr>
      </a:lvl1pPr>
      <a:lvl2pPr marL="640080" indent="-228600" algn="l" defTabSz="914400" rtl="0" eaLnBrk="1" latinLnBrk="0" hangingPunct="1">
        <a:spcBef>
          <a:spcPct val="20000"/>
        </a:spcBef>
        <a:buClr>
          <a:schemeClr val="accent2"/>
        </a:buClr>
        <a:buFont typeface="Arial" pitchFamily="34" charset="0"/>
        <a:buChar char="•"/>
        <a:defRPr sz="2000" kern="1200">
          <a:solidFill>
            <a:schemeClr val="tx2"/>
          </a:solidFill>
          <a:latin typeface="+mn-lt"/>
          <a:ea typeface="+mn-ea"/>
          <a:cs typeface="+mn-cs"/>
        </a:defRPr>
      </a:lvl2pPr>
      <a:lvl3pPr marL="914400" indent="-228600" algn="l" defTabSz="914400" rtl="0" eaLnBrk="1" latinLnBrk="0" hangingPunct="1">
        <a:spcBef>
          <a:spcPct val="20000"/>
        </a:spcBef>
        <a:buClr>
          <a:schemeClr val="accent3"/>
        </a:buClr>
        <a:buFont typeface="Arial" pitchFamily="34" charset="0"/>
        <a:buChar char="•"/>
        <a:defRPr sz="1800" kern="1200">
          <a:solidFill>
            <a:schemeClr val="tx2"/>
          </a:solidFill>
          <a:latin typeface="+mn-lt"/>
          <a:ea typeface="+mn-ea"/>
          <a:cs typeface="+mn-cs"/>
        </a:defRPr>
      </a:lvl3pPr>
      <a:lvl4pPr marL="1280160" indent="-228600" algn="l" defTabSz="914400" rtl="0" eaLnBrk="1" latinLnBrk="0" hangingPunct="1">
        <a:spcBef>
          <a:spcPct val="20000"/>
        </a:spcBef>
        <a:buClr>
          <a:schemeClr val="accent4"/>
        </a:buClr>
        <a:buFont typeface="Arial" pitchFamily="34" charset="0"/>
        <a:buChar char="•"/>
        <a:defRPr sz="1600" kern="1200">
          <a:solidFill>
            <a:schemeClr val="tx2"/>
          </a:solidFill>
          <a:latin typeface="+mn-lt"/>
          <a:ea typeface="+mn-ea"/>
          <a:cs typeface="+mn-cs"/>
        </a:defRPr>
      </a:lvl4pPr>
      <a:lvl5pPr marL="1554480" indent="-228600" algn="l" defTabSz="914400" rtl="0" eaLnBrk="1" latinLnBrk="0" hangingPunct="1">
        <a:spcBef>
          <a:spcPct val="20000"/>
        </a:spcBef>
        <a:buClr>
          <a:schemeClr val="accent5"/>
        </a:buClr>
        <a:buFont typeface="Arial" pitchFamily="34" charset="0"/>
        <a:buChar char="•"/>
        <a:defRPr sz="1600" kern="1200" baseline="0">
          <a:solidFill>
            <a:schemeClr val="tx2"/>
          </a:solidFill>
          <a:latin typeface="+mn-lt"/>
          <a:ea typeface="+mn-ea"/>
          <a:cs typeface="+mn-cs"/>
        </a:defRPr>
      </a:lvl5pPr>
      <a:lvl6pPr marL="1737360" indent="-182880" algn="l" defTabSz="914400" rtl="0" eaLnBrk="1" latinLnBrk="0" hangingPunct="1">
        <a:spcBef>
          <a:spcPct val="20000"/>
        </a:spcBef>
        <a:buClr>
          <a:schemeClr val="accent1"/>
        </a:buClr>
        <a:buFont typeface="Arial" pitchFamily="34" charset="0"/>
        <a:buChar char="•"/>
        <a:defRPr sz="1400" kern="1200">
          <a:solidFill>
            <a:schemeClr val="tx2"/>
          </a:solidFill>
          <a:latin typeface="+mn-lt"/>
          <a:ea typeface="+mn-ea"/>
          <a:cs typeface="+mn-cs"/>
        </a:defRPr>
      </a:lvl6pPr>
      <a:lvl7pPr marL="2011680" indent="-182880" algn="l" defTabSz="914400" rtl="0" eaLnBrk="1" latinLnBrk="0" hangingPunct="1">
        <a:spcBef>
          <a:spcPct val="20000"/>
        </a:spcBef>
        <a:buClr>
          <a:schemeClr val="accent2"/>
        </a:buClr>
        <a:buFont typeface="Arial" pitchFamily="34" charset="0"/>
        <a:buChar char="•"/>
        <a:defRPr sz="1400" kern="1200">
          <a:solidFill>
            <a:schemeClr val="tx2"/>
          </a:solidFill>
          <a:latin typeface="+mn-lt"/>
          <a:ea typeface="+mn-ea"/>
          <a:cs typeface="+mn-cs"/>
        </a:defRPr>
      </a:lvl7pPr>
      <a:lvl8pPr marL="2194560" indent="-182880" algn="l" defTabSz="914400" rtl="0" eaLnBrk="1" latinLnBrk="0" hangingPunct="1">
        <a:spcBef>
          <a:spcPct val="20000"/>
        </a:spcBef>
        <a:buClr>
          <a:schemeClr val="accent3"/>
        </a:buClr>
        <a:buFont typeface="Arial" pitchFamily="34" charset="0"/>
        <a:buChar char="•"/>
        <a:defRPr sz="1400" kern="1200">
          <a:solidFill>
            <a:schemeClr val="tx2"/>
          </a:solidFill>
          <a:latin typeface="+mn-lt"/>
          <a:ea typeface="+mn-ea"/>
          <a:cs typeface="+mn-cs"/>
        </a:defRPr>
      </a:lvl8pPr>
      <a:lvl9pPr marL="2377440" indent="-182880" algn="l" defTabSz="914400" rtl="0" eaLnBrk="1" latinLnBrk="0" hangingPunct="1">
        <a:spcBef>
          <a:spcPct val="20000"/>
        </a:spcBef>
        <a:buClr>
          <a:schemeClr val="accent4"/>
        </a:buClr>
        <a:buFont typeface="Arial" pitchFamily="34" charset="0"/>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ENTREPRENEURSHIP</a:t>
            </a:r>
            <a:endParaRPr lang="en-IN" dirty="0"/>
          </a:p>
        </p:txBody>
      </p:sp>
      <p:pic>
        <p:nvPicPr>
          <p:cNvPr id="4" name="Picture 2"/>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500034" y="630844"/>
            <a:ext cx="2252464" cy="202209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pic>
        <p:nvPicPr>
          <p:cNvPr id="1026" name="Picture 2" descr="Image result for dove shower foam">
            <a:extLst>
              <a:ext uri="{FF2B5EF4-FFF2-40B4-BE49-F238E27FC236}">
                <a16:creationId xmlns="" xmlns:a16="http://schemas.microsoft.com/office/drawing/2014/main" id="{EF7A84A5-6F7B-4402-BF78-657B1AED1DD3}"/>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3484470" y="642918"/>
            <a:ext cx="2016224" cy="2016224"/>
          </a:xfrm>
          <a:prstGeom prst="rect">
            <a:avLst/>
          </a:prstGeom>
          <a:noFill/>
          <a:extLst>
            <a:ext uri="{909E8E84-426E-40DD-AFC4-6F175D3DCCD1}">
              <a14:hiddenFill xmlns="" xmlns:a14="http://schemas.microsoft.com/office/drawing/2010/main">
                <a:solidFill>
                  <a:srgbClr val="FFFFFF"/>
                </a:solidFill>
              </a14:hiddenFill>
            </a:ext>
          </a:extLst>
        </p:spPr>
      </p:pic>
      <p:pic>
        <p:nvPicPr>
          <p:cNvPr id="6" name="Picture 5" descr="Image result for IMAGES OF BOOTS CHEMIST"/>
          <p:cNvPicPr/>
          <p:nvPr/>
        </p:nvPicPr>
        <p:blipFill>
          <a:blip r:embed="rId4" cstate="print"/>
          <a:srcRect/>
          <a:stretch>
            <a:fillRect/>
          </a:stretch>
        </p:blipFill>
        <p:spPr bwMode="auto">
          <a:xfrm>
            <a:off x="6000760" y="714356"/>
            <a:ext cx="2714644" cy="2071702"/>
          </a:xfrm>
          <a:prstGeom prst="rect">
            <a:avLst/>
          </a:prstGeom>
          <a:noFill/>
          <a:ln w="9525">
            <a:noFill/>
            <a:miter lim="800000"/>
            <a:headEnd/>
            <a:tailEnd/>
          </a:ln>
        </p:spPr>
      </p:pic>
    </p:spTree>
    <p:extLst>
      <p:ext uri="{BB962C8B-B14F-4D97-AF65-F5344CB8AC3E}">
        <p14:creationId xmlns="" xmlns:p14="http://schemas.microsoft.com/office/powerpoint/2010/main" val="38206185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Times New Roman" panose="02020603050405020304" pitchFamily="18" charset="0"/>
                <a:cs typeface="Times New Roman" panose="02020603050405020304" pitchFamily="18" charset="0"/>
              </a:rPr>
              <a:t>Introduction </a:t>
            </a:r>
            <a:endParaRPr lang="en-IN"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752600"/>
            <a:ext cx="8229600" cy="4556720"/>
          </a:xfrm>
        </p:spPr>
        <p:txBody>
          <a:bodyPr>
            <a:normAutofit fontScale="85000" lnSpcReduction="20000"/>
          </a:bodyPr>
          <a:lstStyle/>
          <a:p>
            <a:pPr algn="just"/>
            <a:r>
              <a:rPr lang="en-US" dirty="0">
                <a:solidFill>
                  <a:schemeClr val="tx1"/>
                </a:solidFill>
                <a:latin typeface="Times New Roman" panose="02020603050405020304" pitchFamily="18" charset="0"/>
                <a:cs typeface="Times New Roman" panose="02020603050405020304" pitchFamily="18" charset="0"/>
              </a:rPr>
              <a:t>Entrepreneurship is the process of designing, developing, manufacturing, launching and running of a new product or a business which is initially a small scale business and the persons who run those businesses are known as entrepreneurs. </a:t>
            </a:r>
          </a:p>
          <a:p>
            <a:pPr algn="just"/>
            <a:r>
              <a:rPr lang="en-US" dirty="0">
                <a:solidFill>
                  <a:schemeClr val="tx1"/>
                </a:solidFill>
                <a:latin typeface="Times New Roman" panose="02020603050405020304" pitchFamily="18" charset="0"/>
                <a:cs typeface="Times New Roman" panose="02020603050405020304" pitchFamily="18" charset="0"/>
              </a:rPr>
              <a:t>This report will discuss about Dove shower foam which is the newest product the company is planning to launch worldwide especially in Wales, Europe.  </a:t>
            </a:r>
          </a:p>
          <a:p>
            <a:pPr algn="just"/>
            <a:r>
              <a:rPr lang="en-US" dirty="0" smtClean="0">
                <a:solidFill>
                  <a:schemeClr val="tx1"/>
                </a:solidFill>
                <a:latin typeface="Times New Roman" panose="02020603050405020304" pitchFamily="18" charset="0"/>
                <a:cs typeface="Times New Roman" panose="02020603050405020304" pitchFamily="18" charset="0"/>
              </a:rPr>
              <a:t>Boots </a:t>
            </a:r>
            <a:r>
              <a:rPr lang="en-US" dirty="0">
                <a:solidFill>
                  <a:schemeClr val="tx1"/>
                </a:solidFill>
                <a:latin typeface="Times New Roman" panose="02020603050405020304" pitchFamily="18" charset="0"/>
                <a:cs typeface="Times New Roman" panose="02020603050405020304" pitchFamily="18" charset="0"/>
              </a:rPr>
              <a:t>Under the umbrella of Unilever, will  be participating in 2018 competition award which the entries close on the 1/07/19. </a:t>
            </a:r>
            <a:r>
              <a:rPr lang="en-US" dirty="0" smtClean="0">
                <a:solidFill>
                  <a:schemeClr val="tx1"/>
                </a:solidFill>
                <a:latin typeface="Times New Roman" panose="02020603050405020304" pitchFamily="18" charset="0"/>
                <a:cs typeface="Times New Roman" panose="02020603050405020304" pitchFamily="18" charset="0"/>
              </a:rPr>
              <a:t>Boots  </a:t>
            </a:r>
            <a:r>
              <a:rPr lang="en-US" dirty="0">
                <a:solidFill>
                  <a:schemeClr val="tx1"/>
                </a:solidFill>
                <a:latin typeface="Times New Roman" panose="02020603050405020304" pitchFamily="18" charset="0"/>
                <a:cs typeface="Times New Roman" panose="02020603050405020304" pitchFamily="18" charset="0"/>
              </a:rPr>
              <a:t>company which mainly deals with transitional consumer goods is headquartered in London, United Kingdom. </a:t>
            </a:r>
          </a:p>
          <a:p>
            <a:pPr algn="just"/>
            <a:r>
              <a:rPr lang="en-US" dirty="0">
                <a:solidFill>
                  <a:schemeClr val="tx1"/>
                </a:solidFill>
                <a:latin typeface="Times New Roman" panose="02020603050405020304" pitchFamily="18" charset="0"/>
                <a:cs typeface="Times New Roman" panose="02020603050405020304" pitchFamily="18" charset="0"/>
              </a:rPr>
              <a:t>The product of the company mainly includes cleaning agents, foods and beverages, personal care products and beauty products. </a:t>
            </a:r>
          </a:p>
          <a:p>
            <a:pPr algn="just"/>
            <a:r>
              <a:rPr lang="en-US" dirty="0">
                <a:solidFill>
                  <a:schemeClr val="tx1"/>
                </a:solidFill>
                <a:latin typeface="Times New Roman" panose="02020603050405020304" pitchFamily="18" charset="0"/>
                <a:cs typeface="Times New Roman" panose="02020603050405020304" pitchFamily="18" charset="0"/>
              </a:rPr>
              <a:t>Unilever is Europe’s 7th most valuable company and is one of the oldest multinational companies in the world and its products are available in more than 190 countries.</a:t>
            </a: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3238946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548680"/>
            <a:ext cx="8260672" cy="1039427"/>
          </a:xfrm>
        </p:spPr>
        <p:txBody>
          <a:bodyPr>
            <a:noAutofit/>
          </a:bodyPr>
          <a:lstStyle/>
          <a:p>
            <a:r>
              <a:rPr lang="en-US" sz="2400" b="1" dirty="0">
                <a:latin typeface="Times New Roman" panose="02020603050405020304" pitchFamily="18" charset="0"/>
                <a:cs typeface="Times New Roman" panose="02020603050405020304" pitchFamily="18" charset="0"/>
              </a:rPr>
              <a:t>Description of the business plan in context to key traits, characteristics, attributes and motivations of entrepreneurs and of small business owners </a:t>
            </a:r>
            <a:r>
              <a:rPr lang="en-IN" sz="2400" b="1" dirty="0">
                <a:latin typeface="Times New Roman" panose="02020603050405020304" pitchFamily="18" charset="0"/>
                <a:cs typeface="Times New Roman" panose="02020603050405020304" pitchFamily="18" charset="0"/>
              </a:rPr>
              <a:t/>
            </a:r>
            <a:br>
              <a:rPr lang="en-IN" sz="2400" b="1" dirty="0">
                <a:latin typeface="Times New Roman" panose="02020603050405020304" pitchFamily="18" charset="0"/>
                <a:cs typeface="Times New Roman" panose="02020603050405020304" pitchFamily="18" charset="0"/>
              </a:rPr>
            </a:br>
            <a:endParaRPr lang="en-IN" sz="2400" dirty="0">
              <a:latin typeface="Times New Roman" panose="02020603050405020304" pitchFamily="18" charset="0"/>
              <a:cs typeface="Times New Roman" panose="02020603050405020304" pitchFamily="18" charset="0"/>
            </a:endParaRPr>
          </a:p>
        </p:txBody>
      </p:sp>
      <p:graphicFrame>
        <p:nvGraphicFramePr>
          <p:cNvPr id="4" name="Content Placeholder 3"/>
          <p:cNvGraphicFramePr>
            <a:graphicFrameLocks noGrp="1"/>
          </p:cNvGraphicFramePr>
          <p:nvPr>
            <p:ph idx="1"/>
            <p:extLst>
              <p:ext uri="{D42A27DB-BD31-4B8C-83A1-F6EECF244321}">
                <p14:modId xmlns="" xmlns:p14="http://schemas.microsoft.com/office/powerpoint/2010/main" val="2827140658"/>
              </p:ext>
            </p:extLst>
          </p:nvPr>
        </p:nvGraphicFramePr>
        <p:xfrm>
          <a:off x="107504" y="1752600"/>
          <a:ext cx="8856984" cy="5090160"/>
        </p:xfrm>
        <a:graphic>
          <a:graphicData uri="http://schemas.openxmlformats.org/drawingml/2006/table">
            <a:tbl>
              <a:tblPr firstRow="1" bandRow="1">
                <a:tableStyleId>{5C22544A-7EE6-4342-B048-85BDC9FD1C3A}</a:tableStyleId>
              </a:tblPr>
              <a:tblGrid>
                <a:gridCol w="4428492">
                  <a:extLst>
                    <a:ext uri="{9D8B030D-6E8A-4147-A177-3AD203B41FA5}">
                      <a16:colId xmlns="" xmlns:a16="http://schemas.microsoft.com/office/drawing/2014/main" val="20000"/>
                    </a:ext>
                  </a:extLst>
                </a:gridCol>
                <a:gridCol w="4428492">
                  <a:extLst>
                    <a:ext uri="{9D8B030D-6E8A-4147-A177-3AD203B41FA5}">
                      <a16:colId xmlns="" xmlns:a16="http://schemas.microsoft.com/office/drawing/2014/main" val="20001"/>
                    </a:ext>
                  </a:extLst>
                </a:gridCol>
              </a:tblGrid>
              <a:tr h="370840">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400" b="1" kern="1200" dirty="0">
                          <a:solidFill>
                            <a:schemeClr val="lt1"/>
                          </a:solidFill>
                          <a:effectLst/>
                          <a:latin typeface="Times New Roman" panose="02020603050405020304" pitchFamily="18" charset="0"/>
                          <a:ea typeface="+mn-ea"/>
                          <a:cs typeface="Times New Roman" panose="02020603050405020304" pitchFamily="18" charset="0"/>
                        </a:rPr>
                        <a:t>Place: </a:t>
                      </a:r>
                    </a:p>
                    <a:p>
                      <a:pPr marL="285750" marR="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b="1" kern="1200" dirty="0">
                          <a:solidFill>
                            <a:schemeClr val="lt1"/>
                          </a:solidFill>
                          <a:effectLst/>
                          <a:latin typeface="Times New Roman" panose="02020603050405020304" pitchFamily="18" charset="0"/>
                          <a:ea typeface="+mn-ea"/>
                          <a:cs typeface="Times New Roman" panose="02020603050405020304" pitchFamily="18" charset="0"/>
                        </a:rPr>
                        <a:t>This portion of marketing mix mainly focuses on the places or the venues, where Unilever is going to distribute their products by identifying their potential customers and the places where the company transacts.</a:t>
                      </a:r>
                    </a:p>
                    <a:p>
                      <a:pPr marL="285750" marR="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b="1" kern="1200" dirty="0">
                          <a:solidFill>
                            <a:schemeClr val="lt1"/>
                          </a:solidFill>
                          <a:effectLst/>
                          <a:latin typeface="Times New Roman" panose="02020603050405020304" pitchFamily="18" charset="0"/>
                          <a:ea typeface="+mn-ea"/>
                          <a:cs typeface="Times New Roman" panose="02020603050405020304" pitchFamily="18" charset="0"/>
                        </a:rPr>
                        <a:t> The potential customers of the company will be in the age gap of 24 to 65.</a:t>
                      </a:r>
                      <a:endParaRPr lang="en-IN" sz="1400" dirty="0">
                        <a:latin typeface="Times New Roman" panose="02020603050405020304" pitchFamily="18" charset="0"/>
                        <a:cs typeface="Times New Roman" panose="02020603050405020304" pitchFamily="18" charset="0"/>
                      </a:endParaRPr>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400" b="1" kern="1200" dirty="0">
                          <a:solidFill>
                            <a:schemeClr val="lt1"/>
                          </a:solidFill>
                          <a:effectLst/>
                          <a:latin typeface="Times New Roman" panose="02020603050405020304" pitchFamily="18" charset="0"/>
                          <a:ea typeface="+mn-ea"/>
                          <a:cs typeface="Times New Roman" panose="02020603050405020304" pitchFamily="18" charset="0"/>
                        </a:rPr>
                        <a:t>Product: </a:t>
                      </a:r>
                    </a:p>
                    <a:p>
                      <a:pPr marL="171450" marR="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b="1" kern="1200" dirty="0">
                          <a:solidFill>
                            <a:schemeClr val="lt1"/>
                          </a:solidFill>
                          <a:effectLst/>
                          <a:latin typeface="Times New Roman" panose="02020603050405020304" pitchFamily="18" charset="0"/>
                          <a:ea typeface="+mn-ea"/>
                          <a:cs typeface="Times New Roman" panose="02020603050405020304" pitchFamily="18" charset="0"/>
                        </a:rPr>
                        <a:t>Unilever has been constantly expanding their consumer base including </a:t>
                      </a:r>
                      <a:r>
                        <a:rPr lang="en-US" sz="1400" b="1" kern="1200" dirty="0" smtClean="0">
                          <a:solidFill>
                            <a:schemeClr val="lt1"/>
                          </a:solidFill>
                          <a:effectLst/>
                          <a:latin typeface="Times New Roman" panose="02020603050405020304" pitchFamily="18" charset="0"/>
                          <a:ea typeface="+mn-ea"/>
                          <a:cs typeface="Times New Roman" panose="02020603050405020304" pitchFamily="18" charset="0"/>
                        </a:rPr>
                        <a:t>Boots </a:t>
                      </a:r>
                      <a:r>
                        <a:rPr lang="en-US" sz="1400" b="1" kern="1200" dirty="0">
                          <a:solidFill>
                            <a:schemeClr val="lt1"/>
                          </a:solidFill>
                          <a:effectLst/>
                          <a:latin typeface="Times New Roman" panose="02020603050405020304" pitchFamily="18" charset="0"/>
                          <a:ea typeface="+mn-ea"/>
                          <a:cs typeface="Times New Roman" panose="02020603050405020304" pitchFamily="18" charset="0"/>
                        </a:rPr>
                        <a:t>throughout the years which has resulted in broadening their product mix which is currently composed of more than 400 brands. </a:t>
                      </a:r>
                    </a:p>
                    <a:p>
                      <a:pPr marL="171450" marR="0" indent="-1714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b="1" kern="1200" dirty="0">
                          <a:solidFill>
                            <a:schemeClr val="lt1"/>
                          </a:solidFill>
                          <a:effectLst/>
                          <a:latin typeface="Times New Roman" panose="02020603050405020304" pitchFamily="18" charset="0"/>
                          <a:ea typeface="+mn-ea"/>
                          <a:cs typeface="Times New Roman" panose="02020603050405020304" pitchFamily="18" charset="0"/>
                        </a:rPr>
                        <a:t>The company is planning to expand its Personal and Beauty Care unit in the Europe region and needs to launch products which are better in quality and available to their potential customers (Unilever.com, 2019).</a:t>
                      </a:r>
                      <a:endParaRPr lang="en-IN" sz="1400" b="1" kern="1200" dirty="0">
                        <a:solidFill>
                          <a:schemeClr val="lt1"/>
                        </a:solidFill>
                        <a:effectLst/>
                        <a:latin typeface="Times New Roman" panose="02020603050405020304" pitchFamily="18" charset="0"/>
                        <a:ea typeface="+mn-ea"/>
                        <a:cs typeface="Times New Roman" panose="02020603050405020304" pitchFamily="18" charset="0"/>
                      </a:endParaRPr>
                    </a:p>
                    <a:p>
                      <a:pPr algn="just"/>
                      <a:endParaRPr lang="en-IN" sz="1400" dirty="0">
                        <a:latin typeface="Times New Roman" panose="02020603050405020304" pitchFamily="18" charset="0"/>
                        <a:cs typeface="Times New Roman" panose="02020603050405020304" pitchFamily="18" charset="0"/>
                      </a:endParaRPr>
                    </a:p>
                  </a:txBody>
                  <a:tcPr/>
                </a:tc>
                <a:extLst>
                  <a:ext uri="{0D108BD9-81ED-4DB2-BD59-A6C34878D82A}">
                    <a16:rowId xmlns="" xmlns:a16="http://schemas.microsoft.com/office/drawing/2014/main" val="10000"/>
                  </a:ext>
                </a:extLst>
              </a:tr>
              <a:tr h="370840">
                <a:tc>
                  <a:txBody>
                    <a:bodyPr/>
                    <a:lstStyle/>
                    <a:p>
                      <a:pPr algn="just"/>
                      <a:r>
                        <a:rPr lang="en-US" sz="1400" b="1" kern="1200" dirty="0">
                          <a:solidFill>
                            <a:schemeClr val="dk1"/>
                          </a:solidFill>
                          <a:effectLst/>
                          <a:latin typeface="Times New Roman" panose="02020603050405020304" pitchFamily="18" charset="0"/>
                          <a:ea typeface="+mn-ea"/>
                          <a:cs typeface="Times New Roman" panose="02020603050405020304" pitchFamily="18" charset="0"/>
                        </a:rPr>
                        <a:t>Price: </a:t>
                      </a:r>
                    </a:p>
                    <a:p>
                      <a:pPr marL="0" indent="0" algn="just">
                        <a:buFont typeface="Arial" panose="020B0604020202020204" pitchFamily="34" charset="0"/>
                        <a:buNone/>
                      </a:pPr>
                      <a:r>
                        <a:rPr lang="en-US" sz="1400" kern="1200" dirty="0" smtClean="0">
                          <a:solidFill>
                            <a:schemeClr val="dk1"/>
                          </a:solidFill>
                          <a:effectLst/>
                          <a:latin typeface="Times New Roman" panose="02020603050405020304" pitchFamily="18" charset="0"/>
                          <a:ea typeface="+mn-ea"/>
                          <a:cs typeface="Times New Roman" panose="02020603050405020304" pitchFamily="18" charset="0"/>
                        </a:rPr>
                        <a:t>Boots </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Company has developed a strategy to divide its potential and target consumers into two groups: retailer and the end users. The pricing strategy of </a:t>
                      </a:r>
                      <a:r>
                        <a:rPr lang="en-US" sz="1400" kern="1200" dirty="0" smtClean="0">
                          <a:solidFill>
                            <a:schemeClr val="dk1"/>
                          </a:solidFill>
                          <a:effectLst/>
                          <a:latin typeface="Times New Roman" panose="02020603050405020304" pitchFamily="18" charset="0"/>
                          <a:ea typeface="+mn-ea"/>
                          <a:cs typeface="Times New Roman" panose="02020603050405020304" pitchFamily="18" charset="0"/>
                        </a:rPr>
                        <a:t>Boots </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is mainly divided into three categories:</a:t>
                      </a:r>
                      <a:endParaRPr lang="en-IN" sz="1400" kern="1200" dirty="0">
                        <a:solidFill>
                          <a:schemeClr val="dk1"/>
                        </a:solidFill>
                        <a:effectLst/>
                        <a:latin typeface="Times New Roman" panose="02020603050405020304" pitchFamily="18" charset="0"/>
                        <a:ea typeface="+mn-ea"/>
                        <a:cs typeface="Times New Roman" panose="02020603050405020304" pitchFamily="18" charset="0"/>
                      </a:endParaRPr>
                    </a:p>
                    <a:p>
                      <a:pPr marL="285750" lvl="0" indent="-285750" algn="just">
                        <a:buFont typeface="Arial" panose="020B0604020202020204" pitchFamily="34" charset="0"/>
                        <a:buChar char="•"/>
                      </a:pPr>
                      <a:r>
                        <a:rPr lang="en-US" sz="1400" u="none" strike="noStrike" kern="1200" dirty="0">
                          <a:solidFill>
                            <a:schemeClr val="dk1"/>
                          </a:solidFill>
                          <a:effectLst/>
                          <a:latin typeface="Times New Roman" panose="02020603050405020304" pitchFamily="18" charset="0"/>
                          <a:ea typeface="+mn-ea"/>
                          <a:cs typeface="Times New Roman" panose="02020603050405020304" pitchFamily="18" charset="0"/>
                        </a:rPr>
                        <a:t>Market-Oriented pricing Strategy</a:t>
                      </a:r>
                    </a:p>
                    <a:p>
                      <a:pPr marL="285750" lvl="0" indent="-285750" algn="just">
                        <a:buFont typeface="Arial" panose="020B0604020202020204" pitchFamily="34" charset="0"/>
                        <a:buChar char="•"/>
                      </a:pPr>
                      <a:r>
                        <a:rPr lang="en-US" sz="1400" u="none" strike="noStrike" kern="1200" dirty="0">
                          <a:solidFill>
                            <a:schemeClr val="dk1"/>
                          </a:solidFill>
                          <a:effectLst/>
                          <a:latin typeface="Times New Roman" panose="02020603050405020304" pitchFamily="18" charset="0"/>
                          <a:ea typeface="+mn-ea"/>
                          <a:cs typeface="Times New Roman" panose="02020603050405020304" pitchFamily="18" charset="0"/>
                        </a:rPr>
                        <a:t>Premium Pricing Strategy</a:t>
                      </a:r>
                      <a:endParaRPr lang="en-IN" sz="1400" u="none" strike="noStrike" kern="1200" dirty="0">
                        <a:solidFill>
                          <a:schemeClr val="dk1"/>
                        </a:solidFill>
                        <a:effectLst/>
                        <a:latin typeface="Times New Roman" panose="02020603050405020304" pitchFamily="18" charset="0"/>
                        <a:ea typeface="+mn-ea"/>
                        <a:cs typeface="Times New Roman" panose="02020603050405020304" pitchFamily="18" charset="0"/>
                      </a:endParaRPr>
                    </a:p>
                    <a:p>
                      <a:pPr marL="285750" lvl="0" indent="-285750" algn="just">
                        <a:buFont typeface="Arial" panose="020B0604020202020204" pitchFamily="34" charset="0"/>
                        <a:buChar char="•"/>
                      </a:pPr>
                      <a:r>
                        <a:rPr lang="en-US" sz="1400" u="none" strike="noStrike" kern="1200" dirty="0">
                          <a:solidFill>
                            <a:schemeClr val="dk1"/>
                          </a:solidFill>
                          <a:effectLst/>
                          <a:latin typeface="Times New Roman" panose="02020603050405020304" pitchFamily="18" charset="0"/>
                          <a:ea typeface="+mn-ea"/>
                          <a:cs typeface="Times New Roman" panose="02020603050405020304" pitchFamily="18" charset="0"/>
                        </a:rPr>
                        <a:t>Product Bundle Pricing Strategy</a:t>
                      </a:r>
                      <a:endParaRPr lang="en-IN" sz="1400" u="none" strike="noStrike" kern="1200" dirty="0">
                        <a:solidFill>
                          <a:schemeClr val="dk1"/>
                        </a:solidFill>
                        <a:effectLst/>
                        <a:latin typeface="Times New Roman" panose="02020603050405020304" pitchFamily="18" charset="0"/>
                        <a:ea typeface="+mn-ea"/>
                        <a:cs typeface="Times New Roman" panose="02020603050405020304" pitchFamily="18" charset="0"/>
                      </a:endParaRPr>
                    </a:p>
                  </a:txBody>
                  <a:tcPr/>
                </a:tc>
                <a:tc>
                  <a: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400" b="1" kern="1200" dirty="0">
                          <a:solidFill>
                            <a:schemeClr val="dk1"/>
                          </a:solidFill>
                          <a:effectLst/>
                          <a:latin typeface="Times New Roman" panose="02020603050405020304" pitchFamily="18" charset="0"/>
                          <a:ea typeface="+mn-ea"/>
                          <a:cs typeface="Times New Roman" panose="02020603050405020304" pitchFamily="18" charset="0"/>
                        </a:rPr>
                        <a:t>Promotion:</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 </a:t>
                      </a:r>
                    </a:p>
                    <a:p>
                      <a:pPr marL="285750" marR="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kern="1200" dirty="0" smtClean="0">
                          <a:solidFill>
                            <a:schemeClr val="dk1"/>
                          </a:solidFill>
                          <a:effectLst/>
                          <a:latin typeface="Times New Roman" panose="02020603050405020304" pitchFamily="18" charset="0"/>
                          <a:ea typeface="+mn-ea"/>
                          <a:cs typeface="Times New Roman" panose="02020603050405020304" pitchFamily="18" charset="0"/>
                        </a:rPr>
                        <a:t>Boots </a:t>
                      </a:r>
                      <a:r>
                        <a:rPr lang="en-US" sz="1400" kern="1200" dirty="0">
                          <a:solidFill>
                            <a:schemeClr val="dk1"/>
                          </a:solidFill>
                          <a:effectLst/>
                          <a:latin typeface="Times New Roman" panose="02020603050405020304" pitchFamily="18" charset="0"/>
                          <a:ea typeface="+mn-ea"/>
                          <a:cs typeface="Times New Roman" panose="02020603050405020304" pitchFamily="18" charset="0"/>
                        </a:rPr>
                        <a:t>company markets their new products to their customers by advertising their products across a wide range of their distribution channels by various means of promotional tactics like advertising on various forms of media, sales promotion, public relations, Direct marketing, and personal selling. </a:t>
                      </a:r>
                    </a:p>
                    <a:p>
                      <a:pPr marL="285750" marR="0" indent="-285750" algn="just"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sz="1400" kern="1200" dirty="0">
                          <a:solidFill>
                            <a:schemeClr val="dk1"/>
                          </a:solidFill>
                          <a:effectLst/>
                          <a:latin typeface="Times New Roman" panose="02020603050405020304" pitchFamily="18" charset="0"/>
                          <a:ea typeface="+mn-ea"/>
                          <a:cs typeface="Times New Roman" panose="02020603050405020304" pitchFamily="18" charset="0"/>
                        </a:rPr>
                        <a:t>The company also offers occasional discounts on bundles of their products like Dove soaps are sometimes offered at discounted prices in pack of three. </a:t>
                      </a:r>
                      <a:endParaRPr lang="en-IN" sz="1400" dirty="0">
                        <a:latin typeface="Times New Roman" panose="02020603050405020304" pitchFamily="18" charset="0"/>
                        <a:cs typeface="Times New Roman" panose="02020603050405020304" pitchFamily="18" charset="0"/>
                      </a:endParaRPr>
                    </a:p>
                  </a:txBody>
                  <a:tcPr/>
                </a:tc>
                <a:extLst>
                  <a:ext uri="{0D108BD9-81ED-4DB2-BD59-A6C34878D82A}">
                    <a16:rowId xmlns="" xmlns:a16="http://schemas.microsoft.com/office/drawing/2014/main" val="10001"/>
                  </a:ext>
                </a:extLst>
              </a:tr>
            </a:tbl>
          </a:graphicData>
        </a:graphic>
      </p:graphicFrame>
    </p:spTree>
    <p:extLst>
      <p:ext uri="{BB962C8B-B14F-4D97-AF65-F5344CB8AC3E}">
        <p14:creationId xmlns="" xmlns:p14="http://schemas.microsoft.com/office/powerpoint/2010/main" val="34950980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Comparison and contrast between ‘for profit’ and ‘not for profit’ organizations </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79512" y="1772816"/>
            <a:ext cx="8568952" cy="2972544"/>
          </a:xfrm>
        </p:spPr>
        <p:txBody>
          <a:bodyPr>
            <a:noAutofit/>
          </a:bodyPr>
          <a:lstStyle/>
          <a:p>
            <a:pPr algn="just"/>
            <a:r>
              <a:rPr lang="en-US" sz="2200" dirty="0">
                <a:solidFill>
                  <a:schemeClr val="tx1"/>
                </a:solidFill>
                <a:latin typeface="Times New Roman" panose="02020603050405020304" pitchFamily="18" charset="0"/>
                <a:cs typeface="Times New Roman" panose="02020603050405020304" pitchFamily="18" charset="0"/>
              </a:rPr>
              <a:t>Profit and non-profit organizations vary greatly in terms of their operations and the overall purpose of their existence also differs vastly. </a:t>
            </a:r>
          </a:p>
          <a:p>
            <a:pPr algn="just"/>
            <a:r>
              <a:rPr lang="en-US" sz="2200" dirty="0">
                <a:solidFill>
                  <a:schemeClr val="tx1"/>
                </a:solidFill>
                <a:latin typeface="Times New Roman" panose="02020603050405020304" pitchFamily="18" charset="0"/>
                <a:cs typeface="Times New Roman" panose="02020603050405020304" pitchFamily="18" charset="0"/>
              </a:rPr>
              <a:t>For profit organizations functions mainly for their profit maximization and then forward their profits to owners and shareholders whereas ‘not for profit’ organizations functions for fulfilling the needs of their society. </a:t>
            </a:r>
          </a:p>
          <a:p>
            <a:pPr algn="just"/>
            <a:r>
              <a:rPr lang="en-US" sz="2200" dirty="0">
                <a:solidFill>
                  <a:schemeClr val="tx1"/>
                </a:solidFill>
                <a:latin typeface="Times New Roman" panose="02020603050405020304" pitchFamily="18" charset="0"/>
                <a:cs typeface="Times New Roman" panose="02020603050405020304" pitchFamily="18" charset="0"/>
              </a:rPr>
              <a:t>The revenues generated by the ‘not-for profit’ organization are never distributed among their owners and are recycled back for fulfilling the organization’s activities and public health benefits (Ojala, 2016). </a:t>
            </a:r>
            <a:endParaRPr lang="en-IN" sz="2200" dirty="0">
              <a:solidFill>
                <a:schemeClr val="tx1"/>
              </a:solidFill>
              <a:latin typeface="Times New Roman" panose="02020603050405020304" pitchFamily="18" charset="0"/>
              <a:cs typeface="Times New Roman" panose="02020603050405020304" pitchFamily="18" charset="0"/>
            </a:endParaRPr>
          </a:p>
        </p:txBody>
      </p:sp>
      <p:pic>
        <p:nvPicPr>
          <p:cNvPr id="3074" name="Picture 2"/>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2771799" y="5085184"/>
            <a:ext cx="4144689" cy="1628017"/>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 xmlns:p14="http://schemas.microsoft.com/office/powerpoint/2010/main" val="34081073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Contextual Empirical examples</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457200" y="1752601"/>
            <a:ext cx="8229600" cy="2540496"/>
          </a:xfrm>
        </p:spPr>
        <p:txBody>
          <a:bodyPr>
            <a:normAutofit/>
          </a:bodyPr>
          <a:lstStyle/>
          <a:p>
            <a:pPr algn="just"/>
            <a:r>
              <a:rPr lang="en-US" sz="2000" dirty="0">
                <a:solidFill>
                  <a:schemeClr val="tx1"/>
                </a:solidFill>
                <a:latin typeface="Times New Roman" panose="02020603050405020304" pitchFamily="18" charset="0"/>
                <a:cs typeface="Times New Roman" panose="02020603050405020304" pitchFamily="18" charset="0"/>
              </a:rPr>
              <a:t>One of the examples of a ‘not-for profit’ organization is Amnesty International which is a London based non-governmental organization which is mainly focused on human rights. </a:t>
            </a:r>
          </a:p>
          <a:p>
            <a:pPr algn="just"/>
            <a:r>
              <a:rPr lang="en-US" sz="2000" dirty="0" smtClean="0">
                <a:solidFill>
                  <a:schemeClr val="tx1"/>
                </a:solidFill>
                <a:latin typeface="Times New Roman" panose="02020603050405020304" pitchFamily="18" charset="0"/>
                <a:cs typeface="Times New Roman" panose="02020603050405020304" pitchFamily="18" charset="0"/>
              </a:rPr>
              <a:t>Boots </a:t>
            </a:r>
            <a:r>
              <a:rPr lang="en-US" sz="2000" dirty="0">
                <a:solidFill>
                  <a:schemeClr val="tx1"/>
                </a:solidFill>
                <a:latin typeface="Times New Roman" panose="02020603050405020304" pitchFamily="18" charset="0"/>
                <a:cs typeface="Times New Roman" panose="02020603050405020304" pitchFamily="18" charset="0"/>
              </a:rPr>
              <a:t>is a profit based company in the UK and a representative of Unilever which is a Dutch-British based company which mainly deals with transitional consumer goods is headquartered in Rotterdam, Netherlands and London, United Kingdom. </a:t>
            </a:r>
            <a:endParaRPr lang="en-IN" sz="2000" dirty="0">
              <a:solidFill>
                <a:schemeClr val="tx1"/>
              </a:solidFill>
              <a:latin typeface="Times New Roman" panose="02020603050405020304" pitchFamily="18" charset="0"/>
              <a:cs typeface="Times New Roman" panose="02020603050405020304" pitchFamily="18" charset="0"/>
            </a:endParaRPr>
          </a:p>
        </p:txBody>
      </p:sp>
      <p:pic>
        <p:nvPicPr>
          <p:cNvPr id="1027" name="Picture 3"/>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2246532" y="3979050"/>
            <a:ext cx="4917756" cy="2716248"/>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 xmlns:p14="http://schemas.microsoft.com/office/powerpoint/2010/main" val="19838931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Academic theory related to business start-up, development and youth </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normAutofit/>
          </a:bodyPr>
          <a:lstStyle/>
          <a:p>
            <a:pPr algn="just"/>
            <a:r>
              <a:rPr lang="en-US" dirty="0">
                <a:solidFill>
                  <a:schemeClr val="tx1"/>
                </a:solidFill>
                <a:latin typeface="Times New Roman" panose="02020603050405020304" pitchFamily="18" charset="0"/>
                <a:cs typeface="Times New Roman" panose="02020603050405020304" pitchFamily="18" charset="0"/>
              </a:rPr>
              <a:t>The academic theory which can relate to business start-up, development and youth is Darwin’s Theory of Start-ups. </a:t>
            </a:r>
          </a:p>
          <a:p>
            <a:pPr algn="just"/>
            <a:r>
              <a:rPr lang="en-US" dirty="0">
                <a:solidFill>
                  <a:schemeClr val="tx1"/>
                </a:solidFill>
                <a:latin typeface="Times New Roman" panose="02020603050405020304" pitchFamily="18" charset="0"/>
                <a:cs typeface="Times New Roman" panose="02020603050405020304" pitchFamily="18" charset="0"/>
              </a:rPr>
              <a:t>With the changing weather and other conditions, over the time they evolved and changes occurred to them gradually. This theory can be linked to the start-ups in the following manner:</a:t>
            </a:r>
            <a:endParaRPr lang="en-IN" dirty="0">
              <a:solidFill>
                <a:schemeClr val="tx1"/>
              </a:solidFill>
              <a:latin typeface="Times New Roman" panose="02020603050405020304" pitchFamily="18" charset="0"/>
              <a:cs typeface="Times New Roman" panose="02020603050405020304" pitchFamily="18" charset="0"/>
            </a:endParaRPr>
          </a:p>
          <a:p>
            <a:pPr lvl="0" algn="just"/>
            <a:r>
              <a:rPr lang="en-US" dirty="0">
                <a:solidFill>
                  <a:schemeClr val="tx1"/>
                </a:solidFill>
                <a:latin typeface="Times New Roman" panose="02020603050405020304" pitchFamily="18" charset="0"/>
                <a:cs typeface="Times New Roman" panose="02020603050405020304" pitchFamily="18" charset="0"/>
              </a:rPr>
              <a:t>When a company is building a business, the company needs to evolve their product and services over the time for bringing value to their product.</a:t>
            </a:r>
            <a:endParaRPr lang="en-IN" dirty="0">
              <a:solidFill>
                <a:schemeClr val="tx1"/>
              </a:solidFill>
              <a:latin typeface="Times New Roman" panose="02020603050405020304" pitchFamily="18" charset="0"/>
              <a:cs typeface="Times New Roman" panose="02020603050405020304" pitchFamily="18" charset="0"/>
            </a:endParaRPr>
          </a:p>
          <a:p>
            <a:pPr algn="just"/>
            <a:r>
              <a:rPr lang="en-US" dirty="0">
                <a:solidFill>
                  <a:schemeClr val="tx1"/>
                </a:solidFill>
                <a:latin typeface="Times New Roman" panose="02020603050405020304" pitchFamily="18" charset="0"/>
                <a:cs typeface="Times New Roman" panose="02020603050405020304" pitchFamily="18" charset="0"/>
              </a:rPr>
              <a:t>While starting a business or running a start up, the individual needs to be aware of the market and understand their competition.</a:t>
            </a:r>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633130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800" b="1" dirty="0">
                <a:latin typeface="Times New Roman" panose="02020603050405020304" pitchFamily="18" charset="0"/>
                <a:cs typeface="Times New Roman" panose="02020603050405020304" pitchFamily="18" charset="0"/>
              </a:rPr>
              <a:t>Wide appreciation of support systems for business start up and the processes of growth and development </a:t>
            </a:r>
            <a:endParaRPr lang="en-IN" sz="28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1520" y="1844824"/>
            <a:ext cx="8568952" cy="4373563"/>
          </a:xfrm>
        </p:spPr>
        <p:txBody>
          <a:bodyPr>
            <a:noAutofit/>
          </a:bodyPr>
          <a:lstStyle/>
          <a:p>
            <a:pPr algn="just"/>
            <a:r>
              <a:rPr lang="en-US" sz="1800" dirty="0">
                <a:solidFill>
                  <a:schemeClr val="tx1"/>
                </a:solidFill>
                <a:latin typeface="Times New Roman" panose="02020603050405020304" pitchFamily="18" charset="0"/>
                <a:cs typeface="Times New Roman" panose="02020603050405020304" pitchFamily="18" charset="0"/>
              </a:rPr>
              <a:t>Launch (Phase One): When a company is starting a business or starting its operations, they generally do so by launching new products or services. The flow of cash during the launching period is negative and the figure dips further lower than the profit. This is mainly due to the fact that the capitalization of costs during the initial startup period is not reflected in the business report and is reflected in the cash flow (Cosenz, 2017).</a:t>
            </a:r>
            <a:endParaRPr lang="en-IN" sz="1800" dirty="0">
              <a:solidFill>
                <a:schemeClr val="tx1"/>
              </a:solidFill>
              <a:latin typeface="Times New Roman" panose="02020603050405020304" pitchFamily="18" charset="0"/>
              <a:cs typeface="Times New Roman" panose="02020603050405020304" pitchFamily="18" charset="0"/>
            </a:endParaRPr>
          </a:p>
          <a:p>
            <a:pPr algn="just"/>
            <a:r>
              <a:rPr lang="en-US" sz="1800" dirty="0">
                <a:solidFill>
                  <a:schemeClr val="tx1"/>
                </a:solidFill>
                <a:latin typeface="Times New Roman" panose="02020603050405020304" pitchFamily="18" charset="0"/>
                <a:cs typeface="Times New Roman" panose="02020603050405020304" pitchFamily="18" charset="0"/>
              </a:rPr>
              <a:t>Growth (Phase 2): During the growth phase, the business experiences pretty high growth in sales and due to rapid growth of sales, the business starts to gain profit once it crosses the breakeven point.</a:t>
            </a:r>
            <a:endParaRPr lang="en-IN" sz="1800" dirty="0">
              <a:solidFill>
                <a:schemeClr val="tx1"/>
              </a:solidFill>
              <a:latin typeface="Times New Roman" panose="02020603050405020304" pitchFamily="18" charset="0"/>
              <a:cs typeface="Times New Roman" panose="02020603050405020304" pitchFamily="18" charset="0"/>
            </a:endParaRPr>
          </a:p>
          <a:p>
            <a:pPr algn="just"/>
            <a:r>
              <a:rPr lang="en-US" sz="1800" dirty="0">
                <a:solidFill>
                  <a:schemeClr val="tx1"/>
                </a:solidFill>
                <a:latin typeface="Times New Roman" panose="02020603050405020304" pitchFamily="18" charset="0"/>
                <a:cs typeface="Times New Roman" panose="02020603050405020304" pitchFamily="18" charset="0"/>
              </a:rPr>
              <a:t>Shake-Out (Phase 3): During this phase, the sales of business continue to rise but the growth rate becomes slow due to the entry of competitors or due to approaching market situations. </a:t>
            </a:r>
          </a:p>
          <a:p>
            <a:pPr algn="just"/>
            <a:r>
              <a:rPr lang="en-US" sz="1800" dirty="0">
                <a:solidFill>
                  <a:schemeClr val="tx1"/>
                </a:solidFill>
                <a:latin typeface="Times New Roman" panose="02020603050405020304" pitchFamily="18" charset="0"/>
                <a:cs typeface="Times New Roman" panose="02020603050405020304" pitchFamily="18" charset="0"/>
              </a:rPr>
              <a:t>Maturity (Phase 4): As the market gains maturity, sales continues to decrease and the profit margins get thinner. </a:t>
            </a:r>
          </a:p>
          <a:p>
            <a:pPr algn="just"/>
            <a:r>
              <a:rPr lang="en-US" sz="1800" dirty="0">
                <a:solidFill>
                  <a:schemeClr val="tx1"/>
                </a:solidFill>
                <a:latin typeface="Times New Roman" panose="02020603050405020304" pitchFamily="18" charset="0"/>
                <a:cs typeface="Times New Roman" panose="02020603050405020304" pitchFamily="18" charset="0"/>
              </a:rPr>
              <a:t>Decline (Phase 5): In this final stage of cycle, profit, sales, and flow of cash decline. The companies accept their failure in their business life cycle finally loses their competitive advantage and exits the market.</a:t>
            </a:r>
            <a:endParaRPr lang="en-IN" sz="18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2291408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latin typeface="Times New Roman" panose="02020603050405020304" pitchFamily="18" charset="0"/>
                <a:cs typeface="Times New Roman" panose="02020603050405020304" pitchFamily="18" charset="0"/>
              </a:rPr>
              <a:t>Key stakeholders and their roles </a:t>
            </a:r>
            <a:endParaRPr lang="en-IN"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251520" y="1752601"/>
            <a:ext cx="8568952" cy="2612504"/>
          </a:xfrm>
        </p:spPr>
        <p:txBody>
          <a:bodyPr>
            <a:normAutofit/>
          </a:bodyPr>
          <a:lstStyle/>
          <a:p>
            <a:pPr algn="just"/>
            <a:r>
              <a:rPr lang="en-US" sz="2200" b="1" dirty="0">
                <a:solidFill>
                  <a:schemeClr val="tx1"/>
                </a:solidFill>
                <a:latin typeface="Times New Roman" panose="02020603050405020304" pitchFamily="18" charset="0"/>
                <a:cs typeface="Times New Roman" panose="02020603050405020304" pitchFamily="18" charset="0"/>
              </a:rPr>
              <a:t>Manager</a:t>
            </a:r>
            <a:r>
              <a:rPr lang="en-US" sz="2200" dirty="0">
                <a:solidFill>
                  <a:schemeClr val="tx1"/>
                </a:solidFill>
                <a:latin typeface="Times New Roman" panose="02020603050405020304" pitchFamily="18" charset="0"/>
                <a:cs typeface="Times New Roman" panose="02020603050405020304" pitchFamily="18" charset="0"/>
              </a:rPr>
              <a:t>: The manager needs to identify potential stakeholders and individuals who are directly or indirectly related to it. </a:t>
            </a:r>
          </a:p>
          <a:p>
            <a:pPr algn="just"/>
            <a:r>
              <a:rPr lang="en-US" sz="2200" b="1" dirty="0">
                <a:solidFill>
                  <a:schemeClr val="tx1"/>
                </a:solidFill>
                <a:latin typeface="Times New Roman" panose="02020603050405020304" pitchFamily="18" charset="0"/>
                <a:cs typeface="Times New Roman" panose="02020603050405020304" pitchFamily="18" charset="0"/>
              </a:rPr>
              <a:t>R&amp;D team: </a:t>
            </a:r>
            <a:r>
              <a:rPr lang="en-US" sz="2200" dirty="0">
                <a:solidFill>
                  <a:schemeClr val="tx1"/>
                </a:solidFill>
                <a:latin typeface="Times New Roman" panose="02020603050405020304" pitchFamily="18" charset="0"/>
                <a:cs typeface="Times New Roman" panose="02020603050405020304" pitchFamily="18" charset="0"/>
              </a:rPr>
              <a:t>With every failure in a business, the pressure to perform for a R&amp;D team increases. This team helps a business to gain a competitive edge over other companies. </a:t>
            </a:r>
            <a:endParaRPr lang="en-IN" sz="2200" dirty="0">
              <a:solidFill>
                <a:schemeClr val="tx1"/>
              </a:solidFill>
              <a:latin typeface="Times New Roman" panose="02020603050405020304" pitchFamily="18" charset="0"/>
              <a:cs typeface="Times New Roman" panose="02020603050405020304" pitchFamily="18" charset="0"/>
            </a:endParaRPr>
          </a:p>
        </p:txBody>
      </p:sp>
      <p:pic>
        <p:nvPicPr>
          <p:cNvPr id="2050" name="Picture 2"/>
          <p:cNvPicPr>
            <a:picLocks noChangeAspect="1" noChangeArrowheads="1"/>
          </p:cNvPicPr>
          <p:nvPr/>
        </p:nvPicPr>
        <p:blipFill>
          <a:blip r:embed="rId3">
            <a:extLst>
              <a:ext uri="{28A0092B-C50C-407E-A947-70E740481C1C}">
                <a14:useLocalDpi xmlns="" xmlns:a14="http://schemas.microsoft.com/office/drawing/2010/main" val="0"/>
              </a:ext>
            </a:extLst>
          </a:blip>
          <a:srcRect/>
          <a:stretch>
            <a:fillRect/>
          </a:stretch>
        </p:blipFill>
        <p:spPr bwMode="auto">
          <a:xfrm>
            <a:off x="2483768" y="3573016"/>
            <a:ext cx="4464496" cy="3104783"/>
          </a:xfrm>
          <a:prstGeom prst="rect">
            <a:avLst/>
          </a:prstGeom>
          <a:noFill/>
          <a:ln>
            <a:noFill/>
          </a:ln>
          <a:extLst>
            <a:ext uri="{909E8E84-426E-40DD-AFC4-6F175D3DCCD1}">
              <a14:hiddenFill xmlns="" xmlns:a14="http://schemas.microsoft.com/office/drawing/2010/main">
                <a:solidFill>
                  <a:schemeClr val="accent1"/>
                </a:solidFill>
              </a14:hiddenFill>
            </a:ext>
            <a:ext uri="{91240B29-F687-4F45-9708-019B960494DF}">
              <a14:hiddenLine xmlns="" xmlns:a14="http://schemas.microsoft.com/office/drawing/2010/main" w="9525">
                <a:solidFill>
                  <a:schemeClr val="tx1"/>
                </a:solidFill>
                <a:miter lim="800000"/>
                <a:headEnd/>
                <a:tailEnd/>
              </a14:hiddenLine>
            </a:ext>
          </a:extLst>
        </p:spPr>
      </p:pic>
    </p:spTree>
    <p:extLst>
      <p:ext uri="{BB962C8B-B14F-4D97-AF65-F5344CB8AC3E}">
        <p14:creationId xmlns="" xmlns:p14="http://schemas.microsoft.com/office/powerpoint/2010/main" val="23755929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Conclusion </a:t>
            </a:r>
            <a:endParaRPr lang="en-IN" dirty="0"/>
          </a:p>
        </p:txBody>
      </p:sp>
      <p:sp>
        <p:nvSpPr>
          <p:cNvPr id="3" name="Content Placeholder 2"/>
          <p:cNvSpPr>
            <a:spLocks noGrp="1"/>
          </p:cNvSpPr>
          <p:nvPr>
            <p:ph idx="1"/>
          </p:nvPr>
        </p:nvSpPr>
        <p:spPr>
          <a:xfrm>
            <a:off x="457200" y="1752600"/>
            <a:ext cx="8229600" cy="4844752"/>
          </a:xfrm>
        </p:spPr>
        <p:txBody>
          <a:bodyPr>
            <a:normAutofit fontScale="92500" lnSpcReduction="20000"/>
          </a:bodyPr>
          <a:lstStyle/>
          <a:p>
            <a:pPr algn="just"/>
            <a:r>
              <a:rPr lang="en-US" dirty="0">
                <a:solidFill>
                  <a:schemeClr val="tx1"/>
                </a:solidFill>
                <a:latin typeface="Times New Roman" panose="02020603050405020304" pitchFamily="18" charset="0"/>
                <a:cs typeface="Times New Roman" panose="02020603050405020304" pitchFamily="18" charset="0"/>
              </a:rPr>
              <a:t>It can be concluded that for an individual to start a business, a business plan which includes analysis of the market in which they are wishing to operate needs to be devised. </a:t>
            </a:r>
          </a:p>
          <a:p>
            <a:pPr algn="just"/>
            <a:r>
              <a:rPr lang="en-US" dirty="0">
                <a:solidFill>
                  <a:schemeClr val="tx1"/>
                </a:solidFill>
                <a:latin typeface="Times New Roman" panose="02020603050405020304" pitchFamily="18" charset="0"/>
                <a:cs typeface="Times New Roman" panose="02020603050405020304" pitchFamily="18" charset="0"/>
              </a:rPr>
              <a:t>The business plan can be developed by understanding the international perspectives of entrepreneurship as launching a new business unit in a country like Europe, its characteristics, policy initiatives and development differs with respect to other countries. </a:t>
            </a:r>
          </a:p>
          <a:p>
            <a:pPr algn="just"/>
            <a:r>
              <a:rPr lang="en-US" dirty="0">
                <a:solidFill>
                  <a:schemeClr val="tx1"/>
                </a:solidFill>
                <a:latin typeface="Times New Roman" panose="02020603050405020304" pitchFamily="18" charset="0"/>
                <a:cs typeface="Times New Roman" panose="02020603050405020304" pitchFamily="18" charset="0"/>
              </a:rPr>
              <a:t>The business plan for a company launching a new business unit can be done using GEM. They need to have a clear understanding about the academic theory which relates to start-up, business development and growth. </a:t>
            </a:r>
          </a:p>
          <a:p>
            <a:pPr algn="just"/>
            <a:r>
              <a:rPr lang="en-US" dirty="0">
                <a:solidFill>
                  <a:schemeClr val="tx1"/>
                </a:solidFill>
                <a:latin typeface="Times New Roman" panose="02020603050405020304" pitchFamily="18" charset="0"/>
                <a:cs typeface="Times New Roman" panose="02020603050405020304" pitchFamily="18" charset="0"/>
              </a:rPr>
              <a:t>The manager needs to identify potential stakeholders and individuals who are directly or indirectly related to it. </a:t>
            </a:r>
          </a:p>
          <a:p>
            <a:pPr algn="just"/>
            <a:r>
              <a:rPr lang="en-US" dirty="0">
                <a:solidFill>
                  <a:schemeClr val="tx1"/>
                </a:solidFill>
                <a:latin typeface="Times New Roman" panose="02020603050405020304" pitchFamily="18" charset="0"/>
                <a:cs typeface="Times New Roman" panose="02020603050405020304" pitchFamily="18" charset="0"/>
              </a:rPr>
              <a:t>Stakeholders are the individuals and the organizations who are interested in the success or failure of a business in a market and they have a share of profit the business gains from their services. </a:t>
            </a:r>
            <a:endParaRPr lang="en-IN" dirty="0">
              <a:solidFill>
                <a:schemeClr val="tx1"/>
              </a:solidFill>
              <a:latin typeface="Times New Roman" panose="02020603050405020304" pitchFamily="18" charset="0"/>
              <a:cs typeface="Times New Roman" panose="02020603050405020304" pitchFamily="18" charset="0"/>
            </a:endParaRPr>
          </a:p>
          <a:p>
            <a:pPr algn="just"/>
            <a:endParaRPr lang="en-IN"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9114375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References</a:t>
            </a:r>
            <a:endParaRPr lang="en-IN" dirty="0"/>
          </a:p>
        </p:txBody>
      </p:sp>
      <p:sp>
        <p:nvSpPr>
          <p:cNvPr id="3" name="Content Placeholder 2"/>
          <p:cNvSpPr>
            <a:spLocks noGrp="1"/>
          </p:cNvSpPr>
          <p:nvPr>
            <p:ph idx="1"/>
          </p:nvPr>
        </p:nvSpPr>
        <p:spPr>
          <a:xfrm>
            <a:off x="107504" y="1556792"/>
            <a:ext cx="8856984" cy="4373563"/>
          </a:xfrm>
        </p:spPr>
        <p:txBody>
          <a:bodyPr>
            <a:noAutofit/>
          </a:bodyPr>
          <a:lstStyle/>
          <a:p>
            <a:pPr algn="just"/>
            <a:r>
              <a:rPr lang="en-US" sz="1400" dirty="0">
                <a:solidFill>
                  <a:schemeClr val="tx1"/>
                </a:solidFill>
                <a:latin typeface="Times New Roman" panose="02020603050405020304" pitchFamily="18" charset="0"/>
                <a:cs typeface="Times New Roman" panose="02020603050405020304" pitchFamily="18" charset="0"/>
              </a:rPr>
              <a:t>Corporatefinanceinstitute.com (2019). </a:t>
            </a:r>
            <a:r>
              <a:rPr lang="en-US" sz="1400" i="1" dirty="0">
                <a:solidFill>
                  <a:schemeClr val="tx1"/>
                </a:solidFill>
                <a:latin typeface="Times New Roman" panose="02020603050405020304" pitchFamily="18" charset="0"/>
                <a:cs typeface="Times New Roman" panose="02020603050405020304" pitchFamily="18" charset="0"/>
              </a:rPr>
              <a:t>Business life cycle.</a:t>
            </a:r>
            <a:r>
              <a:rPr lang="en-US" sz="1400" dirty="0">
                <a:solidFill>
                  <a:schemeClr val="tx1"/>
                </a:solidFill>
                <a:latin typeface="Times New Roman" panose="02020603050405020304" pitchFamily="18" charset="0"/>
                <a:cs typeface="Times New Roman" panose="02020603050405020304" pitchFamily="18" charset="0"/>
              </a:rPr>
              <a:t> Available at: https://corporatefinanceinstitute.com/resources/knowledge/finance/business-life-cycle/ [Accessed on: 25 January 2019]</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US" sz="1400" dirty="0">
                <a:solidFill>
                  <a:schemeClr val="tx1"/>
                </a:solidFill>
                <a:latin typeface="Times New Roman" panose="02020603050405020304" pitchFamily="18" charset="0"/>
                <a:cs typeface="Times New Roman" panose="02020603050405020304" pitchFamily="18" charset="0"/>
              </a:rPr>
              <a:t>Akhter, F., (2017). Unlocking digital entrepreneurship through technical business process. </a:t>
            </a:r>
            <a:r>
              <a:rPr lang="en-US" sz="1400" i="1" dirty="0">
                <a:solidFill>
                  <a:schemeClr val="tx1"/>
                </a:solidFill>
                <a:latin typeface="Times New Roman" panose="02020603050405020304" pitchFamily="18" charset="0"/>
                <a:cs typeface="Times New Roman" panose="02020603050405020304" pitchFamily="18" charset="0"/>
              </a:rPr>
              <a:t>Entrepreneurship and Sustainability Issues</a:t>
            </a:r>
            <a:r>
              <a:rPr lang="en-US" sz="1400" dirty="0">
                <a:solidFill>
                  <a:schemeClr val="tx1"/>
                </a:solidFill>
                <a:latin typeface="Times New Roman" panose="02020603050405020304" pitchFamily="18" charset="0"/>
                <a:cs typeface="Times New Roman" panose="02020603050405020304" pitchFamily="18" charset="0"/>
              </a:rPr>
              <a:t>, </a:t>
            </a:r>
            <a:r>
              <a:rPr lang="en-US" sz="1400" i="1" dirty="0">
                <a:solidFill>
                  <a:schemeClr val="tx1"/>
                </a:solidFill>
                <a:latin typeface="Times New Roman" panose="02020603050405020304" pitchFamily="18" charset="0"/>
                <a:cs typeface="Times New Roman" panose="02020603050405020304" pitchFamily="18" charset="0"/>
              </a:rPr>
              <a:t>5</a:t>
            </a:r>
            <a:r>
              <a:rPr lang="en-US" sz="1400" dirty="0">
                <a:solidFill>
                  <a:schemeClr val="tx1"/>
                </a:solidFill>
                <a:latin typeface="Times New Roman" panose="02020603050405020304" pitchFamily="18" charset="0"/>
                <a:cs typeface="Times New Roman" panose="02020603050405020304" pitchFamily="18" charset="0"/>
              </a:rPr>
              <a:t>(1), pp.36-42.</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US" sz="1400" dirty="0">
                <a:solidFill>
                  <a:schemeClr val="tx1"/>
                </a:solidFill>
                <a:latin typeface="Times New Roman" panose="02020603050405020304" pitchFamily="18" charset="0"/>
                <a:cs typeface="Times New Roman" panose="02020603050405020304" pitchFamily="18" charset="0"/>
              </a:rPr>
              <a:t>Cosenz, F., (2017). Supporting start-up business model design through system dynamics modelling. </a:t>
            </a:r>
            <a:r>
              <a:rPr lang="en-US" sz="1400" i="1" dirty="0">
                <a:solidFill>
                  <a:schemeClr val="tx1"/>
                </a:solidFill>
                <a:latin typeface="Times New Roman" panose="02020603050405020304" pitchFamily="18" charset="0"/>
                <a:cs typeface="Times New Roman" panose="02020603050405020304" pitchFamily="18" charset="0"/>
              </a:rPr>
              <a:t>Management Decision</a:t>
            </a:r>
            <a:r>
              <a:rPr lang="en-US" sz="1400" dirty="0">
                <a:solidFill>
                  <a:schemeClr val="tx1"/>
                </a:solidFill>
                <a:latin typeface="Times New Roman" panose="02020603050405020304" pitchFamily="18" charset="0"/>
                <a:cs typeface="Times New Roman" panose="02020603050405020304" pitchFamily="18" charset="0"/>
              </a:rPr>
              <a:t>, </a:t>
            </a:r>
            <a:r>
              <a:rPr lang="en-US" sz="1400" i="1" dirty="0">
                <a:solidFill>
                  <a:schemeClr val="tx1"/>
                </a:solidFill>
                <a:latin typeface="Times New Roman" panose="02020603050405020304" pitchFamily="18" charset="0"/>
                <a:cs typeface="Times New Roman" panose="02020603050405020304" pitchFamily="18" charset="0"/>
              </a:rPr>
              <a:t>55</a:t>
            </a:r>
            <a:r>
              <a:rPr lang="en-US" sz="1400" dirty="0">
                <a:solidFill>
                  <a:schemeClr val="tx1"/>
                </a:solidFill>
                <a:latin typeface="Times New Roman" panose="02020603050405020304" pitchFamily="18" charset="0"/>
                <a:cs typeface="Times New Roman" panose="02020603050405020304" pitchFamily="18" charset="0"/>
              </a:rPr>
              <a:t>(1), pp.57-80.</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US" sz="1400" dirty="0" err="1">
                <a:solidFill>
                  <a:schemeClr val="tx1"/>
                </a:solidFill>
                <a:latin typeface="Times New Roman" panose="02020603050405020304" pitchFamily="18" charset="0"/>
                <a:cs typeface="Times New Roman" panose="02020603050405020304" pitchFamily="18" charset="0"/>
              </a:rPr>
              <a:t>Demil</a:t>
            </a:r>
            <a:r>
              <a:rPr lang="en-US" sz="1400" dirty="0">
                <a:solidFill>
                  <a:schemeClr val="tx1"/>
                </a:solidFill>
                <a:latin typeface="Times New Roman" panose="02020603050405020304" pitchFamily="18" charset="0"/>
                <a:cs typeface="Times New Roman" panose="02020603050405020304" pitchFamily="18" charset="0"/>
              </a:rPr>
              <a:t>, B., </a:t>
            </a:r>
            <a:r>
              <a:rPr lang="en-US" sz="1400" dirty="0" err="1">
                <a:solidFill>
                  <a:schemeClr val="tx1"/>
                </a:solidFill>
                <a:latin typeface="Times New Roman" panose="02020603050405020304" pitchFamily="18" charset="0"/>
                <a:cs typeface="Times New Roman" panose="02020603050405020304" pitchFamily="18" charset="0"/>
              </a:rPr>
              <a:t>Lecocq</a:t>
            </a:r>
            <a:r>
              <a:rPr lang="en-US" sz="1400" dirty="0">
                <a:solidFill>
                  <a:schemeClr val="tx1"/>
                </a:solidFill>
                <a:latin typeface="Times New Roman" panose="02020603050405020304" pitchFamily="18" charset="0"/>
                <a:cs typeface="Times New Roman" panose="02020603050405020304" pitchFamily="18" charset="0"/>
              </a:rPr>
              <a:t>, X., </a:t>
            </a:r>
            <a:r>
              <a:rPr lang="en-US" sz="1400" dirty="0" err="1">
                <a:solidFill>
                  <a:schemeClr val="tx1"/>
                </a:solidFill>
                <a:latin typeface="Times New Roman" panose="02020603050405020304" pitchFamily="18" charset="0"/>
                <a:cs typeface="Times New Roman" panose="02020603050405020304" pitchFamily="18" charset="0"/>
              </a:rPr>
              <a:t>Ricart</a:t>
            </a:r>
            <a:r>
              <a:rPr lang="en-US" sz="1400" dirty="0">
                <a:solidFill>
                  <a:schemeClr val="tx1"/>
                </a:solidFill>
                <a:latin typeface="Times New Roman" panose="02020603050405020304" pitchFamily="18" charset="0"/>
                <a:cs typeface="Times New Roman" panose="02020603050405020304" pitchFamily="18" charset="0"/>
              </a:rPr>
              <a:t>, J.E. and </a:t>
            </a:r>
            <a:r>
              <a:rPr lang="en-US" sz="1400" dirty="0" err="1">
                <a:solidFill>
                  <a:schemeClr val="tx1"/>
                </a:solidFill>
                <a:latin typeface="Times New Roman" panose="02020603050405020304" pitchFamily="18" charset="0"/>
                <a:cs typeface="Times New Roman" panose="02020603050405020304" pitchFamily="18" charset="0"/>
              </a:rPr>
              <a:t>Zott</a:t>
            </a:r>
            <a:r>
              <a:rPr lang="en-US" sz="1400" dirty="0">
                <a:solidFill>
                  <a:schemeClr val="tx1"/>
                </a:solidFill>
                <a:latin typeface="Times New Roman" panose="02020603050405020304" pitchFamily="18" charset="0"/>
                <a:cs typeface="Times New Roman" panose="02020603050405020304" pitchFamily="18" charset="0"/>
              </a:rPr>
              <a:t>, C., (2015). Introduction to the SEJ special issue on business models: business models within the domain of strategic entrepreneurship. </a:t>
            </a:r>
            <a:r>
              <a:rPr lang="en-US" sz="1400" i="1" dirty="0">
                <a:solidFill>
                  <a:schemeClr val="tx1"/>
                </a:solidFill>
                <a:latin typeface="Times New Roman" panose="02020603050405020304" pitchFamily="18" charset="0"/>
                <a:cs typeface="Times New Roman" panose="02020603050405020304" pitchFamily="18" charset="0"/>
              </a:rPr>
              <a:t>Strategic Entrepreneurship Journal</a:t>
            </a:r>
            <a:r>
              <a:rPr lang="en-US" sz="1400" dirty="0">
                <a:solidFill>
                  <a:schemeClr val="tx1"/>
                </a:solidFill>
                <a:latin typeface="Times New Roman" panose="02020603050405020304" pitchFamily="18" charset="0"/>
                <a:cs typeface="Times New Roman" panose="02020603050405020304" pitchFamily="18" charset="0"/>
              </a:rPr>
              <a:t>, </a:t>
            </a:r>
            <a:r>
              <a:rPr lang="en-US" sz="1400" i="1" dirty="0">
                <a:solidFill>
                  <a:schemeClr val="tx1"/>
                </a:solidFill>
                <a:latin typeface="Times New Roman" panose="02020603050405020304" pitchFamily="18" charset="0"/>
                <a:cs typeface="Times New Roman" panose="02020603050405020304" pitchFamily="18" charset="0"/>
              </a:rPr>
              <a:t>9</a:t>
            </a:r>
            <a:r>
              <a:rPr lang="en-US" sz="1400" dirty="0">
                <a:solidFill>
                  <a:schemeClr val="tx1"/>
                </a:solidFill>
                <a:latin typeface="Times New Roman" panose="02020603050405020304" pitchFamily="18" charset="0"/>
                <a:cs typeface="Times New Roman" panose="02020603050405020304" pitchFamily="18" charset="0"/>
              </a:rPr>
              <a:t>(1), pp.1-11.</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US" sz="1400" dirty="0" err="1">
                <a:solidFill>
                  <a:schemeClr val="tx1"/>
                </a:solidFill>
                <a:latin typeface="Times New Roman" panose="02020603050405020304" pitchFamily="18" charset="0"/>
                <a:cs typeface="Times New Roman" panose="02020603050405020304" pitchFamily="18" charset="0"/>
              </a:rPr>
              <a:t>Ghezzi</a:t>
            </a:r>
            <a:r>
              <a:rPr lang="en-US" sz="1400" dirty="0">
                <a:solidFill>
                  <a:schemeClr val="tx1"/>
                </a:solidFill>
                <a:latin typeface="Times New Roman" panose="02020603050405020304" pitchFamily="18" charset="0"/>
                <a:cs typeface="Times New Roman" panose="02020603050405020304" pitchFamily="18" charset="0"/>
              </a:rPr>
              <a:t>, A., </a:t>
            </a:r>
            <a:r>
              <a:rPr lang="en-US" sz="1400" dirty="0" err="1">
                <a:solidFill>
                  <a:schemeClr val="tx1"/>
                </a:solidFill>
                <a:latin typeface="Times New Roman" panose="02020603050405020304" pitchFamily="18" charset="0"/>
                <a:cs typeface="Times New Roman" panose="02020603050405020304" pitchFamily="18" charset="0"/>
              </a:rPr>
              <a:t>Cavallaro</a:t>
            </a:r>
            <a:r>
              <a:rPr lang="en-US" sz="1400" dirty="0">
                <a:solidFill>
                  <a:schemeClr val="tx1"/>
                </a:solidFill>
                <a:latin typeface="Times New Roman" panose="02020603050405020304" pitchFamily="18" charset="0"/>
                <a:cs typeface="Times New Roman" panose="02020603050405020304" pitchFamily="18" charset="0"/>
              </a:rPr>
              <a:t>, A., </a:t>
            </a:r>
            <a:r>
              <a:rPr lang="en-US" sz="1400" dirty="0" err="1">
                <a:solidFill>
                  <a:schemeClr val="tx1"/>
                </a:solidFill>
                <a:latin typeface="Times New Roman" panose="02020603050405020304" pitchFamily="18" charset="0"/>
                <a:cs typeface="Times New Roman" panose="02020603050405020304" pitchFamily="18" charset="0"/>
              </a:rPr>
              <a:t>Rangone</a:t>
            </a:r>
            <a:r>
              <a:rPr lang="en-US" sz="1400" dirty="0">
                <a:solidFill>
                  <a:schemeClr val="tx1"/>
                </a:solidFill>
                <a:latin typeface="Times New Roman" panose="02020603050405020304" pitchFamily="18" charset="0"/>
                <a:cs typeface="Times New Roman" panose="02020603050405020304" pitchFamily="18" charset="0"/>
              </a:rPr>
              <a:t>, A. and </a:t>
            </a:r>
            <a:r>
              <a:rPr lang="en-US" sz="1400" dirty="0" err="1">
                <a:solidFill>
                  <a:schemeClr val="tx1"/>
                </a:solidFill>
                <a:latin typeface="Times New Roman" panose="02020603050405020304" pitchFamily="18" charset="0"/>
                <a:cs typeface="Times New Roman" panose="02020603050405020304" pitchFamily="18" charset="0"/>
              </a:rPr>
              <a:t>Balocco</a:t>
            </a:r>
            <a:r>
              <a:rPr lang="en-US" sz="1400" dirty="0">
                <a:solidFill>
                  <a:schemeClr val="tx1"/>
                </a:solidFill>
                <a:latin typeface="Times New Roman" panose="02020603050405020304" pitchFamily="18" charset="0"/>
                <a:cs typeface="Times New Roman" panose="02020603050405020304" pitchFamily="18" charset="0"/>
              </a:rPr>
              <a:t>, R., (2015).</a:t>
            </a:r>
            <a:r>
              <a:rPr lang="en-US" sz="1400" i="1" dirty="0">
                <a:solidFill>
                  <a:schemeClr val="tx1"/>
                </a:solidFill>
                <a:latin typeface="Times New Roman" panose="02020603050405020304" pitchFamily="18" charset="0"/>
                <a:cs typeface="Times New Roman" panose="02020603050405020304" pitchFamily="18" charset="0"/>
              </a:rPr>
              <a:t> A Comparative Study on the Impact of Business Model Design &amp; Lean Startup Approach versus Traditional Business Plan on Mobile Startups Performance.</a:t>
            </a:r>
            <a:r>
              <a:rPr lang="en-US" sz="1400" dirty="0">
                <a:solidFill>
                  <a:schemeClr val="tx1"/>
                </a:solidFill>
                <a:latin typeface="Times New Roman" panose="02020603050405020304" pitchFamily="18" charset="0"/>
                <a:cs typeface="Times New Roman" panose="02020603050405020304" pitchFamily="18" charset="0"/>
              </a:rPr>
              <a:t> In </a:t>
            </a:r>
            <a:r>
              <a:rPr lang="en-US" sz="1400" i="1" dirty="0">
                <a:solidFill>
                  <a:schemeClr val="tx1"/>
                </a:solidFill>
                <a:latin typeface="Times New Roman" panose="02020603050405020304" pitchFamily="18" charset="0"/>
                <a:cs typeface="Times New Roman" panose="02020603050405020304" pitchFamily="18" charset="0"/>
              </a:rPr>
              <a:t>ICEIS (3)</a:t>
            </a:r>
            <a:r>
              <a:rPr lang="en-US" sz="1400" dirty="0">
                <a:solidFill>
                  <a:schemeClr val="tx1"/>
                </a:solidFill>
                <a:latin typeface="Times New Roman" panose="02020603050405020304" pitchFamily="18" charset="0"/>
                <a:cs typeface="Times New Roman" panose="02020603050405020304" pitchFamily="18" charset="0"/>
              </a:rPr>
              <a:t> (pp. 196-203).</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US" sz="1400" dirty="0" err="1">
                <a:solidFill>
                  <a:schemeClr val="tx1"/>
                </a:solidFill>
                <a:latin typeface="Times New Roman" panose="02020603050405020304" pitchFamily="18" charset="0"/>
                <a:cs typeface="Times New Roman" panose="02020603050405020304" pitchFamily="18" charset="0"/>
              </a:rPr>
              <a:t>Nambisan</a:t>
            </a:r>
            <a:r>
              <a:rPr lang="en-US" sz="1400" dirty="0">
                <a:solidFill>
                  <a:schemeClr val="tx1"/>
                </a:solidFill>
                <a:latin typeface="Times New Roman" panose="02020603050405020304" pitchFamily="18" charset="0"/>
                <a:cs typeface="Times New Roman" panose="02020603050405020304" pitchFamily="18" charset="0"/>
              </a:rPr>
              <a:t>, S., (2017). Digital entrepreneurship: Toward a digital technology perspective of entrepreneurship. </a:t>
            </a:r>
            <a:r>
              <a:rPr lang="en-US" sz="1400" i="1" dirty="0">
                <a:solidFill>
                  <a:schemeClr val="tx1"/>
                </a:solidFill>
                <a:latin typeface="Times New Roman" panose="02020603050405020304" pitchFamily="18" charset="0"/>
                <a:cs typeface="Times New Roman" panose="02020603050405020304" pitchFamily="18" charset="0"/>
              </a:rPr>
              <a:t>Entrepreneurship Theory and Practice</a:t>
            </a:r>
            <a:r>
              <a:rPr lang="en-US" sz="1400" dirty="0">
                <a:solidFill>
                  <a:schemeClr val="tx1"/>
                </a:solidFill>
                <a:latin typeface="Times New Roman" panose="02020603050405020304" pitchFamily="18" charset="0"/>
                <a:cs typeface="Times New Roman" panose="02020603050405020304" pitchFamily="18" charset="0"/>
              </a:rPr>
              <a:t>, </a:t>
            </a:r>
            <a:r>
              <a:rPr lang="en-US" sz="1400" i="1" dirty="0">
                <a:solidFill>
                  <a:schemeClr val="tx1"/>
                </a:solidFill>
                <a:latin typeface="Times New Roman" panose="02020603050405020304" pitchFamily="18" charset="0"/>
                <a:cs typeface="Times New Roman" panose="02020603050405020304" pitchFamily="18" charset="0"/>
              </a:rPr>
              <a:t>41</a:t>
            </a:r>
            <a:r>
              <a:rPr lang="en-US" sz="1400" dirty="0">
                <a:solidFill>
                  <a:schemeClr val="tx1"/>
                </a:solidFill>
                <a:latin typeface="Times New Roman" panose="02020603050405020304" pitchFamily="18" charset="0"/>
                <a:cs typeface="Times New Roman" panose="02020603050405020304" pitchFamily="18" charset="0"/>
              </a:rPr>
              <a:t>(6), pp.1029-1055.</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US" sz="1400" dirty="0">
                <a:solidFill>
                  <a:schemeClr val="tx1"/>
                </a:solidFill>
                <a:latin typeface="Times New Roman" panose="02020603050405020304" pitchFamily="18" charset="0"/>
                <a:cs typeface="Times New Roman" panose="02020603050405020304" pitchFamily="18" charset="0"/>
              </a:rPr>
              <a:t>Ojala, A., (2016). Business models and opportunity creation: How IT entrepreneurs create and develop business models under uncertainty. </a:t>
            </a:r>
            <a:r>
              <a:rPr lang="en-US" sz="1400" i="1" dirty="0">
                <a:solidFill>
                  <a:schemeClr val="tx1"/>
                </a:solidFill>
                <a:latin typeface="Times New Roman" panose="02020603050405020304" pitchFamily="18" charset="0"/>
                <a:cs typeface="Times New Roman" panose="02020603050405020304" pitchFamily="18" charset="0"/>
              </a:rPr>
              <a:t>Information Systems Journal</a:t>
            </a:r>
            <a:r>
              <a:rPr lang="en-US" sz="1400" dirty="0">
                <a:solidFill>
                  <a:schemeClr val="tx1"/>
                </a:solidFill>
                <a:latin typeface="Times New Roman" panose="02020603050405020304" pitchFamily="18" charset="0"/>
                <a:cs typeface="Times New Roman" panose="02020603050405020304" pitchFamily="18" charset="0"/>
              </a:rPr>
              <a:t>, </a:t>
            </a:r>
            <a:r>
              <a:rPr lang="en-US" sz="1400" i="1" dirty="0">
                <a:solidFill>
                  <a:schemeClr val="tx1"/>
                </a:solidFill>
                <a:latin typeface="Times New Roman" panose="02020603050405020304" pitchFamily="18" charset="0"/>
                <a:cs typeface="Times New Roman" panose="02020603050405020304" pitchFamily="18" charset="0"/>
              </a:rPr>
              <a:t>26</a:t>
            </a:r>
            <a:r>
              <a:rPr lang="en-US" sz="1400" dirty="0">
                <a:solidFill>
                  <a:schemeClr val="tx1"/>
                </a:solidFill>
                <a:latin typeface="Times New Roman" panose="02020603050405020304" pitchFamily="18" charset="0"/>
                <a:cs typeface="Times New Roman" panose="02020603050405020304" pitchFamily="18" charset="0"/>
              </a:rPr>
              <a:t>(5), pp.451-476.</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US" sz="1400" dirty="0">
                <a:solidFill>
                  <a:schemeClr val="tx1"/>
                </a:solidFill>
                <a:latin typeface="Times New Roman" panose="02020603050405020304" pitchFamily="18" charset="0"/>
                <a:cs typeface="Times New Roman" panose="02020603050405020304" pitchFamily="18" charset="0"/>
              </a:rPr>
              <a:t>Panmore.com (2019). </a:t>
            </a:r>
            <a:r>
              <a:rPr lang="en-US" sz="1400" i="1" dirty="0">
                <a:solidFill>
                  <a:schemeClr val="tx1"/>
                </a:solidFill>
                <a:latin typeface="Times New Roman" panose="02020603050405020304" pitchFamily="18" charset="0"/>
                <a:cs typeface="Times New Roman" panose="02020603050405020304" pitchFamily="18" charset="0"/>
              </a:rPr>
              <a:t>Unilever’s Marketing 4P’s Analysis. </a:t>
            </a:r>
            <a:r>
              <a:rPr lang="en-US" sz="1400" dirty="0">
                <a:solidFill>
                  <a:schemeClr val="tx1"/>
                </a:solidFill>
                <a:latin typeface="Times New Roman" panose="02020603050405020304" pitchFamily="18" charset="0"/>
                <a:cs typeface="Times New Roman" panose="02020603050405020304" pitchFamily="18" charset="0"/>
              </a:rPr>
              <a:t>Available at: http://panmore.com/unilever-marketing-mix-4ps-analysis. [Accessed on: 25 January 2019]</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US" sz="1400" dirty="0">
                <a:solidFill>
                  <a:schemeClr val="tx1"/>
                </a:solidFill>
                <a:latin typeface="Times New Roman" panose="02020603050405020304" pitchFamily="18" charset="0"/>
                <a:cs typeface="Times New Roman" panose="02020603050405020304" pitchFamily="18" charset="0"/>
              </a:rPr>
              <a:t>Stark, J., 2015. Product lifecycle management. In </a:t>
            </a:r>
            <a:r>
              <a:rPr lang="en-US" sz="1400" i="1" dirty="0">
                <a:solidFill>
                  <a:schemeClr val="tx1"/>
                </a:solidFill>
                <a:latin typeface="Times New Roman" panose="02020603050405020304" pitchFamily="18" charset="0"/>
                <a:cs typeface="Times New Roman" panose="02020603050405020304" pitchFamily="18" charset="0"/>
              </a:rPr>
              <a:t>Product lifecycle management (Volume 1)</a:t>
            </a:r>
            <a:r>
              <a:rPr lang="en-US" sz="1400" dirty="0">
                <a:solidFill>
                  <a:schemeClr val="tx1"/>
                </a:solidFill>
                <a:latin typeface="Times New Roman" panose="02020603050405020304" pitchFamily="18" charset="0"/>
                <a:cs typeface="Times New Roman" panose="02020603050405020304" pitchFamily="18" charset="0"/>
              </a:rPr>
              <a:t> (pp. 1-29). Springer, Cham.</a:t>
            </a:r>
            <a:endParaRPr lang="en-IN" sz="1400" dirty="0">
              <a:solidFill>
                <a:schemeClr val="tx1"/>
              </a:solidFill>
              <a:latin typeface="Times New Roman" panose="02020603050405020304" pitchFamily="18" charset="0"/>
              <a:cs typeface="Times New Roman" panose="02020603050405020304" pitchFamily="18" charset="0"/>
            </a:endParaRPr>
          </a:p>
          <a:p>
            <a:pPr algn="just"/>
            <a:r>
              <a:rPr lang="en-US" sz="1400" dirty="0">
                <a:solidFill>
                  <a:schemeClr val="tx1"/>
                </a:solidFill>
                <a:latin typeface="Times New Roman" panose="02020603050405020304" pitchFamily="18" charset="0"/>
                <a:cs typeface="Times New Roman" panose="02020603050405020304" pitchFamily="18" charset="0"/>
              </a:rPr>
              <a:t>Unilever.com (2019). </a:t>
            </a:r>
            <a:r>
              <a:rPr lang="en-US" sz="1400" i="1" dirty="0">
                <a:solidFill>
                  <a:schemeClr val="tx1"/>
                </a:solidFill>
                <a:latin typeface="Times New Roman" panose="02020603050405020304" pitchFamily="18" charset="0"/>
                <a:cs typeface="Times New Roman" panose="02020603050405020304" pitchFamily="18" charset="0"/>
              </a:rPr>
              <a:t>What’s in our products. </a:t>
            </a:r>
            <a:r>
              <a:rPr lang="en-US" sz="1400" dirty="0">
                <a:solidFill>
                  <a:schemeClr val="tx1"/>
                </a:solidFill>
                <a:latin typeface="Times New Roman" panose="02020603050405020304" pitchFamily="18" charset="0"/>
                <a:cs typeface="Times New Roman" panose="02020603050405020304" pitchFamily="18" charset="0"/>
              </a:rPr>
              <a:t>Available at: /https://www.unilever.com/. [Accessed on: 25 January 2019]</a:t>
            </a:r>
            <a:endParaRPr lang="en-IN" sz="1400" dirty="0">
              <a:solidFill>
                <a:schemeClr val="tx1"/>
              </a:solidFill>
              <a:latin typeface="Times New Roman" panose="02020603050405020304" pitchFamily="18" charset="0"/>
              <a:cs typeface="Times New Roman" panose="02020603050405020304" pitchFamily="18" charset="0"/>
            </a:endParaRPr>
          </a:p>
          <a:p>
            <a:pPr algn="just"/>
            <a:endParaRPr lang="en-IN" sz="1400" dirty="0">
              <a:solidFill>
                <a:schemeClr val="tx1"/>
              </a:solidFill>
              <a:latin typeface="Times New Roman" panose="02020603050405020304" pitchFamily="18" charset="0"/>
              <a:cs typeface="Times New Roman" panose="02020603050405020304" pitchFamily="18" charset="0"/>
            </a:endParaRPr>
          </a:p>
        </p:txBody>
      </p:sp>
    </p:spTree>
    <p:extLst>
      <p:ext uri="{BB962C8B-B14F-4D97-AF65-F5344CB8AC3E}">
        <p14:creationId xmlns="" xmlns:p14="http://schemas.microsoft.com/office/powerpoint/2010/main" val="13745231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othecary">
  <a:themeElements>
    <a:clrScheme name="Apothecary">
      <a:dk1>
        <a:sysClr val="windowText" lastClr="000000"/>
      </a:dk1>
      <a:lt1>
        <a:sysClr val="window" lastClr="FFFFFF"/>
      </a:lt1>
      <a:dk2>
        <a:srgbClr val="564B3C"/>
      </a:dk2>
      <a:lt2>
        <a:srgbClr val="ECEDD1"/>
      </a:lt2>
      <a:accent1>
        <a:srgbClr val="93A299"/>
      </a:accent1>
      <a:accent2>
        <a:srgbClr val="CF543F"/>
      </a:accent2>
      <a:accent3>
        <a:srgbClr val="B5AE53"/>
      </a:accent3>
      <a:accent4>
        <a:srgbClr val="848058"/>
      </a:accent4>
      <a:accent5>
        <a:srgbClr val="E8B54D"/>
      </a:accent5>
      <a:accent6>
        <a:srgbClr val="786C71"/>
      </a:accent6>
      <a:hlink>
        <a:srgbClr val="CCCC00"/>
      </a:hlink>
      <a:folHlink>
        <a:srgbClr val="B2B2B2"/>
      </a:folHlink>
    </a:clrScheme>
    <a:fontScheme name="Apothecary">
      <a:majorFont>
        <a:latin typeface="Book Antiqua"/>
        <a:ea typeface=""/>
        <a:cs typeface=""/>
        <a:font script="Jpan" typeface="HGS明朝B"/>
        <a:font script="Hang" typeface="HY견명조"/>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a:ea typeface=""/>
        <a:cs typeface=""/>
        <a:font script="Jpan" typeface="ＭＳ ゴシック"/>
        <a:font script="Hang" typeface="HY견명조"/>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Apothecary">
      <a:fillStyleLst>
        <a:solidFill>
          <a:schemeClr val="phClr"/>
        </a:solidFill>
        <a:gradFill rotWithShape="1">
          <a:gsLst>
            <a:gs pos="0">
              <a:schemeClr val="phClr">
                <a:tint val="1000"/>
                <a:satMod val="100000"/>
              </a:schemeClr>
            </a:gs>
            <a:gs pos="68000">
              <a:schemeClr val="phClr">
                <a:tint val="77000"/>
                <a:satMod val="100000"/>
              </a:schemeClr>
            </a:gs>
            <a:gs pos="81000">
              <a:schemeClr val="phClr">
                <a:tint val="79000"/>
                <a:satMod val="100000"/>
              </a:schemeClr>
            </a:gs>
            <a:gs pos="86000">
              <a:schemeClr val="phClr">
                <a:tint val="73000"/>
                <a:satMod val="100000"/>
              </a:schemeClr>
            </a:gs>
            <a:gs pos="100000">
              <a:schemeClr val="phClr">
                <a:tint val="35000"/>
                <a:satMod val="100000"/>
              </a:schemeClr>
            </a:gs>
          </a:gsLst>
          <a:lin ang="5400000" scaled="0"/>
        </a:gradFill>
        <a:gradFill rotWithShape="1">
          <a:gsLst>
            <a:gs pos="0">
              <a:schemeClr val="phClr">
                <a:tint val="73000"/>
                <a:shade val="100000"/>
                <a:satMod val="150000"/>
              </a:schemeClr>
            </a:gs>
            <a:gs pos="25000">
              <a:schemeClr val="phClr">
                <a:tint val="96000"/>
                <a:shade val="80000"/>
                <a:satMod val="105000"/>
              </a:schemeClr>
            </a:gs>
            <a:gs pos="38000">
              <a:schemeClr val="phClr">
                <a:tint val="96000"/>
                <a:shade val="59000"/>
                <a:satMod val="120000"/>
              </a:schemeClr>
            </a:gs>
            <a:gs pos="55000">
              <a:schemeClr val="phClr">
                <a:tint val="100000"/>
                <a:shade val="57000"/>
                <a:satMod val="120000"/>
              </a:schemeClr>
            </a:gs>
            <a:gs pos="80000">
              <a:schemeClr val="phClr">
                <a:tint val="100000"/>
                <a:shade val="56000"/>
                <a:satMod val="145000"/>
              </a:schemeClr>
            </a:gs>
            <a:gs pos="88000">
              <a:schemeClr val="phClr">
                <a:tint val="100000"/>
                <a:shade val="63000"/>
                <a:satMod val="160000"/>
              </a:schemeClr>
            </a:gs>
            <a:gs pos="100000">
              <a:schemeClr val="phClr">
                <a:tint val="99000"/>
                <a:shade val="100000"/>
                <a:satMod val="155000"/>
              </a:schemeClr>
            </a:gs>
          </a:gsLst>
          <a:lin ang="54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scene3d>
            <a:camera prst="orthographicFront">
              <a:rot lat="0" lon="0" rev="0"/>
            </a:camera>
            <a:lightRig rig="glow" dir="tl">
              <a:rot lat="0" lon="0" rev="1800000"/>
            </a:lightRig>
          </a:scene3d>
          <a:sp3d contourW="10160" prstMaterial="dkEdge">
            <a:bevelT w="0" h="0" prst="angle"/>
            <a:contourClr>
              <a:schemeClr val="phClr">
                <a:shade val="30000"/>
                <a:satMod val="150000"/>
              </a:schemeClr>
            </a:contourClr>
          </a:sp3d>
        </a:effectStyle>
        <a:effectStyle>
          <a:effectLst>
            <a:glow rad="50800">
              <a:schemeClr val="phClr">
                <a:tint val="68000"/>
                <a:shade val="93000"/>
                <a:alpha val="37000"/>
                <a:satMod val="250000"/>
              </a:schemeClr>
            </a:glow>
          </a:effectLst>
          <a:scene3d>
            <a:camera prst="orthographicFront">
              <a:rot lat="0" lon="0" rev="0"/>
            </a:camera>
            <a:lightRig rig="glow" dir="t">
              <a:rot lat="0" lon="0" rev="1800000"/>
            </a:lightRig>
          </a:scene3d>
          <a:sp3d contourW="10160" prstMaterial="dkEdge">
            <a:bevelT w="20320" h="19050" prst="angle"/>
            <a:contourClr>
              <a:schemeClr val="phClr">
                <a:shade val="30000"/>
                <a:satMod val="150000"/>
              </a:schemeClr>
            </a:contourClr>
          </a:sp3d>
        </a:effectStyle>
      </a:effectStyleLst>
      <a:bgFillStyleLst>
        <a:solidFill>
          <a:schemeClr val="phClr"/>
        </a:solidFill>
        <a:solidFill>
          <a:schemeClr val="phClr">
            <a:tint val="93000"/>
            <a:satMod val="140000"/>
          </a:schemeClr>
        </a:solidFill>
        <a:blipFill rotWithShape="1">
          <a:blip xmlns:r="http://schemas.openxmlformats.org/officeDocument/2006/relationships" r:embed="rId1">
            <a:duotone>
              <a:schemeClr val="phClr">
                <a:tint val="70000"/>
                <a:satMod val="170000"/>
              </a:schemeClr>
              <a:schemeClr val="phClr">
                <a:shade val="70000"/>
                <a:satMod val="13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Apothecary</Template>
  <TotalTime>59</TotalTime>
  <Words>2292</Words>
  <Application>Microsoft Office PowerPoint</Application>
  <PresentationFormat>On-screen Show (4:3)</PresentationFormat>
  <Paragraphs>88</Paragraphs>
  <Slides>10</Slides>
  <Notes>6</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Apothecary</vt:lpstr>
      <vt:lpstr>ENTREPRENEURSHIP</vt:lpstr>
      <vt:lpstr>Introduction </vt:lpstr>
      <vt:lpstr>Description of the business plan in context to key traits, characteristics, attributes and motivations of entrepreneurs and of small business owners  </vt:lpstr>
      <vt:lpstr>Comparison and contrast between ‘for profit’ and ‘not for profit’ organizations </vt:lpstr>
      <vt:lpstr>Contextual Empirical examples</vt:lpstr>
      <vt:lpstr>Academic theory related to business start-up, development and youth </vt:lpstr>
      <vt:lpstr>Wide appreciation of support systems for business start up and the processes of growth and development </vt:lpstr>
      <vt:lpstr>Key stakeholders and their roles </vt:lpstr>
      <vt:lpstr>Conclusion </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ENTREPRENEURSHIP</dc:title>
  <dc:creator>19024842</dc:creator>
  <cp:lastModifiedBy>Windows 10</cp:lastModifiedBy>
  <cp:revision>34</cp:revision>
  <dcterms:created xsi:type="dcterms:W3CDTF">2019-02-28T15:39:45Z</dcterms:created>
  <dcterms:modified xsi:type="dcterms:W3CDTF">2019-04-11T19:36:35Z</dcterms:modified>
</cp:coreProperties>
</file>