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7" r:id="rId1"/>
  </p:sldMasterIdLst>
  <p:sldIdLst>
    <p:sldId id="257" r:id="rId2"/>
    <p:sldId id="258" r:id="rId3"/>
    <p:sldId id="259" r:id="rId4"/>
    <p:sldId id="260" r:id="rId5"/>
    <p:sldId id="262" r:id="rId6"/>
    <p:sldId id="261" r:id="rId7"/>
    <p:sldId id="263" r:id="rId8"/>
  </p:sldIdLst>
  <p:sldSz cx="12192000" cy="6858000"/>
  <p:notesSz cx="6858000" cy="9144000"/>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DCC7ED-1F5E-4D15-A63C-2621B921E9C4}" v="1666" dt="2021-10-27T00:37:16.954"/>
    <p1510:client id="{1132FBC5-69C6-5114-0BE3-87903CB9911C}" v="352" dt="2021-10-28T16:31:29.177"/>
    <p1510:client id="{1E4BF9CB-B5D6-7AE4-7E59-F1D05533AB01}" v="921" dt="2021-10-28T14:37:06.864"/>
    <p1510:client id="{21871F80-FABD-A5CE-0B40-8DD35656B1C6}" v="56" dt="2021-10-28T10:41:38.961"/>
    <p1510:client id="{790AC1FA-068D-ED69-6BEE-3F29E7E11137}" v="210" dt="2021-10-29T16:09:15.929"/>
    <p1510:client id="{97B5A954-5A2E-68A0-6AB8-DCF0EF277081}" v="37" dt="2021-10-27T15:37:07.817"/>
    <p1510:client id="{9F9A3CE9-E738-E862-C199-92999122AC39}" v="1303" dt="2021-10-27T18:46:19.4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104469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10/29/2021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346686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3607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10/29/2021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2930313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10/29/2021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82261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10/29/2021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82240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9816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477585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549029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4327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53082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19546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38162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11635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9426041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20145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10/29/2021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1297847"/>
      </p:ext>
    </p:extLst>
  </p:cSld>
  <p:clrMap bg1="lt1" tx1="dk1" bg2="lt2" tx2="dk2" accent1="accent1" accent2="accent2" accent3="accent3" accent4="accent4" accent5="accent5" accent6="accent6" hlink="hlink" folHlink="folHlink"/>
  <p:sldLayoutIdLst>
    <p:sldLayoutId id="2147484018" r:id="rId1"/>
    <p:sldLayoutId id="2147484019" r:id="rId2"/>
    <p:sldLayoutId id="2147484020" r:id="rId3"/>
    <p:sldLayoutId id="2147484021" r:id="rId4"/>
    <p:sldLayoutId id="2147484022" r:id="rId5"/>
    <p:sldLayoutId id="2147484023" r:id="rId6"/>
    <p:sldLayoutId id="2147484024" r:id="rId7"/>
    <p:sldLayoutId id="2147484025" r:id="rId8"/>
    <p:sldLayoutId id="2147484026" r:id="rId9"/>
    <p:sldLayoutId id="2147484027" r:id="rId10"/>
    <p:sldLayoutId id="2147484028" r:id="rId11"/>
    <p:sldLayoutId id="2147484029" r:id="rId12"/>
    <p:sldLayoutId id="2147484030" r:id="rId13"/>
    <p:sldLayoutId id="2147484031" r:id="rId14"/>
    <p:sldLayoutId id="2147484032" r:id="rId15"/>
    <p:sldLayoutId id="2147484033"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7" name="Rectangle 1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8" name="Straight Connector 1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9" name="Straight Connector 1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2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Isosceles Triangle 2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Freeform: Shape 3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40D98A-1461-496A-9497-6F881604136E}"/>
              </a:ext>
            </a:extLst>
          </p:cNvPr>
          <p:cNvSpPr>
            <a:spLocks noGrp="1"/>
          </p:cNvSpPr>
          <p:nvPr>
            <p:ph type="title"/>
          </p:nvPr>
        </p:nvSpPr>
        <p:spPr>
          <a:xfrm>
            <a:off x="7181723" y="609600"/>
            <a:ext cx="4512989" cy="2227730"/>
          </a:xfrm>
        </p:spPr>
        <p:txBody>
          <a:bodyPr vert="horz" lIns="91440" tIns="45720" rIns="91440" bIns="45720" rtlCol="0" anchor="ctr">
            <a:noAutofit/>
          </a:bodyPr>
          <a:lstStyle/>
          <a:p>
            <a:pPr>
              <a:lnSpc>
                <a:spcPct val="90000"/>
              </a:lnSpc>
            </a:pPr>
            <a:r>
              <a:rPr lang="en-US" sz="2400" dirty="0">
                <a:solidFill>
                  <a:schemeClr val="tx1"/>
                </a:solidFill>
                <a:latin typeface="Arial"/>
                <a:cs typeface="Arial"/>
              </a:rPr>
              <a:t>Student ID: 1808294</a:t>
            </a:r>
            <a:br>
              <a:rPr lang="en-US" sz="2400" dirty="0">
                <a:latin typeface="Arial"/>
                <a:cs typeface="Arial"/>
              </a:rPr>
            </a:br>
            <a:br>
              <a:rPr lang="en-US" sz="2400" dirty="0">
                <a:latin typeface="Arial"/>
                <a:cs typeface="Arial"/>
              </a:rPr>
            </a:br>
            <a:r>
              <a:rPr lang="en-US" sz="2400" dirty="0">
                <a:solidFill>
                  <a:schemeClr val="tx1"/>
                </a:solidFill>
                <a:latin typeface="Arial"/>
                <a:cs typeface="Arial"/>
              </a:rPr>
              <a:t>Student Name: Sabrina </a:t>
            </a:r>
            <a:r>
              <a:rPr lang="en-US" sz="2400" err="1">
                <a:solidFill>
                  <a:schemeClr val="tx1"/>
                </a:solidFill>
                <a:latin typeface="Arial"/>
                <a:cs typeface="Arial"/>
              </a:rPr>
              <a:t>Gneri</a:t>
            </a:r>
            <a:r>
              <a:rPr lang="en-US" sz="2400" dirty="0">
                <a:solidFill>
                  <a:schemeClr val="tx1"/>
                </a:solidFill>
                <a:latin typeface="Arial"/>
                <a:cs typeface="Arial"/>
              </a:rPr>
              <a:t> </a:t>
            </a:r>
            <a:br>
              <a:rPr lang="en-US" sz="2400" dirty="0">
                <a:latin typeface="Arial"/>
                <a:cs typeface="Arial"/>
              </a:rPr>
            </a:br>
            <a:br>
              <a:rPr lang="en-US" sz="2400" dirty="0"/>
            </a:br>
            <a:r>
              <a:rPr lang="en-US" sz="2400">
                <a:solidFill>
                  <a:schemeClr val="tx1"/>
                </a:solidFill>
                <a:latin typeface="Arial"/>
                <a:cs typeface="Arial"/>
              </a:rPr>
              <a:t>Word count: 480</a:t>
            </a:r>
            <a:br>
              <a:rPr lang="en-US" sz="2400" dirty="0">
                <a:latin typeface="Arial"/>
                <a:cs typeface="Arial"/>
              </a:rPr>
            </a:br>
            <a:br>
              <a:rPr lang="en-US" sz="2400" dirty="0">
                <a:latin typeface="Arial"/>
                <a:cs typeface="Arial"/>
              </a:rPr>
            </a:br>
            <a:r>
              <a:rPr lang="en-US" sz="2400">
                <a:solidFill>
                  <a:schemeClr val="tx1"/>
                </a:solidFill>
                <a:latin typeface="Arial"/>
                <a:cs typeface="Arial"/>
              </a:rPr>
              <a:t>Date of submission: 5th </a:t>
            </a:r>
            <a:r>
              <a:rPr lang="en-US" sz="2400" dirty="0">
                <a:solidFill>
                  <a:schemeClr val="tx1"/>
                </a:solidFill>
                <a:latin typeface="Arial"/>
                <a:cs typeface="Arial"/>
              </a:rPr>
              <a:t>November 2021</a:t>
            </a:r>
          </a:p>
        </p:txBody>
      </p:sp>
      <p:pic>
        <p:nvPicPr>
          <p:cNvPr id="4" name="Picture 4">
            <a:extLst>
              <a:ext uri="{FF2B5EF4-FFF2-40B4-BE49-F238E27FC236}">
                <a16:creationId xmlns:a16="http://schemas.microsoft.com/office/drawing/2014/main" id="{1E64BAD9-65F4-4A6B-80A5-F8BC5B6B4AAE}"/>
              </a:ext>
            </a:extLst>
          </p:cNvPr>
          <p:cNvPicPr>
            <a:picLocks noChangeAspect="1"/>
          </p:cNvPicPr>
          <p:nvPr/>
        </p:nvPicPr>
        <p:blipFill rotWithShape="1">
          <a:blip r:embed="rId2"/>
          <a:srcRect t="9284" b="11080"/>
          <a:stretch/>
        </p:blipFill>
        <p:spPr>
          <a:xfrm>
            <a:off x="757251" y="2558377"/>
            <a:ext cx="3856774" cy="1830144"/>
          </a:xfrm>
          <a:prstGeom prst="rect">
            <a:avLst/>
          </a:prstGeom>
        </p:spPr>
      </p:pic>
      <p:sp>
        <p:nvSpPr>
          <p:cNvPr id="8" name="Content Placeholder 7">
            <a:extLst>
              <a:ext uri="{FF2B5EF4-FFF2-40B4-BE49-F238E27FC236}">
                <a16:creationId xmlns:a16="http://schemas.microsoft.com/office/drawing/2014/main" id="{62423875-9ADE-4CA4-ABBF-BD08E66BE09F}"/>
              </a:ext>
            </a:extLst>
          </p:cNvPr>
          <p:cNvSpPr>
            <a:spLocks noGrp="1"/>
          </p:cNvSpPr>
          <p:nvPr>
            <p:ph idx="1"/>
          </p:nvPr>
        </p:nvSpPr>
        <p:spPr>
          <a:xfrm>
            <a:off x="7023574" y="3297404"/>
            <a:ext cx="4512988" cy="3317938"/>
          </a:xfrm>
        </p:spPr>
        <p:txBody>
          <a:bodyPr vert="horz" lIns="91440" tIns="45720" rIns="91440" bIns="45720" rtlCol="0" anchor="t">
            <a:normAutofit/>
          </a:bodyPr>
          <a:lstStyle/>
          <a:p>
            <a:r>
              <a:rPr lang="en-US" sz="2400" dirty="0">
                <a:solidFill>
                  <a:schemeClr val="tx1"/>
                </a:solidFill>
                <a:latin typeface="Arial"/>
                <a:cs typeface="Arial"/>
              </a:rPr>
              <a:t>Course: BSc(Hons) Health and Social Care </a:t>
            </a:r>
          </a:p>
          <a:p>
            <a:r>
              <a:rPr lang="en-US" sz="2400" dirty="0">
                <a:solidFill>
                  <a:schemeClr val="tx1"/>
                </a:solidFill>
                <a:latin typeface="Arial"/>
                <a:cs typeface="Arial"/>
              </a:rPr>
              <a:t>Module: Independent Project (BMHP6020_LON)</a:t>
            </a:r>
          </a:p>
          <a:p>
            <a:r>
              <a:rPr lang="en-US" sz="2400" dirty="0">
                <a:solidFill>
                  <a:schemeClr val="tx1"/>
                </a:solidFill>
                <a:latin typeface="Arial"/>
                <a:cs typeface="Arial"/>
              </a:rPr>
              <a:t>Assessment Title: Stage 1-Project Proposal</a:t>
            </a:r>
          </a:p>
          <a:p>
            <a:r>
              <a:rPr lang="en-US" sz="2400" dirty="0">
                <a:solidFill>
                  <a:schemeClr val="tx1"/>
                </a:solidFill>
                <a:latin typeface="Arial"/>
                <a:cs typeface="Arial"/>
              </a:rPr>
              <a:t>Output: Dissertation </a:t>
            </a:r>
          </a:p>
        </p:txBody>
      </p:sp>
    </p:spTree>
    <p:extLst>
      <p:ext uri="{BB962C8B-B14F-4D97-AF65-F5344CB8AC3E}">
        <p14:creationId xmlns:p14="http://schemas.microsoft.com/office/powerpoint/2010/main" val="690748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4E585-1A5D-4EED-9AF1-4C88EF65AB9F}"/>
              </a:ext>
            </a:extLst>
          </p:cNvPr>
          <p:cNvSpPr>
            <a:spLocks noGrp="1"/>
          </p:cNvSpPr>
          <p:nvPr>
            <p:ph type="title"/>
          </p:nvPr>
        </p:nvSpPr>
        <p:spPr>
          <a:xfrm>
            <a:off x="1065523" y="48883"/>
            <a:ext cx="8596668" cy="1320800"/>
          </a:xfrm>
        </p:spPr>
        <p:txBody>
          <a:bodyPr>
            <a:normAutofit/>
          </a:bodyPr>
          <a:lstStyle/>
          <a:p>
            <a:r>
              <a:rPr lang="en-US" sz="3200" dirty="0">
                <a:latin typeface="Arial"/>
                <a:cs typeface="Arial"/>
              </a:rPr>
              <a:t>Importance of primary care in prevention of childhood Obesity </a:t>
            </a:r>
          </a:p>
        </p:txBody>
      </p:sp>
      <p:sp>
        <p:nvSpPr>
          <p:cNvPr id="3" name="Content Placeholder 2">
            <a:extLst>
              <a:ext uri="{FF2B5EF4-FFF2-40B4-BE49-F238E27FC236}">
                <a16:creationId xmlns:a16="http://schemas.microsoft.com/office/drawing/2014/main" id="{0B1D12C3-57A6-4F36-B339-54FD4BA8AF68}"/>
              </a:ext>
            </a:extLst>
          </p:cNvPr>
          <p:cNvSpPr>
            <a:spLocks noGrp="1"/>
          </p:cNvSpPr>
          <p:nvPr>
            <p:ph idx="1"/>
          </p:nvPr>
        </p:nvSpPr>
        <p:spPr>
          <a:xfrm>
            <a:off x="749220" y="2635041"/>
            <a:ext cx="8754818" cy="3880773"/>
          </a:xfrm>
        </p:spPr>
        <p:txBody>
          <a:bodyPr vert="horz" lIns="91440" tIns="45720" rIns="91440" bIns="45720" rtlCol="0" anchor="t">
            <a:normAutofit fontScale="92500" lnSpcReduction="10000"/>
          </a:bodyPr>
          <a:lstStyle/>
          <a:p>
            <a:r>
              <a:rPr lang="en-US" b="1" i="1" dirty="0">
                <a:solidFill>
                  <a:schemeClr val="accent1">
                    <a:lumMod val="50000"/>
                  </a:schemeClr>
                </a:solidFill>
                <a:latin typeface="Arial"/>
                <a:cs typeface="Arial"/>
              </a:rPr>
              <a:t>Objective 1</a:t>
            </a:r>
            <a:r>
              <a:rPr lang="en-US" dirty="0">
                <a:latin typeface="Arial"/>
                <a:cs typeface="Arial"/>
              </a:rPr>
              <a:t>: To explore the main causes and consequences of childhood Obesity in England.</a:t>
            </a:r>
            <a:endParaRPr lang="en-US">
              <a:latin typeface="Arial"/>
              <a:cs typeface="Arial"/>
            </a:endParaRPr>
          </a:p>
          <a:p>
            <a:pPr>
              <a:buClr>
                <a:srgbClr val="EB3D9F"/>
              </a:buClr>
            </a:pPr>
            <a:endParaRPr lang="en-US" dirty="0">
              <a:latin typeface="Arial"/>
              <a:cs typeface="Arial"/>
            </a:endParaRPr>
          </a:p>
          <a:p>
            <a:pPr>
              <a:buClr>
                <a:srgbClr val="EB3D9F"/>
              </a:buClr>
            </a:pPr>
            <a:r>
              <a:rPr lang="en-US" b="1" i="1" dirty="0">
                <a:solidFill>
                  <a:schemeClr val="accent1">
                    <a:lumMod val="50000"/>
                  </a:schemeClr>
                </a:solidFill>
                <a:latin typeface="Arial"/>
                <a:cs typeface="Arial"/>
              </a:rPr>
              <a:t>Objective 2:</a:t>
            </a:r>
            <a:r>
              <a:rPr lang="en-US" dirty="0">
                <a:latin typeface="Arial"/>
                <a:cs typeface="Arial"/>
              </a:rPr>
              <a:t> To evaluate the current policies and institution related to reduce and prevent England's state of childhood Obesity.</a:t>
            </a:r>
            <a:endParaRPr lang="en-US">
              <a:latin typeface="Arial"/>
              <a:cs typeface="Arial"/>
            </a:endParaRPr>
          </a:p>
          <a:p>
            <a:pPr>
              <a:buClr>
                <a:srgbClr val="EB3D9F"/>
              </a:buClr>
            </a:pPr>
            <a:endParaRPr lang="en-US" dirty="0">
              <a:latin typeface="Arial"/>
              <a:cs typeface="Arial"/>
            </a:endParaRPr>
          </a:p>
          <a:p>
            <a:pPr>
              <a:buClr>
                <a:srgbClr val="EB3D9F"/>
              </a:buClr>
            </a:pPr>
            <a:r>
              <a:rPr lang="en-US" b="1" i="1" dirty="0">
                <a:solidFill>
                  <a:schemeClr val="accent1">
                    <a:lumMod val="50000"/>
                  </a:schemeClr>
                </a:solidFill>
                <a:latin typeface="Arial"/>
                <a:cs typeface="Arial"/>
              </a:rPr>
              <a:t>Objective 3:</a:t>
            </a:r>
            <a:r>
              <a:rPr lang="en-US" dirty="0">
                <a:latin typeface="Arial"/>
                <a:cs typeface="Arial"/>
              </a:rPr>
              <a:t> To analyses the importance of the strategy and the plan for action Made </a:t>
            </a:r>
            <a:r>
              <a:rPr lang="en-US">
                <a:latin typeface="Arial"/>
                <a:cs typeface="Arial"/>
              </a:rPr>
              <a:t>by GOV.UK and other organizations  and to analyse the importance of support </a:t>
            </a:r>
            <a:r>
              <a:rPr lang="en-US" dirty="0">
                <a:latin typeface="Arial"/>
                <a:cs typeface="Arial"/>
              </a:rPr>
              <a:t>by family, friends.</a:t>
            </a:r>
            <a:endParaRPr lang="en-US" dirty="0">
              <a:latin typeface="Arial"/>
              <a:ea typeface="+mn-lt"/>
              <a:cs typeface="Arial"/>
            </a:endParaRPr>
          </a:p>
          <a:p>
            <a:pPr>
              <a:buClr>
                <a:srgbClr val="EB3D9F"/>
              </a:buClr>
            </a:pPr>
            <a:endParaRPr lang="en-US" dirty="0">
              <a:latin typeface="Arial"/>
              <a:cs typeface="Arial"/>
            </a:endParaRPr>
          </a:p>
          <a:p>
            <a:pPr>
              <a:buClr>
                <a:srgbClr val="EB3D9F"/>
              </a:buClr>
            </a:pPr>
            <a:r>
              <a:rPr lang="en-US" b="1" i="1" dirty="0">
                <a:solidFill>
                  <a:schemeClr val="accent1">
                    <a:lumMod val="50000"/>
                  </a:schemeClr>
                </a:solidFill>
                <a:latin typeface="Arial"/>
                <a:cs typeface="Arial"/>
              </a:rPr>
              <a:t>Objective 4:</a:t>
            </a:r>
            <a:r>
              <a:rPr lang="en-US" dirty="0">
                <a:latin typeface="Arial"/>
                <a:cs typeface="Arial"/>
              </a:rPr>
              <a:t> To review the role of  health care professionals in preventing and treating the childhood Obesity.</a:t>
            </a:r>
            <a:endParaRPr lang="en-US" dirty="0">
              <a:latin typeface="Arial"/>
              <a:ea typeface="+mn-lt"/>
              <a:cs typeface="Arial"/>
            </a:endParaRPr>
          </a:p>
        </p:txBody>
      </p:sp>
      <p:sp>
        <p:nvSpPr>
          <p:cNvPr id="5" name="TextBox 4">
            <a:extLst>
              <a:ext uri="{FF2B5EF4-FFF2-40B4-BE49-F238E27FC236}">
                <a16:creationId xmlns:a16="http://schemas.microsoft.com/office/drawing/2014/main" id="{A4DF6FC0-04CF-4439-A7B4-33AA91EDF5E2}"/>
              </a:ext>
            </a:extLst>
          </p:cNvPr>
          <p:cNvSpPr txBox="1"/>
          <p:nvPr/>
        </p:nvSpPr>
        <p:spPr>
          <a:xfrm>
            <a:off x="1072551" y="1173193"/>
            <a:ext cx="717142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accent1">
                    <a:lumMod val="50000"/>
                  </a:schemeClr>
                </a:solidFill>
                <a:ea typeface="+mn-lt"/>
                <a:cs typeface="+mn-lt"/>
              </a:rPr>
              <a:t>The aims</a:t>
            </a:r>
            <a:r>
              <a:rPr lang="en-US">
                <a:ea typeface="+mn-lt"/>
                <a:cs typeface="+mn-lt"/>
              </a:rPr>
              <a:t> of the selected theme is to investigate the </a:t>
            </a:r>
            <a:r>
              <a:rPr lang="en-US" dirty="0">
                <a:ea typeface="+mn-lt"/>
                <a:cs typeface="+mn-lt"/>
              </a:rPr>
              <a:t>importance of good primary care for the prevention of pediatric obesity and to improve all the sectors involved in maintaining a good standard of health and for a good conduct of life.</a:t>
            </a:r>
            <a:endParaRPr lang="en-US" dirty="0"/>
          </a:p>
          <a:p>
            <a:endParaRPr lang="en-US" dirty="0"/>
          </a:p>
        </p:txBody>
      </p:sp>
    </p:spTree>
    <p:extLst>
      <p:ext uri="{BB962C8B-B14F-4D97-AF65-F5344CB8AC3E}">
        <p14:creationId xmlns:p14="http://schemas.microsoft.com/office/powerpoint/2010/main" val="1844227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D240A-C157-48BF-8715-3216D71B7767}"/>
              </a:ext>
            </a:extLst>
          </p:cNvPr>
          <p:cNvSpPr>
            <a:spLocks noGrp="1"/>
          </p:cNvSpPr>
          <p:nvPr>
            <p:ph type="title"/>
          </p:nvPr>
        </p:nvSpPr>
        <p:spPr>
          <a:xfrm flipH="1" flipV="1">
            <a:off x="115625" y="-39297"/>
            <a:ext cx="202275" cy="188821"/>
          </a:xfrm>
        </p:spPr>
        <p:txBody>
          <a:bodyPr>
            <a:normAutofit fontScale="90000"/>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US"/>
          </a:p>
        </p:txBody>
      </p:sp>
      <p:sp>
        <p:nvSpPr>
          <p:cNvPr id="3" name="Content Placeholder 2">
            <a:extLst>
              <a:ext uri="{FF2B5EF4-FFF2-40B4-BE49-F238E27FC236}">
                <a16:creationId xmlns:a16="http://schemas.microsoft.com/office/drawing/2014/main" id="{CD682127-0445-4410-8B52-D28FC1F8BBB9}"/>
              </a:ext>
            </a:extLst>
          </p:cNvPr>
          <p:cNvSpPr>
            <a:spLocks noGrp="1"/>
          </p:cNvSpPr>
          <p:nvPr>
            <p:ph idx="1"/>
          </p:nvPr>
        </p:nvSpPr>
        <p:spPr>
          <a:xfrm>
            <a:off x="576693" y="-456090"/>
            <a:ext cx="8596668" cy="3880773"/>
          </a:xfrm>
        </p:spPr>
        <p:txBody>
          <a:bodyPr vert="horz" lIns="91440" tIns="45720" rIns="91440" bIns="45720" rtlCol="0" anchor="t">
            <a:normAutofit/>
          </a:bodyPr>
          <a:lstStyle/>
          <a:p>
            <a:pPr marL="0" indent="0">
              <a:buNone/>
            </a:pPr>
            <a:endParaRPr lang="en-US" dirty="0"/>
          </a:p>
          <a:p>
            <a:pPr marL="0" indent="0">
              <a:buNone/>
            </a:pPr>
            <a:r>
              <a:rPr lang="en-US" sz="3200" dirty="0">
                <a:solidFill>
                  <a:schemeClr val="accent1">
                    <a:lumMod val="50000"/>
                  </a:schemeClr>
                </a:solidFill>
                <a:latin typeface="Arial"/>
                <a:cs typeface="Arial"/>
              </a:rPr>
              <a:t>                        Background</a:t>
            </a:r>
          </a:p>
        </p:txBody>
      </p:sp>
      <p:sp>
        <p:nvSpPr>
          <p:cNvPr id="4" name="Arrow: Down 3">
            <a:extLst>
              <a:ext uri="{FF2B5EF4-FFF2-40B4-BE49-F238E27FC236}">
                <a16:creationId xmlns:a16="http://schemas.microsoft.com/office/drawing/2014/main" id="{C10B4D72-3DC8-441C-A406-D887281366C7}"/>
              </a:ext>
            </a:extLst>
          </p:cNvPr>
          <p:cNvSpPr/>
          <p:nvPr/>
        </p:nvSpPr>
        <p:spPr>
          <a:xfrm rot="3180000">
            <a:off x="2362932" y="432722"/>
            <a:ext cx="603849" cy="84826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DA61983-EAC6-40D0-BE5F-4395959F3DC8}"/>
              </a:ext>
            </a:extLst>
          </p:cNvPr>
          <p:cNvSpPr txBox="1"/>
          <p:nvPr/>
        </p:nvSpPr>
        <p:spPr>
          <a:xfrm>
            <a:off x="223388" y="1014143"/>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ea typeface="+mn-lt"/>
                <a:cs typeface="+mn-lt"/>
              </a:rPr>
              <a:t>Youth Obesity or Pediatric Obesity is when youngsters are extremely overweight and have an excessive amount of fat in their body.</a:t>
            </a:r>
            <a:endParaRPr lang="en-US" dirty="0">
              <a:latin typeface="Arial"/>
            </a:endParaRPr>
          </a:p>
        </p:txBody>
      </p:sp>
      <p:sp>
        <p:nvSpPr>
          <p:cNvPr id="6" name="Arrow: Right 5">
            <a:extLst>
              <a:ext uri="{FF2B5EF4-FFF2-40B4-BE49-F238E27FC236}">
                <a16:creationId xmlns:a16="http://schemas.microsoft.com/office/drawing/2014/main" id="{3E7CDD19-7AA0-49D1-BAC7-BCECF8F9FB56}"/>
              </a:ext>
            </a:extLst>
          </p:cNvPr>
          <p:cNvSpPr/>
          <p:nvPr/>
        </p:nvSpPr>
        <p:spPr>
          <a:xfrm rot="5400000">
            <a:off x="905400" y="3316081"/>
            <a:ext cx="646982" cy="5319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5E40B14-0C5B-4357-B747-7B31CC1E0CBC}"/>
              </a:ext>
            </a:extLst>
          </p:cNvPr>
          <p:cNvSpPr txBox="1"/>
          <p:nvPr/>
        </p:nvSpPr>
        <p:spPr>
          <a:xfrm>
            <a:off x="122747" y="3803350"/>
            <a:ext cx="2743200"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latin typeface="Arial"/>
              <a:ea typeface="+mn-lt"/>
              <a:cs typeface="+mn-lt"/>
            </a:endParaRPr>
          </a:p>
          <a:p>
            <a:r>
              <a:rPr lang="en-US" dirty="0">
                <a:latin typeface="Arial"/>
                <a:ea typeface="+mn-lt"/>
                <a:cs typeface="+mn-lt"/>
              </a:rPr>
              <a:t>Pediatric Obesity can prompt genuine medical issues like diabetes, heart issue and malignancy in later life.</a:t>
            </a:r>
            <a:endParaRPr lang="en-US">
              <a:latin typeface="Arial"/>
              <a:cs typeface="Arial"/>
            </a:endParaRPr>
          </a:p>
        </p:txBody>
      </p:sp>
      <p:sp>
        <p:nvSpPr>
          <p:cNvPr id="8" name="TextBox 7">
            <a:extLst>
              <a:ext uri="{FF2B5EF4-FFF2-40B4-BE49-F238E27FC236}">
                <a16:creationId xmlns:a16="http://schemas.microsoft.com/office/drawing/2014/main" id="{AE1712C3-1B94-428D-939B-1DAD61C71FB8}"/>
              </a:ext>
            </a:extLst>
          </p:cNvPr>
          <p:cNvSpPr txBox="1"/>
          <p:nvPr/>
        </p:nvSpPr>
        <p:spPr>
          <a:xfrm>
            <a:off x="9553395" y="505328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10" name="Arrow: Down 9">
            <a:extLst>
              <a:ext uri="{FF2B5EF4-FFF2-40B4-BE49-F238E27FC236}">
                <a16:creationId xmlns:a16="http://schemas.microsoft.com/office/drawing/2014/main" id="{CD6E818F-BCB4-429D-99AE-6049927D8DB1}"/>
              </a:ext>
            </a:extLst>
          </p:cNvPr>
          <p:cNvSpPr/>
          <p:nvPr/>
        </p:nvSpPr>
        <p:spPr>
          <a:xfrm>
            <a:off x="4081674" y="592692"/>
            <a:ext cx="646980" cy="9776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BC6AB691-FFAB-48E2-B04B-29FF55808615}"/>
              </a:ext>
            </a:extLst>
          </p:cNvPr>
          <p:cNvSpPr txBox="1"/>
          <p:nvPr/>
        </p:nvSpPr>
        <p:spPr>
          <a:xfrm>
            <a:off x="3243532" y="1575758"/>
            <a:ext cx="2743200"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It has been evidenced that Youth Obesity in England is rising increasingly, in fact over 1 in 4 children are overweight</a:t>
            </a:r>
            <a:r>
              <a:rPr lang="en-US" sz="2000" dirty="0">
                <a:latin typeface="Arial"/>
                <a:cs typeface="Arial"/>
              </a:rPr>
              <a:t>.</a:t>
            </a:r>
          </a:p>
        </p:txBody>
      </p:sp>
      <p:sp>
        <p:nvSpPr>
          <p:cNvPr id="9" name="CasellaDiTesto 8">
            <a:extLst>
              <a:ext uri="{FF2B5EF4-FFF2-40B4-BE49-F238E27FC236}">
                <a16:creationId xmlns:a16="http://schemas.microsoft.com/office/drawing/2014/main" id="{802979D8-F044-7442-B5BF-723287AEA875}"/>
              </a:ext>
            </a:extLst>
          </p:cNvPr>
          <p:cNvSpPr txBox="1"/>
          <p:nvPr/>
        </p:nvSpPr>
        <p:spPr>
          <a:xfrm>
            <a:off x="5315465" y="2346410"/>
            <a:ext cx="1828800" cy="1828800"/>
          </a:xfrm>
          <a:prstGeom prst="rect">
            <a:avLst/>
          </a:prstGeom>
          <a:noFill/>
        </p:spPr>
        <p:txBody>
          <a:bodyPr wrap="square" rtlCol="0">
            <a:spAutoFit/>
          </a:bodyPr>
          <a:lstStyle/>
          <a:p>
            <a:pPr algn="l"/>
            <a:endParaRPr lang="it-GB"/>
          </a:p>
        </p:txBody>
      </p:sp>
      <p:sp>
        <p:nvSpPr>
          <p:cNvPr id="12" name="TextBox 11">
            <a:extLst>
              <a:ext uri="{FF2B5EF4-FFF2-40B4-BE49-F238E27FC236}">
                <a16:creationId xmlns:a16="http://schemas.microsoft.com/office/drawing/2014/main" id="{033941F1-643B-4353-9C47-DA21775AEE6A}"/>
              </a:ext>
            </a:extLst>
          </p:cNvPr>
          <p:cNvSpPr txBox="1"/>
          <p:nvPr/>
        </p:nvSpPr>
        <p:spPr>
          <a:xfrm>
            <a:off x="4724400" y="390489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13" name="Arrow: Down 12">
            <a:extLst>
              <a:ext uri="{FF2B5EF4-FFF2-40B4-BE49-F238E27FC236}">
                <a16:creationId xmlns:a16="http://schemas.microsoft.com/office/drawing/2014/main" id="{04BC66E9-B673-4BE7-9CE6-A06BC9CCF20D}"/>
              </a:ext>
            </a:extLst>
          </p:cNvPr>
          <p:cNvSpPr/>
          <p:nvPr/>
        </p:nvSpPr>
        <p:spPr>
          <a:xfrm rot="-2700000">
            <a:off x="6200933" y="245214"/>
            <a:ext cx="632603" cy="165339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A2D669A7-3182-481F-A2B3-E115052E86B0}"/>
              </a:ext>
            </a:extLst>
          </p:cNvPr>
          <p:cNvSpPr txBox="1"/>
          <p:nvPr/>
        </p:nvSpPr>
        <p:spPr>
          <a:xfrm>
            <a:off x="6491917" y="1718634"/>
            <a:ext cx="274320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Proper prevention measures should be put into place by parents, primary care, medical practitioners and mental health practitioners.</a:t>
            </a:r>
          </a:p>
          <a:p>
            <a:r>
              <a:rPr lang="en-US" dirty="0">
                <a:latin typeface="Arial"/>
                <a:cs typeface="Arial"/>
              </a:rPr>
              <a:t>This can be done through providing standardized care, promoting and encouraging healthy eating </a:t>
            </a:r>
          </a:p>
        </p:txBody>
      </p:sp>
      <p:sp>
        <p:nvSpPr>
          <p:cNvPr id="16" name="TextBox 15">
            <a:extLst>
              <a:ext uri="{FF2B5EF4-FFF2-40B4-BE49-F238E27FC236}">
                <a16:creationId xmlns:a16="http://schemas.microsoft.com/office/drawing/2014/main" id="{11F0765F-0897-45CA-A5B3-FC3351626130}"/>
              </a:ext>
            </a:extLst>
          </p:cNvPr>
          <p:cNvSpPr txBox="1"/>
          <p:nvPr/>
        </p:nvSpPr>
        <p:spPr>
          <a:xfrm>
            <a:off x="6231327" y="525366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15" name="Arrow: Down 14">
            <a:extLst>
              <a:ext uri="{FF2B5EF4-FFF2-40B4-BE49-F238E27FC236}">
                <a16:creationId xmlns:a16="http://schemas.microsoft.com/office/drawing/2014/main" id="{2496D33E-97F0-4DC8-9C7F-770D99D0C541}"/>
              </a:ext>
            </a:extLst>
          </p:cNvPr>
          <p:cNvSpPr/>
          <p:nvPr/>
        </p:nvSpPr>
        <p:spPr>
          <a:xfrm>
            <a:off x="4157156" y="3428626"/>
            <a:ext cx="531962" cy="963283"/>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a16="http://schemas.microsoft.com/office/drawing/2014/main" id="{3AD5B152-BEFC-4BB1-8A68-080003F965B0}"/>
              </a:ext>
            </a:extLst>
          </p:cNvPr>
          <p:cNvSpPr txBox="1"/>
          <p:nvPr/>
        </p:nvSpPr>
        <p:spPr>
          <a:xfrm>
            <a:off x="3185124" y="4565350"/>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Overweight and Obesity are considered a multivariate syndrome which can negatively affect the whole body functioning</a:t>
            </a:r>
          </a:p>
        </p:txBody>
      </p:sp>
    </p:spTree>
    <p:extLst>
      <p:ext uri="{BB962C8B-B14F-4D97-AF65-F5344CB8AC3E}">
        <p14:creationId xmlns:p14="http://schemas.microsoft.com/office/powerpoint/2010/main" val="657915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5718A-F935-4951-8223-41CC02AFF4DA}"/>
              </a:ext>
            </a:extLst>
          </p:cNvPr>
          <p:cNvSpPr>
            <a:spLocks noGrp="1"/>
          </p:cNvSpPr>
          <p:nvPr>
            <p:ph type="title"/>
          </p:nvPr>
        </p:nvSpPr>
        <p:spPr>
          <a:xfrm>
            <a:off x="734843" y="5751"/>
            <a:ext cx="8596668" cy="1320800"/>
          </a:xfrm>
        </p:spPr>
        <p:txBody>
          <a:bodyPr/>
          <a:lstStyle/>
          <a:p>
            <a:r>
              <a:rPr lang="en-US"/>
              <a:t>                      Methods-Resources</a:t>
            </a:r>
          </a:p>
        </p:txBody>
      </p:sp>
      <p:sp>
        <p:nvSpPr>
          <p:cNvPr id="3" name="Content Placeholder 2">
            <a:extLst>
              <a:ext uri="{FF2B5EF4-FFF2-40B4-BE49-F238E27FC236}">
                <a16:creationId xmlns:a16="http://schemas.microsoft.com/office/drawing/2014/main" id="{01E8AF76-D7AA-4D53-A999-2CCAD47D8EFE}"/>
              </a:ext>
            </a:extLst>
          </p:cNvPr>
          <p:cNvSpPr>
            <a:spLocks noGrp="1"/>
          </p:cNvSpPr>
          <p:nvPr>
            <p:ph idx="1"/>
          </p:nvPr>
        </p:nvSpPr>
        <p:spPr>
          <a:xfrm>
            <a:off x="174127" y="1355457"/>
            <a:ext cx="3147650" cy="1738547"/>
          </a:xfrm>
        </p:spPr>
        <p:txBody>
          <a:bodyPr vert="horz" lIns="91440" tIns="45720" rIns="91440" bIns="45720" rtlCol="0" anchor="t">
            <a:noAutofit/>
          </a:bodyPr>
          <a:lstStyle/>
          <a:p>
            <a:pPr marL="0" indent="0">
              <a:buNone/>
            </a:pPr>
            <a:r>
              <a:rPr lang="en-US" dirty="0">
                <a:latin typeface="Arial"/>
                <a:ea typeface="+mn-lt"/>
                <a:cs typeface="+mn-lt"/>
              </a:rPr>
              <a:t>the method of research related to this topic is </a:t>
            </a:r>
            <a:r>
              <a:rPr lang="en-US">
                <a:latin typeface="Arial"/>
                <a:ea typeface="+mn-lt"/>
                <a:cs typeface="+mn-lt"/>
              </a:rPr>
              <a:t>qualitative, explicit </a:t>
            </a:r>
            <a:r>
              <a:rPr lang="en-US" dirty="0">
                <a:latin typeface="Arial"/>
                <a:ea typeface="+mn-lt"/>
                <a:cs typeface="+mn-lt"/>
              </a:rPr>
              <a:t>information related with youngster weight, problems regarding primary care to improve prevention will be gathered from various sources. </a:t>
            </a:r>
            <a:endParaRPr lang="en-US" dirty="0">
              <a:latin typeface="Arial"/>
              <a:cs typeface="Arial"/>
            </a:endParaRPr>
          </a:p>
          <a:p>
            <a:pPr>
              <a:buClr>
                <a:srgbClr val="EB3D9F"/>
              </a:buClr>
            </a:pPr>
            <a:endParaRPr lang="en-US" sz="2000" dirty="0">
              <a:latin typeface="Arial"/>
              <a:cs typeface="Arial"/>
            </a:endParaRPr>
          </a:p>
          <a:p>
            <a:pPr>
              <a:buClr>
                <a:srgbClr val="EB3D9F"/>
              </a:buClr>
            </a:pPr>
            <a:endParaRPr lang="en-US" sz="2000" dirty="0">
              <a:latin typeface="Arial"/>
              <a:cs typeface="Arial"/>
            </a:endParaRPr>
          </a:p>
          <a:p>
            <a:pPr marL="0" indent="0">
              <a:buClr>
                <a:srgbClr val="EB3D9F"/>
              </a:buClr>
              <a:buNone/>
            </a:pPr>
            <a:endParaRPr lang="en-US" sz="2000" dirty="0">
              <a:latin typeface="Arial"/>
              <a:cs typeface="Arial"/>
            </a:endParaRPr>
          </a:p>
          <a:p>
            <a:pPr marL="0" indent="0">
              <a:buClr>
                <a:srgbClr val="EB3D9F"/>
              </a:buClr>
              <a:buNone/>
            </a:pPr>
            <a:endParaRPr lang="en-US" sz="2000" dirty="0">
              <a:latin typeface="Arial"/>
              <a:cs typeface="Arial"/>
            </a:endParaRPr>
          </a:p>
          <a:p>
            <a:pPr>
              <a:buClr>
                <a:srgbClr val="EB3D9F"/>
              </a:buClr>
            </a:pPr>
            <a:endParaRPr lang="en-US" sz="2000" dirty="0">
              <a:latin typeface="Arial"/>
              <a:cs typeface="Arial"/>
            </a:endParaRPr>
          </a:p>
          <a:p>
            <a:pPr>
              <a:buClr>
                <a:srgbClr val="EB3D9F"/>
              </a:buClr>
            </a:pPr>
            <a:endParaRPr lang="en-US" dirty="0"/>
          </a:p>
        </p:txBody>
      </p:sp>
      <p:sp>
        <p:nvSpPr>
          <p:cNvPr id="4" name="Arrow: Down 3">
            <a:extLst>
              <a:ext uri="{FF2B5EF4-FFF2-40B4-BE49-F238E27FC236}">
                <a16:creationId xmlns:a16="http://schemas.microsoft.com/office/drawing/2014/main" id="{F9105A6F-E51D-4160-85EE-DC603011DCAF}"/>
              </a:ext>
            </a:extLst>
          </p:cNvPr>
          <p:cNvSpPr/>
          <p:nvPr/>
        </p:nvSpPr>
        <p:spPr>
          <a:xfrm>
            <a:off x="4602854" y="553154"/>
            <a:ext cx="488830" cy="9776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A0D010D-89EA-4EF9-94F8-E17D337A08F6}"/>
              </a:ext>
            </a:extLst>
          </p:cNvPr>
          <p:cNvSpPr txBox="1"/>
          <p:nvPr/>
        </p:nvSpPr>
        <p:spPr>
          <a:xfrm>
            <a:off x="3846483" y="1531728"/>
            <a:ext cx="27432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this technique can help in acquiring inside and out comprehension on the fundamental subject and will permit in evaluating the significant topics with adaptability and honesty. </a:t>
            </a:r>
            <a:endParaRPr lang="en-US"/>
          </a:p>
        </p:txBody>
      </p:sp>
      <p:sp>
        <p:nvSpPr>
          <p:cNvPr id="6" name="Arrow: Down 5">
            <a:extLst>
              <a:ext uri="{FF2B5EF4-FFF2-40B4-BE49-F238E27FC236}">
                <a16:creationId xmlns:a16="http://schemas.microsoft.com/office/drawing/2014/main" id="{2CDFD4D8-1F39-4267-BD6E-5ECEA75C4459}"/>
              </a:ext>
            </a:extLst>
          </p:cNvPr>
          <p:cNvSpPr/>
          <p:nvPr/>
        </p:nvSpPr>
        <p:spPr>
          <a:xfrm rot="2340000">
            <a:off x="3249585" y="421961"/>
            <a:ext cx="488830" cy="9776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row: Down 6">
            <a:extLst>
              <a:ext uri="{FF2B5EF4-FFF2-40B4-BE49-F238E27FC236}">
                <a16:creationId xmlns:a16="http://schemas.microsoft.com/office/drawing/2014/main" id="{5E8AD6C0-8787-41D7-B350-BE32574FDD6C}"/>
              </a:ext>
            </a:extLst>
          </p:cNvPr>
          <p:cNvSpPr/>
          <p:nvPr/>
        </p:nvSpPr>
        <p:spPr>
          <a:xfrm rot="18720000">
            <a:off x="6260150" y="363766"/>
            <a:ext cx="488830" cy="117894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AB7EF5AF-A935-42E0-8815-9E80A59E59EA}"/>
              </a:ext>
            </a:extLst>
          </p:cNvPr>
          <p:cNvSpPr txBox="1"/>
          <p:nvPr/>
        </p:nvSpPr>
        <p:spPr>
          <a:xfrm>
            <a:off x="6805523" y="1485900"/>
            <a:ext cx="392214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Arial"/>
                <a:cs typeface="Arial"/>
              </a:rPr>
              <a:t>information will be gathered significantly through auxiliary information sources: wide assortment of writing sources, books, diaries, articles, papers and google-researcher.</a:t>
            </a:r>
            <a:endParaRPr lang="en-US"/>
          </a:p>
        </p:txBody>
      </p:sp>
      <p:sp>
        <p:nvSpPr>
          <p:cNvPr id="9" name="Arrow: Down 8">
            <a:extLst>
              <a:ext uri="{FF2B5EF4-FFF2-40B4-BE49-F238E27FC236}">
                <a16:creationId xmlns:a16="http://schemas.microsoft.com/office/drawing/2014/main" id="{7294AC17-B008-47EF-828E-BBA211FE0221}"/>
              </a:ext>
            </a:extLst>
          </p:cNvPr>
          <p:cNvSpPr/>
          <p:nvPr/>
        </p:nvSpPr>
        <p:spPr>
          <a:xfrm rot="1380000">
            <a:off x="4181418" y="3812322"/>
            <a:ext cx="488830" cy="9776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7B8520CC-D2A9-4FD6-A2E9-1ECD0200B8C5}"/>
              </a:ext>
            </a:extLst>
          </p:cNvPr>
          <p:cNvSpPr txBox="1"/>
          <p:nvPr/>
        </p:nvSpPr>
        <p:spPr>
          <a:xfrm>
            <a:off x="305160" y="3971386"/>
            <a:ext cx="4899804" cy="28418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Bef>
                <a:spcPts val="1000"/>
              </a:spcBef>
            </a:pPr>
            <a:endParaRPr lang="en-US" dirty="0">
              <a:ea typeface="+mn-lt"/>
              <a:cs typeface="+mn-lt"/>
            </a:endParaRPr>
          </a:p>
          <a:p>
            <a:pPr marL="285750" indent="-285750">
              <a:spcBef>
                <a:spcPts val="1000"/>
              </a:spcBef>
              <a:buFont typeface="Arial"/>
              <a:buChar char="•"/>
            </a:pPr>
            <a:endParaRPr lang="en-US" dirty="0">
              <a:ea typeface="+mn-lt"/>
              <a:cs typeface="+mn-lt"/>
            </a:endParaRPr>
          </a:p>
          <a:p>
            <a:pPr>
              <a:spcBef>
                <a:spcPts val="1000"/>
              </a:spcBef>
            </a:pPr>
            <a:r>
              <a:rPr lang="en-US" dirty="0">
                <a:latin typeface="Arial"/>
                <a:cs typeface="Arial"/>
              </a:rPr>
              <a:t>It very well may be expressed that data is taken distinctly from dependable and legitimate sources like UK Parliament articles, data distributed by Bupa UK(one of the main medical services foundations), National Audit Office </a:t>
            </a:r>
            <a:r>
              <a:rPr lang="en-US">
                <a:latin typeface="Arial"/>
                <a:cs typeface="Arial"/>
              </a:rPr>
              <a:t>UK, NHS and GOV.UK, WHO.</a:t>
            </a:r>
            <a:endParaRPr lang="en-US" dirty="0"/>
          </a:p>
        </p:txBody>
      </p:sp>
      <p:sp>
        <p:nvSpPr>
          <p:cNvPr id="12" name="TextBox 11">
            <a:extLst>
              <a:ext uri="{FF2B5EF4-FFF2-40B4-BE49-F238E27FC236}">
                <a16:creationId xmlns:a16="http://schemas.microsoft.com/office/drawing/2014/main" id="{71EE23B0-B9DE-4514-A8E5-F031125F9A32}"/>
              </a:ext>
            </a:extLst>
          </p:cNvPr>
          <p:cNvSpPr txBox="1"/>
          <p:nvPr/>
        </p:nvSpPr>
        <p:spPr>
          <a:xfrm>
            <a:off x="5536721" y="4745966"/>
            <a:ext cx="436784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Ethics in the study will be mantained through consideration of authentic sources,proper referencing and incorporating the aspects of integrity, </a:t>
            </a:r>
            <a:r>
              <a:rPr lang="en-US">
                <a:latin typeface="Arial"/>
                <a:cs typeface="Arial"/>
              </a:rPr>
              <a:t>honesty and confidentially.</a:t>
            </a:r>
            <a:endParaRPr lang="en-US" dirty="0">
              <a:latin typeface="Arial"/>
              <a:cs typeface="Arial"/>
            </a:endParaRPr>
          </a:p>
        </p:txBody>
      </p:sp>
      <p:sp>
        <p:nvSpPr>
          <p:cNvPr id="13" name="TextBox 12">
            <a:extLst>
              <a:ext uri="{FF2B5EF4-FFF2-40B4-BE49-F238E27FC236}">
                <a16:creationId xmlns:a16="http://schemas.microsoft.com/office/drawing/2014/main" id="{CA5E3423-38E3-4C17-BBAB-7688971320CC}"/>
              </a:ext>
            </a:extLst>
          </p:cNvPr>
          <p:cNvSpPr txBox="1"/>
          <p:nvPr/>
        </p:nvSpPr>
        <p:spPr>
          <a:xfrm>
            <a:off x="10309105" y="55502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11" name="Arrow: Down 10">
            <a:extLst>
              <a:ext uri="{FF2B5EF4-FFF2-40B4-BE49-F238E27FC236}">
                <a16:creationId xmlns:a16="http://schemas.microsoft.com/office/drawing/2014/main" id="{B41620CA-B18E-4AC4-86B7-5E5E9A7EFF61}"/>
              </a:ext>
            </a:extLst>
          </p:cNvPr>
          <p:cNvSpPr/>
          <p:nvPr/>
        </p:nvSpPr>
        <p:spPr>
          <a:xfrm rot="-1380000">
            <a:off x="5551760" y="3816815"/>
            <a:ext cx="488830" cy="9776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9021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16FDD-BC8E-4F98-A8B1-2CBA60239450}"/>
              </a:ext>
            </a:extLst>
          </p:cNvPr>
          <p:cNvSpPr>
            <a:spLocks noGrp="1"/>
          </p:cNvSpPr>
          <p:nvPr>
            <p:ph type="title"/>
          </p:nvPr>
        </p:nvSpPr>
        <p:spPr>
          <a:xfrm>
            <a:off x="3811598" y="92015"/>
            <a:ext cx="8596668" cy="1320800"/>
          </a:xfrm>
        </p:spPr>
        <p:txBody>
          <a:bodyPr/>
          <a:lstStyle/>
          <a:p>
            <a:r>
              <a:rPr lang="en-US" sz="4000" dirty="0">
                <a:latin typeface="Arial"/>
                <a:cs typeface="Arial"/>
              </a:rPr>
              <a:t>Timescale</a:t>
            </a:r>
            <a:r>
              <a:rPr lang="en-US" dirty="0"/>
              <a:t> </a:t>
            </a:r>
          </a:p>
        </p:txBody>
      </p:sp>
      <p:sp>
        <p:nvSpPr>
          <p:cNvPr id="3" name="Content Placeholder 2">
            <a:extLst>
              <a:ext uri="{FF2B5EF4-FFF2-40B4-BE49-F238E27FC236}">
                <a16:creationId xmlns:a16="http://schemas.microsoft.com/office/drawing/2014/main" id="{6FFC1E4F-7147-4291-9DC9-CD32E398794E}"/>
              </a:ext>
            </a:extLst>
          </p:cNvPr>
          <p:cNvSpPr>
            <a:spLocks noGrp="1"/>
          </p:cNvSpPr>
          <p:nvPr>
            <p:ph idx="1"/>
          </p:nvPr>
        </p:nvSpPr>
        <p:spPr>
          <a:xfrm>
            <a:off x="749221" y="1412966"/>
            <a:ext cx="8596668" cy="3880773"/>
          </a:xfrm>
        </p:spPr>
        <p:txBody>
          <a:bodyPr vert="horz" lIns="91440" tIns="45720" rIns="91440" bIns="45720" rtlCol="0" anchor="t">
            <a:normAutofit/>
          </a:bodyPr>
          <a:lstStyle/>
          <a:p>
            <a:endParaRPr lang="en-US" dirty="0">
              <a:latin typeface="Arial"/>
              <a:cs typeface="Arial"/>
            </a:endParaRPr>
          </a:p>
          <a:p>
            <a:pPr>
              <a:buClr>
                <a:srgbClr val="EB3D9F"/>
              </a:buClr>
            </a:pPr>
            <a:endParaRPr lang="en-US" dirty="0"/>
          </a:p>
        </p:txBody>
      </p:sp>
      <p:sp>
        <p:nvSpPr>
          <p:cNvPr id="4" name="Arrow: Down 3">
            <a:extLst>
              <a:ext uri="{FF2B5EF4-FFF2-40B4-BE49-F238E27FC236}">
                <a16:creationId xmlns:a16="http://schemas.microsoft.com/office/drawing/2014/main" id="{9772BF63-A1AB-41CF-8F40-F69694895C26}"/>
              </a:ext>
            </a:extLst>
          </p:cNvPr>
          <p:cNvSpPr/>
          <p:nvPr/>
        </p:nvSpPr>
        <p:spPr>
          <a:xfrm rot="2100000">
            <a:off x="3150741" y="725683"/>
            <a:ext cx="488830" cy="16390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Down 4">
            <a:extLst>
              <a:ext uri="{FF2B5EF4-FFF2-40B4-BE49-F238E27FC236}">
                <a16:creationId xmlns:a16="http://schemas.microsoft.com/office/drawing/2014/main" id="{DA031641-EBC5-4F54-82D5-A56CE49A67C7}"/>
              </a:ext>
            </a:extLst>
          </p:cNvPr>
          <p:cNvSpPr/>
          <p:nvPr/>
        </p:nvSpPr>
        <p:spPr>
          <a:xfrm>
            <a:off x="4731351" y="882935"/>
            <a:ext cx="488830" cy="165339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Down 5">
            <a:extLst>
              <a:ext uri="{FF2B5EF4-FFF2-40B4-BE49-F238E27FC236}">
                <a16:creationId xmlns:a16="http://schemas.microsoft.com/office/drawing/2014/main" id="{DCA880C4-6F91-4130-BF66-9095CE780795}"/>
              </a:ext>
            </a:extLst>
          </p:cNvPr>
          <p:cNvSpPr/>
          <p:nvPr/>
        </p:nvSpPr>
        <p:spPr>
          <a:xfrm rot="19620000">
            <a:off x="6268830" y="709509"/>
            <a:ext cx="474453" cy="165339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2DCBCA9-0AB9-4756-8250-3DE9EA083DB3}"/>
              </a:ext>
            </a:extLst>
          </p:cNvPr>
          <p:cNvSpPr txBox="1"/>
          <p:nvPr/>
        </p:nvSpPr>
        <p:spPr>
          <a:xfrm>
            <a:off x="3974082" y="2579478"/>
            <a:ext cx="2743200" cy="13285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US">
                <a:solidFill>
                  <a:schemeClr val="accent1">
                    <a:lumMod val="50000"/>
                  </a:schemeClr>
                </a:solidFill>
                <a:latin typeface="Arial"/>
                <a:cs typeface="Arial"/>
              </a:rPr>
              <a:t>Development of Methods:</a:t>
            </a:r>
            <a:r>
              <a:rPr lang="en-US">
                <a:latin typeface="Arial"/>
                <a:cs typeface="Arial"/>
              </a:rPr>
              <a:t> plan to finish by February/March 2021</a:t>
            </a:r>
            <a:endParaRPr lang="en-US">
              <a:ea typeface="+mn-lt"/>
              <a:cs typeface="+mn-lt"/>
            </a:endParaRPr>
          </a:p>
          <a:p>
            <a:pPr marL="285750" indent="-285750">
              <a:spcBef>
                <a:spcPts val="1000"/>
              </a:spcBef>
              <a:buFont typeface="Arial"/>
              <a:buChar char="•"/>
            </a:pPr>
            <a:endParaRPr lang="en-US" dirty="0">
              <a:latin typeface="Arial"/>
              <a:cs typeface="Arial"/>
            </a:endParaRPr>
          </a:p>
        </p:txBody>
      </p:sp>
      <p:sp>
        <p:nvSpPr>
          <p:cNvPr id="8" name="TextBox 7">
            <a:extLst>
              <a:ext uri="{FF2B5EF4-FFF2-40B4-BE49-F238E27FC236}">
                <a16:creationId xmlns:a16="http://schemas.microsoft.com/office/drawing/2014/main" id="{61F718EE-76C3-4F54-B66B-B2873FAE75F5}"/>
              </a:ext>
            </a:extLst>
          </p:cNvPr>
          <p:cNvSpPr txBox="1"/>
          <p:nvPr/>
        </p:nvSpPr>
        <p:spPr>
          <a:xfrm>
            <a:off x="536995" y="2420428"/>
            <a:ext cx="2743200" cy="13285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US">
                <a:solidFill>
                  <a:schemeClr val="accent1">
                    <a:lumMod val="50000"/>
                  </a:schemeClr>
                </a:solidFill>
                <a:latin typeface="Arial"/>
                <a:cs typeface="Arial"/>
              </a:rPr>
              <a:t>Introduction and Background:</a:t>
            </a:r>
            <a:r>
              <a:rPr lang="en-US">
                <a:latin typeface="Arial"/>
                <a:cs typeface="Arial"/>
              </a:rPr>
              <a:t> plan to finish by December 2021</a:t>
            </a:r>
            <a:endParaRPr lang="en-US">
              <a:ea typeface="+mn-lt"/>
              <a:cs typeface="+mn-lt"/>
            </a:endParaRPr>
          </a:p>
          <a:p>
            <a:pPr marL="285750" indent="-285750">
              <a:spcBef>
                <a:spcPts val="1000"/>
              </a:spcBef>
              <a:buFont typeface="Arial"/>
              <a:buChar char="•"/>
            </a:pPr>
            <a:endParaRPr lang="en-US" dirty="0">
              <a:latin typeface="Arial"/>
              <a:cs typeface="Arial"/>
            </a:endParaRPr>
          </a:p>
        </p:txBody>
      </p:sp>
      <p:sp>
        <p:nvSpPr>
          <p:cNvPr id="9" name="TextBox 8">
            <a:extLst>
              <a:ext uri="{FF2B5EF4-FFF2-40B4-BE49-F238E27FC236}">
                <a16:creationId xmlns:a16="http://schemas.microsoft.com/office/drawing/2014/main" id="{FF542AEF-2340-4904-89D0-874E6CF1F29D}"/>
              </a:ext>
            </a:extLst>
          </p:cNvPr>
          <p:cNvSpPr txBox="1"/>
          <p:nvPr/>
        </p:nvSpPr>
        <p:spPr>
          <a:xfrm>
            <a:off x="5438775" y="39147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
        <p:nvSpPr>
          <p:cNvPr id="10" name="TextBox 9">
            <a:extLst>
              <a:ext uri="{FF2B5EF4-FFF2-40B4-BE49-F238E27FC236}">
                <a16:creationId xmlns:a16="http://schemas.microsoft.com/office/drawing/2014/main" id="{4C0B0B42-D9FA-4D17-9AE4-25D5D67FFB60}"/>
              </a:ext>
            </a:extLst>
          </p:cNvPr>
          <p:cNvSpPr txBox="1"/>
          <p:nvPr/>
        </p:nvSpPr>
        <p:spPr>
          <a:xfrm>
            <a:off x="7148782" y="2274857"/>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US">
                <a:solidFill>
                  <a:schemeClr val="accent1">
                    <a:lumMod val="50000"/>
                  </a:schemeClr>
                </a:solidFill>
                <a:latin typeface="Arial"/>
                <a:cs typeface="Arial"/>
              </a:rPr>
              <a:t>Findings and Recommendations:</a:t>
            </a:r>
            <a:r>
              <a:rPr lang="en-US">
                <a:latin typeface="Arial"/>
                <a:cs typeface="Arial"/>
              </a:rPr>
              <a:t> plan to finish by April 2021</a:t>
            </a:r>
            <a:endParaRPr lang="en-US"/>
          </a:p>
        </p:txBody>
      </p:sp>
      <p:sp>
        <p:nvSpPr>
          <p:cNvPr id="11" name="TextBox 10">
            <a:extLst>
              <a:ext uri="{FF2B5EF4-FFF2-40B4-BE49-F238E27FC236}">
                <a16:creationId xmlns:a16="http://schemas.microsoft.com/office/drawing/2014/main" id="{6DDE69DD-53B8-4D33-B1F8-92C600BAEF3D}"/>
              </a:ext>
            </a:extLst>
          </p:cNvPr>
          <p:cNvSpPr txBox="1"/>
          <p:nvPr/>
        </p:nvSpPr>
        <p:spPr>
          <a:xfrm>
            <a:off x="2999118" y="4925683"/>
            <a:ext cx="55324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i="1">
                <a:latin typeface="Arial"/>
                <a:cs typeface="Arial"/>
              </a:rPr>
              <a:t>Thanks for the attention</a:t>
            </a:r>
            <a:endParaRPr lang="en-US" sz="3600" i="1" dirty="0">
              <a:latin typeface="Arial"/>
              <a:cs typeface="Arial"/>
            </a:endParaRPr>
          </a:p>
        </p:txBody>
      </p:sp>
    </p:spTree>
    <p:extLst>
      <p:ext uri="{BB962C8B-B14F-4D97-AF65-F5344CB8AC3E}">
        <p14:creationId xmlns:p14="http://schemas.microsoft.com/office/powerpoint/2010/main" val="23265407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D81DE-C2B3-483E-BC7A-FEBFDE9874E2}"/>
              </a:ext>
            </a:extLst>
          </p:cNvPr>
          <p:cNvSpPr>
            <a:spLocks noGrp="1"/>
          </p:cNvSpPr>
          <p:nvPr>
            <p:ph type="title"/>
          </p:nvPr>
        </p:nvSpPr>
        <p:spPr>
          <a:xfrm>
            <a:off x="619825" y="-51759"/>
            <a:ext cx="8596668" cy="1320800"/>
          </a:xfrm>
        </p:spPr>
        <p:txBody>
          <a:bodyPr/>
          <a:lstStyle/>
          <a:p>
            <a:r>
              <a:rPr lang="en-US">
                <a:latin typeface="Arial"/>
                <a:cs typeface="Arial"/>
              </a:rPr>
              <a:t>References</a:t>
            </a:r>
            <a:endParaRPr lang="en-US" dirty="0">
              <a:latin typeface="Arial"/>
              <a:cs typeface="Arial"/>
            </a:endParaRPr>
          </a:p>
        </p:txBody>
      </p:sp>
      <p:sp>
        <p:nvSpPr>
          <p:cNvPr id="3" name="Content Placeholder 2">
            <a:extLst>
              <a:ext uri="{FF2B5EF4-FFF2-40B4-BE49-F238E27FC236}">
                <a16:creationId xmlns:a16="http://schemas.microsoft.com/office/drawing/2014/main" id="{33A18325-ACFE-4B64-8C66-6D4E49ACB725}"/>
              </a:ext>
            </a:extLst>
          </p:cNvPr>
          <p:cNvSpPr>
            <a:spLocks noGrp="1"/>
          </p:cNvSpPr>
          <p:nvPr>
            <p:ph idx="1"/>
          </p:nvPr>
        </p:nvSpPr>
        <p:spPr>
          <a:xfrm>
            <a:off x="619825" y="1412966"/>
            <a:ext cx="8596668" cy="3880773"/>
          </a:xfrm>
        </p:spPr>
        <p:txBody>
          <a:bodyPr vert="horz" lIns="91440" tIns="45720" rIns="91440" bIns="45720" rtlCol="0" anchor="t">
            <a:normAutofit/>
          </a:bodyPr>
          <a:lstStyle/>
          <a:p>
            <a:endParaRPr lang="en-US" dirty="0"/>
          </a:p>
          <a:p>
            <a:pPr>
              <a:buClr>
                <a:srgbClr val="EB3D9F"/>
              </a:buClr>
            </a:pPr>
            <a:endParaRPr lang="en-US" dirty="0"/>
          </a:p>
        </p:txBody>
      </p:sp>
      <p:sp>
        <p:nvSpPr>
          <p:cNvPr id="4" name="TextBox 3">
            <a:extLst>
              <a:ext uri="{FF2B5EF4-FFF2-40B4-BE49-F238E27FC236}">
                <a16:creationId xmlns:a16="http://schemas.microsoft.com/office/drawing/2014/main" id="{B1F143EC-5AF9-4FB8-871A-420D7C5F5988}"/>
              </a:ext>
            </a:extLst>
          </p:cNvPr>
          <p:cNvSpPr txBox="1"/>
          <p:nvPr/>
        </p:nvSpPr>
        <p:spPr>
          <a:xfrm>
            <a:off x="123645" y="483079"/>
            <a:ext cx="11527765" cy="70173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latin typeface="Arial"/>
                <a:ea typeface="+mn-lt"/>
                <a:cs typeface="+mn-lt"/>
              </a:rPr>
              <a:t>GOV.UK. 2021. Childhood obesity: a plan for action. [online] Available at: &lt;https://www.gov.uk/government/publications/childhood-obesity-a-plan-for-action&gt; [Accessed 29 October 2021].</a:t>
            </a:r>
          </a:p>
          <a:p>
            <a:endParaRPr lang="en-US" i="1" dirty="0">
              <a:latin typeface="Arial"/>
            </a:endParaRPr>
          </a:p>
          <a:p>
            <a:r>
              <a:rPr lang="en-US" i="1">
                <a:latin typeface="Arial"/>
                <a:ea typeface="+mn-lt"/>
                <a:cs typeface="+mn-lt"/>
              </a:rPr>
              <a:t>Tilenius, H., 2018. Childhood obesity: a challenge for primary care teams. British Journal of General Practice, 68(667), pp.90-91.</a:t>
            </a:r>
            <a:endParaRPr lang="en-US" i="1">
              <a:latin typeface="Arial"/>
              <a:ea typeface="+mn-lt"/>
              <a:cs typeface="Arial"/>
            </a:endParaRPr>
          </a:p>
          <a:p>
            <a:endParaRPr lang="en-US" i="1" dirty="0">
              <a:latin typeface="Arial"/>
            </a:endParaRPr>
          </a:p>
          <a:p>
            <a:r>
              <a:rPr lang="en-US" i="1">
                <a:latin typeface="Arial"/>
                <a:ea typeface="+mn-lt"/>
                <a:cs typeface="+mn-lt"/>
              </a:rPr>
              <a:t>Pandita, A., Sharma, D., pandita, d., Pawar, S., kaul, a. and Tariq, M., n.d. Childhood obesity: prevention is better than cure.</a:t>
            </a:r>
          </a:p>
          <a:p>
            <a:endParaRPr lang="en-US" i="1" dirty="0">
              <a:latin typeface="Arial"/>
            </a:endParaRPr>
          </a:p>
          <a:p>
            <a:r>
              <a:rPr lang="en-US" i="1">
                <a:latin typeface="Arial"/>
                <a:ea typeface="+mn-lt"/>
                <a:cs typeface="+mn-lt"/>
              </a:rPr>
              <a:t>Part 4: Childhood overweight and obesity - NHS Digital. [online] NHS Digital. Available at: &lt;https://digital.nhs.uk/data-and-information/publications/statistical/statistics-on-obesity-physical-activity-and-diet/england-2020/part-4-childhood-obesity-copy&gt; [Accessed 29 October 2021].</a:t>
            </a:r>
            <a:endParaRPr lang="en-US" i="1">
              <a:latin typeface="Arial"/>
              <a:ea typeface="+mn-lt"/>
              <a:cs typeface="Arial"/>
            </a:endParaRPr>
          </a:p>
          <a:p>
            <a:endParaRPr lang="en-US" i="1" dirty="0">
              <a:latin typeface="Arial"/>
            </a:endParaRPr>
          </a:p>
          <a:p>
            <a:r>
              <a:rPr lang="en-US" i="1">
                <a:latin typeface="Arial"/>
                <a:ea typeface="+mn-lt"/>
                <a:cs typeface="+mn-lt"/>
              </a:rPr>
              <a:t>National Audit Office. n.d. Childhood obesity - National Audit Office (NAO) Report. [online] Available at: &lt;https://www.nao.org.uk/report/childhood-obesity/&gt; [Accessed 29 October 2021].</a:t>
            </a:r>
            <a:endParaRPr lang="en-US" i="1">
              <a:latin typeface="Arial"/>
            </a:endParaRPr>
          </a:p>
          <a:p>
            <a:endParaRPr lang="en-US" i="1" dirty="0">
              <a:latin typeface="Arial"/>
              <a:cs typeface="Arial"/>
            </a:endParaRPr>
          </a:p>
          <a:p>
            <a:r>
              <a:rPr lang="en-US" i="1">
                <a:latin typeface="Arial"/>
                <a:ea typeface="+mn-lt"/>
                <a:cs typeface="+mn-lt"/>
              </a:rPr>
              <a:t>(PHE), P., n.d. Obesity Profile - PHE. [online] Fingertips.phe.org.uk. Available at: &lt;https://fingertips.phe.org.uk/profile/national-child-measurement-programme&gt; [Accessed 29 October 2021].</a:t>
            </a:r>
            <a:endParaRPr lang="en-US" i="1">
              <a:latin typeface="Arial"/>
            </a:endParaRPr>
          </a:p>
          <a:p>
            <a:endParaRPr lang="en-US" i="1" dirty="0">
              <a:latin typeface="Arial"/>
              <a:cs typeface="Arial"/>
            </a:endParaRPr>
          </a:p>
          <a:p>
            <a:r>
              <a:rPr lang="en-US" i="1">
                <a:latin typeface="Arial"/>
                <a:ea typeface="+mn-lt"/>
                <a:cs typeface="+mn-lt"/>
              </a:rPr>
              <a:t>Cdc.gov. n.d. Childhood Obesity Over Time - 2005 | Nutrition, Physical Activity, &amp; Obesity Data &amp; Statistics | Adolescent and School Health | CDC. [online] Available at: &lt;https://www.cdc.gov/healthyyouth/data/topics/childhood_obesity/child_obesity_2005.htm&gt; [Accessed 29 October 2021].</a:t>
            </a:r>
            <a:endParaRPr lang="en-US" i="1">
              <a:latin typeface="Arial"/>
            </a:endParaRPr>
          </a:p>
          <a:p>
            <a:endParaRPr lang="en-US" i="1" dirty="0">
              <a:latin typeface="Arial"/>
              <a:cs typeface="Arial"/>
            </a:endParaRPr>
          </a:p>
          <a:p>
            <a:endParaRPr lang="en-US" i="1" dirty="0">
              <a:latin typeface="Arial"/>
              <a:cs typeface="Arial"/>
            </a:endParaRPr>
          </a:p>
        </p:txBody>
      </p:sp>
    </p:spTree>
    <p:extLst>
      <p:ext uri="{BB962C8B-B14F-4D97-AF65-F5344CB8AC3E}">
        <p14:creationId xmlns:p14="http://schemas.microsoft.com/office/powerpoint/2010/main" val="42385013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2AC9D-9C1D-43DB-AB3E-BF2AC82D44D4}"/>
              </a:ext>
            </a:extLst>
          </p:cNvPr>
          <p:cNvSpPr>
            <a:spLocks noGrp="1"/>
          </p:cNvSpPr>
          <p:nvPr>
            <p:ph type="title"/>
          </p:nvPr>
        </p:nvSpPr>
        <p:spPr>
          <a:xfrm>
            <a:off x="677334" y="92015"/>
            <a:ext cx="8596668" cy="1320800"/>
          </a:xfrm>
        </p:spPr>
        <p:txBody>
          <a:bodyPr/>
          <a:lstStyle/>
          <a:p>
            <a:r>
              <a:rPr lang="en-US">
                <a:latin typeface="Arial"/>
                <a:cs typeface="Arial"/>
              </a:rPr>
              <a:t>Rerences</a:t>
            </a:r>
          </a:p>
        </p:txBody>
      </p:sp>
      <p:sp>
        <p:nvSpPr>
          <p:cNvPr id="3" name="Content Placeholder 2">
            <a:extLst>
              <a:ext uri="{FF2B5EF4-FFF2-40B4-BE49-F238E27FC236}">
                <a16:creationId xmlns:a16="http://schemas.microsoft.com/office/drawing/2014/main" id="{7C409FC5-B47E-4A28-95D7-40032E2B3967}"/>
              </a:ext>
            </a:extLst>
          </p:cNvPr>
          <p:cNvSpPr>
            <a:spLocks noGrp="1"/>
          </p:cNvSpPr>
          <p:nvPr>
            <p:ph idx="1"/>
          </p:nvPr>
        </p:nvSpPr>
        <p:spPr>
          <a:xfrm>
            <a:off x="274767" y="636589"/>
            <a:ext cx="10983309" cy="6224282"/>
          </a:xfrm>
        </p:spPr>
        <p:txBody>
          <a:bodyPr vert="horz" lIns="91440" tIns="45720" rIns="91440" bIns="45720" rtlCol="0" anchor="t">
            <a:normAutofit lnSpcReduction="10000"/>
          </a:bodyPr>
          <a:lstStyle/>
          <a:p>
            <a:pPr marL="0" indent="0">
              <a:buNone/>
            </a:pPr>
            <a:r>
              <a:rPr lang="en-US" i="1">
                <a:latin typeface="Arial"/>
                <a:ea typeface="+mn-lt"/>
                <a:cs typeface="+mn-lt"/>
              </a:rPr>
              <a:t>Redsell, S., Atkinson, P., Nathan, D., Siriwardena, A., Swift, J. and Glazebrook, C., 2011. Preventing childhood obesity during infancy in UK primary care: a mixed-methods study of HCPs' knowledge, beliefs and practice.</a:t>
            </a:r>
            <a:endParaRPr lang="en-US"/>
          </a:p>
          <a:p>
            <a:pPr marL="0" indent="0">
              <a:buNone/>
            </a:pPr>
            <a:endParaRPr lang="en-US" i="1" dirty="0">
              <a:latin typeface="Arial"/>
            </a:endParaRPr>
          </a:p>
          <a:p>
            <a:pPr marL="0" indent="0">
              <a:buNone/>
            </a:pPr>
            <a:r>
              <a:rPr lang="en-US" i="1">
                <a:latin typeface="Arial"/>
                <a:ea typeface="+mn-lt"/>
                <a:cs typeface="+mn-lt"/>
              </a:rPr>
              <a:t>Turner, K., Shield, J. and Salisbury, C., 2009. Practitioners' views on managing childhood obesity in primary care: a qualitative study. British Journal of General Practice, 59(568), pp.856-862.</a:t>
            </a:r>
            <a:endParaRPr lang="en-US" i="1">
              <a:latin typeface="Arial"/>
            </a:endParaRPr>
          </a:p>
          <a:p>
            <a:pPr marL="0" indent="0">
              <a:buNone/>
            </a:pPr>
            <a:endParaRPr lang="en-US" i="1" dirty="0">
              <a:latin typeface="Arial"/>
              <a:cs typeface="Arial"/>
            </a:endParaRPr>
          </a:p>
          <a:p>
            <a:pPr marL="0" indent="0">
              <a:buNone/>
            </a:pPr>
            <a:r>
              <a:rPr lang="en-US" i="1">
                <a:latin typeface="Arial"/>
                <a:ea typeface="+mn-lt"/>
                <a:cs typeface="+mn-lt"/>
              </a:rPr>
              <a:t>Penn, S. and Kerr, J., n.d. Childhood obesity: The challenges for nurses.</a:t>
            </a:r>
            <a:endParaRPr lang="en-US" i="1">
              <a:latin typeface="Arial"/>
            </a:endParaRPr>
          </a:p>
          <a:p>
            <a:pPr marL="0" indent="0">
              <a:buNone/>
            </a:pPr>
            <a:endParaRPr lang="en-US" dirty="0">
              <a:latin typeface="Arial"/>
              <a:cs typeface="Arial"/>
            </a:endParaRPr>
          </a:p>
          <a:p>
            <a:pPr marL="0" indent="0">
              <a:buNone/>
            </a:pPr>
            <a:r>
              <a:rPr lang="en-US">
                <a:latin typeface="Arial"/>
                <a:ea typeface="+mn-lt"/>
                <a:cs typeface="+mn-lt"/>
              </a:rPr>
              <a:t>Fulton, M. and Srinivasan, V., 2021. Obesity, Stigma And Discrimination. [online] Ncbi.nlm.nih.gov. Available at: &lt;https://www.ncbi.nlm.nih.gov/books/NBK554571/&gt; [Accessed 29 October 2021].</a:t>
            </a:r>
            <a:endParaRPr lang="en-US">
              <a:latin typeface="Arial"/>
            </a:endParaRPr>
          </a:p>
          <a:p>
            <a:pPr marL="0" indent="0">
              <a:buNone/>
            </a:pPr>
            <a:endParaRPr lang="en-US" dirty="0">
              <a:latin typeface="Arial"/>
              <a:cs typeface="Arial"/>
            </a:endParaRPr>
          </a:p>
          <a:p>
            <a:pPr marL="0" indent="0">
              <a:buNone/>
            </a:pPr>
            <a:r>
              <a:rPr lang="en-US">
                <a:latin typeface="Arial"/>
                <a:ea typeface="+mn-lt"/>
                <a:cs typeface="+mn-lt"/>
              </a:rPr>
              <a:t>Bupa.co.uk. n.d. </a:t>
            </a:r>
            <a:r>
              <a:rPr lang="en-US" i="1">
                <a:latin typeface="Arial"/>
                <a:ea typeface="+mn-lt"/>
                <a:cs typeface="+mn-lt"/>
              </a:rPr>
              <a:t>Obesity in children | Health Information | Bupa UK</a:t>
            </a:r>
            <a:r>
              <a:rPr lang="en-US">
                <a:latin typeface="Arial"/>
                <a:ea typeface="+mn-lt"/>
                <a:cs typeface="+mn-lt"/>
              </a:rPr>
              <a:t>. [online] Available at: &lt;https://www.bupa.co.uk/health-information/childrens-health/obesity-children&gt; [Accessed 29 October 2021].</a:t>
            </a:r>
            <a:endParaRPr lang="en-US">
              <a:latin typeface="Arial"/>
            </a:endParaRPr>
          </a:p>
          <a:p>
            <a:pPr marL="0" indent="0">
              <a:buNone/>
            </a:pPr>
            <a:endParaRPr lang="en-US" dirty="0">
              <a:latin typeface="Arial"/>
              <a:cs typeface="Arial"/>
            </a:endParaRPr>
          </a:p>
          <a:p>
            <a:pPr marL="0" indent="0">
              <a:buNone/>
            </a:pPr>
            <a:r>
              <a:rPr lang="en-US" i="1">
                <a:latin typeface="Arial"/>
                <a:ea typeface="+mn-lt"/>
                <a:cs typeface="+mn-lt"/>
              </a:rPr>
              <a:t>Digitalcommons.unl.edu. 2018. [online] Available at: &lt;https://digitalcommons.unl.edu/cgi/viewcontent.cgi?article=7468&amp;context=libphilprac&gt; [Accessed 29 October 2021].</a:t>
            </a:r>
            <a:endParaRPr lang="en-US" i="1">
              <a:latin typeface="Arial"/>
            </a:endParaRPr>
          </a:p>
          <a:p>
            <a:pPr>
              <a:buClr>
                <a:srgbClr val="EB3D9F"/>
              </a:buClr>
            </a:pPr>
            <a:endParaRPr lang="en-US" i="1" dirty="0">
              <a:latin typeface="Arial"/>
              <a:cs typeface="Arial"/>
            </a:endParaRPr>
          </a:p>
          <a:p>
            <a:pPr>
              <a:buClr>
                <a:srgbClr val="EB3D9F"/>
              </a:buClr>
            </a:pPr>
            <a:endParaRPr lang="en-US" i="1" dirty="0">
              <a:latin typeface="Arial"/>
              <a:cs typeface="Arial"/>
            </a:endParaRPr>
          </a:p>
        </p:txBody>
      </p:sp>
    </p:spTree>
    <p:extLst>
      <p:ext uri="{BB962C8B-B14F-4D97-AF65-F5344CB8AC3E}">
        <p14:creationId xmlns:p14="http://schemas.microsoft.com/office/powerpoint/2010/main" val="352806226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Facet</vt:lpstr>
      <vt:lpstr>Student ID: 1808294  Student Name: Sabrina Gneri   Word count: 480  Date of submission: 5th November 2021</vt:lpstr>
      <vt:lpstr>Importance of primary care in prevention of childhood Obesity </vt:lpstr>
      <vt:lpstr>                            </vt:lpstr>
      <vt:lpstr>                      Methods-Resources</vt:lpstr>
      <vt:lpstr>Timescale </vt:lpstr>
      <vt:lpstr>References</vt:lpstr>
      <vt:lpstr>Rerences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801</cp:revision>
  <dcterms:created xsi:type="dcterms:W3CDTF">2021-10-26T23:23:54Z</dcterms:created>
  <dcterms:modified xsi:type="dcterms:W3CDTF">2021-10-29T16:13:16Z</dcterms:modified>
</cp:coreProperties>
</file>