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rts/chart2.xml" ContentType="application/vnd.openxmlformats-officedocument.drawingml.chart+xml"/>
  <Override PartName="/ppt/notesSlides/notesSlide29.xml" ContentType="application/vnd.openxmlformats-officedocument.presentationml.notesSlide+xml"/>
  <Override PartName="/ppt/charts/chart3.xml" ContentType="application/vnd.openxmlformats-officedocument.drawingml.chart+xml"/>
  <Override PartName="/ppt/notesSlides/notesSlide30.xml" ContentType="application/vnd.openxmlformats-officedocument.presentationml.notesSlide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notesSlides/notesSlide31.xml" ContentType="application/vnd.openxmlformats-officedocument.presentationml.notesSlide+xml"/>
  <Override PartName="/ppt/charts/chart7.xml" ContentType="application/vnd.openxmlformats-officedocument.drawingml.chart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rts/chart8.xml" ContentType="application/vnd.openxmlformats-officedocument.drawingml.chart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22" r:id="rId1"/>
  </p:sldMasterIdLst>
  <p:notesMasterIdLst>
    <p:notesMasterId r:id="rId7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</p:sldIdLst>
  <p:sldSz cx="13004800" cy="9753600"/>
  <p:notesSz cx="6858000" cy="9144000"/>
  <p:defaultTextStyle>
    <a:lvl1pPr algn="ctr" defTabSz="584200">
      <a:defRPr sz="3600">
        <a:latin typeface="+mn-lt"/>
        <a:ea typeface="+mn-ea"/>
        <a:cs typeface="+mn-cs"/>
        <a:sym typeface="Helvetica Light"/>
      </a:defRPr>
    </a:lvl1pPr>
    <a:lvl2pPr indent="228600" algn="ctr" defTabSz="584200">
      <a:defRPr sz="3600">
        <a:latin typeface="+mn-lt"/>
        <a:ea typeface="+mn-ea"/>
        <a:cs typeface="+mn-cs"/>
        <a:sym typeface="Helvetica Light"/>
      </a:defRPr>
    </a:lvl2pPr>
    <a:lvl3pPr indent="457200" algn="ctr" defTabSz="584200">
      <a:defRPr sz="3600">
        <a:latin typeface="+mn-lt"/>
        <a:ea typeface="+mn-ea"/>
        <a:cs typeface="+mn-cs"/>
        <a:sym typeface="Helvetica Light"/>
      </a:defRPr>
    </a:lvl3pPr>
    <a:lvl4pPr indent="685800" algn="ctr" defTabSz="584200">
      <a:defRPr sz="3600">
        <a:latin typeface="+mn-lt"/>
        <a:ea typeface="+mn-ea"/>
        <a:cs typeface="+mn-cs"/>
        <a:sym typeface="Helvetica Light"/>
      </a:defRPr>
    </a:lvl4pPr>
    <a:lvl5pPr indent="914400" algn="ctr" defTabSz="584200">
      <a:defRPr sz="3600">
        <a:latin typeface="+mn-lt"/>
        <a:ea typeface="+mn-ea"/>
        <a:cs typeface="+mn-cs"/>
        <a:sym typeface="Helvetica Light"/>
      </a:defRPr>
    </a:lvl5pPr>
    <a:lvl6pPr indent="1143000" algn="ctr" defTabSz="584200">
      <a:defRPr sz="3600">
        <a:latin typeface="+mn-lt"/>
        <a:ea typeface="+mn-ea"/>
        <a:cs typeface="+mn-cs"/>
        <a:sym typeface="Helvetica Light"/>
      </a:defRPr>
    </a:lvl6pPr>
    <a:lvl7pPr indent="1371600" algn="ctr" defTabSz="584200">
      <a:defRPr sz="3600">
        <a:latin typeface="+mn-lt"/>
        <a:ea typeface="+mn-ea"/>
        <a:cs typeface="+mn-cs"/>
        <a:sym typeface="Helvetica Light"/>
      </a:defRPr>
    </a:lvl7pPr>
    <a:lvl8pPr indent="1600200" algn="ctr" defTabSz="584200">
      <a:defRPr sz="3600">
        <a:latin typeface="+mn-lt"/>
        <a:ea typeface="+mn-ea"/>
        <a:cs typeface="+mn-cs"/>
        <a:sym typeface="Helvetica Light"/>
      </a:defRPr>
    </a:lvl8pPr>
    <a:lvl9pPr indent="1828800" algn="ctr" defTabSz="584200">
      <a:defRPr sz="3600"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>
        <p15:guide id="1" orient="horz" pos="3072">
          <p15:clr>
            <a:srgbClr val="A4A3A4"/>
          </p15:clr>
        </p15:guide>
        <p15:guide id="2" pos="409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00882B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47" d="100"/>
          <a:sy n="47" d="100"/>
        </p:scale>
        <p:origin x="1476" y="36"/>
      </p:cViewPr>
      <p:guideLst>
        <p:guide orient="horz" pos="3072"/>
        <p:guide pos="409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notesMaster" Target="notesMasters/notesMaster1.xml"/><Relationship Id="rId8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US"/>
  <c:roundedCorners val="0"/>
  <c:style val="18"/>
  <c:chart>
    <c:title>
      <c:tx>
        <c:rich>
          <a:bodyPr rot="0"/>
          <a:lstStyle/>
          <a:p>
            <a:pPr lvl="0"/>
            <a:endParaRPr lang="en-US"/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16258600000000001"/>
          <c:y val="5.1948099999999997E-2"/>
          <c:w val="0.82458699999999996"/>
          <c:h val="0.78836600000000001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of GDP</c:v>
                </c:pt>
              </c:strCache>
            </c:strRef>
          </c:tx>
          <c:spPr>
            <a:solidFill>
              <a:srgbClr val="FF9300"/>
            </a:solidFill>
            <a:ln w="12700" cap="flat">
              <a:noFill/>
              <a:miter lim="400000"/>
            </a:ln>
            <a:effectLst/>
          </c:spPr>
          <c:invertIfNegative val="0"/>
          <c:dLbls>
            <c:numFmt formatCode="#,##0.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 lvl="0">
                  <a:defRPr sz="2600" b="0" i="0" u="none" strike="noStrike">
                    <a:solidFill>
                      <a:srgbClr val="000000"/>
                    </a:solidFill>
                    <a:effectLst/>
                    <a:latin typeface="Helvetica Light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strRef>
              <c:f>Sheet1!$A$2:$A$10</c:f>
              <c:strCache>
                <c:ptCount val="9"/>
                <c:pt idx="0">
                  <c:v>Nigeria</c:v>
                </c:pt>
                <c:pt idx="1">
                  <c:v>Paraguay</c:v>
                </c:pt>
                <c:pt idx="2">
                  <c:v>Thailand</c:v>
                </c:pt>
                <c:pt idx="3">
                  <c:v>USA</c:v>
                </c:pt>
                <c:pt idx="4">
                  <c:v>World average</c:v>
                </c:pt>
                <c:pt idx="5">
                  <c:v>South Africa</c:v>
                </c:pt>
                <c:pt idx="6">
                  <c:v>Ireland</c:v>
                </c:pt>
                <c:pt idx="7">
                  <c:v>UK</c:v>
                </c:pt>
                <c:pt idx="8">
                  <c:v>Greece</c:v>
                </c:pt>
              </c:strCache>
            </c:strRef>
          </c:cat>
          <c:val>
            <c:numRef>
              <c:f>Sheet1!$B$2:$B$10</c:f>
              <c:numCache>
                <c:formatCode>General</c:formatCode>
                <c:ptCount val="9"/>
                <c:pt idx="0">
                  <c:v>9.1</c:v>
                </c:pt>
                <c:pt idx="1">
                  <c:v>20.6</c:v>
                </c:pt>
                <c:pt idx="2">
                  <c:v>21</c:v>
                </c:pt>
                <c:pt idx="3">
                  <c:v>23.9</c:v>
                </c:pt>
                <c:pt idx="4">
                  <c:v>29</c:v>
                </c:pt>
                <c:pt idx="5">
                  <c:v>33.6</c:v>
                </c:pt>
                <c:pt idx="6">
                  <c:v>39.700000000000003</c:v>
                </c:pt>
                <c:pt idx="7">
                  <c:v>44.5</c:v>
                </c:pt>
                <c:pt idx="8">
                  <c:v>53.9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-10"/>
        <c:axId val="484719744"/>
        <c:axId val="484716216"/>
      </c:barChart>
      <c:catAx>
        <c:axId val="484719744"/>
        <c:scaling>
          <c:orientation val="maxMin"/>
        </c:scaling>
        <c:delete val="0"/>
        <c:axPos val="l"/>
        <c:numFmt formatCode="General" sourceLinked="0"/>
        <c:majorTickMark val="none"/>
        <c:minorTickMark val="none"/>
        <c:tickLblPos val="nextTo"/>
        <c:spPr>
          <a:ln w="127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Light"/>
              </a:defRPr>
            </a:pPr>
            <a:endParaRPr lang="en-US"/>
          </a:p>
        </c:txPr>
        <c:crossAx val="484716216"/>
        <c:crosses val="autoZero"/>
        <c:auto val="1"/>
        <c:lblAlgn val="ctr"/>
        <c:lblOffset val="100"/>
        <c:noMultiLvlLbl val="1"/>
      </c:catAx>
      <c:valAx>
        <c:axId val="484716216"/>
        <c:scaling>
          <c:orientation val="minMax"/>
        </c:scaling>
        <c:delete val="0"/>
        <c:axPos val="t"/>
        <c:majorGridlines>
          <c:spPr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c:spPr>
        </c:majorGridlines>
        <c:title>
          <c:tx>
            <c:rich>
              <a:bodyPr rot="0"/>
              <a:lstStyle/>
              <a:p>
                <a:pPr lvl="0">
                  <a:defRPr sz="2000" b="0" i="0" u="none" strike="noStrike">
                    <a:solidFill>
                      <a:srgbClr val="000000"/>
                    </a:solidFill>
                    <a:effectLst/>
                    <a:latin typeface="Helvetica Light"/>
                  </a:defRPr>
                </a:pPr>
                <a:r>
                  <a:rPr lang="en-US" sz="2000" b="0" i="0" u="none" strike="noStrike">
                    <a:solidFill>
                      <a:srgbClr val="000000"/>
                    </a:solidFill>
                    <a:effectLst/>
                    <a:latin typeface="Helvetica Light"/>
                  </a:rPr>
                  <a:t>% of GDP</a:t>
                </a:r>
              </a:p>
            </c:rich>
          </c:tx>
          <c:layout/>
          <c:overlay val="1"/>
        </c:title>
        <c:numFmt formatCode="General" sourceLinked="0"/>
        <c:majorTickMark val="none"/>
        <c:minorTickMark val="none"/>
        <c:tickLblPos val="high"/>
        <c:spPr>
          <a:ln w="12700" cap="flat">
            <a:noFill/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Light"/>
              </a:defRPr>
            </a:pPr>
            <a:endParaRPr lang="en-US"/>
          </a:p>
        </c:txPr>
        <c:crossAx val="484719744"/>
        <c:crosses val="autoZero"/>
        <c:crossBetween val="between"/>
        <c:majorUnit val="15"/>
        <c:minorUnit val="7.5"/>
      </c:valAx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US"/>
  <c:roundedCorners val="0"/>
  <c:style val="18"/>
  <c:chart>
    <c:title>
      <c:tx>
        <c:rich>
          <a:bodyPr rot="0"/>
          <a:lstStyle/>
          <a:p>
            <a:pPr lvl="0"/>
            <a:endParaRPr lang="en-GB"/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6.7080200000000006E-2"/>
          <c:y val="0.18"/>
          <c:w val="0.90569"/>
          <c:h val="0.73527799999999999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OECD</c:v>
                </c:pt>
              </c:strCache>
            </c:strRef>
          </c:tx>
          <c:spPr>
            <a:ln w="76200" cap="flat">
              <a:solidFill>
                <a:srgbClr val="000000"/>
              </a:solidFill>
              <a:prstDash val="solid"/>
              <a:miter lim="400000"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7"/>
                <c:pt idx="0">
                  <c:v>34.799999999999997</c:v>
                </c:pt>
                <c:pt idx="1">
                  <c:v>35</c:v>
                </c:pt>
                <c:pt idx="2">
                  <c:v>35</c:v>
                </c:pt>
                <c:pt idx="3">
                  <c:v>34.5</c:v>
                </c:pt>
                <c:pt idx="4">
                  <c:v>33.6</c:v>
                </c:pt>
                <c:pt idx="5">
                  <c:v>33.799999999999997</c:v>
                </c:pt>
                <c:pt idx="6">
                  <c:v>34.1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UK</c:v>
                </c:pt>
              </c:strCache>
            </c:strRef>
          </c:tx>
          <c:spPr>
            <a:ln w="76200" cap="flat">
              <a:solidFill>
                <a:srgbClr val="C82506"/>
              </a:solidFill>
              <a:prstDash val="solid"/>
              <a:miter lim="400000"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</c:strCache>
            </c:strRef>
          </c:cat>
          <c:val>
            <c:numRef>
              <c:f>Sheet1!$C$2:$C$9</c:f>
              <c:numCache>
                <c:formatCode>General</c:formatCode>
                <c:ptCount val="8"/>
                <c:pt idx="0">
                  <c:v>35.4</c:v>
                </c:pt>
                <c:pt idx="1">
                  <c:v>36.299999999999997</c:v>
                </c:pt>
                <c:pt idx="2">
                  <c:v>35.700000000000003</c:v>
                </c:pt>
                <c:pt idx="3">
                  <c:v>35.799999999999997</c:v>
                </c:pt>
                <c:pt idx="4">
                  <c:v>34.200000000000003</c:v>
                </c:pt>
                <c:pt idx="5">
                  <c:v>34.9</c:v>
                </c:pt>
                <c:pt idx="6">
                  <c:v>35.700000000000003</c:v>
                </c:pt>
                <c:pt idx="7">
                  <c:v>35.200000000000003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USA</c:v>
                </c:pt>
              </c:strCache>
            </c:strRef>
          </c:tx>
          <c:spPr>
            <a:ln w="76200" cap="flat">
              <a:solidFill>
                <a:srgbClr val="0365C0"/>
              </a:solidFill>
              <a:prstDash val="solid"/>
              <a:miter lim="400000"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</c:strCache>
            </c:strRef>
          </c:cat>
          <c:val>
            <c:numRef>
              <c:f>Sheet1!$D$2:$D$9</c:f>
              <c:numCache>
                <c:formatCode>General</c:formatCode>
                <c:ptCount val="8"/>
                <c:pt idx="0">
                  <c:v>26</c:v>
                </c:pt>
                <c:pt idx="1">
                  <c:v>26.8</c:v>
                </c:pt>
                <c:pt idx="2">
                  <c:v>26.9</c:v>
                </c:pt>
                <c:pt idx="3">
                  <c:v>25.4</c:v>
                </c:pt>
                <c:pt idx="4">
                  <c:v>23.3</c:v>
                </c:pt>
                <c:pt idx="5">
                  <c:v>23.8</c:v>
                </c:pt>
                <c:pt idx="6">
                  <c:v>24</c:v>
                </c:pt>
                <c:pt idx="7">
                  <c:v>24.3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Sweden</c:v>
                </c:pt>
              </c:strCache>
            </c:strRef>
          </c:tx>
          <c:spPr>
            <a:ln w="76200" cap="flat">
              <a:solidFill>
                <a:srgbClr val="F5D328"/>
              </a:solidFill>
              <a:prstDash val="solid"/>
              <a:miter lim="400000"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</c:strCache>
            </c:strRef>
          </c:cat>
          <c:val>
            <c:numRef>
              <c:f>Sheet1!$E$2:$E$9</c:f>
              <c:numCache>
                <c:formatCode>General</c:formatCode>
                <c:ptCount val="8"/>
                <c:pt idx="0">
                  <c:v>48.9</c:v>
                </c:pt>
                <c:pt idx="1">
                  <c:v>48.3</c:v>
                </c:pt>
                <c:pt idx="2">
                  <c:v>47.4</c:v>
                </c:pt>
                <c:pt idx="3">
                  <c:v>46.4</c:v>
                </c:pt>
                <c:pt idx="4">
                  <c:v>46.6</c:v>
                </c:pt>
                <c:pt idx="5">
                  <c:v>45.4</c:v>
                </c:pt>
                <c:pt idx="6">
                  <c:v>44.2</c:v>
                </c:pt>
                <c:pt idx="7">
                  <c:v>44.3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Ireland</c:v>
                </c:pt>
              </c:strCache>
            </c:strRef>
          </c:tx>
          <c:spPr>
            <a:ln w="76200" cap="flat">
              <a:solidFill>
                <a:srgbClr val="00882B"/>
              </a:solidFill>
              <a:prstDash val="solid"/>
              <a:miter lim="400000"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</c:strCache>
            </c:strRef>
          </c:cat>
          <c:val>
            <c:numRef>
              <c:f>Sheet1!$F$2:$F$9</c:f>
              <c:numCache>
                <c:formatCode>General</c:formatCode>
                <c:ptCount val="8"/>
                <c:pt idx="0">
                  <c:v>30.1</c:v>
                </c:pt>
                <c:pt idx="1">
                  <c:v>31.6</c:v>
                </c:pt>
                <c:pt idx="2">
                  <c:v>31.1</c:v>
                </c:pt>
                <c:pt idx="3">
                  <c:v>29.2</c:v>
                </c:pt>
                <c:pt idx="4">
                  <c:v>27.6</c:v>
                </c:pt>
                <c:pt idx="5">
                  <c:v>27.4</c:v>
                </c:pt>
                <c:pt idx="6">
                  <c:v>27.9</c:v>
                </c:pt>
                <c:pt idx="7">
                  <c:v>28.3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35120720"/>
        <c:axId val="335114056"/>
      </c:lineChart>
      <c:catAx>
        <c:axId val="33512072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low"/>
        <c:spPr>
          <a:ln w="127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Light"/>
              </a:defRPr>
            </a:pPr>
            <a:endParaRPr lang="en-US"/>
          </a:p>
        </c:txPr>
        <c:crossAx val="335114056"/>
        <c:crosses val="autoZero"/>
        <c:auto val="1"/>
        <c:lblAlgn val="ctr"/>
        <c:lblOffset val="100"/>
        <c:noMultiLvlLbl val="1"/>
      </c:catAx>
      <c:valAx>
        <c:axId val="335114056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c:spPr>
        </c:majorGridlines>
        <c:numFmt formatCode="General&quot;%&quot;" sourceLinked="0"/>
        <c:majorTickMark val="none"/>
        <c:minorTickMark val="none"/>
        <c:tickLblPos val="nextTo"/>
        <c:spPr>
          <a:ln w="12700" cap="flat">
            <a:noFill/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Light"/>
              </a:defRPr>
            </a:pPr>
            <a:endParaRPr lang="en-US"/>
          </a:p>
        </c:txPr>
        <c:crossAx val="335120720"/>
        <c:crosses val="autoZero"/>
        <c:crossBetween val="midCat"/>
        <c:majorUnit val="10"/>
        <c:minorUnit val="5"/>
      </c:valAx>
      <c:spPr>
        <a:noFill/>
        <a:ln w="12700" cap="flat">
          <a:noFill/>
          <a:miter lim="400000"/>
        </a:ln>
        <a:effectLst/>
      </c:spPr>
    </c:plotArea>
    <c:legend>
      <c:legendPos val="t"/>
      <c:layout>
        <c:manualLayout>
          <c:xMode val="edge"/>
          <c:yMode val="edge"/>
          <c:x val="5.5872199999999997E-2"/>
          <c:y val="5.0000000000000001E-3"/>
          <c:w val="0.89088999999999996"/>
          <c:h val="7.0277800000000001E-2"/>
        </c:manualLayout>
      </c:layout>
      <c:overlay val="1"/>
      <c:spPr>
        <a:noFill/>
        <a:ln w="12700" cap="flat">
          <a:noFill/>
          <a:miter lim="400000"/>
        </a:ln>
        <a:effectLst/>
      </c:spPr>
      <c:txPr>
        <a:bodyPr/>
        <a:lstStyle/>
        <a:p>
          <a:pPr lvl="0">
            <a:defRPr sz="2200" b="0" i="0" u="none" strike="noStrike">
              <a:solidFill>
                <a:srgbClr val="000000"/>
              </a:solidFill>
              <a:effectLst/>
              <a:latin typeface="Helvetica Light"/>
            </a:defRPr>
          </a:pPr>
          <a:endParaRPr lang="en-US"/>
        </a:p>
      </c:txPr>
    </c:legend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US"/>
  <c:roundedCorners val="0"/>
  <c:style val="18"/>
  <c:chart>
    <c:title>
      <c:tx>
        <c:rich>
          <a:bodyPr rot="0"/>
          <a:lstStyle/>
          <a:p>
            <a:pPr lvl="0"/>
            <a:endParaRPr lang="en-GB"/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17010500000000001"/>
          <c:y val="4.6628500000000003E-2"/>
          <c:w val="0.81118800000000002"/>
          <c:h val="0.78989799999999999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Current</c:v>
                </c:pt>
              </c:strCache>
            </c:strRef>
          </c:tx>
          <c:spPr>
            <a:solidFill>
              <a:srgbClr val="0FA056"/>
            </a:solidFill>
            <a:ln w="12700" cap="flat">
              <a:noFill/>
              <a:miter lim="400000"/>
            </a:ln>
            <a:effectLst/>
          </c:spPr>
          <c:invertIfNegative val="0"/>
          <c:cat>
            <c:strRef>
              <c:f>Sheet1!$B$1:$C$1</c:f>
              <c:strCache>
                <c:ptCount val="2"/>
                <c:pt idx="0">
                  <c:v>09/10</c:v>
                </c:pt>
                <c:pt idx="1">
                  <c:v>10/11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607</c:v>
                </c:pt>
                <c:pt idx="1">
                  <c:v>647.1</c:v>
                </c:pt>
              </c:numCache>
            </c:numRef>
          </c:val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Capital</c:v>
                </c:pt>
              </c:strCache>
            </c:strRef>
          </c:tx>
          <c:spPr>
            <a:solidFill>
              <a:srgbClr val="651261"/>
            </a:solidFill>
            <a:ln w="12700" cap="flat">
              <a:noFill/>
              <a:miter lim="400000"/>
            </a:ln>
            <a:effectLst/>
          </c:spPr>
          <c:invertIfNegative val="0"/>
          <c:cat>
            <c:strRef>
              <c:f>Sheet1!$B$1:$C$1</c:f>
              <c:strCache>
                <c:ptCount val="2"/>
                <c:pt idx="0">
                  <c:v>09/10</c:v>
                </c:pt>
                <c:pt idx="1">
                  <c:v>10/11</c:v>
                </c:pt>
              </c:strCache>
            </c:strRef>
          </c:cat>
          <c:val>
            <c:numRef>
              <c:f>Sheet1!$B$3:$C$3</c:f>
              <c:numCache>
                <c:formatCode>General</c:formatCode>
                <c:ptCount val="2"/>
                <c:pt idx="0">
                  <c:v>68.7</c:v>
                </c:pt>
                <c:pt idx="1">
                  <c:v>59.5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-10"/>
        <c:axId val="335116800"/>
        <c:axId val="335117192"/>
      </c:barChart>
      <c:catAx>
        <c:axId val="335116800"/>
        <c:scaling>
          <c:orientation val="maxMin"/>
        </c:scaling>
        <c:delete val="0"/>
        <c:axPos val="l"/>
        <c:numFmt formatCode="General" sourceLinked="0"/>
        <c:majorTickMark val="none"/>
        <c:minorTickMark val="none"/>
        <c:tickLblPos val="nextTo"/>
        <c:spPr>
          <a:ln w="381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Calibri"/>
              </a:defRPr>
            </a:pPr>
            <a:endParaRPr lang="en-US"/>
          </a:p>
        </c:txPr>
        <c:crossAx val="335117192"/>
        <c:crosses val="autoZero"/>
        <c:auto val="1"/>
        <c:lblAlgn val="ctr"/>
        <c:lblOffset val="100"/>
        <c:noMultiLvlLbl val="1"/>
      </c:catAx>
      <c:valAx>
        <c:axId val="335117192"/>
        <c:scaling>
          <c:orientation val="minMax"/>
          <c:max val="800"/>
          <c:min val="0"/>
        </c:scaling>
        <c:delete val="0"/>
        <c:axPos val="t"/>
        <c:title>
          <c:tx>
            <c:rich>
              <a:bodyPr rot="0"/>
              <a:lstStyle/>
              <a:p>
                <a:pPr lvl="0">
                  <a:defRPr sz="2000" b="0" i="0" u="none" strike="noStrike">
                    <a:solidFill>
                      <a:srgbClr val="000000"/>
                    </a:solidFill>
                    <a:effectLst/>
                    <a:latin typeface="Calibri"/>
                  </a:defRPr>
                </a:pPr>
                <a:r>
                  <a:rPr lang="en-GB" sz="2000" b="0" i="0" u="none" strike="noStrike">
                    <a:solidFill>
                      <a:srgbClr val="000000"/>
                    </a:solidFill>
                    <a:effectLst/>
                    <a:latin typeface="Calibri"/>
                  </a:rPr>
                  <a:t>£ billion</a:t>
                </a:r>
              </a:p>
            </c:rich>
          </c:tx>
          <c:layout/>
          <c:overlay val="1"/>
        </c:title>
        <c:numFmt formatCode="General" sourceLinked="1"/>
        <c:majorTickMark val="in"/>
        <c:minorTickMark val="none"/>
        <c:tickLblPos val="high"/>
        <c:spPr>
          <a:ln w="381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Calibri"/>
              </a:defRPr>
            </a:pPr>
            <a:endParaRPr lang="en-US"/>
          </a:p>
        </c:txPr>
        <c:crossAx val="335116800"/>
        <c:crosses val="autoZero"/>
        <c:crossBetween val="between"/>
        <c:majorUnit val="200"/>
        <c:minorUnit val="100"/>
      </c:valAx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US"/>
  <c:roundedCorners val="0"/>
  <c:style val="18"/>
  <c:chart>
    <c:title>
      <c:tx>
        <c:rich>
          <a:bodyPr rot="0"/>
          <a:lstStyle/>
          <a:p>
            <a:pPr lvl="0"/>
            <a:endParaRPr lang="en-GB"/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25304300000000002"/>
          <c:y val="4.5807300000000002E-2"/>
          <c:w val="0.72855099999999995"/>
          <c:h val="0.79333699999999996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Dept Exp Limit</c:v>
                </c:pt>
              </c:strCache>
            </c:strRef>
          </c:tx>
          <c:spPr>
            <a:solidFill>
              <a:srgbClr val="0FA056"/>
            </a:solidFill>
            <a:ln w="12700" cap="flat">
              <a:noFill/>
              <a:miter lim="400000"/>
            </a:ln>
            <a:effectLst/>
          </c:spPr>
          <c:invertIfNegative val="0"/>
          <c:cat>
            <c:strRef>
              <c:f>Sheet1!$B$1:$C$1</c:f>
              <c:strCache>
                <c:ptCount val="2"/>
                <c:pt idx="0">
                  <c:v>09/10</c:v>
                </c:pt>
                <c:pt idx="1">
                  <c:v>10/11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342.2</c:v>
                </c:pt>
                <c:pt idx="1">
                  <c:v>353.4</c:v>
                </c:pt>
              </c:numCache>
            </c:numRef>
          </c:val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Annual Mngd Exp</c:v>
                </c:pt>
              </c:strCache>
            </c:strRef>
          </c:tx>
          <c:spPr>
            <a:solidFill>
              <a:srgbClr val="911DB3"/>
            </a:solidFill>
            <a:ln w="12700" cap="flat">
              <a:noFill/>
              <a:miter lim="400000"/>
            </a:ln>
            <a:effectLst/>
          </c:spPr>
          <c:invertIfNegative val="0"/>
          <c:cat>
            <c:strRef>
              <c:f>Sheet1!$B$1:$C$1</c:f>
              <c:strCache>
                <c:ptCount val="2"/>
                <c:pt idx="0">
                  <c:v>09/10</c:v>
                </c:pt>
                <c:pt idx="1">
                  <c:v>10/11</c:v>
                </c:pt>
              </c:strCache>
            </c:strRef>
          </c:cat>
          <c:val>
            <c:numRef>
              <c:f>Sheet1!$B$3:$C$3</c:f>
              <c:numCache>
                <c:formatCode>General</c:formatCode>
                <c:ptCount val="2"/>
                <c:pt idx="0">
                  <c:v>264.8</c:v>
                </c:pt>
                <c:pt idx="1">
                  <c:v>293.60000000000002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-10"/>
        <c:axId val="335702016"/>
        <c:axId val="335702800"/>
      </c:barChart>
      <c:catAx>
        <c:axId val="335702016"/>
        <c:scaling>
          <c:orientation val="maxMin"/>
        </c:scaling>
        <c:delete val="0"/>
        <c:axPos val="l"/>
        <c:numFmt formatCode="General" sourceLinked="0"/>
        <c:majorTickMark val="none"/>
        <c:minorTickMark val="none"/>
        <c:tickLblPos val="nextTo"/>
        <c:spPr>
          <a:ln w="381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Neue Light"/>
              </a:defRPr>
            </a:pPr>
            <a:endParaRPr lang="en-US"/>
          </a:p>
        </c:txPr>
        <c:crossAx val="335702800"/>
        <c:crosses val="autoZero"/>
        <c:auto val="1"/>
        <c:lblAlgn val="ctr"/>
        <c:lblOffset val="100"/>
        <c:noMultiLvlLbl val="1"/>
      </c:catAx>
      <c:valAx>
        <c:axId val="335702800"/>
        <c:scaling>
          <c:orientation val="minMax"/>
          <c:max val="800"/>
          <c:min val="0"/>
        </c:scaling>
        <c:delete val="0"/>
        <c:axPos val="t"/>
        <c:title>
          <c:tx>
            <c:rich>
              <a:bodyPr rot="0"/>
              <a:lstStyle/>
              <a:p>
                <a:pPr lvl="0">
                  <a:defRPr sz="2000" b="0" i="0" u="none" strike="noStrike">
                    <a:solidFill>
                      <a:srgbClr val="000000"/>
                    </a:solidFill>
                    <a:effectLst/>
                    <a:latin typeface="Helvetica Neue Light"/>
                  </a:defRPr>
                </a:pPr>
                <a:r>
                  <a:rPr lang="en-GB" sz="2000" b="0" i="0" u="none" strike="noStrike">
                    <a:solidFill>
                      <a:srgbClr val="000000"/>
                    </a:solidFill>
                    <a:effectLst/>
                    <a:latin typeface="Helvetica Neue Light"/>
                  </a:rPr>
                  <a:t>£ billion</a:t>
                </a:r>
              </a:p>
            </c:rich>
          </c:tx>
          <c:layout/>
          <c:overlay val="1"/>
        </c:title>
        <c:numFmt formatCode="General" sourceLinked="1"/>
        <c:majorTickMark val="in"/>
        <c:minorTickMark val="none"/>
        <c:tickLblPos val="high"/>
        <c:spPr>
          <a:ln w="381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Neue Light"/>
              </a:defRPr>
            </a:pPr>
            <a:endParaRPr lang="en-US"/>
          </a:p>
        </c:txPr>
        <c:crossAx val="335702016"/>
        <c:crosses val="autoZero"/>
        <c:crossBetween val="between"/>
        <c:majorUnit val="200"/>
        <c:minorUnit val="100"/>
      </c:valAx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US"/>
  <c:roundedCorners val="0"/>
  <c:style val="18"/>
  <c:chart>
    <c:title>
      <c:tx>
        <c:rich>
          <a:bodyPr rot="0"/>
          <a:lstStyle/>
          <a:p>
            <a:pPr lvl="0"/>
            <a:endParaRPr lang="en-GB"/>
          </a:p>
        </c:rich>
      </c:tx>
      <c:layout/>
      <c:overlay val="1"/>
    </c:title>
    <c:autoTitleDeleted val="0"/>
    <c:plotArea>
      <c:layout>
        <c:manualLayout>
          <c:layoutTarget val="inner"/>
          <c:xMode val="edge"/>
          <c:yMode val="edge"/>
          <c:x val="0.115534"/>
          <c:y val="5.1569700000000003E-2"/>
          <c:w val="0.88446599999999997"/>
          <c:h val="0.8594779999999999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£ billion</c:v>
                </c:pt>
              </c:strCache>
            </c:strRef>
          </c:tx>
          <c:spPr>
            <a:solidFill>
              <a:srgbClr val="0FA056"/>
            </a:solidFill>
            <a:ln w="12700" cap="flat">
              <a:noFill/>
              <a:miter lim="400000"/>
            </a:ln>
            <a:effectLst/>
          </c:spPr>
          <c:invertIfNegative val="0"/>
          <c:cat>
            <c:strRef>
              <c:f>Sheet1!$B$1:$I$1</c:f>
              <c:strCache>
                <c:ptCount val="8"/>
                <c:pt idx="0">
                  <c:v>03/04</c:v>
                </c:pt>
                <c:pt idx="1">
                  <c:v>04/05</c:v>
                </c:pt>
                <c:pt idx="2">
                  <c:v>05/06</c:v>
                </c:pt>
                <c:pt idx="3">
                  <c:v>06/07</c:v>
                </c:pt>
                <c:pt idx="4">
                  <c:v>07/08</c:v>
                </c:pt>
                <c:pt idx="5">
                  <c:v>08/09</c:v>
                </c:pt>
                <c:pt idx="6">
                  <c:v>09/10</c:v>
                </c:pt>
                <c:pt idx="7">
                  <c:v>10/11</c:v>
                </c:pt>
              </c:strCache>
            </c:strRef>
          </c:cat>
          <c:val>
            <c:numRef>
              <c:f>Sheet1!$B$2:$I$2</c:f>
              <c:numCache>
                <c:formatCode>General</c:formatCode>
                <c:ptCount val="8"/>
                <c:pt idx="0">
                  <c:v>456</c:v>
                </c:pt>
                <c:pt idx="1">
                  <c:v>493</c:v>
                </c:pt>
                <c:pt idx="2">
                  <c:v>524</c:v>
                </c:pt>
                <c:pt idx="3">
                  <c:v>550</c:v>
                </c:pt>
                <c:pt idx="4">
                  <c:v>583</c:v>
                </c:pt>
                <c:pt idx="5">
                  <c:v>630</c:v>
                </c:pt>
                <c:pt idx="6">
                  <c:v>669</c:v>
                </c:pt>
                <c:pt idx="7">
                  <c:v>697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-10"/>
        <c:axId val="335699664"/>
        <c:axId val="408574864"/>
      </c:barChart>
      <c:catAx>
        <c:axId val="335699664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low"/>
        <c:spPr>
          <a:ln w="381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Neue Light"/>
              </a:defRPr>
            </a:pPr>
            <a:endParaRPr lang="en-US"/>
          </a:p>
        </c:txPr>
        <c:crossAx val="408574864"/>
        <c:crosses val="autoZero"/>
        <c:auto val="1"/>
        <c:lblAlgn val="ctr"/>
        <c:lblOffset val="100"/>
        <c:noMultiLvlLbl val="1"/>
      </c:catAx>
      <c:valAx>
        <c:axId val="408574864"/>
        <c:scaling>
          <c:orientation val="minMax"/>
        </c:scaling>
        <c:delete val="0"/>
        <c:axPos val="l"/>
        <c:title>
          <c:tx>
            <c:rich>
              <a:bodyPr rot="-5400000"/>
              <a:lstStyle/>
              <a:p>
                <a:pPr lvl="0">
                  <a:defRPr sz="2000" b="0" i="0" u="none" strike="noStrike">
                    <a:solidFill>
                      <a:srgbClr val="000000"/>
                    </a:solidFill>
                    <a:effectLst/>
                    <a:latin typeface="Helvetica Neue Light"/>
                  </a:defRPr>
                </a:pPr>
                <a:r>
                  <a:rPr lang="en-GB" sz="2000" b="0" i="0" u="none" strike="noStrike">
                    <a:solidFill>
                      <a:srgbClr val="000000"/>
                    </a:solidFill>
                    <a:effectLst/>
                    <a:latin typeface="Helvetica Neue Light"/>
                  </a:rPr>
                  <a:t>£ billion</a:t>
                </a:r>
              </a:p>
            </c:rich>
          </c:tx>
          <c:layout/>
          <c:overlay val="1"/>
        </c:title>
        <c:numFmt formatCode="General" sourceLinked="1"/>
        <c:majorTickMark val="in"/>
        <c:minorTickMark val="none"/>
        <c:tickLblPos val="nextTo"/>
        <c:spPr>
          <a:ln w="381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Neue Light"/>
              </a:defRPr>
            </a:pPr>
            <a:endParaRPr lang="en-US"/>
          </a:p>
        </c:txPr>
        <c:crossAx val="335699664"/>
        <c:crosses val="autoZero"/>
        <c:crossBetween val="between"/>
        <c:majorUnit val="175"/>
        <c:minorUnit val="87.5"/>
      </c:valAx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US"/>
  <c:roundedCorners val="0"/>
  <c:style val="18"/>
  <c:chart>
    <c:title>
      <c:tx>
        <c:rich>
          <a:bodyPr rot="0"/>
          <a:lstStyle/>
          <a:p>
            <a:pPr lvl="0"/>
            <a:endParaRPr lang="en-GB"/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15534"/>
          <c:y val="5.1569700000000003E-2"/>
          <c:w val="0.88446599999999997"/>
          <c:h val="0.8594779999999999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£ billion</c:v>
                </c:pt>
              </c:strCache>
            </c:strRef>
          </c:tx>
          <c:spPr>
            <a:solidFill>
              <a:srgbClr val="0FA056"/>
            </a:solidFill>
            <a:ln w="12700" cap="flat">
              <a:noFill/>
              <a:miter lim="400000"/>
            </a:ln>
            <a:effectLst/>
          </c:spPr>
          <c:invertIfNegative val="0"/>
          <c:cat>
            <c:strRef>
              <c:f>Sheet1!$B$1:$I$1</c:f>
              <c:strCache>
                <c:ptCount val="8"/>
                <c:pt idx="0">
                  <c:v>03/04</c:v>
                </c:pt>
                <c:pt idx="1">
                  <c:v>04/05</c:v>
                </c:pt>
                <c:pt idx="2">
                  <c:v>05/06</c:v>
                </c:pt>
                <c:pt idx="3">
                  <c:v>06/07</c:v>
                </c:pt>
                <c:pt idx="4">
                  <c:v>07/08</c:v>
                </c:pt>
                <c:pt idx="5">
                  <c:v>08/09</c:v>
                </c:pt>
                <c:pt idx="6">
                  <c:v>09/10</c:v>
                </c:pt>
                <c:pt idx="7">
                  <c:v>10/11</c:v>
                </c:pt>
              </c:strCache>
            </c:strRef>
          </c:cat>
          <c:val>
            <c:numRef>
              <c:f>Sheet1!$B$2:$I$2</c:f>
              <c:numCache>
                <c:formatCode>General</c:formatCode>
                <c:ptCount val="8"/>
                <c:pt idx="0">
                  <c:v>504</c:v>
                </c:pt>
                <c:pt idx="1">
                  <c:v>531</c:v>
                </c:pt>
                <c:pt idx="2">
                  <c:v>553</c:v>
                </c:pt>
                <c:pt idx="3">
                  <c:v>565</c:v>
                </c:pt>
                <c:pt idx="4">
                  <c:v>582</c:v>
                </c:pt>
                <c:pt idx="5">
                  <c:v>606</c:v>
                </c:pt>
                <c:pt idx="6">
                  <c:v>650</c:v>
                </c:pt>
                <c:pt idx="7">
                  <c:v>688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-10"/>
        <c:axId val="408576040"/>
        <c:axId val="408577216"/>
      </c:barChart>
      <c:catAx>
        <c:axId val="40857604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low"/>
        <c:spPr>
          <a:ln w="381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Neue Light"/>
              </a:defRPr>
            </a:pPr>
            <a:endParaRPr lang="en-US"/>
          </a:p>
        </c:txPr>
        <c:crossAx val="408577216"/>
        <c:crosses val="autoZero"/>
        <c:auto val="1"/>
        <c:lblAlgn val="ctr"/>
        <c:lblOffset val="100"/>
        <c:noMultiLvlLbl val="1"/>
      </c:catAx>
      <c:valAx>
        <c:axId val="408577216"/>
        <c:scaling>
          <c:orientation val="minMax"/>
        </c:scaling>
        <c:delete val="0"/>
        <c:axPos val="l"/>
        <c:title>
          <c:tx>
            <c:rich>
              <a:bodyPr rot="-5400000"/>
              <a:lstStyle/>
              <a:p>
                <a:pPr lvl="0">
                  <a:defRPr sz="2000" b="0" i="0" u="none" strike="noStrike">
                    <a:solidFill>
                      <a:srgbClr val="000000"/>
                    </a:solidFill>
                    <a:effectLst/>
                    <a:latin typeface="Helvetica Neue Light"/>
                  </a:defRPr>
                </a:pPr>
                <a:r>
                  <a:rPr lang="en-GB" sz="2000" b="0" i="0" u="none" strike="noStrike">
                    <a:solidFill>
                      <a:srgbClr val="000000"/>
                    </a:solidFill>
                    <a:effectLst/>
                    <a:latin typeface="Helvetica Neue Light"/>
                  </a:rPr>
                  <a:t>£ billion</a:t>
                </a:r>
              </a:p>
            </c:rich>
          </c:tx>
          <c:overlay val="1"/>
        </c:title>
        <c:numFmt formatCode="General" sourceLinked="1"/>
        <c:majorTickMark val="in"/>
        <c:minorTickMark val="none"/>
        <c:tickLblPos val="nextTo"/>
        <c:spPr>
          <a:ln w="381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Neue Light"/>
              </a:defRPr>
            </a:pPr>
            <a:endParaRPr lang="en-US"/>
          </a:p>
        </c:txPr>
        <c:crossAx val="408576040"/>
        <c:crosses val="autoZero"/>
        <c:crossBetween val="between"/>
        <c:majorUnit val="175"/>
        <c:minorUnit val="87.5"/>
      </c:valAx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US"/>
  <c:roundedCorners val="0"/>
  <c:style val="18"/>
  <c:chart>
    <c:title>
      <c:tx>
        <c:rich>
          <a:bodyPr rot="0"/>
          <a:lstStyle/>
          <a:p>
            <a:pPr lvl="0"/>
            <a:endParaRPr lang="en-GB"/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25025900000000001"/>
          <c:y val="0.25025900000000001"/>
          <c:w val="0.49948100000000001"/>
          <c:h val="0.49948100000000001"/>
        </c:manualLayout>
      </c:layout>
      <c:pie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09/10</c:v>
                </c:pt>
              </c:strCache>
            </c:strRef>
          </c:tx>
          <c:spPr>
            <a:solidFill>
              <a:srgbClr val="638C1A"/>
            </a:solidFill>
            <a:ln w="12700" cap="flat">
              <a:noFill/>
              <a:miter lim="400000"/>
            </a:ln>
            <a:effectLst/>
          </c:spPr>
          <c:explosion val="6"/>
          <c:dPt>
            <c:idx val="0"/>
            <c:bubble3D val="0"/>
          </c:dPt>
          <c:dPt>
            <c:idx val="1"/>
            <c:bubble3D val="0"/>
            <c:explosion val="0"/>
            <c:spPr>
              <a:solidFill>
                <a:srgbClr val="A8B67D"/>
              </a:solidFill>
              <a:ln w="12700" cap="flat">
                <a:noFill/>
                <a:miter lim="400000"/>
              </a:ln>
              <a:effectLst/>
            </c:spPr>
          </c:dPt>
          <c:dPt>
            <c:idx val="2"/>
            <c:bubble3D val="0"/>
            <c:explosion val="0"/>
            <c:spPr>
              <a:solidFill>
                <a:srgbClr val="000000"/>
              </a:solidFill>
              <a:ln w="12700" cap="flat">
                <a:noFill/>
                <a:miter lim="400000"/>
              </a:ln>
              <a:effectLst/>
            </c:spPr>
          </c:dPt>
          <c:dLbls>
            <c:dLbl>
              <c:idx val="2"/>
              <c:numFmt formatCode="0%" sourceLinked="0"/>
              <c:spPr/>
              <c:txPr>
                <a:bodyPr/>
                <a:lstStyle/>
                <a:p>
                  <a:pPr lvl="0">
                    <a:defRPr sz="4000" b="0" i="0" u="none" strike="noStrike">
                      <a:solidFill>
                        <a:srgbClr val="000000"/>
                      </a:solidFill>
                      <a:effectLst/>
                      <a:latin typeface="Helvetica Neue Light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 lvl="0">
                  <a:defRPr sz="4000" b="0" i="0" u="none" strike="noStrike">
                    <a:solidFill>
                      <a:srgbClr val="FFFFFF"/>
                    </a:solidFill>
                    <a:effectLst>
                      <a:outerShdw dist="38100" dir="2700000" rotWithShape="0">
                        <a:srgbClr val="000000"/>
                      </a:outerShdw>
                    </a:effectLst>
                    <a:latin typeface="Helvetica Neue Light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Sheet1!$B$1:$D$1</c:f>
              <c:strCache>
                <c:ptCount val="3"/>
                <c:pt idx="0">
                  <c:v>Local Govt</c:v>
                </c:pt>
                <c:pt idx="1">
                  <c:v>Central Govt</c:v>
                </c:pt>
                <c:pt idx="2">
                  <c:v>Public corporations</c:v>
                </c:pt>
              </c:strCache>
            </c:strRef>
          </c:cat>
          <c:val>
            <c:numRef>
              <c:f>Sheet1!$B$2:$D$2</c:f>
              <c:numCache>
                <c:formatCode>General</c:formatCode>
                <c:ptCount val="3"/>
                <c:pt idx="0">
                  <c:v>25</c:v>
                </c:pt>
                <c:pt idx="1">
                  <c:v>74</c:v>
                </c:pt>
                <c:pt idx="2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US"/>
  <c:roundedCorners val="0"/>
  <c:style val="18"/>
  <c:chart>
    <c:title>
      <c:tx>
        <c:rich>
          <a:bodyPr rot="0"/>
          <a:lstStyle/>
          <a:p>
            <a:pPr lvl="0"/>
            <a:endParaRPr lang="en-GB"/>
          </a:p>
        </c:rich>
      </c:tx>
      <c:overlay val="1"/>
    </c:title>
    <c:autoTitleDeleted val="0"/>
    <c:plotArea>
      <c:layout>
        <c:manualLayout>
          <c:layoutTarget val="inner"/>
          <c:xMode val="edge"/>
          <c:yMode val="edge"/>
          <c:x val="0.107154"/>
          <c:y val="5.1854999999999998E-2"/>
          <c:w val="0.89284600000000003"/>
          <c:h val="0.8613359999999999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£ billion</c:v>
                </c:pt>
              </c:strCache>
            </c:strRef>
          </c:tx>
          <c:spPr>
            <a:solidFill>
              <a:srgbClr val="58740E"/>
            </a:solidFill>
            <a:ln w="12700" cap="flat">
              <a:noFill/>
              <a:miter lim="400000"/>
            </a:ln>
            <a:effectLst/>
          </c:spPr>
          <c:invertIfNegative val="0"/>
          <c:cat>
            <c:strRef>
              <c:f>Sheet1!$B$1:$K$1</c:f>
              <c:strCache>
                <c:ptCount val="10"/>
                <c:pt idx="0">
                  <c:v>03/04</c:v>
                </c:pt>
                <c:pt idx="1">
                  <c:v>04/05</c:v>
                </c:pt>
                <c:pt idx="2">
                  <c:v>05/06</c:v>
                </c:pt>
                <c:pt idx="3">
                  <c:v>06/07</c:v>
                </c:pt>
                <c:pt idx="4">
                  <c:v>07/08</c:v>
                </c:pt>
                <c:pt idx="5">
                  <c:v>08/09</c:v>
                </c:pt>
                <c:pt idx="6">
                  <c:v>09/10</c:v>
                </c:pt>
                <c:pt idx="7">
                  <c:v>10/11</c:v>
                </c:pt>
                <c:pt idx="8">
                  <c:v>11/12</c:v>
                </c:pt>
                <c:pt idx="9">
                  <c:v>12/13</c:v>
                </c:pt>
              </c:strCache>
            </c:strRef>
          </c:cat>
          <c:val>
            <c:numRef>
              <c:f>Sheet1!$B$2:$K$2</c:f>
              <c:numCache>
                <c:formatCode>General</c:formatCode>
                <c:ptCount val="10"/>
                <c:pt idx="0">
                  <c:v>120</c:v>
                </c:pt>
                <c:pt idx="1">
                  <c:v>132</c:v>
                </c:pt>
                <c:pt idx="2">
                  <c:v>141</c:v>
                </c:pt>
                <c:pt idx="3">
                  <c:v>146</c:v>
                </c:pt>
                <c:pt idx="4">
                  <c:v>155</c:v>
                </c:pt>
                <c:pt idx="5">
                  <c:v>164</c:v>
                </c:pt>
                <c:pt idx="6">
                  <c:v>168</c:v>
                </c:pt>
                <c:pt idx="7">
                  <c:v>172</c:v>
                </c:pt>
                <c:pt idx="8">
                  <c:v>162</c:v>
                </c:pt>
                <c:pt idx="9">
                  <c:v>154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0"/>
        <c:overlap val="-10"/>
        <c:axId val="484711120"/>
        <c:axId val="484711904"/>
      </c:barChart>
      <c:catAx>
        <c:axId val="48471112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low"/>
        <c:spPr>
          <a:ln w="12700" cap="flat">
            <a:solidFill>
              <a:srgbClr val="000000"/>
            </a:solidFill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Neue"/>
              </a:defRPr>
            </a:pPr>
            <a:endParaRPr lang="en-US"/>
          </a:p>
        </c:txPr>
        <c:crossAx val="484711904"/>
        <c:crosses val="autoZero"/>
        <c:auto val="1"/>
        <c:lblAlgn val="ctr"/>
        <c:lblOffset val="100"/>
        <c:noMultiLvlLbl val="1"/>
      </c:catAx>
      <c:valAx>
        <c:axId val="484711904"/>
        <c:scaling>
          <c:orientation val="minMax"/>
          <c:max val="200"/>
          <c:min val="0"/>
        </c:scaling>
        <c:delete val="0"/>
        <c:axPos val="l"/>
        <c:title>
          <c:tx>
            <c:rich>
              <a:bodyPr rot="-5400000"/>
              <a:lstStyle/>
              <a:p>
                <a:pPr lvl="0">
                  <a:defRPr sz="2000" b="0" i="0" u="none" strike="noStrike">
                    <a:solidFill>
                      <a:srgbClr val="000000"/>
                    </a:solidFill>
                    <a:effectLst/>
                    <a:latin typeface="Helvetica Neue"/>
                  </a:defRPr>
                </a:pPr>
                <a:r>
                  <a:rPr lang="en-GB" sz="2000" b="0" i="0" u="none" strike="noStrike">
                    <a:solidFill>
                      <a:srgbClr val="000000"/>
                    </a:solidFill>
                    <a:effectLst/>
                    <a:latin typeface="Helvetica Neue"/>
                  </a:rPr>
                  <a:t>£ billion</a:t>
                </a:r>
              </a:p>
            </c:rich>
          </c:tx>
          <c:overlay val="1"/>
        </c:title>
        <c:numFmt formatCode="General" sourceLinked="1"/>
        <c:majorTickMark val="none"/>
        <c:minorTickMark val="none"/>
        <c:tickLblPos val="nextTo"/>
        <c:spPr>
          <a:ln w="12700" cap="flat">
            <a:noFill/>
            <a:prstDash val="solid"/>
            <a:miter lim="400000"/>
          </a:ln>
        </c:spPr>
        <c:txPr>
          <a:bodyPr rot="0"/>
          <a:lstStyle/>
          <a:p>
            <a:pPr lvl="0">
              <a:defRPr sz="2000" b="0" i="0" u="none" strike="noStrike">
                <a:solidFill>
                  <a:srgbClr val="000000"/>
                </a:solidFill>
                <a:effectLst/>
                <a:latin typeface="Helvetica Neue"/>
              </a:defRPr>
            </a:pPr>
            <a:endParaRPr lang="en-US"/>
          </a:p>
        </c:txPr>
        <c:crossAx val="484711120"/>
        <c:crosses val="autoZero"/>
        <c:crossBetween val="between"/>
        <c:majorUnit val="50"/>
        <c:minorUnit val="25"/>
      </c:valAx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30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1" name="Shape 31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  <p:extLst>
      <p:ext uri="{BB962C8B-B14F-4D97-AF65-F5344CB8AC3E}">
        <p14:creationId xmlns:p14="http://schemas.microsoft.com/office/powerpoint/2010/main" val="1790074189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1s3C4s3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OzMdEwYmDU" TargetMode="External"/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millions-start-receiving-break-down-of-how-their-tax-is-spent" TargetMode="External"/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flickr.com/photos/hmtreasury/13600937943/in/set-72157643350598405" TargetMode="Externa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8" name="Shape 3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lnSpc>
                <a:spcPct val="100000"/>
              </a:lnSpc>
              <a:defRPr sz="1800"/>
            </a:pPr>
            <a:r>
              <a:rPr sz="2400">
                <a:latin typeface="Helvetica"/>
                <a:ea typeface="Helvetica"/>
                <a:cs typeface="Helvetica"/>
                <a:sym typeface="Helvetica"/>
              </a:rPr>
              <a:t>Christine Lagarde, the MD of the IMF, in </a:t>
            </a:r>
            <a:r>
              <a:rPr sz="2400" i="1">
                <a:latin typeface="Helvetica"/>
                <a:ea typeface="Helvetica"/>
                <a:cs typeface="Helvetica"/>
                <a:sym typeface="Helvetica"/>
              </a:rPr>
              <a:t>Public Financial Management and its Emerging Architecture</a:t>
            </a:r>
            <a:r>
              <a:rPr sz="2400">
                <a:latin typeface="Helvetica"/>
                <a:ea typeface="Helvetica"/>
                <a:cs typeface="Helvetica"/>
                <a:sym typeface="Helvetica"/>
              </a:rPr>
              <a:t> edited by Cangiano, Curristine and Lazare</a:t>
            </a:r>
          </a:p>
          <a:p>
            <a:pPr lvl="0">
              <a:lnSpc>
                <a:spcPct val="100000"/>
              </a:lnSpc>
              <a:defRPr sz="1800"/>
            </a:pPr>
            <a:r>
              <a:rPr sz="1200">
                <a:latin typeface="Helvetica"/>
                <a:ea typeface="Helvetica"/>
                <a:cs typeface="Helvetica"/>
                <a:sym typeface="Helvetica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796191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46" name="Shape 4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Spoken at BAFA conference, 13 April 2011, Aston University</a:t>
            </a:r>
          </a:p>
        </p:txBody>
      </p:sp>
    </p:spTree>
    <p:extLst>
      <p:ext uri="{BB962C8B-B14F-4D97-AF65-F5344CB8AC3E}">
        <p14:creationId xmlns:p14="http://schemas.microsoft.com/office/powerpoint/2010/main" val="18639848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0" name="Shape 6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Ask the class what words are covered. On clicking, the grey shapes will be erased to reveal the words ‘muddling through’.</a:t>
            </a:r>
          </a:p>
        </p:txBody>
      </p:sp>
    </p:spTree>
    <p:extLst>
      <p:ext uri="{BB962C8B-B14F-4D97-AF65-F5344CB8AC3E}">
        <p14:creationId xmlns:p14="http://schemas.microsoft.com/office/powerpoint/2010/main" val="1510141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5" name="Shape 6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lnSpc>
                <a:spcPct val="100000"/>
              </a:lnSpc>
              <a:defRPr sz="1800"/>
            </a:pP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A chance for class members to speak about what they do. </a:t>
            </a:r>
          </a:p>
          <a:p>
            <a:pPr lvl="0">
              <a:lnSpc>
                <a:spcPct val="100000"/>
              </a:lnSpc>
              <a:defRPr sz="1800"/>
            </a:pP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They might keep their money in a tin or under the bed. They might use a phone app or notebook to keep track of spending. They might do nothing.</a:t>
            </a:r>
          </a:p>
          <a:p>
            <a:pPr lvl="0">
              <a:lnSpc>
                <a:spcPct val="100000"/>
              </a:lnSpc>
              <a:defRPr sz="1800"/>
            </a:pP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If they do nothing, all those analogies between domestic financial management and public financial management will break down.</a:t>
            </a:r>
          </a:p>
        </p:txBody>
      </p:sp>
    </p:spTree>
    <p:extLst>
      <p:ext uri="{BB962C8B-B14F-4D97-AF65-F5344CB8AC3E}">
        <p14:creationId xmlns:p14="http://schemas.microsoft.com/office/powerpoint/2010/main" val="20479137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9" name="Shape 6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Anyone agree with me?</a:t>
            </a:r>
          </a:p>
        </p:txBody>
      </p:sp>
    </p:spTree>
    <p:extLst>
      <p:ext uri="{BB962C8B-B14F-4D97-AF65-F5344CB8AC3E}">
        <p14:creationId xmlns:p14="http://schemas.microsoft.com/office/powerpoint/2010/main" val="32079608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74" name="Shape 7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From Boyne, G. (2002) ‘Public and Private Management: What’s the Difference?’ Journal of Management Studies, 39(1), 97-122</a:t>
            </a:r>
          </a:p>
        </p:txBody>
      </p:sp>
    </p:spTree>
    <p:extLst>
      <p:ext uri="{BB962C8B-B14F-4D97-AF65-F5344CB8AC3E}">
        <p14:creationId xmlns:p14="http://schemas.microsoft.com/office/powerpoint/2010/main" val="13641684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79" name="Shape 7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Moore, M. H. (2003). The public value scorecard: A rejoinder and an alternative to "Strategic performance measurement and management in non-profit organizations" by Robert Kaplan. Cambridge, MA: The Hauser Center for Nonprofit Organizations.</a:t>
            </a:r>
          </a:p>
        </p:txBody>
      </p:sp>
    </p:spTree>
    <p:extLst>
      <p:ext uri="{BB962C8B-B14F-4D97-AF65-F5344CB8AC3E}">
        <p14:creationId xmlns:p14="http://schemas.microsoft.com/office/powerpoint/2010/main" val="16675608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90" name="Shape 9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12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 lvl="0">
              <a:defRPr sz="1800"/>
            </a:pPr>
            <a:r>
              <a:rPr sz="1200"/>
              <a:t>Source: HM Treasury</a:t>
            </a:r>
          </a:p>
        </p:txBody>
      </p:sp>
    </p:spTree>
    <p:extLst>
      <p:ext uri="{BB962C8B-B14F-4D97-AF65-F5344CB8AC3E}">
        <p14:creationId xmlns:p14="http://schemas.microsoft.com/office/powerpoint/2010/main" val="9281028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96" name="Shape 9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 dirty="0"/>
              <a:t>Clearly there’s quite a difference between low income countries and high income countries</a:t>
            </a:r>
          </a:p>
        </p:txBody>
      </p:sp>
    </p:spTree>
    <p:extLst>
      <p:ext uri="{BB962C8B-B14F-4D97-AF65-F5344CB8AC3E}">
        <p14:creationId xmlns:p14="http://schemas.microsoft.com/office/powerpoint/2010/main" val="33167774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05" name="Shape 10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Andrews, M., Cangiano, M., Cole, N., de Renzio, P., Krause, P., &amp; Seligmann, R. (2014). </a:t>
            </a:r>
            <a:r>
              <a:rPr sz="2200" i="1"/>
              <a:t>This is PFM</a:t>
            </a:r>
            <a:r>
              <a:rPr sz="2200"/>
              <a:t>. Cambridge, MA: Center for International Development at Harvard University. CID Working Paper 285. Available at </a:t>
            </a:r>
            <a:r>
              <a:rPr sz="2200" u="sng">
                <a:hlinkClick r:id="rId3"/>
              </a:rPr>
              <a:t>http://bit.ly/1s3C4s3</a:t>
            </a:r>
            <a:r>
              <a:rPr sz="2200"/>
              <a:t> is a useful paper to give to students as pre-reading. This might be a good point to pause and ask the students for their thoughts on that paper.</a:t>
            </a:r>
          </a:p>
        </p:txBody>
      </p:sp>
    </p:spTree>
    <p:extLst>
      <p:ext uri="{BB962C8B-B14F-4D97-AF65-F5344CB8AC3E}">
        <p14:creationId xmlns:p14="http://schemas.microsoft.com/office/powerpoint/2010/main" val="34391443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13" name="Shape 11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This is, I reckon pretty much what all ministers, elected mayors, council leaders, chief executives, directors and heads of service think of their accountants. </a:t>
            </a:r>
          </a:p>
        </p:txBody>
      </p:sp>
    </p:spTree>
    <p:extLst>
      <p:ext uri="{BB962C8B-B14F-4D97-AF65-F5344CB8AC3E}">
        <p14:creationId xmlns:p14="http://schemas.microsoft.com/office/powerpoint/2010/main" val="555141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22" name="Shape 12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Moore (1995). Creating Public Value. Cambridge, MA: Harvard University Press. </a:t>
            </a:r>
          </a:p>
        </p:txBody>
      </p:sp>
    </p:spTree>
    <p:extLst>
      <p:ext uri="{BB962C8B-B14F-4D97-AF65-F5344CB8AC3E}">
        <p14:creationId xmlns:p14="http://schemas.microsoft.com/office/powerpoint/2010/main" val="31393488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31" name="Shape 13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Bandy, G. P. (2014). </a:t>
            </a:r>
            <a:r>
              <a:rPr sz="2200" i="1"/>
              <a:t>Financial Management and Accounting in the Public Sector</a:t>
            </a:r>
            <a:r>
              <a:rPr sz="2200"/>
              <a:t> (2nd ed.). Abingdon: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14145038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56" name="Shape 15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If goods are bought on credit the entry is made in the accounts only when the invoice has been paid. Essentially the accounts are akin to a bank statement.</a:t>
            </a:r>
          </a:p>
        </p:txBody>
      </p:sp>
    </p:spTree>
    <p:extLst>
      <p:ext uri="{BB962C8B-B14F-4D97-AF65-F5344CB8AC3E}">
        <p14:creationId xmlns:p14="http://schemas.microsoft.com/office/powerpoint/2010/main" val="42242729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61" name="Shape 16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If goods are bought on credit the entry is made in the accounts when the goods have been delivered because at that point there is a liability to pay the invoice. (The supplier of the goods is a creditor until the debt has been paid in full.)</a:t>
            </a:r>
          </a:p>
        </p:txBody>
      </p:sp>
    </p:spTree>
    <p:extLst>
      <p:ext uri="{BB962C8B-B14F-4D97-AF65-F5344CB8AC3E}">
        <p14:creationId xmlns:p14="http://schemas.microsoft.com/office/powerpoint/2010/main" val="28351314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Shape 16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65" name="Shape 16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E.g. The UK government’s ‘Resource Accounting Programme’ in the ’90s and ’00s.</a:t>
            </a:r>
          </a:p>
        </p:txBody>
      </p:sp>
    </p:spTree>
    <p:extLst>
      <p:ext uri="{BB962C8B-B14F-4D97-AF65-F5344CB8AC3E}">
        <p14:creationId xmlns:p14="http://schemas.microsoft.com/office/powerpoint/2010/main" val="24814955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Shape 17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79" name="Shape 17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Ask the class before revealing the three bullet points</a:t>
            </a:r>
          </a:p>
        </p:txBody>
      </p:sp>
    </p:spTree>
    <p:extLst>
      <p:ext uri="{BB962C8B-B14F-4D97-AF65-F5344CB8AC3E}">
        <p14:creationId xmlns:p14="http://schemas.microsoft.com/office/powerpoint/2010/main" val="10985751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18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85" name="Shape 18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It could be made of gold or silver or seashells. Indeed, most money these days is stored as zeros and ones in computers. </a:t>
            </a:r>
          </a:p>
        </p:txBody>
      </p:sp>
    </p:spTree>
    <p:extLst>
      <p:ext uri="{BB962C8B-B14F-4D97-AF65-F5344CB8AC3E}">
        <p14:creationId xmlns:p14="http://schemas.microsoft.com/office/powerpoint/2010/main" val="39226472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Shape 19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92" name="Shape 19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In the UK one is putting one’s faith in the Governor of the Bank of England not to make one’s money worthless.</a:t>
            </a:r>
          </a:p>
        </p:txBody>
      </p:sp>
    </p:spTree>
    <p:extLst>
      <p:ext uri="{BB962C8B-B14F-4D97-AF65-F5344CB8AC3E}">
        <p14:creationId xmlns:p14="http://schemas.microsoft.com/office/powerpoint/2010/main" val="13132463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Shape 19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197" name="Shape 19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584200">
              <a:lnSpc>
                <a:spcPct val="100000"/>
              </a:lnSpc>
              <a:defRPr sz="3200"/>
            </a:lvl1pPr>
          </a:lstStyle>
          <a:p>
            <a:pPr lvl="0">
              <a:defRPr sz="1800"/>
            </a:pPr>
            <a:r>
              <a:rPr sz="3200"/>
              <a:t>Draw attention to the ‘I promise to pay …’</a:t>
            </a:r>
          </a:p>
        </p:txBody>
      </p:sp>
    </p:spTree>
    <p:extLst>
      <p:ext uri="{BB962C8B-B14F-4D97-AF65-F5344CB8AC3E}">
        <p14:creationId xmlns:p14="http://schemas.microsoft.com/office/powerpoint/2010/main" val="31287849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03" name="Shape 20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 dirty="0"/>
              <a:t>* The 1948 movie ‘It’s a Wonderful Life’ includes a section where there is a run on the Bailey Brothers Building and Loan and George Bailey has to persuade his investors not to panic. You can find lots of clips of it on YouTube including </a:t>
            </a:r>
            <a:r>
              <a:rPr sz="2200" u="sng" dirty="0">
                <a:hlinkClick r:id="rId3"/>
              </a:rPr>
              <a:t>https://www.youtube.com/watch?v=EOzMdEwYmDU</a:t>
            </a:r>
          </a:p>
        </p:txBody>
      </p:sp>
    </p:spTree>
    <p:extLst>
      <p:ext uri="{BB962C8B-B14F-4D97-AF65-F5344CB8AC3E}">
        <p14:creationId xmlns:p14="http://schemas.microsoft.com/office/powerpoint/2010/main" val="2334322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Shape 209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10" name="Shape 21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Lord Sharman of Redlynch. (2001). </a:t>
            </a:r>
            <a:r>
              <a:rPr sz="2200" i="1"/>
              <a:t>Holding to account: the review of audit and accountability for central government</a:t>
            </a:r>
            <a:r>
              <a:rPr sz="2200"/>
              <a:t>. London: HM Treasury.</a:t>
            </a:r>
          </a:p>
        </p:txBody>
      </p:sp>
    </p:spTree>
    <p:extLst>
      <p:ext uri="{BB962C8B-B14F-4D97-AF65-F5344CB8AC3E}">
        <p14:creationId xmlns:p14="http://schemas.microsoft.com/office/powerpoint/2010/main" val="25720447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Shape 214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15" name="Shape 215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Ask the class before revealing bullets (they all appear at once)</a:t>
            </a:r>
          </a:p>
        </p:txBody>
      </p:sp>
    </p:spTree>
    <p:extLst>
      <p:ext uri="{BB962C8B-B14F-4D97-AF65-F5344CB8AC3E}">
        <p14:creationId xmlns:p14="http://schemas.microsoft.com/office/powerpoint/2010/main" val="3130603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Shape 219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20" name="Shape 22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 dirty="0"/>
              <a:t>Ratio of tax to GDP since 1980. Fallen from 38% in mid ’80s to 32% mid-90s but higher under </a:t>
            </a:r>
            <a:r>
              <a:rPr sz="2200" dirty="0" err="1"/>
              <a:t>Labour</a:t>
            </a:r>
            <a:r>
              <a:rPr sz="2200" dirty="0"/>
              <a:t> Government since ’97.</a:t>
            </a:r>
          </a:p>
        </p:txBody>
      </p:sp>
    </p:spTree>
    <p:extLst>
      <p:ext uri="{BB962C8B-B14F-4D97-AF65-F5344CB8AC3E}">
        <p14:creationId xmlns:p14="http://schemas.microsoft.com/office/powerpoint/2010/main" val="6425035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Shape 22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24" name="Shape 22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Examples here are generally from the UK</a:t>
            </a:r>
          </a:p>
        </p:txBody>
      </p:sp>
    </p:spTree>
    <p:extLst>
      <p:ext uri="{BB962C8B-B14F-4D97-AF65-F5344CB8AC3E}">
        <p14:creationId xmlns:p14="http://schemas.microsoft.com/office/powerpoint/2010/main" val="20669954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Shape 23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31" name="Shape 23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 dirty="0"/>
              <a:t>Total is £732billion. </a:t>
            </a:r>
          </a:p>
          <a:p>
            <a:pPr lvl="0">
              <a:defRPr sz="1800"/>
            </a:pPr>
            <a:r>
              <a:rPr sz="2200" dirty="0"/>
              <a:t>Source: HM Treasury. (2014). </a:t>
            </a:r>
            <a:r>
              <a:rPr sz="2200" i="1" dirty="0"/>
              <a:t>Budget 2014</a:t>
            </a:r>
            <a:r>
              <a:rPr sz="2200" dirty="0"/>
              <a:t>. London: The Stationery Office.</a:t>
            </a:r>
          </a:p>
        </p:txBody>
      </p:sp>
    </p:spTree>
    <p:extLst>
      <p:ext uri="{BB962C8B-B14F-4D97-AF65-F5344CB8AC3E}">
        <p14:creationId xmlns:p14="http://schemas.microsoft.com/office/powerpoint/2010/main" val="171185145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23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36" name="Shape 23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 dirty="0"/>
              <a:t>In 2014 UK government sent a personal statement to each taxpayer showing what their tax paid for. See &lt;</a:t>
            </a:r>
            <a:r>
              <a:rPr sz="2200" u="sng" dirty="0">
                <a:hlinkClick r:id="rId3"/>
              </a:rPr>
              <a:t>https://www.gov.uk/government/news/millions-start-receiving-break-down-of-how-their-tax-is-spent</a:t>
            </a:r>
            <a:r>
              <a:rPr sz="2200" dirty="0"/>
              <a:t>&gt; for press release but note there are criticisms about the methodology.</a:t>
            </a:r>
          </a:p>
          <a:p>
            <a:pPr lvl="0">
              <a:defRPr sz="1800"/>
            </a:pPr>
            <a:r>
              <a:rPr sz="2200" dirty="0"/>
              <a:t>Image source: HM Treasury &lt;</a:t>
            </a:r>
            <a:r>
              <a:rPr sz="2200" u="sng" dirty="0">
                <a:hlinkClick r:id="rId4"/>
              </a:rPr>
              <a:t>https://www.flickr.com/photos/hmtreasury/13600937943/in/set-72157643350598405</a:t>
            </a:r>
            <a:r>
              <a:rPr sz="2200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75934353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Shape 24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41" name="Shape 24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lnSpc>
                <a:spcPct val="100000"/>
              </a:lnSpc>
              <a:defRPr sz="1800"/>
            </a:pP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Source: http://www.oecd-ilibrary.org/taxation/total-tax-revenue_20758510-table2</a:t>
            </a:r>
          </a:p>
          <a:p>
            <a:pPr lvl="0">
              <a:lnSpc>
                <a:spcPct val="100000"/>
              </a:lnSpc>
              <a:defRPr sz="1800"/>
            </a:pP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The table can be edited to include any countries where data is available</a:t>
            </a:r>
          </a:p>
        </p:txBody>
      </p:sp>
    </p:spTree>
    <p:extLst>
      <p:ext uri="{BB962C8B-B14F-4D97-AF65-F5344CB8AC3E}">
        <p14:creationId xmlns:p14="http://schemas.microsoft.com/office/powerpoint/2010/main" val="12472929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Shape 24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46" name="Shape 24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 dirty="0"/>
              <a:t>2009/10: Current is £607bn, capital is £68.7bn</a:t>
            </a:r>
          </a:p>
          <a:p>
            <a:pPr lvl="0">
              <a:defRPr sz="1800"/>
            </a:pPr>
            <a:r>
              <a:rPr sz="2200" dirty="0"/>
              <a:t>2010/11: current is £647.1bn, capital is £59.5bn</a:t>
            </a:r>
          </a:p>
        </p:txBody>
      </p:sp>
    </p:spTree>
    <p:extLst>
      <p:ext uri="{BB962C8B-B14F-4D97-AF65-F5344CB8AC3E}">
        <p14:creationId xmlns:p14="http://schemas.microsoft.com/office/powerpoint/2010/main" val="45832444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Shape 25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51" name="Shape 25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 dirty="0"/>
              <a:t>Total Managed Expenditure is split into two parts. </a:t>
            </a:r>
            <a:r>
              <a:rPr sz="2200" dirty="0" err="1"/>
              <a:t>Dept</a:t>
            </a:r>
            <a:r>
              <a:rPr sz="2200" dirty="0"/>
              <a:t> Expenditure Limits (DELs) are set for 3 years. Annual Managed Expenditure (AME) relates to budget items like benefit payments that it is difficult to forecast for 3 years.</a:t>
            </a:r>
          </a:p>
        </p:txBody>
      </p:sp>
    </p:spTree>
    <p:extLst>
      <p:ext uri="{BB962C8B-B14F-4D97-AF65-F5344CB8AC3E}">
        <p14:creationId xmlns:p14="http://schemas.microsoft.com/office/powerpoint/2010/main" val="276671585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Shape 26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62" name="Shape 26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Source: DCLG. (2014). </a:t>
            </a:r>
            <a:r>
              <a:rPr sz="2400" i="1" dirty="0">
                <a:latin typeface="Helvetica"/>
                <a:ea typeface="Helvetica"/>
                <a:cs typeface="Helvetica"/>
                <a:sym typeface="Helvetica"/>
              </a:rPr>
              <a:t>Local government financial statistics England no. 24 2014</a:t>
            </a: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. London: DCLG</a:t>
            </a:r>
            <a:r>
              <a:rPr sz="2400" dirty="0" smtClean="0">
                <a:latin typeface="Helvetica"/>
                <a:ea typeface="Helvetica"/>
                <a:cs typeface="Helvetica"/>
                <a:sym typeface="Helvetica"/>
              </a:rPr>
              <a:t>.</a:t>
            </a:r>
            <a:r>
              <a:rPr lang="en-GB" sz="2400" dirty="0" smtClean="0">
                <a:latin typeface="Helvetica"/>
                <a:ea typeface="Helvetica"/>
                <a:cs typeface="Helvetica"/>
                <a:sym typeface="Helvetica"/>
              </a:rPr>
              <a:t> © Crown Copyright 2014</a:t>
            </a:r>
            <a:endParaRPr sz="2400" dirty="0">
              <a:latin typeface="Helvetica"/>
              <a:ea typeface="Helvetica"/>
              <a:cs typeface="Helvetica"/>
              <a:sym typeface="Helvetica"/>
            </a:endParaRPr>
          </a:p>
          <a:p>
            <a:pPr lvl="0">
              <a:lnSpc>
                <a:spcPct val="100000"/>
              </a:lnSpc>
              <a:defRPr sz="1800"/>
            </a:pP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Local government was £162bn in 2011/12, and was £172bn in 2010/11.</a:t>
            </a:r>
          </a:p>
        </p:txBody>
      </p:sp>
    </p:spTree>
    <p:extLst>
      <p:ext uri="{BB962C8B-B14F-4D97-AF65-F5344CB8AC3E}">
        <p14:creationId xmlns:p14="http://schemas.microsoft.com/office/powerpoint/2010/main" val="339483514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Shape 26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67" name="Shape 26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Source: DCLG. (2014). </a:t>
            </a:r>
            <a:r>
              <a:rPr sz="2400" i="1" dirty="0">
                <a:latin typeface="Helvetica"/>
                <a:ea typeface="Helvetica"/>
                <a:cs typeface="Helvetica"/>
                <a:sym typeface="Helvetica"/>
              </a:rPr>
              <a:t>Local government financial statistics England no. 24 2014</a:t>
            </a: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. London: DCLG</a:t>
            </a:r>
            <a:r>
              <a:rPr sz="2400" dirty="0" smtClean="0">
                <a:latin typeface="Helvetica"/>
                <a:ea typeface="Helvetica"/>
                <a:cs typeface="Helvetica"/>
                <a:sym typeface="Helvetica"/>
              </a:rPr>
              <a:t>.</a:t>
            </a:r>
            <a:r>
              <a:rPr lang="en-GB" sz="2400" dirty="0" smtClean="0">
                <a:latin typeface="Helvetica"/>
                <a:ea typeface="Helvetica"/>
                <a:cs typeface="Helvetica"/>
                <a:sym typeface="Helvetica"/>
              </a:rPr>
              <a:t> © Crown Copyright 2014</a:t>
            </a:r>
          </a:p>
        </p:txBody>
      </p:sp>
    </p:spTree>
    <p:extLst>
      <p:ext uri="{BB962C8B-B14F-4D97-AF65-F5344CB8AC3E}">
        <p14:creationId xmlns:p14="http://schemas.microsoft.com/office/powerpoint/2010/main" val="240782456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Shape 27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72" name="Shape 27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Source: DCLG. (2014). </a:t>
            </a:r>
            <a:r>
              <a:rPr sz="2400" i="1" dirty="0">
                <a:latin typeface="Helvetica"/>
                <a:ea typeface="Helvetica"/>
                <a:cs typeface="Helvetica"/>
                <a:sym typeface="Helvetica"/>
              </a:rPr>
              <a:t>Local government financial statistics England no. 24 2014</a:t>
            </a: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. London: DCLG</a:t>
            </a:r>
            <a:r>
              <a:rPr sz="2400" dirty="0" smtClean="0">
                <a:latin typeface="Helvetica"/>
                <a:ea typeface="Helvetica"/>
                <a:cs typeface="Helvetica"/>
                <a:sym typeface="Helvetica"/>
              </a:rPr>
              <a:t>.</a:t>
            </a:r>
            <a:r>
              <a:rPr lang="en-GB" sz="2400" dirty="0" smtClean="0">
                <a:latin typeface="Helvetica"/>
                <a:ea typeface="Helvetica"/>
                <a:cs typeface="Helvetica"/>
                <a:sym typeface="Helvetica"/>
              </a:rPr>
              <a:t> © Crown Copyright 2014</a:t>
            </a:r>
          </a:p>
        </p:txBody>
      </p:sp>
    </p:spTree>
    <p:extLst>
      <p:ext uri="{BB962C8B-B14F-4D97-AF65-F5344CB8AC3E}">
        <p14:creationId xmlns:p14="http://schemas.microsoft.com/office/powerpoint/2010/main" val="98108256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Shape 27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77" name="Shape 27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Source: DCLG. (2014). </a:t>
            </a:r>
            <a:r>
              <a:rPr sz="2400" i="1" dirty="0">
                <a:latin typeface="Helvetica"/>
                <a:ea typeface="Helvetica"/>
                <a:cs typeface="Helvetica"/>
                <a:sym typeface="Helvetica"/>
              </a:rPr>
              <a:t>Local government financial statistics England no. 24 2014</a:t>
            </a:r>
            <a:r>
              <a:rPr sz="2400" dirty="0">
                <a:latin typeface="Helvetica"/>
                <a:ea typeface="Helvetica"/>
                <a:cs typeface="Helvetica"/>
                <a:sym typeface="Helvetica"/>
              </a:rPr>
              <a:t>. London: DCLG</a:t>
            </a:r>
            <a:r>
              <a:rPr sz="2400" dirty="0" smtClean="0">
                <a:latin typeface="Helvetica"/>
                <a:ea typeface="Helvetica"/>
                <a:cs typeface="Helvetica"/>
                <a:sym typeface="Helvetica"/>
              </a:rPr>
              <a:t>.</a:t>
            </a:r>
            <a:r>
              <a:rPr lang="en-GB" sz="2400" dirty="0" smtClean="0">
                <a:latin typeface="Helvetica"/>
                <a:ea typeface="Helvetica"/>
                <a:cs typeface="Helvetica"/>
                <a:sym typeface="Helvetica"/>
              </a:rPr>
              <a:t> © Crown Copyright 2014</a:t>
            </a:r>
            <a:endParaRPr sz="2400" dirty="0">
              <a:latin typeface="Helvetica"/>
              <a:ea typeface="Helvetica"/>
              <a:cs typeface="Helvetica"/>
              <a:sym typeface="Helvetica"/>
            </a:endParaRPr>
          </a:p>
          <a:p>
            <a:pPr lvl="0">
              <a:defRPr sz="1800"/>
            </a:pPr>
            <a:r>
              <a:rPr sz="2200" dirty="0">
                <a:latin typeface="Lucida Grande"/>
                <a:ea typeface="Lucida Grande"/>
                <a:cs typeface="Lucida Grande"/>
                <a:sym typeface="Lucida Grande"/>
              </a:rPr>
              <a:t>Right hand half is staffing. Note contractors made up 24%.</a:t>
            </a:r>
          </a:p>
        </p:txBody>
      </p:sp>
    </p:spTree>
    <p:extLst>
      <p:ext uri="{BB962C8B-B14F-4D97-AF65-F5344CB8AC3E}">
        <p14:creationId xmlns:p14="http://schemas.microsoft.com/office/powerpoint/2010/main" val="317192260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Shape 28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82" name="Shape 28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Point out the change since 2011/12 as the 2010 government’s policies to reduce spending as part of an austerity plan take effect.</a:t>
            </a:r>
          </a:p>
        </p:txBody>
      </p:sp>
    </p:spTree>
    <p:extLst>
      <p:ext uri="{BB962C8B-B14F-4D97-AF65-F5344CB8AC3E}">
        <p14:creationId xmlns:p14="http://schemas.microsoft.com/office/powerpoint/2010/main" val="255933045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Shape 28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89" name="Shape 28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 dirty="0">
                <a:latin typeface="Lucida Grande"/>
                <a:ea typeface="Lucida Grande"/>
                <a:cs typeface="Lucida Grande"/>
                <a:sym typeface="Lucida Grande"/>
              </a:rPr>
              <a:t>Total receipts are £648bn, £84bn lower than spending of £732bn.</a:t>
            </a:r>
          </a:p>
          <a:p>
            <a:pPr lvl="0">
              <a:defRPr sz="1800"/>
            </a:pPr>
            <a:r>
              <a:rPr sz="2200" dirty="0">
                <a:latin typeface="Lucida Grande"/>
                <a:ea typeface="Lucida Grande"/>
                <a:cs typeface="Lucida Grande"/>
                <a:sym typeface="Lucida Grande"/>
              </a:rPr>
              <a:t>Council tax and business rates each amount to about 5% of the </a:t>
            </a:r>
            <a:r>
              <a:rPr sz="2200" dirty="0" smtClean="0">
                <a:latin typeface="Lucida Grande"/>
                <a:ea typeface="Lucida Grande"/>
                <a:cs typeface="Lucida Grande"/>
                <a:sym typeface="Lucida Grande"/>
              </a:rPr>
              <a:t>total</a:t>
            </a:r>
            <a:r>
              <a:rPr lang="en-GB" sz="2200" dirty="0" smtClean="0">
                <a:latin typeface="Lucida Grande"/>
                <a:ea typeface="Lucida Grande"/>
                <a:cs typeface="Lucida Grande"/>
                <a:sym typeface="Lucida Grande"/>
              </a:rPr>
              <a:t>.</a:t>
            </a:r>
          </a:p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en-GB" sz="2200" dirty="0" smtClean="0"/>
              <a:t>Source: HM Treasury. (2014). </a:t>
            </a:r>
            <a:r>
              <a:rPr lang="en-GB" sz="2200" i="1" dirty="0" smtClean="0"/>
              <a:t>Budget 2014</a:t>
            </a:r>
            <a:r>
              <a:rPr lang="en-GB" sz="2200" dirty="0" smtClean="0"/>
              <a:t>. London: The Stationery Office.</a:t>
            </a:r>
          </a:p>
        </p:txBody>
      </p:sp>
    </p:spTree>
    <p:extLst>
      <p:ext uri="{BB962C8B-B14F-4D97-AF65-F5344CB8AC3E}">
        <p14:creationId xmlns:p14="http://schemas.microsoft.com/office/powerpoint/2010/main" val="355822957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 smtClean="0">
                <a:latin typeface="Helvetica"/>
                <a:ea typeface="Helvetica"/>
                <a:cs typeface="Helvetica"/>
                <a:sym typeface="Helvetica"/>
              </a:rPr>
              <a:t>Source: DCLG. (2014). </a:t>
            </a:r>
            <a:r>
              <a:rPr lang="en-GB" sz="2400" i="1" dirty="0" smtClean="0">
                <a:latin typeface="Helvetica"/>
                <a:ea typeface="Helvetica"/>
                <a:cs typeface="Helvetica"/>
                <a:sym typeface="Helvetica"/>
              </a:rPr>
              <a:t>Local government financial statistics England no. 24 2014</a:t>
            </a:r>
            <a:r>
              <a:rPr lang="en-GB" sz="2400" dirty="0" smtClean="0">
                <a:latin typeface="Helvetica"/>
                <a:ea typeface="Helvetica"/>
                <a:cs typeface="Helvetica"/>
                <a:sym typeface="Helvetica"/>
              </a:rPr>
              <a:t>. London: DCLG. © Crown Copyright 2014</a:t>
            </a:r>
          </a:p>
        </p:txBody>
      </p:sp>
    </p:spTree>
    <p:extLst>
      <p:ext uri="{BB962C8B-B14F-4D97-AF65-F5344CB8AC3E}">
        <p14:creationId xmlns:p14="http://schemas.microsoft.com/office/powerpoint/2010/main" val="196581617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297" name="Shape 29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584200">
              <a:lnSpc>
                <a:spcPct val="100000"/>
              </a:lnSpc>
              <a:defRPr>
                <a:latin typeface="Lucida Grande"/>
                <a:ea typeface="Lucida Grande"/>
                <a:cs typeface="Lucida Grande"/>
                <a:sym typeface="Lucida Grande"/>
              </a:defRPr>
            </a:lvl1pPr>
          </a:lstStyle>
          <a:p>
            <a:pPr lvl="0">
              <a:defRPr sz="1800"/>
            </a:pPr>
            <a:r>
              <a:rPr sz="2200" dirty="0"/>
              <a:t>Note that the change has been the reduction in grants from central government. This is how government has ensured its policies are implemented</a:t>
            </a:r>
            <a:r>
              <a:rPr sz="2200" dirty="0" smtClean="0"/>
              <a:t>.</a:t>
            </a:r>
            <a:endParaRPr lang="en-GB" sz="2200" dirty="0" smtClean="0"/>
          </a:p>
          <a:p>
            <a:pPr marL="0" marR="0" lvl="0" indent="0" defTabSz="584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/>
            </a:pPr>
            <a:r>
              <a:rPr lang="en-GB" sz="2000" dirty="0" smtClean="0">
                <a:latin typeface="Helvetica"/>
                <a:ea typeface="Helvetica"/>
                <a:cs typeface="Helvetica"/>
                <a:sym typeface="Helvetica"/>
              </a:rPr>
              <a:t>Source: DCLG. (2014). </a:t>
            </a:r>
            <a:r>
              <a:rPr lang="en-GB" sz="2000" i="1" dirty="0" smtClean="0">
                <a:latin typeface="Helvetica"/>
                <a:ea typeface="Helvetica"/>
                <a:cs typeface="Helvetica"/>
                <a:sym typeface="Helvetica"/>
              </a:rPr>
              <a:t>Local government financial statistics England no. 24 2014</a:t>
            </a:r>
            <a:r>
              <a:rPr lang="en-GB" sz="2000" dirty="0" smtClean="0">
                <a:latin typeface="Helvetica"/>
                <a:ea typeface="Helvetica"/>
                <a:cs typeface="Helvetica"/>
                <a:sym typeface="Helvetica"/>
              </a:rPr>
              <a:t>. London: DCLG. © Crown Copyright 2014</a:t>
            </a:r>
          </a:p>
        </p:txBody>
      </p:sp>
    </p:spTree>
    <p:extLst>
      <p:ext uri="{BB962C8B-B14F-4D97-AF65-F5344CB8AC3E}">
        <p14:creationId xmlns:p14="http://schemas.microsoft.com/office/powerpoint/2010/main" val="219111067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Shape 30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04" name="Shape 30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Non-rivalrous: consumption of it does not reduce availability for others.</a:t>
            </a:r>
          </a:p>
          <a:p>
            <a:pPr lvl="0">
              <a:defRPr sz="1800"/>
            </a:pPr>
            <a:r>
              <a:rPr sz="2200"/>
              <a:t>Non-excludable: free riders cannot be excluded from consuming the goods/service.</a:t>
            </a:r>
          </a:p>
        </p:txBody>
      </p:sp>
    </p:spTree>
    <p:extLst>
      <p:ext uri="{BB962C8B-B14F-4D97-AF65-F5344CB8AC3E}">
        <p14:creationId xmlns:p14="http://schemas.microsoft.com/office/powerpoint/2010/main" val="282376986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Shape 30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09" name="Shape 30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Non-rivalrous: consumption of it does not reduce availability for others.</a:t>
            </a:r>
          </a:p>
          <a:p>
            <a:pPr lvl="0">
              <a:defRPr sz="1800"/>
            </a:pPr>
            <a:r>
              <a:rPr sz="2200"/>
              <a:t>Non-excludable: free riders cannot be excluded from consuming the goods/service.</a:t>
            </a:r>
          </a:p>
        </p:txBody>
      </p:sp>
    </p:spTree>
    <p:extLst>
      <p:ext uri="{BB962C8B-B14F-4D97-AF65-F5344CB8AC3E}">
        <p14:creationId xmlns:p14="http://schemas.microsoft.com/office/powerpoint/2010/main" val="262089430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Shape 31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14" name="Shape 31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Simpkins cited by Laughlin (2008) ‘A conceptual framework for accounting for public-benefit entities’. Public Money and Management, 28(4), pp. 247-254. Public benefit entity (PBE) is the terminology used to define organizations that are subject to public sector accounting standards.</a:t>
            </a:r>
          </a:p>
        </p:txBody>
      </p:sp>
    </p:spTree>
    <p:extLst>
      <p:ext uri="{BB962C8B-B14F-4D97-AF65-F5344CB8AC3E}">
        <p14:creationId xmlns:p14="http://schemas.microsoft.com/office/powerpoint/2010/main" val="122366445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Shape 32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22" name="Shape 32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Hood, C. (1991). A public management for all seasons? Public Administration, 69(1), pp. 3-19.</a:t>
            </a:r>
          </a:p>
        </p:txBody>
      </p:sp>
    </p:spTree>
    <p:extLst>
      <p:ext uri="{BB962C8B-B14F-4D97-AF65-F5344CB8AC3E}">
        <p14:creationId xmlns:p14="http://schemas.microsoft.com/office/powerpoint/2010/main" val="300221436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Shape 327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28" name="Shape 32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Hood, C. (1991). A public management for all seasons? Public Administration, 69(1), pp. 3-19.</a:t>
            </a:r>
          </a:p>
        </p:txBody>
      </p:sp>
    </p:spTree>
    <p:extLst>
      <p:ext uri="{BB962C8B-B14F-4D97-AF65-F5344CB8AC3E}">
        <p14:creationId xmlns:p14="http://schemas.microsoft.com/office/powerpoint/2010/main" val="279634610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Shape 332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33" name="Shape 33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10 minutes - discussion in twos or threes</a:t>
            </a:r>
          </a:p>
          <a:p>
            <a:pPr lvl="0">
              <a:defRPr sz="1800"/>
            </a:pPr>
            <a:r>
              <a:rPr sz="2200"/>
              <a:t>10 minutes - plenary</a:t>
            </a:r>
          </a:p>
        </p:txBody>
      </p:sp>
    </p:spTree>
    <p:extLst>
      <p:ext uri="{BB962C8B-B14F-4D97-AF65-F5344CB8AC3E}">
        <p14:creationId xmlns:p14="http://schemas.microsoft.com/office/powerpoint/2010/main" val="286501251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Shape 33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37" name="Shape 33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For example: local management of schools, GP Fundholding, personalised budgets for social care packages</a:t>
            </a:r>
          </a:p>
        </p:txBody>
      </p:sp>
    </p:spTree>
    <p:extLst>
      <p:ext uri="{BB962C8B-B14F-4D97-AF65-F5344CB8AC3E}">
        <p14:creationId xmlns:p14="http://schemas.microsoft.com/office/powerpoint/2010/main" val="172257571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Shape 34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41" name="Shape 34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E.g. National Indicator sets and school league tables</a:t>
            </a:r>
          </a:p>
        </p:txBody>
      </p:sp>
    </p:spTree>
    <p:extLst>
      <p:ext uri="{BB962C8B-B14F-4D97-AF65-F5344CB8AC3E}">
        <p14:creationId xmlns:p14="http://schemas.microsoft.com/office/powerpoint/2010/main" val="248631952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Shape 34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47" name="Shape 34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2200"/>
              <a:t>Strathern, M. (1997). </a:t>
            </a:r>
            <a:r>
              <a:rPr sz="2200" i="1"/>
              <a:t>Improving ratings: audit in the British university system</a:t>
            </a:r>
            <a:r>
              <a:rPr sz="2200"/>
              <a:t>. European Review, 5(03), 305-321.</a:t>
            </a:r>
          </a:p>
        </p:txBody>
      </p:sp>
    </p:spTree>
    <p:extLst>
      <p:ext uri="{BB962C8B-B14F-4D97-AF65-F5344CB8AC3E}">
        <p14:creationId xmlns:p14="http://schemas.microsoft.com/office/powerpoint/2010/main" val="360628639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Shape 352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53" name="Shape 353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E.g. choice of hospitals and treatment centres, personalized care budgets.</a:t>
            </a:r>
          </a:p>
        </p:txBody>
      </p:sp>
    </p:spTree>
    <p:extLst>
      <p:ext uri="{BB962C8B-B14F-4D97-AF65-F5344CB8AC3E}">
        <p14:creationId xmlns:p14="http://schemas.microsoft.com/office/powerpoint/2010/main" val="379586708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Shape 356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57" name="Shape 35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100000"/>
              </a:lnSpc>
              <a:defRPr sz="24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 lvl="0">
              <a:defRPr sz="1800"/>
            </a:pPr>
            <a:r>
              <a:rPr sz="2400"/>
              <a:t>E.g. privatization, competitive tendering, PPPs and PFI deals, deregulation of services.</a:t>
            </a:r>
          </a:p>
        </p:txBody>
      </p:sp>
    </p:spTree>
    <p:extLst>
      <p:ext uri="{BB962C8B-B14F-4D97-AF65-F5344CB8AC3E}">
        <p14:creationId xmlns:p14="http://schemas.microsoft.com/office/powerpoint/2010/main" val="7120525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433494" y="468173"/>
            <a:ext cx="12134478" cy="8813254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30046" tIns="65023" rIns="130046" bIns="65023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ounded Rectangle 9"/>
          <p:cNvSpPr/>
          <p:nvPr/>
        </p:nvSpPr>
        <p:spPr>
          <a:xfrm>
            <a:off x="595337" y="617475"/>
            <a:ext cx="11814128" cy="4421632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30046" tIns="65023" rIns="130046" bIns="65023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027379" y="2588737"/>
            <a:ext cx="11054080" cy="2600960"/>
          </a:xfrm>
        </p:spPr>
        <p:txBody>
          <a:bodyPr lIns="65023" rIns="65023" bIns="65023"/>
          <a:lstStyle>
            <a:lvl1pPr algn="r">
              <a:defRPr sz="64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0" name="Subtitle 19"/>
          <p:cNvSpPr>
            <a:spLocks noGrp="1"/>
          </p:cNvSpPr>
          <p:nvPr>
            <p:ph type="subTitle" idx="1"/>
          </p:nvPr>
        </p:nvSpPr>
        <p:spPr>
          <a:xfrm>
            <a:off x="1027379" y="5240934"/>
            <a:ext cx="11054080" cy="1300480"/>
          </a:xfrm>
        </p:spPr>
        <p:txBody>
          <a:bodyPr lIns="260092" tIns="0"/>
          <a:lstStyle>
            <a:lvl1pPr marL="52018" indent="0" algn="r">
              <a:spcBef>
                <a:spcPts val="0"/>
              </a:spcBef>
              <a:buNone/>
              <a:defRPr sz="2800">
                <a:solidFill>
                  <a:schemeClr val="bg2">
                    <a:shade val="25000"/>
                  </a:schemeClr>
                </a:solidFill>
              </a:defRPr>
            </a:lvl1pPr>
            <a:lvl2pPr marL="650230" indent="0" algn="ctr">
              <a:buNone/>
            </a:lvl2pPr>
            <a:lvl3pPr marL="1300460" indent="0" algn="ctr">
              <a:buNone/>
            </a:lvl3pPr>
            <a:lvl4pPr marL="1950690" indent="0" algn="ctr">
              <a:buNone/>
            </a:lvl4pPr>
            <a:lvl5pPr marL="2600919" indent="0" algn="ctr">
              <a:buNone/>
            </a:lvl5pPr>
            <a:lvl6pPr marL="3251149" indent="0" algn="ctr">
              <a:buNone/>
            </a:lvl6pPr>
            <a:lvl7pPr marL="3901379" indent="0" algn="ctr">
              <a:buNone/>
            </a:lvl7pPr>
            <a:lvl8pPr marL="4551609" indent="0" algn="ctr">
              <a:buNone/>
            </a:lvl8pPr>
            <a:lvl9pPr marL="5201839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264" y="7087616"/>
            <a:ext cx="11639296" cy="1495552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264" y="754279"/>
            <a:ext cx="11639296" cy="5956198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433494" y="468173"/>
            <a:ext cx="12134478" cy="8813254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30046" tIns="65023" rIns="130046" bIns="65023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ounded Rectangle 10"/>
          <p:cNvSpPr/>
          <p:nvPr/>
        </p:nvSpPr>
        <p:spPr>
          <a:xfrm>
            <a:off x="595337" y="617475"/>
            <a:ext cx="11814128" cy="6174335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30046" tIns="65023" rIns="130046" bIns="65023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089" y="7009587"/>
            <a:ext cx="11639296" cy="962355"/>
          </a:xfrm>
        </p:spPr>
        <p:txBody>
          <a:bodyPr lIns="130046" bIns="0" anchor="b"/>
          <a:lstStyle>
            <a:lvl1pPr algn="l">
              <a:buNone/>
              <a:defRPr sz="51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6089" y="7999266"/>
            <a:ext cx="11639296" cy="598221"/>
          </a:xfrm>
        </p:spPr>
        <p:txBody>
          <a:bodyPr lIns="169060" tIns="0" anchor="t"/>
          <a:lstStyle>
            <a:lvl1pPr marL="0" marR="52018" indent="0" algn="l">
              <a:spcBef>
                <a:spcPts val="0"/>
              </a:spcBef>
              <a:spcAft>
                <a:spcPts val="0"/>
              </a:spcAft>
              <a:buNone/>
              <a:defRPr sz="26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23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3" y="754278"/>
            <a:ext cx="5592064" cy="6242304"/>
          </a:xfrm>
        </p:spPr>
        <p:txBody>
          <a:bodyPr/>
          <a:lstStyle>
            <a:lvl1pPr>
              <a:defRPr sz="3700"/>
            </a:lvl1pPr>
            <a:lvl2pPr>
              <a:defRPr sz="3100"/>
            </a:lvl2pPr>
            <a:lvl3pPr>
              <a:defRPr sz="2800"/>
            </a:lvl3pPr>
            <a:lvl4pPr>
              <a:defRPr sz="2600"/>
            </a:lvl4pPr>
            <a:lvl5pPr>
              <a:defRPr sz="2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3179" y="754278"/>
            <a:ext cx="5592064" cy="6242304"/>
          </a:xfrm>
        </p:spPr>
        <p:txBody>
          <a:bodyPr/>
          <a:lstStyle>
            <a:lvl1pPr>
              <a:defRPr sz="3700"/>
            </a:lvl1pPr>
            <a:lvl2pPr>
              <a:defRPr sz="3100"/>
            </a:lvl2pPr>
            <a:lvl3pPr>
              <a:defRPr sz="2800"/>
            </a:lvl3pPr>
            <a:lvl4pPr>
              <a:defRPr sz="2600"/>
            </a:lvl4pPr>
            <a:lvl5pPr>
              <a:defRPr sz="2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264" y="7087616"/>
            <a:ext cx="11639296" cy="1495552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3607" y="824090"/>
            <a:ext cx="5592064" cy="1126630"/>
          </a:xfrm>
        </p:spPr>
        <p:txBody>
          <a:bodyPr lIns="208074" anchor="ctr"/>
          <a:lstStyle>
            <a:lvl1pPr marL="0" indent="0" algn="l">
              <a:buNone/>
              <a:defRPr sz="3400" b="1">
                <a:solidFill>
                  <a:schemeClr val="tx1"/>
                </a:solidFill>
              </a:defRPr>
            </a:lvl1pPr>
            <a:lvl2pPr>
              <a:buNone/>
              <a:defRPr sz="2800" b="1"/>
            </a:lvl2pPr>
            <a:lvl3pPr>
              <a:buNone/>
              <a:defRPr sz="2600" b="1"/>
            </a:lvl3pPr>
            <a:lvl4pPr>
              <a:buNone/>
              <a:defRPr sz="2300" b="1"/>
            </a:lvl4pPr>
            <a:lvl5pPr>
              <a:buNone/>
              <a:defRPr sz="23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616418" y="824090"/>
            <a:ext cx="5592064" cy="1126630"/>
          </a:xfrm>
        </p:spPr>
        <p:txBody>
          <a:bodyPr lIns="195069" anchor="ctr"/>
          <a:lstStyle>
            <a:lvl1pPr marL="0" indent="0" algn="l">
              <a:buNone/>
              <a:defRPr sz="3400" b="1">
                <a:solidFill>
                  <a:schemeClr val="tx1"/>
                </a:solidFill>
              </a:defRPr>
            </a:lvl1pPr>
            <a:lvl2pPr>
              <a:buNone/>
              <a:defRPr sz="2800" b="1"/>
            </a:lvl2pPr>
            <a:lvl3pPr>
              <a:buNone/>
              <a:defRPr sz="2600" b="1"/>
            </a:lvl3pPr>
            <a:lvl4pPr>
              <a:buNone/>
              <a:defRPr sz="2300" b="1"/>
            </a:lvl4pPr>
            <a:lvl5pPr>
              <a:buNone/>
              <a:defRPr sz="23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863607" y="2059093"/>
            <a:ext cx="5592064" cy="4963499"/>
          </a:xfrm>
        </p:spPr>
        <p:txBody>
          <a:bodyPr anchor="t"/>
          <a:lstStyle>
            <a:lvl1pPr algn="l">
              <a:defRPr sz="3400"/>
            </a:lvl1pPr>
            <a:lvl2pPr algn="l">
              <a:defRPr sz="2800"/>
            </a:lvl2pPr>
            <a:lvl3pPr algn="l">
              <a:defRPr sz="2600"/>
            </a:lvl3pPr>
            <a:lvl4pPr algn="l">
              <a:defRPr sz="2300"/>
            </a:lvl4pPr>
            <a:lvl5pPr algn="l">
              <a:defRPr sz="23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16418" y="2059093"/>
            <a:ext cx="5592064" cy="4963499"/>
          </a:xfrm>
        </p:spPr>
        <p:txBody>
          <a:bodyPr anchor="t"/>
          <a:lstStyle>
            <a:lvl1pPr algn="l">
              <a:defRPr sz="3400"/>
            </a:lvl1pPr>
            <a:lvl2pPr algn="l">
              <a:defRPr sz="2800"/>
            </a:lvl2pPr>
            <a:lvl3pPr algn="l">
              <a:defRPr sz="2600"/>
            </a:lvl3pPr>
            <a:lvl4pPr algn="l">
              <a:defRPr sz="2300"/>
            </a:lvl4pPr>
            <a:lvl5pPr algn="l">
              <a:defRPr sz="23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433494" y="468173"/>
            <a:ext cx="12134478" cy="8813254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30046" tIns="65023" rIns="130046" bIns="65023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7382" y="758613"/>
            <a:ext cx="4226560" cy="1300480"/>
          </a:xfrm>
        </p:spPr>
        <p:txBody>
          <a:bodyPr anchor="b"/>
          <a:lstStyle>
            <a:lvl1pPr algn="l">
              <a:buNone/>
              <a:defRPr sz="31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877471" y="2059096"/>
            <a:ext cx="4226560" cy="5982026"/>
          </a:xfrm>
        </p:spPr>
        <p:txBody>
          <a:bodyPr lIns="130046"/>
          <a:lstStyle>
            <a:lvl1pPr marL="26009" marR="26009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700">
                <a:solidFill>
                  <a:schemeClr val="tx1"/>
                </a:solidFill>
              </a:defRPr>
            </a:lvl2pPr>
            <a:lvl3pPr>
              <a:buNone/>
              <a:defRPr sz="1400">
                <a:solidFill>
                  <a:schemeClr val="tx1"/>
                </a:solidFill>
              </a:defRPr>
            </a:lvl3pPr>
            <a:lvl4pPr>
              <a:buNone/>
              <a:defRPr sz="1300">
                <a:solidFill>
                  <a:schemeClr val="tx1"/>
                </a:solidFill>
              </a:defRPr>
            </a:lvl4pPr>
            <a:lvl5pPr>
              <a:buNone/>
              <a:defRPr sz="13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82841" y="1322871"/>
            <a:ext cx="6579426" cy="6719150"/>
          </a:xfrm>
        </p:spPr>
        <p:txBody>
          <a:bodyPr/>
          <a:lstStyle>
            <a:lvl1pPr>
              <a:defRPr sz="4000">
                <a:solidFill>
                  <a:schemeClr val="tx1"/>
                </a:solidFill>
              </a:defRPr>
            </a:lvl1pPr>
            <a:lvl2pPr>
              <a:defRPr sz="3700">
                <a:solidFill>
                  <a:schemeClr val="tx1"/>
                </a:solidFill>
              </a:defRPr>
            </a:lvl2pPr>
            <a:lvl3pPr>
              <a:defRPr sz="3400">
                <a:solidFill>
                  <a:schemeClr val="tx1"/>
                </a:solidFill>
              </a:defRPr>
            </a:lvl3pPr>
            <a:lvl4pPr>
              <a:defRPr sz="2800">
                <a:solidFill>
                  <a:schemeClr val="tx1"/>
                </a:solidFill>
              </a:defRPr>
            </a:lvl4pPr>
            <a:lvl5pPr>
              <a:defRPr sz="28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433494" y="468173"/>
            <a:ext cx="12134478" cy="8813254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30046" tIns="65023" rIns="130046" bIns="65023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ound Single Corner Rectangle 10"/>
          <p:cNvSpPr/>
          <p:nvPr/>
        </p:nvSpPr>
        <p:spPr>
          <a:xfrm>
            <a:off x="9103361" y="617475"/>
            <a:ext cx="3306105" cy="617728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30046" tIns="65023" rIns="130046" bIns="65023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240" y="7128257"/>
            <a:ext cx="11704320" cy="1495552"/>
          </a:xfrm>
        </p:spPr>
        <p:txBody>
          <a:bodyPr anchor="t"/>
          <a:lstStyle>
            <a:lvl1pPr algn="l">
              <a:buNone/>
              <a:defRPr sz="51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91413" y="758614"/>
            <a:ext cx="3186176" cy="5989660"/>
          </a:xfrm>
        </p:spPr>
        <p:txBody>
          <a:bodyPr lIns="130046"/>
          <a:lstStyle>
            <a:lvl1pPr marL="65023" indent="0" algn="l">
              <a:spcBef>
                <a:spcPts val="0"/>
              </a:spcBef>
              <a:buNone/>
              <a:defRPr sz="2000">
                <a:solidFill>
                  <a:srgbClr val="FFFFFF"/>
                </a:solidFill>
              </a:defRPr>
            </a:lvl1pPr>
            <a:lvl2pPr>
              <a:defRPr sz="1700">
                <a:solidFill>
                  <a:srgbClr val="FFFFFF"/>
                </a:solidFill>
              </a:defRPr>
            </a:lvl2pPr>
            <a:lvl3pPr>
              <a:defRPr sz="1400">
                <a:solidFill>
                  <a:srgbClr val="FFFFFF"/>
                </a:solidFill>
              </a:defRPr>
            </a:lvl3pPr>
            <a:lvl4pPr>
              <a:defRPr sz="1300">
                <a:solidFill>
                  <a:srgbClr val="FFFFFF"/>
                </a:solidFill>
              </a:defRPr>
            </a:lvl4pPr>
            <a:lvl5pPr>
              <a:defRPr sz="13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99438" y="619759"/>
            <a:ext cx="8427110" cy="617728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46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264" y="7087616"/>
            <a:ext cx="11639296" cy="1495552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15264" y="754279"/>
            <a:ext cx="11639296" cy="5956198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28480" y="758620"/>
            <a:ext cx="2817707" cy="7477759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58613" y="758617"/>
            <a:ext cx="8453120" cy="747776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March 2, 2015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lIns="0" tIns="0" rIns="0" bIns="0" anchor="b"/>
          <a:lstStyle>
            <a:lvl1pPr algn="ctr"/>
          </a:lstStyle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lIns="0" tIns="0" rIns="0" bIns="0" anchor="t">
            <a:normAutofit/>
          </a:bodyPr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>
            <a:lvl1pPr algn="ctr"/>
          </a:lstStyle>
          <a:p>
            <a:pPr lvl="0">
              <a:defRPr sz="1800"/>
            </a:pPr>
            <a:r>
              <a:rPr sz="8000"/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433494" y="468173"/>
            <a:ext cx="12134478" cy="8813254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30046" tIns="65023" rIns="130046" bIns="65023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ounded Rectangle 8"/>
          <p:cNvSpPr/>
          <p:nvPr/>
        </p:nvSpPr>
        <p:spPr>
          <a:xfrm>
            <a:off x="595337" y="617475"/>
            <a:ext cx="11814128" cy="780288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30046" tIns="65023" rIns="130046" bIns="65023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Title Placeholder 12"/>
          <p:cNvSpPr>
            <a:spLocks noGrp="1"/>
          </p:cNvSpPr>
          <p:nvPr>
            <p:ph type="title"/>
          </p:nvPr>
        </p:nvSpPr>
        <p:spPr>
          <a:xfrm>
            <a:off x="715264" y="7090617"/>
            <a:ext cx="11639296" cy="1495552"/>
          </a:xfrm>
          <a:prstGeom prst="rect">
            <a:avLst/>
          </a:prstGeom>
        </p:spPr>
        <p:txBody>
          <a:bodyPr vert="horz" lIns="130046" tIns="65023" rIns="130046" bIns="65023" anchor="b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715264" y="754279"/>
            <a:ext cx="11639296" cy="5956198"/>
          </a:xfrm>
          <a:prstGeom prst="rect">
            <a:avLst/>
          </a:prstGeom>
        </p:spPr>
        <p:txBody>
          <a:bodyPr vert="horz" lIns="260092" tIns="130046" rIns="130046" bIns="65023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2"/>
          </p:nvPr>
        </p:nvSpPr>
        <p:spPr>
          <a:xfrm>
            <a:off x="5370778" y="8692445"/>
            <a:ext cx="3251200" cy="519289"/>
          </a:xfrm>
          <a:prstGeom prst="rect">
            <a:avLst/>
          </a:prstGeom>
        </p:spPr>
        <p:txBody>
          <a:bodyPr vert="horz" lIns="130046" tIns="65023" rIns="130046" bIns="65023" anchor="b"/>
          <a:lstStyle>
            <a:lvl1pPr algn="r" eaLnBrk="1" latinLnBrk="0" hangingPunct="1">
              <a:defRPr kumimoji="0" sz="14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r>
              <a:rPr lang="en-US" smtClean="0"/>
              <a:t>March 2, 2015</a:t>
            </a:r>
            <a:endParaRPr lang="en-US" dirty="0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3"/>
          </p:nvPr>
        </p:nvSpPr>
        <p:spPr>
          <a:xfrm>
            <a:off x="8621978" y="8692445"/>
            <a:ext cx="3251200" cy="519289"/>
          </a:xfrm>
          <a:prstGeom prst="rect">
            <a:avLst/>
          </a:prstGeom>
        </p:spPr>
        <p:txBody>
          <a:bodyPr vert="horz" lIns="130046" tIns="65023" rIns="130046" bIns="65023" anchor="b"/>
          <a:lstStyle>
            <a:lvl1pPr algn="l" eaLnBrk="1" latinLnBrk="0" hangingPunct="1">
              <a:defRPr kumimoji="0" sz="14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r>
              <a:rPr lang="en-GB" smtClean="0"/>
              <a:t>©2015 Gary Bandy, Financial Management and Accounting in the Public Sector, Routledge, Milton Park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11873178" y="8692445"/>
            <a:ext cx="650240" cy="519289"/>
          </a:xfrm>
          <a:prstGeom prst="rect">
            <a:avLst/>
          </a:prstGeom>
        </p:spPr>
        <p:txBody>
          <a:bodyPr vert="horz" lIns="130046" tIns="65023" rIns="130046" bIns="65023" anchor="b"/>
          <a:lstStyle>
            <a:lvl1pPr algn="r" eaLnBrk="1" latinLnBrk="0" hangingPunct="1">
              <a:defRPr kumimoji="0" sz="14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1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77133" indent="-377133" algn="l" rtl="0" eaLnBrk="1" latinLnBrk="0" hangingPunct="1">
        <a:spcBef>
          <a:spcPts val="356"/>
        </a:spcBef>
        <a:buClr>
          <a:schemeClr val="accent1"/>
        </a:buClr>
        <a:buSzPct val="80000"/>
        <a:buFont typeface="Wingdings 2"/>
        <a:buChar char=""/>
        <a:defRPr kumimoji="0" sz="4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80276" indent="-286101" algn="l" rtl="0" eaLnBrk="1" latinLnBrk="0" hangingPunct="1">
        <a:spcBef>
          <a:spcPts val="356"/>
        </a:spcBef>
        <a:buClr>
          <a:schemeClr val="accent1"/>
        </a:buClr>
        <a:buSzPct val="100000"/>
        <a:buFont typeface="Verdana"/>
        <a:buChar char="◦"/>
        <a:defRPr kumimoji="0" sz="3400" kern="1200">
          <a:solidFill>
            <a:schemeClr val="tx1"/>
          </a:solidFill>
          <a:latin typeface="+mn-lt"/>
          <a:ea typeface="+mn-ea"/>
          <a:cs typeface="+mn-cs"/>
        </a:defRPr>
      </a:lvl2pPr>
      <a:lvl3pPr marL="1118395" indent="-260092" algn="l" rtl="0" eaLnBrk="1" latinLnBrk="0" hangingPunct="1">
        <a:spcBef>
          <a:spcPts val="356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3100" kern="1200">
          <a:solidFill>
            <a:schemeClr val="tx1"/>
          </a:solidFill>
          <a:latin typeface="+mn-lt"/>
          <a:ea typeface="+mn-ea"/>
          <a:cs typeface="+mn-cs"/>
        </a:defRPr>
      </a:lvl3pPr>
      <a:lvl4pPr marL="1456515" indent="-260092" algn="l" rtl="0" eaLnBrk="1" latinLnBrk="0" hangingPunct="1">
        <a:spcBef>
          <a:spcPts val="327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1820644" indent="-260092" algn="l" rtl="0" eaLnBrk="1" latinLnBrk="0" hangingPunct="1">
        <a:spcBef>
          <a:spcPts val="356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2119749" indent="-260092" algn="l" rtl="0" eaLnBrk="1" latinLnBrk="0" hangingPunct="1">
        <a:spcBef>
          <a:spcPts val="356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2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418855" indent="-260092" algn="l" rtl="0" eaLnBrk="1" latinLnBrk="0" hangingPunct="1">
        <a:spcBef>
          <a:spcPts val="363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2730965" indent="-260092" algn="l" rtl="0" eaLnBrk="1" latinLnBrk="0" hangingPunct="1">
        <a:spcBef>
          <a:spcPts val="366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21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056080" indent="-260092" algn="l" rtl="0" eaLnBrk="1" latinLnBrk="0" hangingPunct="1">
        <a:spcBef>
          <a:spcPts val="363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65023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30046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95069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60091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325114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90137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455160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520183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OzMdEwYmDU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3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>
            <a:spLocks noGrp="1"/>
          </p:cNvSpPr>
          <p:nvPr>
            <p:ph type="title"/>
          </p:nvPr>
        </p:nvSpPr>
        <p:spPr>
          <a:xfrm>
            <a:off x="1270000" y="1723435"/>
            <a:ext cx="10464800" cy="3877265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The context of </a:t>
            </a:r>
            <a:br>
              <a:rPr sz="8000"/>
            </a:br>
            <a:r>
              <a:rPr sz="8000"/>
              <a:t>managing public money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6" y="9459599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 lvl="0" algn="l">
              <a:defRPr sz="1800"/>
            </a:pPr>
            <a:r>
              <a:rPr sz="4800" b="1">
                <a:latin typeface="Helvetica"/>
                <a:ea typeface="Helvetica"/>
                <a:cs typeface="Helvetica"/>
                <a:sym typeface="Helvetica"/>
              </a:rPr>
              <a:t>“</a:t>
            </a:r>
            <a:r>
              <a:rPr sz="4800"/>
              <a:t>Public financial management—the fine art of budgeting, spending, and managing public monies.</a:t>
            </a:r>
            <a:r>
              <a:rPr sz="4800" b="1">
                <a:latin typeface="Helvetica"/>
                <a:ea typeface="Helvetica"/>
                <a:cs typeface="Helvetica"/>
                <a:sym typeface="Helvetica"/>
              </a:rPr>
              <a:t>”</a:t>
            </a:r>
          </a:p>
        </p:txBody>
      </p:sp>
      <p:sp>
        <p:nvSpPr>
          <p:cNvPr id="36" name="Shape 36"/>
          <p:cNvSpPr/>
          <p:nvPr/>
        </p:nvSpPr>
        <p:spPr>
          <a:xfrm>
            <a:off x="6350198" y="8369300"/>
            <a:ext cx="5384602" cy="8001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/>
          </a:lstStyle>
          <a:p>
            <a:pPr lvl="0">
              <a:defRPr sz="1800"/>
            </a:pPr>
            <a:r>
              <a:rPr sz="3600"/>
              <a:t>Lagarde, 2013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6" y="9493955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>
            <a:spLocks noGrp="1"/>
          </p:cNvSpPr>
          <p:nvPr>
            <p:ph type="title"/>
          </p:nvPr>
        </p:nvSpPr>
        <p:spPr>
          <a:xfrm>
            <a:off x="1270000" y="2683564"/>
            <a:ext cx="10464800" cy="1978439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Objectives of PFM</a:t>
            </a:r>
          </a:p>
        </p:txBody>
      </p:sp>
      <p:sp>
        <p:nvSpPr>
          <p:cNvPr id="41" name="Shape 41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pPr lvl="0">
              <a:defRPr sz="1800"/>
            </a:pPr>
            <a:r>
              <a:rPr sz="5400" dirty="0"/>
              <a:t>To maintain a sustainable financial position</a:t>
            </a:r>
          </a:p>
          <a:p>
            <a:pPr lvl="0">
              <a:defRPr sz="1800"/>
            </a:pPr>
            <a:r>
              <a:rPr sz="5400" dirty="0"/>
              <a:t>To allocate resources effectively to sectors, ministries, departments, projects, </a:t>
            </a:r>
            <a:r>
              <a:rPr sz="5400" dirty="0" err="1"/>
              <a:t>programmes</a:t>
            </a:r>
            <a:endParaRPr sz="5400" dirty="0"/>
          </a:p>
          <a:p>
            <a:pPr lvl="0">
              <a:defRPr sz="1800"/>
            </a:pPr>
            <a:r>
              <a:rPr sz="5400" dirty="0"/>
              <a:t>To provide public services and goods efficiently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 rot="20921404">
            <a:off x="691040" y="1600200"/>
            <a:ext cx="11785601" cy="6553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lvl="0" algn="l">
              <a:defRPr sz="1800"/>
            </a:pPr>
            <a:r>
              <a:rPr sz="4800" b="1">
                <a:latin typeface="Helvetica"/>
                <a:ea typeface="Helvetica"/>
                <a:cs typeface="Helvetica"/>
                <a:sym typeface="Helvetica"/>
              </a:rPr>
              <a:t>“</a:t>
            </a:r>
            <a:r>
              <a:rPr sz="4800"/>
              <a:t>Accounting only matters because it’s an imperfect world.</a:t>
            </a:r>
            <a:r>
              <a:rPr sz="4800" b="1">
                <a:latin typeface="Helvetica"/>
                <a:ea typeface="Helvetica"/>
                <a:cs typeface="Helvetica"/>
                <a:sym typeface="Helvetica"/>
              </a:rPr>
              <a:t>”</a:t>
            </a:r>
            <a:r>
              <a:rPr sz="4800"/>
              <a:t> </a:t>
            </a:r>
          </a:p>
        </p:txBody>
      </p:sp>
      <p:sp>
        <p:nvSpPr>
          <p:cNvPr id="44" name="Shape 44"/>
          <p:cNvSpPr/>
          <p:nvPr/>
        </p:nvSpPr>
        <p:spPr>
          <a:xfrm>
            <a:off x="3593630" y="7940498"/>
            <a:ext cx="8737601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lvl="1" indent="342900" algn="r">
              <a:defRPr sz="1800"/>
            </a:pPr>
            <a:r>
              <a:rPr sz="3600" dirty="0" err="1"/>
              <a:t>Haresh</a:t>
            </a:r>
            <a:r>
              <a:rPr sz="3600" dirty="0"/>
              <a:t> </a:t>
            </a:r>
            <a:r>
              <a:rPr sz="3600" dirty="0" err="1"/>
              <a:t>Sapra</a:t>
            </a:r>
            <a:r>
              <a:rPr sz="3600" dirty="0"/>
              <a:t>, 2011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>
            <a:spLocks noGrp="1"/>
          </p:cNvSpPr>
          <p:nvPr>
            <p:ph type="title"/>
          </p:nvPr>
        </p:nvSpPr>
        <p:spPr>
          <a:xfrm>
            <a:off x="952500" y="1657074"/>
            <a:ext cx="11099800" cy="38481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 sz="1800"/>
            </a:pPr>
            <a:r>
              <a:rPr sz="8000" dirty="0"/>
              <a:t>Accounting is not the same as financial management …</a:t>
            </a:r>
          </a:p>
        </p:txBody>
      </p:sp>
      <p:sp>
        <p:nvSpPr>
          <p:cNvPr id="49" name="Shape 49"/>
          <p:cNvSpPr/>
          <p:nvPr/>
        </p:nvSpPr>
        <p:spPr>
          <a:xfrm>
            <a:off x="1479440" y="5840896"/>
            <a:ext cx="10464800" cy="1460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/>
          <a:lstStyle>
            <a:lvl1pPr algn="l">
              <a:defRPr sz="8000"/>
            </a:lvl1pPr>
          </a:lstStyle>
          <a:p>
            <a:pPr lvl="0" algn="ctr">
              <a:defRPr sz="1800"/>
            </a:pPr>
            <a:r>
              <a:rPr sz="8000" dirty="0"/>
              <a:t>and vice versa.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709530" y="9493955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2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(left)">
                                      <p:cBhvr>
                                        <p:cTn id="11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1" animBg="1" advAuto="0"/>
      <p:bldP spid="49" grpId="2" animBg="1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/>
          <p:nvPr/>
        </p:nvSpPr>
        <p:spPr>
          <a:xfrm>
            <a:off x="1053372" y="2425700"/>
            <a:ext cx="10898056" cy="5257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4800"/>
            </a:lvl1pPr>
          </a:lstStyle>
          <a:p>
            <a:pPr lvl="0">
              <a:defRPr sz="1800"/>
            </a:pPr>
            <a:r>
              <a:rPr sz="4800"/>
              <a:t>“The rational approach to managing organizations always competes with, and can be dominated by, continually changing, grounded, ad hoc, trial-and-error approaches—that is, by muddling through.”</a:t>
            </a:r>
          </a:p>
        </p:txBody>
      </p:sp>
      <p:sp>
        <p:nvSpPr>
          <p:cNvPr id="55" name="Shape 55"/>
          <p:cNvSpPr/>
          <p:nvPr/>
        </p:nvSpPr>
        <p:spPr>
          <a:xfrm>
            <a:off x="4677323" y="8547401"/>
            <a:ext cx="7669074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/>
          </a:lstStyle>
          <a:p>
            <a:pPr lvl="0">
              <a:defRPr sz="1800"/>
            </a:pPr>
            <a:r>
              <a:rPr sz="3600"/>
              <a:t>—Jones and Pendlebury (2010: p28)</a:t>
            </a:r>
          </a:p>
        </p:txBody>
      </p:sp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fill="hold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 sz="1800"/>
            </a:pPr>
            <a:r>
              <a:rPr sz="8000"/>
              <a:t>How do you manage your own money?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>
            <a:spLocks noGrp="1"/>
          </p:cNvSpPr>
          <p:nvPr>
            <p:ph type="title"/>
          </p:nvPr>
        </p:nvSpPr>
        <p:spPr>
          <a:xfrm>
            <a:off x="1408377" y="2413201"/>
            <a:ext cx="10464800" cy="5327174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l"/>
          </a:lstStyle>
          <a:p>
            <a:pPr lvl="0">
              <a:defRPr sz="1800"/>
            </a:pPr>
            <a:r>
              <a:rPr sz="8000" dirty="0"/>
              <a:t>Financial management is more difficult in the public sector than the private sector ...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l">
              <a:defRPr sz="4800"/>
            </a:lvl1pPr>
          </a:lstStyle>
          <a:p>
            <a:pPr lvl="0">
              <a:defRPr sz="1800"/>
            </a:pPr>
            <a:r>
              <a:rPr sz="4800"/>
              <a:t>“The public and private sectors are alike only in the unimportant ways.”</a:t>
            </a:r>
          </a:p>
        </p:txBody>
      </p:sp>
      <p:sp>
        <p:nvSpPr>
          <p:cNvPr id="72" name="Shape 72"/>
          <p:cNvSpPr/>
          <p:nvPr/>
        </p:nvSpPr>
        <p:spPr>
          <a:xfrm>
            <a:off x="6350198" y="8311808"/>
            <a:ext cx="5384602" cy="800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/>
          </a:lstStyle>
          <a:p>
            <a:pPr lvl="0">
              <a:defRPr sz="1800"/>
            </a:pPr>
            <a:r>
              <a:rPr sz="3600"/>
              <a:t>—George Boyne, 2002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/>
          <p:nvPr/>
        </p:nvSpPr>
        <p:spPr>
          <a:xfrm>
            <a:off x="1041399" y="3841750"/>
            <a:ext cx="10922002" cy="2311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lvl="0" algn="l">
              <a:defRPr sz="1800"/>
            </a:pPr>
            <a:r>
              <a:rPr sz="4800"/>
              <a:t>“Financial performance is understood as the means to an end rather than an end in itself.”</a:t>
            </a:r>
          </a:p>
        </p:txBody>
      </p:sp>
      <p:sp>
        <p:nvSpPr>
          <p:cNvPr id="77" name="Shape 77"/>
          <p:cNvSpPr/>
          <p:nvPr/>
        </p:nvSpPr>
        <p:spPr>
          <a:xfrm>
            <a:off x="6502400" y="8648925"/>
            <a:ext cx="5359400" cy="800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r"/>
          </a:lstStyle>
          <a:p>
            <a:pPr lvl="0">
              <a:defRPr sz="1800"/>
            </a:pPr>
            <a:r>
              <a:rPr sz="3600"/>
              <a:t>—Moore (2003)</a:t>
            </a:r>
          </a:p>
        </p:txBody>
      </p:sp>
      <p:sp>
        <p:nvSpPr>
          <p:cNvPr id="5" name="Footer Placeholder 1"/>
          <p:cNvSpPr txBox="1">
            <a:spLocks/>
          </p:cNvSpPr>
          <p:nvPr/>
        </p:nvSpPr>
        <p:spPr>
          <a:xfrm>
            <a:off x="1868557" y="9211734"/>
            <a:ext cx="10004621" cy="519289"/>
          </a:xfrm>
          <a:prstGeom prst="rect">
            <a:avLst/>
          </a:prstGeom>
        </p:spPr>
        <p:txBody>
          <a:bodyPr vert="horz" lIns="130046" tIns="65023" rIns="130046" bIns="65023" anchor="b"/>
          <a:lstStyle>
            <a:lvl1pPr algn="l" defTabSz="584200" eaLnBrk="1" latinLnBrk="0" hangingPunct="1">
              <a:defRPr kumimoji="0" sz="1400">
                <a:solidFill>
                  <a:schemeClr val="bg2">
                    <a:shade val="50000"/>
                  </a:schemeClr>
                </a:solidFill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mtClean="0">
                <a:solidFill>
                  <a:schemeClr val="tx1"/>
                </a:solidFill>
              </a:rPr>
              <a:t>©2015 Gary Bandy, </a:t>
            </a:r>
            <a:r>
              <a:rPr lang="en-GB" i="1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coins on black.jpg"/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91691" y="7324035"/>
            <a:ext cx="7379855" cy="2387600"/>
          </a:xfrm>
          <a:prstGeom prst="rect">
            <a:avLst/>
          </a:prstGeom>
          <a:ln w="12700">
            <a:miter lim="400000"/>
          </a:ln>
        </p:spPr>
      </p:pic>
      <p:sp>
        <p:nvSpPr>
          <p:cNvPr id="82" name="Shape 8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algn="l">
              <a:defRPr>
                <a:solidFill>
                  <a:srgbClr val="FFFFFF"/>
                </a:solidFill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8000" dirty="0">
                <a:solidFill>
                  <a:srgbClr val="FFFFFF"/>
                </a:solidFill>
              </a:rPr>
              <a:t>Private firms are driven by money ...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algn="l">
              <a:defRPr>
                <a:solidFill>
                  <a:srgbClr val="FFFFFF"/>
                </a:solidFill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8000" dirty="0">
                <a:solidFill>
                  <a:schemeClr val="tx1"/>
                </a:solidFill>
              </a:rPr>
              <a:t>... public bodies are driven by politics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>
            <a:spLocks noGrp="1"/>
          </p:cNvSpPr>
          <p:nvPr>
            <p:ph type="title"/>
          </p:nvPr>
        </p:nvSpPr>
        <p:spPr>
          <a:xfrm>
            <a:off x="1270000" y="184150"/>
            <a:ext cx="10464800" cy="3302000"/>
          </a:xfrm>
          <a:prstGeom prst="rect">
            <a:avLst/>
          </a:prstGeom>
        </p:spPr>
        <p:txBody>
          <a:bodyPr/>
          <a:lstStyle>
            <a:lvl1pPr algn="l"/>
          </a:lstStyle>
          <a:p>
            <a:pPr lvl="0">
              <a:defRPr sz="1800"/>
            </a:pPr>
            <a:r>
              <a:rPr sz="8000"/>
              <a:t>because it is big ...</a:t>
            </a:r>
          </a:p>
        </p:txBody>
      </p:sp>
      <p:sp>
        <p:nvSpPr>
          <p:cNvPr id="87" name="Shape 87"/>
          <p:cNvSpPr/>
          <p:nvPr/>
        </p:nvSpPr>
        <p:spPr>
          <a:xfrm>
            <a:off x="1270000" y="3143250"/>
            <a:ext cx="10464800" cy="2540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lvl="0">
              <a:defRPr sz="1800"/>
            </a:pPr>
            <a:r>
              <a:rPr sz="8000"/>
              <a:t>UK government</a:t>
            </a:r>
          </a:p>
          <a:p>
            <a:pPr lvl="0">
              <a:defRPr sz="1800"/>
            </a:pPr>
            <a:r>
              <a:rPr sz="8000"/>
              <a:t>spending 14/15</a:t>
            </a:r>
          </a:p>
        </p:txBody>
      </p:sp>
      <p:sp>
        <p:nvSpPr>
          <p:cNvPr id="88" name="Shape 88"/>
          <p:cNvSpPr/>
          <p:nvPr/>
        </p:nvSpPr>
        <p:spPr>
          <a:xfrm>
            <a:off x="1270000" y="5683249"/>
            <a:ext cx="10464800" cy="1320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8000"/>
            </a:lvl1pPr>
          </a:lstStyle>
          <a:p>
            <a:pPr lvl="0">
              <a:defRPr sz="1800"/>
            </a:pPr>
            <a:r>
              <a:rPr sz="8000"/>
              <a:t>£732,000,000,000</a:t>
            </a:r>
          </a:p>
        </p:txBody>
      </p:sp>
      <p:sp>
        <p:nvSpPr>
          <p:cNvPr id="5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2" fill="hold" grpId="2" nodeType="after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(left)">
                                      <p:cBhvr>
                                        <p:cTn id="10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" grpId="1" animBg="1" advAuto="0"/>
      <p:bldP spid="88" grpId="2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>
            <a:spLocks noGrp="1"/>
          </p:cNvSpPr>
          <p:nvPr>
            <p:ph type="title"/>
          </p:nvPr>
        </p:nvSpPr>
        <p:spPr>
          <a:xfrm>
            <a:off x="952500" y="-1"/>
            <a:ext cx="11099800" cy="264293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 sz="1800"/>
            </a:pPr>
            <a:r>
              <a:rPr sz="8000"/>
              <a:t>Global average public sector is 29% of GDP</a:t>
            </a:r>
          </a:p>
        </p:txBody>
      </p:sp>
      <p:graphicFrame>
        <p:nvGraphicFramePr>
          <p:cNvPr id="93" name="Chart 93"/>
          <p:cNvGraphicFramePr/>
          <p:nvPr/>
        </p:nvGraphicFramePr>
        <p:xfrm>
          <a:off x="159765" y="3098800"/>
          <a:ext cx="11504424" cy="5867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4" name="Shape 94"/>
          <p:cNvSpPr/>
          <p:nvPr/>
        </p:nvSpPr>
        <p:spPr>
          <a:xfrm>
            <a:off x="8135054" y="8662302"/>
            <a:ext cx="4304387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400"/>
            </a:lvl1pPr>
          </a:lstStyle>
          <a:p>
            <a:pPr lvl="0">
              <a:defRPr sz="1800"/>
            </a:pPr>
            <a:r>
              <a:rPr sz="2400" dirty="0"/>
              <a:t>Data for 2012 from World Bank</a:t>
            </a:r>
          </a:p>
        </p:txBody>
      </p:sp>
      <p:sp>
        <p:nvSpPr>
          <p:cNvPr id="5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/>
          </a:bodyPr>
          <a:lstStyle>
            <a:lvl1pPr algn="l"/>
          </a:lstStyle>
          <a:p>
            <a:pPr lvl="0">
              <a:defRPr sz="1800"/>
            </a:pPr>
            <a:r>
              <a:rPr sz="8000"/>
              <a:t>because of public expectations ...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/>
          <p:nvPr/>
        </p:nvSpPr>
        <p:spPr>
          <a:xfrm>
            <a:off x="1069661" y="3606799"/>
            <a:ext cx="10865478" cy="2540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8000"/>
            </a:lvl1pPr>
          </a:lstStyle>
          <a:p>
            <a:pPr lvl="0">
              <a:defRPr sz="1800"/>
            </a:pPr>
            <a:r>
              <a:rPr sz="8000"/>
              <a:t>“Doing the impossible, for the ungrateful.”</a:t>
            </a:r>
          </a:p>
        </p:txBody>
      </p:sp>
      <p:sp>
        <p:nvSpPr>
          <p:cNvPr id="101" name="Shape 101"/>
          <p:cNvSpPr/>
          <p:nvPr/>
        </p:nvSpPr>
        <p:spPr>
          <a:xfrm>
            <a:off x="7640553" y="8522235"/>
            <a:ext cx="4294586" cy="850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/>
          </a:lstStyle>
          <a:p>
            <a:pPr lvl="0">
              <a:defRPr sz="1800"/>
            </a:pPr>
            <a:r>
              <a:rPr sz="3600"/>
              <a:t>—Mother Teresa</a:t>
            </a:r>
          </a:p>
        </p:txBody>
      </p:sp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>
            <a:spLocks noGrp="1"/>
          </p:cNvSpPr>
          <p:nvPr>
            <p:ph type="title"/>
          </p:nvPr>
        </p:nvSpPr>
        <p:spPr>
          <a:xfrm>
            <a:off x="868331" y="1460474"/>
            <a:ext cx="11268139" cy="508660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 sz="1800"/>
            </a:pPr>
            <a:r>
              <a:rPr sz="9600">
                <a:solidFill>
                  <a:srgbClr val="FFFFF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What is </a:t>
            </a:r>
          </a:p>
          <a:p>
            <a:pPr lvl="0">
              <a:defRPr sz="1800"/>
            </a:pPr>
            <a:r>
              <a:rPr sz="9600">
                <a:solidFill>
                  <a:srgbClr val="FFFFF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public financial management (PFM)?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5" y="8980066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wordle for my book.pdf"/>
          <p:cNvPicPr/>
          <p:nvPr/>
        </p:nvPicPr>
        <p:blipFill>
          <a:blip r:embed="rId2">
            <a:extLst/>
          </a:blip>
          <a:srcRect l="9090" t="11764" r="9343" b="12091"/>
          <a:stretch>
            <a:fillRect/>
          </a:stretch>
        </p:blipFill>
        <p:spPr>
          <a:xfrm>
            <a:off x="958850" y="885107"/>
            <a:ext cx="11061701" cy="7979493"/>
          </a:xfrm>
          <a:prstGeom prst="rect">
            <a:avLst/>
          </a:prstGeom>
          <a:ln w="12700">
            <a:miter lim="400000"/>
          </a:ln>
        </p:spPr>
      </p:pic>
      <p:sp>
        <p:nvSpPr>
          <p:cNvPr id="108" name="Shape 108"/>
          <p:cNvSpPr/>
          <p:nvPr/>
        </p:nvSpPr>
        <p:spPr>
          <a:xfrm>
            <a:off x="958850" y="234949"/>
            <a:ext cx="11061700" cy="1320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8000">
                <a:solidFill>
                  <a:srgbClr val="FFFFFF"/>
                </a:solidFill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8000">
                <a:solidFill>
                  <a:srgbClr val="FFFFFF"/>
                </a:solidFill>
              </a:rPr>
              <a:t>PFM is full of jargon</a:t>
            </a:r>
          </a:p>
        </p:txBody>
      </p:sp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8864600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/>
        </p:nvSpPr>
        <p:spPr>
          <a:xfrm>
            <a:off x="1295468" y="2730500"/>
            <a:ext cx="10401301" cy="4292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4800"/>
            </a:lvl1pPr>
          </a:lstStyle>
          <a:p>
            <a:pPr lvl="0">
              <a:defRPr sz="1800"/>
            </a:pPr>
            <a:r>
              <a:rPr sz="4800"/>
              <a:t>“You’re telling me how I can’t do it, not how I can.”</a:t>
            </a:r>
          </a:p>
        </p:txBody>
      </p:sp>
      <p:sp>
        <p:nvSpPr>
          <p:cNvPr id="111" name="Shape 111"/>
          <p:cNvSpPr/>
          <p:nvPr/>
        </p:nvSpPr>
        <p:spPr>
          <a:xfrm>
            <a:off x="2747137" y="8578850"/>
            <a:ext cx="8949632" cy="812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r">
              <a:defRPr sz="1800"/>
            </a:pPr>
            <a:r>
              <a:rPr sz="3600"/>
              <a:t>—Mayor Tommy Carcetti in The Wire</a:t>
            </a:r>
          </a:p>
        </p:txBody>
      </p:sp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/>
          <p:nvPr/>
        </p:nvSpPr>
        <p:spPr>
          <a:xfrm rot="10800000" flipH="1">
            <a:off x="4191000" y="3289300"/>
            <a:ext cx="4521200" cy="40132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10800" y="0"/>
                </a:lnTo>
                <a:close/>
              </a:path>
            </a:pathLst>
          </a:custGeom>
          <a:gradFill>
            <a:gsLst>
              <a:gs pos="0">
                <a:srgbClr val="093157"/>
              </a:gs>
              <a:gs pos="100000">
                <a:srgbClr val="0054A4"/>
              </a:gs>
            </a:gsLst>
            <a:lin ang="5400000"/>
          </a:gradFill>
          <a:ln w="12700">
            <a:miter lim="400000"/>
          </a:ln>
        </p:spPr>
        <p:txBody>
          <a:bodyPr lIns="0" tIns="0" rIns="0" bIns="0" anchor="ctr"/>
          <a:lstStyle/>
          <a:p>
            <a:pPr lvl="0"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16" name="Shape 116"/>
          <p:cNvSpPr/>
          <p:nvPr/>
        </p:nvSpPr>
        <p:spPr>
          <a:xfrm>
            <a:off x="2514096" y="2459941"/>
            <a:ext cx="1819352" cy="8078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48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4800"/>
              <a:t>valued</a:t>
            </a:r>
          </a:p>
        </p:txBody>
      </p:sp>
      <p:sp>
        <p:nvSpPr>
          <p:cNvPr id="117" name="Shape 117"/>
          <p:cNvSpPr/>
          <p:nvPr/>
        </p:nvSpPr>
        <p:spPr>
          <a:xfrm>
            <a:off x="8260027" y="2517091"/>
            <a:ext cx="3355545" cy="15317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>
              <a:defRPr sz="1800"/>
            </a:pPr>
            <a:r>
              <a:rPr sz="4800">
                <a:latin typeface="Helvetica Neue Light"/>
                <a:ea typeface="Helvetica Neue Light"/>
                <a:cs typeface="Helvetica Neue Light"/>
                <a:sym typeface="Helvetica Neue Light"/>
              </a:rPr>
              <a:t>operational </a:t>
            </a:r>
          </a:p>
          <a:p>
            <a:pPr lvl="0">
              <a:defRPr sz="1800"/>
            </a:pPr>
            <a:r>
              <a:rPr sz="4800">
                <a:latin typeface="Helvetica Neue Light"/>
                <a:ea typeface="Helvetica Neue Light"/>
                <a:cs typeface="Helvetica Neue Light"/>
                <a:sym typeface="Helvetica Neue Light"/>
              </a:rPr>
              <a:t>capacity</a:t>
            </a:r>
          </a:p>
        </p:txBody>
      </p:sp>
      <p:sp>
        <p:nvSpPr>
          <p:cNvPr id="118" name="Shape 118"/>
          <p:cNvSpPr/>
          <p:nvPr/>
        </p:nvSpPr>
        <p:spPr>
          <a:xfrm>
            <a:off x="3429049" y="7330391"/>
            <a:ext cx="6032501" cy="15317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48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4800"/>
              <a:t>authorizing environment</a:t>
            </a:r>
          </a:p>
        </p:txBody>
      </p:sp>
      <p:sp>
        <p:nvSpPr>
          <p:cNvPr id="119" name="Shape 119"/>
          <p:cNvSpPr>
            <a:spLocks noGrp="1"/>
          </p:cNvSpPr>
          <p:nvPr>
            <p:ph type="title" idx="4294967295"/>
          </p:nvPr>
        </p:nvSpPr>
        <p:spPr>
          <a:xfrm>
            <a:off x="0" y="444500"/>
            <a:ext cx="11099800" cy="2159000"/>
          </a:xfrm>
          <a:prstGeom prst="rect">
            <a:avLst/>
          </a:prstGeom>
        </p:spPr>
        <p:txBody>
          <a:bodyPr lIns="0" tIns="0" rIns="0" bIns="0">
            <a:normAutofit fontScale="90000"/>
          </a:bodyPr>
          <a:lstStyle>
            <a:lvl1pPr algn="ctr">
              <a:defRPr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8000"/>
              <a:t>The public value triangle</a:t>
            </a:r>
          </a:p>
        </p:txBody>
      </p:sp>
      <p:sp>
        <p:nvSpPr>
          <p:cNvPr id="120" name="Shape 120"/>
          <p:cNvSpPr/>
          <p:nvPr/>
        </p:nvSpPr>
        <p:spPr>
          <a:xfrm>
            <a:off x="8797569" y="8538257"/>
            <a:ext cx="3435402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/>
          </a:lstStyle>
          <a:p>
            <a:pPr lvl="0">
              <a:defRPr sz="1800"/>
            </a:pPr>
            <a:r>
              <a:rPr sz="3600"/>
              <a:t>Moore, 1995: 21</a:t>
            </a:r>
          </a:p>
        </p:txBody>
      </p:sp>
      <p:sp>
        <p:nvSpPr>
          <p:cNvPr id="9" name="Footer Placeholder 1"/>
          <p:cNvSpPr txBox="1">
            <a:spLocks/>
          </p:cNvSpPr>
          <p:nvPr/>
        </p:nvSpPr>
        <p:spPr>
          <a:xfrm>
            <a:off x="1868557" y="9211734"/>
            <a:ext cx="10004621" cy="519289"/>
          </a:xfrm>
          <a:prstGeom prst="rect">
            <a:avLst/>
          </a:prstGeom>
        </p:spPr>
        <p:txBody>
          <a:bodyPr vert="horz" lIns="130046" tIns="65023" rIns="130046" bIns="65023" anchor="b"/>
          <a:lstStyle>
            <a:lvl1pPr algn="l" defTabSz="584200" eaLnBrk="1" latinLnBrk="0" hangingPunct="1">
              <a:defRPr kumimoji="0" sz="1400">
                <a:solidFill>
                  <a:schemeClr val="bg2">
                    <a:shade val="50000"/>
                  </a:schemeClr>
                </a:solidFill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mtClean="0">
                <a:solidFill>
                  <a:schemeClr val="tx1"/>
                </a:solidFill>
              </a:rPr>
              <a:t>©2015 Gary Bandy, </a:t>
            </a:r>
            <a:r>
              <a:rPr lang="en-GB" i="1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/>
          <p:nvPr/>
        </p:nvSpPr>
        <p:spPr>
          <a:xfrm>
            <a:off x="774830" y="2517091"/>
            <a:ext cx="3896869" cy="15317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>
              <a:defRPr sz="1800"/>
            </a:pPr>
            <a:r>
              <a:rPr sz="4800">
                <a:latin typeface="Helvetica Neue Light"/>
                <a:ea typeface="Helvetica Neue Light"/>
                <a:cs typeface="Helvetica Neue Light"/>
                <a:sym typeface="Helvetica Neue Light"/>
              </a:rPr>
              <a:t>expenditure &amp;</a:t>
            </a:r>
          </a:p>
          <a:p>
            <a:pPr lvl="0">
              <a:defRPr sz="1800"/>
            </a:pPr>
            <a:r>
              <a:rPr sz="4800">
                <a:latin typeface="Helvetica Neue Light"/>
                <a:ea typeface="Helvetica Neue Light"/>
                <a:cs typeface="Helvetica Neue Light"/>
                <a:sym typeface="Helvetica Neue Light"/>
              </a:rPr>
              <a:t>investment</a:t>
            </a:r>
          </a:p>
        </p:txBody>
      </p:sp>
      <p:sp>
        <p:nvSpPr>
          <p:cNvPr id="125" name="Shape 125"/>
          <p:cNvSpPr/>
          <p:nvPr/>
        </p:nvSpPr>
        <p:spPr>
          <a:xfrm>
            <a:off x="8392814" y="2517091"/>
            <a:ext cx="3089971" cy="15317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>
              <a:defRPr sz="1800"/>
            </a:pPr>
            <a:r>
              <a:rPr sz="4800">
                <a:latin typeface="Helvetica Neue Light"/>
                <a:ea typeface="Helvetica Neue Light"/>
                <a:cs typeface="Helvetica Neue Light"/>
                <a:sym typeface="Helvetica Neue Light"/>
              </a:rPr>
              <a:t>income &amp; </a:t>
            </a:r>
          </a:p>
          <a:p>
            <a:pPr lvl="0">
              <a:defRPr sz="1800"/>
            </a:pPr>
            <a:r>
              <a:rPr sz="4800">
                <a:latin typeface="Helvetica Neue Light"/>
                <a:ea typeface="Helvetica Neue Light"/>
                <a:cs typeface="Helvetica Neue Light"/>
                <a:sym typeface="Helvetica Neue Light"/>
              </a:rPr>
              <a:t>borrowing</a:t>
            </a:r>
          </a:p>
        </p:txBody>
      </p:sp>
      <p:sp>
        <p:nvSpPr>
          <p:cNvPr id="126" name="Shape 126"/>
          <p:cNvSpPr/>
          <p:nvPr/>
        </p:nvSpPr>
        <p:spPr>
          <a:xfrm>
            <a:off x="3429049" y="6864350"/>
            <a:ext cx="6032501" cy="1498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sz="48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4800"/>
              <a:t>budget approval</a:t>
            </a:r>
          </a:p>
        </p:txBody>
      </p:sp>
      <p:sp>
        <p:nvSpPr>
          <p:cNvPr id="127" name="Shape 127"/>
          <p:cNvSpPr/>
          <p:nvPr/>
        </p:nvSpPr>
        <p:spPr>
          <a:xfrm rot="10800000" flipH="1">
            <a:off x="4191000" y="3289300"/>
            <a:ext cx="4521200" cy="40132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21600"/>
                </a:moveTo>
                <a:lnTo>
                  <a:pt x="21600" y="21600"/>
                </a:lnTo>
                <a:lnTo>
                  <a:pt x="10800" y="0"/>
                </a:lnTo>
                <a:close/>
              </a:path>
            </a:pathLst>
          </a:custGeom>
          <a:gradFill>
            <a:gsLst>
              <a:gs pos="0">
                <a:srgbClr val="093157"/>
              </a:gs>
              <a:gs pos="100000">
                <a:srgbClr val="0054A4"/>
              </a:gs>
            </a:gsLst>
            <a:lin ang="5400000"/>
          </a:gradFill>
          <a:ln w="12700">
            <a:miter lim="400000"/>
          </a:ln>
        </p:spPr>
        <p:txBody>
          <a:bodyPr lIns="0" tIns="0" rIns="0" bIns="0" anchor="ctr"/>
          <a:lstStyle/>
          <a:p>
            <a:pPr lvl="0">
              <a:defRPr sz="24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28" name="Shape 128"/>
          <p:cNvSpPr>
            <a:spLocks noGrp="1"/>
          </p:cNvSpPr>
          <p:nvPr>
            <p:ph type="title" idx="4294967295"/>
          </p:nvPr>
        </p:nvSpPr>
        <p:spPr>
          <a:xfrm>
            <a:off x="0" y="444500"/>
            <a:ext cx="11099800" cy="215900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>
              <a:defRPr sz="90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9000"/>
              <a:t>A budget triangle</a:t>
            </a:r>
          </a:p>
        </p:txBody>
      </p:sp>
      <p:sp>
        <p:nvSpPr>
          <p:cNvPr id="129" name="Shape 129"/>
          <p:cNvSpPr/>
          <p:nvPr/>
        </p:nvSpPr>
        <p:spPr>
          <a:xfrm>
            <a:off x="8985465" y="8514782"/>
            <a:ext cx="3427172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/>
          </a:lstStyle>
          <a:p>
            <a:pPr lvl="0">
              <a:defRPr sz="1800"/>
            </a:pPr>
            <a:r>
              <a:rPr sz="3600" dirty="0"/>
              <a:t>Bandy, 2014: 44</a:t>
            </a:r>
          </a:p>
        </p:txBody>
      </p:sp>
      <p:sp>
        <p:nvSpPr>
          <p:cNvPr id="9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Shape 133"/>
          <p:cNvSpPr>
            <a:spLocks noGrp="1"/>
          </p:cNvSpPr>
          <p:nvPr>
            <p:ph type="title" idx="4294967295"/>
          </p:nvPr>
        </p:nvSpPr>
        <p:spPr>
          <a:xfrm>
            <a:off x="773378" y="861944"/>
            <a:ext cx="11099800" cy="3844925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3 questions to ask before spending public money</a:t>
            </a:r>
          </a:p>
        </p:txBody>
      </p:sp>
      <p:sp>
        <p:nvSpPr>
          <p:cNvPr id="134" name="Shape 134"/>
          <p:cNvSpPr>
            <a:spLocks noGrp="1"/>
          </p:cNvSpPr>
          <p:nvPr>
            <p:ph type="body" idx="4294967295"/>
          </p:nvPr>
        </p:nvSpPr>
        <p:spPr>
          <a:xfrm>
            <a:off x="773378" y="4949089"/>
            <a:ext cx="11099800" cy="4600575"/>
          </a:xfrm>
          <a:prstGeom prst="rect">
            <a:avLst/>
          </a:prstGeom>
        </p:spPr>
        <p:txBody>
          <a:bodyPr/>
          <a:lstStyle/>
          <a:p>
            <a:pPr marL="592666" lvl="0" indent="-592666">
              <a:defRPr sz="1800"/>
            </a:pPr>
            <a:r>
              <a:rPr sz="4800" dirty="0"/>
              <a:t>Is it within the rules?</a:t>
            </a:r>
          </a:p>
          <a:p>
            <a:pPr marL="592666" lvl="0" indent="-592666">
              <a:defRPr sz="1800"/>
            </a:pPr>
            <a:r>
              <a:rPr sz="4800" dirty="0"/>
              <a:t>Can we afford it?</a:t>
            </a:r>
          </a:p>
          <a:p>
            <a:pPr marL="592666" lvl="0" indent="-592666">
              <a:defRPr sz="1800"/>
            </a:pPr>
            <a:r>
              <a:rPr sz="4800" dirty="0"/>
              <a:t>Is it value for money?</a:t>
            </a:r>
          </a:p>
        </p:txBody>
      </p:sp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9600">
                <a:solidFill>
                  <a:srgbClr val="FFFFF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9600">
                <a:solidFill>
                  <a:srgbClr val="FFFFFF"/>
                </a:solidFill>
              </a:rPr>
              <a:t>Some basic concepts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730179" y="90141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>
            <a:spLocks noGrp="1"/>
          </p:cNvSpPr>
          <p:nvPr>
            <p:ph type="title"/>
          </p:nvPr>
        </p:nvSpPr>
        <p:spPr>
          <a:xfrm>
            <a:off x="952500" y="901700"/>
            <a:ext cx="11099800" cy="242155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 sz="1800"/>
            </a:pPr>
            <a:r>
              <a:rPr sz="8000" dirty="0"/>
              <a:t>Capital expenditure and income</a:t>
            </a:r>
          </a:p>
        </p:txBody>
      </p:sp>
      <p:sp>
        <p:nvSpPr>
          <p:cNvPr id="138" name="Shape 138"/>
          <p:cNvSpPr>
            <a:spLocks noGrp="1"/>
          </p:cNvSpPr>
          <p:nvPr>
            <p:ph type="body" idx="1"/>
          </p:nvPr>
        </p:nvSpPr>
        <p:spPr>
          <a:xfrm>
            <a:off x="1270000" y="4412973"/>
            <a:ext cx="10464800" cy="2385391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defRPr sz="1800"/>
            </a:pPr>
            <a:r>
              <a:rPr sz="2400" dirty="0"/>
              <a:t>payments made for long term benefit of the organization, e.g.:</a:t>
            </a:r>
          </a:p>
          <a:p>
            <a:pPr lvl="1">
              <a:defRPr sz="1800"/>
            </a:pPr>
            <a:r>
              <a:rPr sz="2400" dirty="0"/>
              <a:t>buying land and/or buildings</a:t>
            </a:r>
          </a:p>
          <a:p>
            <a:pPr lvl="1">
              <a:defRPr sz="1800"/>
            </a:pPr>
            <a:r>
              <a:rPr sz="2400" dirty="0"/>
              <a:t>infrastructure construction and/or enhancement</a:t>
            </a:r>
          </a:p>
          <a:p>
            <a:pPr lvl="1">
              <a:defRPr sz="1800"/>
            </a:pPr>
            <a:r>
              <a:rPr sz="2400" dirty="0"/>
              <a:t>major IT systems</a:t>
            </a:r>
          </a:p>
          <a:p>
            <a:pPr lvl="0">
              <a:defRPr sz="1800"/>
            </a:pPr>
            <a:r>
              <a:rPr sz="2400" dirty="0"/>
              <a:t>income from asset sales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282167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>
            <a:spLocks noGrp="1"/>
          </p:cNvSpPr>
          <p:nvPr>
            <p:ph type="title"/>
          </p:nvPr>
        </p:nvSpPr>
        <p:spPr>
          <a:xfrm>
            <a:off x="952500" y="1655279"/>
            <a:ext cx="11099800" cy="242155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 sz="1800"/>
            </a:pPr>
            <a:r>
              <a:rPr sz="8000" dirty="0"/>
              <a:t>Operating expenditure and income</a:t>
            </a:r>
          </a:p>
        </p:txBody>
      </p:sp>
      <p:sp>
        <p:nvSpPr>
          <p:cNvPr id="142" name="Shape 142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Autofit/>
          </a:bodyPr>
          <a:lstStyle/>
          <a:p>
            <a:pPr lvl="0">
              <a:defRPr sz="1800"/>
            </a:pPr>
            <a:r>
              <a:rPr sz="2800" dirty="0"/>
              <a:t>sometimes called revenue expenditure</a:t>
            </a:r>
          </a:p>
          <a:p>
            <a:pPr lvl="0">
              <a:defRPr sz="1800"/>
            </a:pPr>
            <a:r>
              <a:rPr sz="2800" dirty="0"/>
              <a:t>all running costs that are not capital expenditure (e.g. salaries, rents)</a:t>
            </a:r>
          </a:p>
          <a:p>
            <a:pPr lvl="0">
              <a:defRPr sz="1800"/>
            </a:pPr>
            <a:r>
              <a:rPr sz="2800" dirty="0"/>
              <a:t>income from taxes, fees, grants, fines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>
            <a:spLocks noGrp="1"/>
          </p:cNvSpPr>
          <p:nvPr>
            <p:ph type="title"/>
          </p:nvPr>
        </p:nvSpPr>
        <p:spPr>
          <a:xfrm>
            <a:off x="952500" y="1219752"/>
            <a:ext cx="11099800" cy="2558975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Double-entry book-keeping</a:t>
            </a:r>
          </a:p>
        </p:txBody>
      </p:sp>
      <p:sp>
        <p:nvSpPr>
          <p:cNvPr id="145" name="Shape 145"/>
          <p:cNvSpPr>
            <a:spLocks noGrp="1"/>
          </p:cNvSpPr>
          <p:nvPr>
            <p:ph type="body" idx="1"/>
          </p:nvPr>
        </p:nvSpPr>
        <p:spPr>
          <a:xfrm>
            <a:off x="1270000" y="4631635"/>
            <a:ext cx="10464800" cy="1130300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defRPr sz="1800"/>
            </a:pPr>
            <a:r>
              <a:rPr sz="2800" dirty="0"/>
              <a:t>A system of accounting where each transaction is recorded as a debit and a credit</a:t>
            </a:r>
          </a:p>
          <a:p>
            <a:pPr lvl="0">
              <a:defRPr sz="1800"/>
            </a:pPr>
            <a:r>
              <a:rPr sz="2800" dirty="0"/>
              <a:t>From Italian</a:t>
            </a:r>
          </a:p>
          <a:p>
            <a:pPr lvl="1">
              <a:defRPr sz="1800"/>
            </a:pPr>
            <a:r>
              <a:rPr sz="2800" b="1" dirty="0" err="1">
                <a:latin typeface="Helvetica"/>
                <a:ea typeface="Helvetica"/>
                <a:cs typeface="Helvetica"/>
                <a:sym typeface="Helvetica"/>
              </a:rPr>
              <a:t>debito</a:t>
            </a:r>
            <a:r>
              <a:rPr sz="2800" b="1" dirty="0">
                <a:latin typeface="Helvetica"/>
                <a:ea typeface="Helvetica"/>
                <a:cs typeface="Helvetica"/>
                <a:sym typeface="Helvetica"/>
              </a:rPr>
              <a:t> </a:t>
            </a:r>
            <a:r>
              <a:rPr sz="2800" dirty="0"/>
              <a:t>– he owes</a:t>
            </a:r>
          </a:p>
          <a:p>
            <a:pPr lvl="1">
              <a:defRPr sz="1800"/>
            </a:pPr>
            <a:r>
              <a:rPr sz="2800" b="1" dirty="0">
                <a:latin typeface="Helvetica"/>
                <a:ea typeface="Helvetica"/>
                <a:cs typeface="Helvetica"/>
                <a:sym typeface="Helvetica"/>
              </a:rPr>
              <a:t>credit </a:t>
            </a:r>
            <a:r>
              <a:rPr sz="2800" dirty="0"/>
              <a:t>– he trusts (e.g. trusts me to pay later)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>
            <a:spLocks noGrp="1"/>
          </p:cNvSpPr>
          <p:nvPr>
            <p:ph type="title"/>
          </p:nvPr>
        </p:nvSpPr>
        <p:spPr>
          <a:xfrm>
            <a:off x="1270000" y="1113182"/>
            <a:ext cx="10464800" cy="2594665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Examples of debits</a:t>
            </a:r>
          </a:p>
        </p:txBody>
      </p:sp>
      <p:sp>
        <p:nvSpPr>
          <p:cNvPr id="148" name="Shape 148"/>
          <p:cNvSpPr>
            <a:spLocks noGrp="1"/>
          </p:cNvSpPr>
          <p:nvPr>
            <p:ph type="body" idx="1"/>
          </p:nvPr>
        </p:nvSpPr>
        <p:spPr>
          <a:xfrm>
            <a:off x="952500" y="4123359"/>
            <a:ext cx="11099800" cy="4185755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defRPr sz="1800"/>
            </a:pPr>
            <a:r>
              <a:rPr sz="2800" dirty="0"/>
              <a:t>operating expenses like salaries, rents</a:t>
            </a:r>
          </a:p>
          <a:p>
            <a:pPr lvl="0">
              <a:defRPr sz="1800"/>
            </a:pPr>
            <a:r>
              <a:rPr sz="2800" dirty="0"/>
              <a:t>capital expenditure to acquire, build, enhance fixed assets</a:t>
            </a:r>
          </a:p>
          <a:p>
            <a:pPr lvl="0">
              <a:defRPr sz="1800"/>
            </a:pPr>
            <a:r>
              <a:rPr sz="2800" dirty="0"/>
              <a:t>stocks</a:t>
            </a:r>
          </a:p>
          <a:p>
            <a:pPr lvl="0">
              <a:defRPr sz="1800"/>
            </a:pPr>
            <a:r>
              <a:rPr sz="2800" dirty="0"/>
              <a:t>cash in hand and positive bank balances</a:t>
            </a:r>
          </a:p>
          <a:p>
            <a:pPr lvl="0">
              <a:defRPr sz="1800"/>
            </a:pPr>
            <a:r>
              <a:rPr sz="2800" dirty="0"/>
              <a:t>debts owed by third parties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730179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/>
          </p:cNvSpPr>
          <p:nvPr>
            <p:ph type="title"/>
          </p:nvPr>
        </p:nvSpPr>
        <p:spPr>
          <a:xfrm>
            <a:off x="1270000" y="1439517"/>
            <a:ext cx="10464800" cy="24765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Examples of credits</a:t>
            </a:r>
          </a:p>
        </p:txBody>
      </p:sp>
      <p:sp>
        <p:nvSpPr>
          <p:cNvPr id="151" name="Shape 151"/>
          <p:cNvSpPr>
            <a:spLocks noGrp="1"/>
          </p:cNvSpPr>
          <p:nvPr>
            <p:ph type="body" idx="1"/>
          </p:nvPr>
        </p:nvSpPr>
        <p:spPr>
          <a:xfrm>
            <a:off x="952500" y="4403587"/>
            <a:ext cx="11099800" cy="280476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defRPr sz="1800"/>
            </a:pPr>
            <a:r>
              <a:rPr sz="2800" dirty="0"/>
              <a:t>income (from taxes, fees, grants, </a:t>
            </a:r>
            <a:r>
              <a:rPr sz="2800" dirty="0" err="1"/>
              <a:t>etc</a:t>
            </a:r>
            <a:r>
              <a:rPr sz="2800" dirty="0"/>
              <a:t>)</a:t>
            </a:r>
          </a:p>
          <a:p>
            <a:pPr lvl="0">
              <a:defRPr sz="1800"/>
            </a:pPr>
            <a:r>
              <a:rPr sz="2800" dirty="0"/>
              <a:t>bank overdrafts</a:t>
            </a:r>
          </a:p>
          <a:p>
            <a:pPr lvl="0">
              <a:defRPr sz="1800"/>
            </a:pPr>
            <a:r>
              <a:rPr sz="2800" dirty="0"/>
              <a:t>debts owed to third parties including loans</a:t>
            </a:r>
          </a:p>
          <a:p>
            <a:pPr lvl="0">
              <a:defRPr sz="1800"/>
            </a:pPr>
            <a:r>
              <a:rPr sz="2800" dirty="0"/>
              <a:t>accumulated reserves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>
            <a:spLocks noGrp="1"/>
          </p:cNvSpPr>
          <p:nvPr>
            <p:ph type="title"/>
          </p:nvPr>
        </p:nvSpPr>
        <p:spPr>
          <a:xfrm>
            <a:off x="889000" y="1577561"/>
            <a:ext cx="11099800" cy="323297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 sz="1800"/>
            </a:pPr>
            <a:r>
              <a:rPr sz="8000" dirty="0"/>
              <a:t>Receipts and payments accounting</a:t>
            </a:r>
          </a:p>
        </p:txBody>
      </p:sp>
      <p:sp>
        <p:nvSpPr>
          <p:cNvPr id="154" name="Shape 154"/>
          <p:cNvSpPr/>
          <p:nvPr/>
        </p:nvSpPr>
        <p:spPr>
          <a:xfrm>
            <a:off x="889000" y="5148606"/>
            <a:ext cx="11099800" cy="13952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4200"/>
              </a:spcBef>
              <a:defRPr sz="4800"/>
            </a:lvl1pPr>
          </a:lstStyle>
          <a:p>
            <a:pPr lvl="0">
              <a:defRPr sz="1800"/>
            </a:pPr>
            <a:r>
              <a:rPr sz="2800" dirty="0"/>
              <a:t>the system of accounting where transactions are recognized in the accounting period where the payment or receipt of money occurred.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>
            <a:spLocks noGrp="1"/>
          </p:cNvSpPr>
          <p:nvPr>
            <p:ph type="title"/>
          </p:nvPr>
        </p:nvSpPr>
        <p:spPr>
          <a:xfrm>
            <a:off x="1270000" y="1276626"/>
            <a:ext cx="10464800" cy="33020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Accrual accounting</a:t>
            </a:r>
          </a:p>
        </p:txBody>
      </p:sp>
      <p:sp>
        <p:nvSpPr>
          <p:cNvPr id="159" name="Shape 159"/>
          <p:cNvSpPr/>
          <p:nvPr/>
        </p:nvSpPr>
        <p:spPr>
          <a:xfrm>
            <a:off x="952500" y="5195629"/>
            <a:ext cx="11099800" cy="1826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spcBef>
                <a:spcPts val="4200"/>
              </a:spcBef>
              <a:defRPr sz="4800"/>
            </a:lvl1pPr>
          </a:lstStyle>
          <a:p>
            <a:pPr lvl="0">
              <a:defRPr sz="1800"/>
            </a:pPr>
            <a:r>
              <a:rPr sz="2800" dirty="0"/>
              <a:t>the system of accounting where transactions are recognized in the accounting period where the transaction occurred, regardless of when the relevant payments or receipts are made or received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59599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>
            <a:spLocks noGrp="1"/>
          </p:cNvSpPr>
          <p:nvPr>
            <p:ph type="title"/>
          </p:nvPr>
        </p:nvSpPr>
        <p:spPr>
          <a:xfrm>
            <a:off x="1270000" y="1433142"/>
            <a:ext cx="10464800" cy="4808632"/>
          </a:xfrm>
          <a:prstGeom prst="rect">
            <a:avLst/>
          </a:prstGeom>
        </p:spPr>
        <p:txBody>
          <a:bodyPr lIns="0" tIns="0" rIns="0" bIns="0"/>
          <a:lstStyle>
            <a:lvl1pPr algn="l">
              <a:spcBef>
                <a:spcPts val="4200"/>
              </a:spcBef>
              <a:defRPr sz="4800"/>
            </a:lvl1pPr>
          </a:lstStyle>
          <a:p>
            <a:pPr lvl="0">
              <a:defRPr sz="1800"/>
            </a:pPr>
            <a:r>
              <a:rPr sz="4800" dirty="0"/>
              <a:t>The move to accrual accounting by public bodies is an aspect of new public management (NPM)</a:t>
            </a: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>
            <a:spLocks noGrp="1"/>
          </p:cNvSpPr>
          <p:nvPr>
            <p:ph type="title"/>
          </p:nvPr>
        </p:nvSpPr>
        <p:spPr>
          <a:xfrm>
            <a:off x="952500" y="1160118"/>
            <a:ext cx="11099800" cy="2474267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Non-exchange transactions</a:t>
            </a:r>
          </a:p>
        </p:txBody>
      </p:sp>
      <p:sp>
        <p:nvSpPr>
          <p:cNvPr id="168" name="Shape 168"/>
          <p:cNvSpPr>
            <a:spLocks noGrp="1"/>
          </p:cNvSpPr>
          <p:nvPr>
            <p:ph type="body" idx="1"/>
          </p:nvPr>
        </p:nvSpPr>
        <p:spPr>
          <a:xfrm>
            <a:off x="952500" y="4500757"/>
            <a:ext cx="11099800" cy="3163982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transactions where the two parties do not exchange items of (approximately) equal value</a:t>
            </a:r>
          </a:p>
          <a:p>
            <a:pPr lvl="0"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Rare in private sector but common in public sector (e.g. taxes, grants, fines)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170"/>
          <p:cNvSpPr>
            <a:spLocks noGrp="1"/>
          </p:cNvSpPr>
          <p:nvPr>
            <p:ph type="title"/>
          </p:nvPr>
        </p:nvSpPr>
        <p:spPr>
          <a:xfrm>
            <a:off x="1270000" y="1081710"/>
            <a:ext cx="10464800" cy="33020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Financial accounting</a:t>
            </a:r>
          </a:p>
        </p:txBody>
      </p:sp>
      <p:sp>
        <p:nvSpPr>
          <p:cNvPr id="171" name="Shape 171"/>
          <p:cNvSpPr>
            <a:spLocks noGrp="1"/>
          </p:cNvSpPr>
          <p:nvPr>
            <p:ph type="body" idx="1"/>
          </p:nvPr>
        </p:nvSpPr>
        <p:spPr>
          <a:xfrm>
            <a:off x="1270000" y="5029200"/>
            <a:ext cx="10464800" cy="2425148"/>
          </a:xfrm>
          <a:prstGeom prst="rect">
            <a:avLst/>
          </a:prstGeom>
        </p:spPr>
        <p:txBody>
          <a:bodyPr>
            <a:noAutofit/>
          </a:bodyPr>
          <a:lstStyle/>
          <a:p>
            <a:pPr marL="494620" lvl="0" indent="-494620"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focused on book-keeping and control</a:t>
            </a:r>
          </a:p>
          <a:p>
            <a:pPr marL="494620" lvl="0" indent="-494620"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external reporting</a:t>
            </a:r>
          </a:p>
          <a:p>
            <a:pPr marL="494620" lvl="0" indent="-494620"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liaison with auditors</a:t>
            </a:r>
          </a:p>
          <a:p>
            <a:pPr marL="494620" lvl="0" indent="-494620"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done by central team 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93955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>
            <a:spLocks noGrp="1"/>
          </p:cNvSpPr>
          <p:nvPr>
            <p:ph type="title"/>
          </p:nvPr>
        </p:nvSpPr>
        <p:spPr>
          <a:xfrm>
            <a:off x="1270000" y="1260613"/>
            <a:ext cx="10464800" cy="33020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Management accounting</a:t>
            </a:r>
          </a:p>
        </p:txBody>
      </p:sp>
      <p:sp>
        <p:nvSpPr>
          <p:cNvPr id="174" name="Shape 174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pPr marL="494620" lvl="0" indent="-494620">
              <a:defRPr sz="1800"/>
            </a:pPr>
            <a:r>
              <a:rPr sz="50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focused on internal decision-making</a:t>
            </a:r>
          </a:p>
          <a:p>
            <a:pPr marL="494620" lvl="0" indent="-494620">
              <a:defRPr sz="1800"/>
            </a:pPr>
            <a:r>
              <a:rPr sz="50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information and advice to managers</a:t>
            </a:r>
          </a:p>
          <a:p>
            <a:pPr marL="494620" lvl="0" indent="-494620">
              <a:defRPr sz="1800"/>
            </a:pPr>
            <a:r>
              <a:rPr sz="50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done by service- or department-facing teams, often de-centralized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176"/>
          <p:cNvSpPr>
            <a:spLocks noGrp="1"/>
          </p:cNvSpPr>
          <p:nvPr>
            <p:ph type="title"/>
          </p:nvPr>
        </p:nvSpPr>
        <p:spPr>
          <a:xfrm>
            <a:off x="1270000" y="1280491"/>
            <a:ext cx="10464800" cy="33020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What is money?</a:t>
            </a:r>
          </a:p>
        </p:txBody>
      </p:sp>
      <p:sp>
        <p:nvSpPr>
          <p:cNvPr id="177" name="Shape 177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lvl="0">
              <a:defRPr sz="1800"/>
            </a:pPr>
            <a:r>
              <a:rPr sz="4800" dirty="0"/>
              <a:t>A means of exchange</a:t>
            </a:r>
          </a:p>
          <a:p>
            <a:pPr lvl="0">
              <a:defRPr sz="1800"/>
            </a:pPr>
            <a:r>
              <a:rPr sz="4800" dirty="0"/>
              <a:t>A unit of account</a:t>
            </a:r>
          </a:p>
          <a:p>
            <a:pPr lvl="0">
              <a:defRPr sz="1800"/>
            </a:pPr>
            <a:r>
              <a:rPr sz="4800" dirty="0"/>
              <a:t>A store of value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" fill="hold"/>
                                        <p:tgtEl>
                                          <p:spTgt spid="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7" grpId="1" build="p" bldLvl="5" animBg="1" advAuto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Shape 181"/>
          <p:cNvSpPr>
            <a:spLocks noGrp="1"/>
          </p:cNvSpPr>
          <p:nvPr>
            <p:ph type="title"/>
          </p:nvPr>
        </p:nvSpPr>
        <p:spPr>
          <a:xfrm>
            <a:off x="952500" y="444500"/>
            <a:ext cx="11099800" cy="2883578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8000">
                <a:solidFill>
                  <a:srgbClr val="FFFFFF"/>
                </a:solidFill>
              </a:rPr>
              <a:t>Money can be made from anything</a:t>
            </a:r>
          </a:p>
        </p:txBody>
      </p:sp>
      <p:sp>
        <p:nvSpPr>
          <p:cNvPr id="183" name="Shape 183"/>
          <p:cNvSpPr>
            <a:spLocks noGrp="1"/>
          </p:cNvSpPr>
          <p:nvPr>
            <p:ph type="body" idx="1"/>
          </p:nvPr>
        </p:nvSpPr>
        <p:spPr>
          <a:xfrm>
            <a:off x="952500" y="3800186"/>
            <a:ext cx="11099800" cy="5089814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4800">
                <a:solidFill>
                  <a:srgbClr val="FFFFFF"/>
                </a:solidFill>
              </a:rPr>
              <a:t>metals like gold or silver</a:t>
            </a:r>
          </a:p>
          <a:p>
            <a:pPr lvl="0">
              <a:defRPr sz="1800"/>
            </a:pPr>
            <a:r>
              <a:rPr sz="4800">
                <a:solidFill>
                  <a:srgbClr val="FFFFFF"/>
                </a:solidFill>
              </a:rPr>
              <a:t>base metals like nickel</a:t>
            </a:r>
          </a:p>
          <a:p>
            <a:pPr lvl="0">
              <a:defRPr sz="1800"/>
            </a:pPr>
            <a:r>
              <a:rPr sz="4800">
                <a:solidFill>
                  <a:srgbClr val="FFFFFF"/>
                </a:solidFill>
              </a:rPr>
              <a:t>seashells</a:t>
            </a:r>
          </a:p>
          <a:p>
            <a:pPr lvl="0">
              <a:defRPr sz="1800"/>
            </a:pPr>
            <a:r>
              <a:rPr sz="4800">
                <a:solidFill>
                  <a:srgbClr val="FFFFFF"/>
                </a:solidFill>
              </a:rPr>
              <a:t>IOUs</a:t>
            </a:r>
          </a:p>
        </p:txBody>
      </p:sp>
      <p:pic>
        <p:nvPicPr>
          <p:cNvPr id="182" name="coins on black.jpg"/>
          <p:cNvPicPr/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833129" y="8080412"/>
            <a:ext cx="5171671" cy="16731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Shape 187"/>
          <p:cNvSpPr>
            <a:spLocks noGrp="1"/>
          </p:cNvSpPr>
          <p:nvPr>
            <p:ph type="title"/>
          </p:nvPr>
        </p:nvSpPr>
        <p:spPr>
          <a:xfrm>
            <a:off x="1270000" y="1778000"/>
            <a:ext cx="10464800" cy="6197600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l"/>
          </a:lstStyle>
          <a:p>
            <a:pPr lvl="0">
              <a:defRPr sz="1800"/>
            </a:pPr>
            <a:r>
              <a:rPr sz="8000"/>
              <a:t>Governments can turn anything into money by allowing people to pay their taxes with it.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" name="20 pound note queen.jpg"/>
          <p:cNvPicPr/>
          <p:nvPr/>
        </p:nvPicPr>
        <p:blipFill>
          <a:blip r:embed="rId3">
            <a:extLst/>
          </a:blip>
          <a:srcRect l="734" r="734" b="1696"/>
          <a:stretch>
            <a:fillRect/>
          </a:stretch>
        </p:blipFill>
        <p:spPr>
          <a:xfrm>
            <a:off x="3535163" y="4733350"/>
            <a:ext cx="5934461" cy="3151173"/>
          </a:xfrm>
          <a:prstGeom prst="rect">
            <a:avLst/>
          </a:prstGeom>
          <a:ln w="12700">
            <a:miter lim="400000"/>
          </a:ln>
        </p:spPr>
      </p:pic>
      <p:sp>
        <p:nvSpPr>
          <p:cNvPr id="190" name="Shape 190"/>
          <p:cNvSpPr>
            <a:spLocks noGrp="1"/>
          </p:cNvSpPr>
          <p:nvPr>
            <p:ph type="title"/>
          </p:nvPr>
        </p:nvSpPr>
        <p:spPr>
          <a:xfrm>
            <a:off x="1448904" y="1073425"/>
            <a:ext cx="10464800" cy="3302001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l"/>
          </a:lstStyle>
          <a:p>
            <a:pPr lvl="0">
              <a:defRPr sz="1800"/>
            </a:pPr>
            <a:r>
              <a:rPr sz="8000" dirty="0"/>
              <a:t>Essentially money comes down to faith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Shape 19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14400" i="1"/>
            </a:lvl1pPr>
          </a:lstStyle>
          <a:p>
            <a:pPr lvl="0">
              <a:defRPr sz="1800" i="0"/>
            </a:pPr>
            <a:r>
              <a:rPr sz="14400" i="1"/>
              <a:t>fides</a:t>
            </a:r>
          </a:p>
        </p:txBody>
      </p:sp>
      <p:pic>
        <p:nvPicPr>
          <p:cNvPr id="195" name="20 pound note queen.jpg"/>
          <p:cNvPicPr/>
          <p:nvPr/>
        </p:nvPicPr>
        <p:blipFill>
          <a:blip r:embed="rId3">
            <a:extLst/>
          </a:blip>
          <a:srcRect l="734" r="734" b="1696"/>
          <a:stretch>
            <a:fillRect/>
          </a:stretch>
        </p:blipFill>
        <p:spPr>
          <a:xfrm>
            <a:off x="-1549477" y="-194263"/>
            <a:ext cx="21247101" cy="11282122"/>
          </a:xfrm>
          <a:prstGeom prst="rect">
            <a:avLst/>
          </a:prstGeom>
          <a:ln w="12700">
            <a:miter lim="400000"/>
          </a:ln>
          <a:effectLst>
            <a:outerShdw blurRad="127000" dist="228600" dir="2700000" rotWithShape="0">
              <a:srgbClr val="000000">
                <a:alpha val="75000"/>
              </a:srgbClr>
            </a:outerShdw>
          </a:effectLst>
        </p:spPr>
      </p:pic>
    </p:spTree>
  </p:cSld>
  <p:clrMapOvr>
    <a:masterClrMapping/>
  </p:clrMapOvr>
  <p:transition spd="slow">
    <p:dissolv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hape 199"/>
          <p:cNvSpPr>
            <a:spLocks noGrp="1"/>
          </p:cNvSpPr>
          <p:nvPr>
            <p:ph type="title"/>
          </p:nvPr>
        </p:nvSpPr>
        <p:spPr>
          <a:xfrm>
            <a:off x="1270000" y="2107798"/>
            <a:ext cx="10464800" cy="5233355"/>
          </a:xfrm>
          <a:prstGeom prst="rect">
            <a:avLst/>
          </a:prstGeom>
        </p:spPr>
        <p:txBody>
          <a:bodyPr/>
          <a:lstStyle>
            <a:lvl1pPr algn="l"/>
          </a:lstStyle>
          <a:p>
            <a:pPr lvl="0">
              <a:defRPr sz="1800"/>
            </a:pPr>
            <a:r>
              <a:rPr sz="8000"/>
              <a:t>When faith falters it can result in a run on the banks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Shape 201"/>
          <p:cNvSpPr/>
          <p:nvPr/>
        </p:nvSpPr>
        <p:spPr>
          <a:xfrm>
            <a:off x="3151563" y="4271507"/>
            <a:ext cx="6701674" cy="12105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GB" sz="3600" dirty="0" smtClean="0">
                <a:solidFill>
                  <a:srgbClr val="FFFFFF"/>
                </a:solidFill>
              </a:rPr>
              <a:t>It’s a Wonderful Life – run on the bank</a:t>
            </a:r>
            <a:endParaRPr sz="3600" dirty="0">
              <a:solidFill>
                <a:srgbClr val="FFFFFF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339514" y="2253734"/>
            <a:ext cx="63257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 sz="1800"/>
            </a:pPr>
            <a:r>
              <a:rPr lang="en-GB" u="sng" dirty="0">
                <a:hlinkClick r:id="rId3"/>
              </a:rPr>
              <a:t>https://www.youtube.com/watch?v=EOzMdEwYmDU</a:t>
            </a:r>
            <a:endParaRPr lang="en-GB" u="sng" dirty="0">
              <a:hlinkClick r:id="rId3"/>
            </a:endParaRPr>
          </a:p>
        </p:txBody>
      </p:sp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Shape 20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8000">
                <a:solidFill>
                  <a:srgbClr val="FFFFFF"/>
                </a:solidFill>
              </a:rPr>
              <a:t>What is public money?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730179" y="8954055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Shape 207"/>
          <p:cNvSpPr/>
          <p:nvPr/>
        </p:nvSpPr>
        <p:spPr>
          <a:xfrm>
            <a:off x="1270000" y="8483048"/>
            <a:ext cx="10464800" cy="647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r"/>
          </a:lstStyle>
          <a:p>
            <a:pPr lvl="0">
              <a:defRPr sz="1800"/>
            </a:pPr>
            <a:r>
              <a:rPr sz="3600"/>
              <a:t>–Lord Sharman of Redlynch, 2001</a:t>
            </a:r>
          </a:p>
        </p:txBody>
      </p:sp>
      <p:sp>
        <p:nvSpPr>
          <p:cNvPr id="208" name="Shape 208"/>
          <p:cNvSpPr/>
          <p:nvPr/>
        </p:nvSpPr>
        <p:spPr>
          <a:xfrm>
            <a:off x="1270000" y="2717800"/>
            <a:ext cx="10464800" cy="3784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l">
              <a:defRPr sz="4800"/>
            </a:lvl1pPr>
          </a:lstStyle>
          <a:p>
            <a:pPr lvl="0">
              <a:defRPr sz="1800"/>
            </a:pPr>
            <a:r>
              <a:rPr sz="4800"/>
              <a:t>“All money that comes into possession of, or is distributed by, a public body, and money raised by a private body where it is doing so under statutory authority.” 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Shape 212"/>
          <p:cNvSpPr>
            <a:spLocks noGrp="1"/>
          </p:cNvSpPr>
          <p:nvPr>
            <p:ph type="title"/>
          </p:nvPr>
        </p:nvSpPr>
        <p:spPr>
          <a:xfrm>
            <a:off x="952500" y="1270878"/>
            <a:ext cx="11099800" cy="2533826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Where does public money come from?</a:t>
            </a:r>
          </a:p>
        </p:txBody>
      </p:sp>
      <p:sp>
        <p:nvSpPr>
          <p:cNvPr id="213" name="Shape 213"/>
          <p:cNvSpPr>
            <a:spLocks noGrp="1"/>
          </p:cNvSpPr>
          <p:nvPr>
            <p:ph type="body" idx="1"/>
          </p:nvPr>
        </p:nvSpPr>
        <p:spPr>
          <a:xfrm>
            <a:off x="1191039" y="4353340"/>
            <a:ext cx="11099800" cy="3716882"/>
          </a:xfrm>
          <a:prstGeom prst="rect">
            <a:avLst/>
          </a:prstGeom>
        </p:spPr>
        <p:txBody>
          <a:bodyPr lIns="0" tIns="0" rIns="0" bIns="0" numCol="2" spcCol="554990" anchor="t">
            <a:normAutofit/>
          </a:bodyPr>
          <a:lstStyle/>
          <a:p>
            <a:pPr marL="592666" lvl="0" indent="-592666">
              <a:spcBef>
                <a:spcPts val="2100"/>
              </a:spcBef>
              <a:defRPr sz="1800"/>
            </a:pPr>
            <a:r>
              <a:rPr sz="2800" dirty="0"/>
              <a:t>taxes</a:t>
            </a:r>
          </a:p>
          <a:p>
            <a:pPr marL="592666" lvl="0" indent="-592666">
              <a:spcBef>
                <a:spcPts val="2100"/>
              </a:spcBef>
              <a:defRPr sz="1800"/>
            </a:pPr>
            <a:r>
              <a:rPr sz="2800" dirty="0"/>
              <a:t>fees &amp; tolls</a:t>
            </a:r>
          </a:p>
          <a:p>
            <a:pPr marL="592666" lvl="0" indent="-592666">
              <a:spcBef>
                <a:spcPts val="2100"/>
              </a:spcBef>
              <a:defRPr sz="1800"/>
            </a:pPr>
            <a:r>
              <a:rPr sz="2800" dirty="0"/>
              <a:t>grants, gifts, donations</a:t>
            </a:r>
          </a:p>
          <a:p>
            <a:pPr marL="592666" lvl="0" indent="-592666">
              <a:spcBef>
                <a:spcPts val="2100"/>
              </a:spcBef>
              <a:defRPr sz="1800"/>
            </a:pPr>
            <a:r>
              <a:rPr sz="2800" dirty="0"/>
              <a:t>lotteries</a:t>
            </a:r>
          </a:p>
          <a:p>
            <a:pPr marL="592666" lvl="0" indent="-592666">
              <a:spcBef>
                <a:spcPts val="2100"/>
              </a:spcBef>
              <a:defRPr sz="1800"/>
            </a:pPr>
            <a:r>
              <a:rPr sz="2800" dirty="0"/>
              <a:t>interest on investments</a:t>
            </a:r>
          </a:p>
          <a:p>
            <a:pPr marL="592666" lvl="0" indent="-592666">
              <a:spcBef>
                <a:spcPts val="2100"/>
              </a:spcBef>
              <a:defRPr sz="1800"/>
            </a:pPr>
            <a:r>
              <a:rPr sz="2800" dirty="0"/>
              <a:t>privatization sales</a:t>
            </a:r>
          </a:p>
          <a:p>
            <a:pPr marL="592666" lvl="0" indent="-592666">
              <a:spcBef>
                <a:spcPts val="2100"/>
              </a:spcBef>
              <a:defRPr sz="1800"/>
            </a:pPr>
            <a:r>
              <a:rPr sz="2800" dirty="0"/>
              <a:t>profits on government-owned businesses</a:t>
            </a:r>
          </a:p>
          <a:p>
            <a:pPr marL="592666" lvl="0" indent="-592666">
              <a:spcBef>
                <a:spcPts val="2100"/>
              </a:spcBef>
              <a:defRPr sz="1800"/>
            </a:pPr>
            <a:r>
              <a:rPr sz="2800" dirty="0"/>
              <a:t>fines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689653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3" grpId="1" animBg="1" advAuto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" name="droppedImage.pdf"/>
          <p:cNvPicPr/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93520" y="2921000"/>
            <a:ext cx="11033380" cy="5600700"/>
          </a:xfrm>
          <a:prstGeom prst="rect">
            <a:avLst/>
          </a:prstGeom>
          <a:ln w="12700">
            <a:miter lim="400000"/>
          </a:ln>
        </p:spPr>
      </p:pic>
      <p:sp>
        <p:nvSpPr>
          <p:cNvPr id="218" name="Shape 218"/>
          <p:cNvSpPr/>
          <p:nvPr/>
        </p:nvSpPr>
        <p:spPr>
          <a:xfrm>
            <a:off x="977900" y="381000"/>
            <a:ext cx="11303000" cy="2438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/>
          <a:lstStyle/>
          <a:p>
            <a:pPr lvl="0">
              <a:defRPr sz="1800"/>
            </a:pPr>
            <a:r>
              <a:rPr sz="9000">
                <a:latin typeface="Helvetica Neue Light"/>
                <a:ea typeface="Helvetica Neue Light"/>
                <a:cs typeface="Helvetica Neue Light"/>
                <a:sym typeface="Helvetica Neue Light"/>
              </a:rPr>
              <a:t>UK taxes as % of GDP</a:t>
            </a:r>
          </a:p>
        </p:txBody>
      </p:sp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5D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Shape 22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8000">
                <a:solidFill>
                  <a:srgbClr val="FFFFFF"/>
                </a:solidFill>
              </a:rPr>
              <a:t>The scope and scale of public spending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Shape 229"/>
          <p:cNvSpPr>
            <a:spLocks noGrp="1"/>
          </p:cNvSpPr>
          <p:nvPr>
            <p:ph type="title" idx="4294967295"/>
          </p:nvPr>
        </p:nvSpPr>
        <p:spPr>
          <a:xfrm>
            <a:off x="979705" y="444500"/>
            <a:ext cx="11099800" cy="1404178"/>
          </a:xfrm>
          <a:prstGeom prst="rect">
            <a:avLst/>
          </a:prstGeom>
        </p:spPr>
        <p:txBody>
          <a:bodyPr lIns="0" tIns="0" rIns="0" bIns="0">
            <a:normAutofit fontScale="90000"/>
          </a:bodyPr>
          <a:lstStyle>
            <a:lvl1pPr algn="ctr">
              <a:defRPr sz="72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7200" dirty="0"/>
              <a:t>UK </a:t>
            </a:r>
            <a:r>
              <a:rPr sz="7200" dirty="0" err="1"/>
              <a:t>govt</a:t>
            </a:r>
            <a:r>
              <a:rPr sz="7200" dirty="0"/>
              <a:t> spending 2014/15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663" y="2464905"/>
            <a:ext cx="12051520" cy="6162260"/>
          </a:xfrm>
          <a:prstGeom prst="rect">
            <a:avLst/>
          </a:prstGeom>
        </p:spPr>
      </p:pic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" name="B1f_fmgIMAAlDPu.jpg-large.jpg"/>
          <p:cNvPicPr/>
          <p:nvPr/>
        </p:nvPicPr>
        <p:blipFill>
          <a:blip r:embed="rId3">
            <a:extLst/>
          </a:blip>
          <a:srcRect t="12389"/>
          <a:stretch>
            <a:fillRect/>
          </a:stretch>
        </p:blipFill>
        <p:spPr>
          <a:xfrm>
            <a:off x="457201" y="2544418"/>
            <a:ext cx="12125738" cy="6480312"/>
          </a:xfrm>
          <a:prstGeom prst="rect">
            <a:avLst/>
          </a:prstGeom>
          <a:ln w="12700">
            <a:miter lim="400000"/>
          </a:ln>
        </p:spPr>
      </p:pic>
      <p:sp>
        <p:nvSpPr>
          <p:cNvPr id="234" name="Shape 234"/>
          <p:cNvSpPr>
            <a:spLocks noGrp="1"/>
          </p:cNvSpPr>
          <p:nvPr>
            <p:ph type="title" idx="4294967295"/>
          </p:nvPr>
        </p:nvSpPr>
        <p:spPr>
          <a:xfrm>
            <a:off x="952413" y="-198230"/>
            <a:ext cx="11099800" cy="26035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lvl="0" algn="ctr">
              <a:defRPr sz="1800"/>
            </a:pPr>
            <a:r>
              <a:rPr sz="6000" dirty="0"/>
              <a:t>UK tax paid on income of £23,000 in 2013/14</a:t>
            </a:r>
          </a:p>
        </p:txBody>
      </p:sp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Shape 238"/>
          <p:cNvSpPr>
            <a:spLocks noGrp="1"/>
          </p:cNvSpPr>
          <p:nvPr>
            <p:ph type="title"/>
          </p:nvPr>
        </p:nvSpPr>
        <p:spPr>
          <a:xfrm>
            <a:off x="952500" y="444500"/>
            <a:ext cx="11099800" cy="2518596"/>
          </a:xfrm>
          <a:prstGeom prst="rect">
            <a:avLst/>
          </a:prstGeom>
        </p:spPr>
        <p:txBody>
          <a:bodyPr/>
          <a:lstStyle>
            <a:lvl1pPr>
              <a:defRPr sz="72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7200"/>
              <a:t>OECD comparison of public spending vs GDP</a:t>
            </a:r>
          </a:p>
        </p:txBody>
      </p:sp>
      <p:graphicFrame>
        <p:nvGraphicFramePr>
          <p:cNvPr id="239" name="Chart 239"/>
          <p:cNvGraphicFramePr/>
          <p:nvPr/>
        </p:nvGraphicFramePr>
        <p:xfrm>
          <a:off x="1185417" y="3565035"/>
          <a:ext cx="10606025" cy="57150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Shape 243"/>
          <p:cNvSpPr>
            <a:spLocks noGrp="1"/>
          </p:cNvSpPr>
          <p:nvPr>
            <p:ph type="title"/>
          </p:nvPr>
        </p:nvSpPr>
        <p:spPr>
          <a:xfrm>
            <a:off x="952500" y="46935"/>
            <a:ext cx="11099800" cy="2654944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6000" dirty="0"/>
              <a:t>UK Government Total Managed Expenditure (TME)</a:t>
            </a:r>
          </a:p>
        </p:txBody>
      </p:sp>
      <p:graphicFrame>
        <p:nvGraphicFramePr>
          <p:cNvPr id="244" name="Chart 244"/>
          <p:cNvGraphicFramePr/>
          <p:nvPr/>
        </p:nvGraphicFramePr>
        <p:xfrm>
          <a:off x="710324" y="2949377"/>
          <a:ext cx="10661775" cy="65367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1400" dirty="0" smtClean="0">
                <a:solidFill>
                  <a:schemeClr val="tx1"/>
                </a:solidFill>
              </a:rPr>
              <a:t>Revenue &amp; Capital expenditure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Shape 248"/>
          <p:cNvSpPr>
            <a:spLocks noGrp="1"/>
          </p:cNvSpPr>
          <p:nvPr>
            <p:ph type="title"/>
          </p:nvPr>
        </p:nvSpPr>
        <p:spPr>
          <a:xfrm>
            <a:off x="952500" y="142665"/>
            <a:ext cx="11099800" cy="269481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6600" dirty="0"/>
              <a:t>UK Government Current Spending</a:t>
            </a:r>
          </a:p>
        </p:txBody>
      </p:sp>
      <p:graphicFrame>
        <p:nvGraphicFramePr>
          <p:cNvPr id="249" name="Chart 249"/>
          <p:cNvGraphicFramePr/>
          <p:nvPr>
            <p:extLst>
              <p:ext uri="{D42A27DB-BD31-4B8C-83A1-F6EECF244321}">
                <p14:modId xmlns:p14="http://schemas.microsoft.com/office/powerpoint/2010/main" val="2324469344"/>
              </p:ext>
            </p:extLst>
          </p:nvPr>
        </p:nvGraphicFramePr>
        <p:xfrm>
          <a:off x="-377687" y="2673332"/>
          <a:ext cx="11853672" cy="64931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Footer Placeholder 1"/>
          <p:cNvSpPr txBox="1">
            <a:spLocks/>
          </p:cNvSpPr>
          <p:nvPr/>
        </p:nvSpPr>
        <p:spPr>
          <a:xfrm>
            <a:off x="1709531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Department expenditure limits set for 3 years, Annual Managed Expenditure AME – like benefits </a:t>
            </a:r>
            <a:r>
              <a:rPr lang="en-GB" sz="1400" dirty="0" err="1" smtClean="0">
                <a:solidFill>
                  <a:schemeClr val="tx1"/>
                </a:solidFill>
              </a:rPr>
              <a:t>etc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Shape 253"/>
          <p:cNvSpPr>
            <a:spLocks noGrp="1"/>
          </p:cNvSpPr>
          <p:nvPr>
            <p:ph type="title"/>
          </p:nvPr>
        </p:nvSpPr>
        <p:spPr>
          <a:xfrm>
            <a:off x="160494" y="579431"/>
            <a:ext cx="12683812" cy="254101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 sz="1800"/>
            </a:pPr>
            <a:r>
              <a:rPr sz="8000"/>
              <a:t>Total Managed Expenditure</a:t>
            </a:r>
          </a:p>
        </p:txBody>
      </p:sp>
      <p:graphicFrame>
        <p:nvGraphicFramePr>
          <p:cNvPr id="254" name="Chart 254"/>
          <p:cNvGraphicFramePr/>
          <p:nvPr/>
        </p:nvGraphicFramePr>
        <p:xfrm>
          <a:off x="1094870" y="2985517"/>
          <a:ext cx="10309730" cy="57675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Footer Placeholder 1"/>
          <p:cNvSpPr txBox="1">
            <a:spLocks/>
          </p:cNvSpPr>
          <p:nvPr/>
        </p:nvSpPr>
        <p:spPr>
          <a:xfrm>
            <a:off x="1868555" y="9471377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Shape 256"/>
          <p:cNvSpPr>
            <a:spLocks noGrp="1"/>
          </p:cNvSpPr>
          <p:nvPr>
            <p:ph type="title"/>
          </p:nvPr>
        </p:nvSpPr>
        <p:spPr>
          <a:xfrm>
            <a:off x="1270000" y="735496"/>
            <a:ext cx="10464800" cy="1498600"/>
          </a:xfrm>
          <a:prstGeom prst="rect">
            <a:avLst/>
          </a:prstGeom>
        </p:spPr>
        <p:txBody>
          <a:bodyPr/>
          <a:lstStyle>
            <a:lvl1pPr>
              <a:defRPr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8000" dirty="0"/>
              <a:t>TME in real terms</a:t>
            </a:r>
          </a:p>
        </p:txBody>
      </p:sp>
      <p:graphicFrame>
        <p:nvGraphicFramePr>
          <p:cNvPr id="257" name="Chart 257"/>
          <p:cNvGraphicFramePr/>
          <p:nvPr>
            <p:extLst>
              <p:ext uri="{D42A27DB-BD31-4B8C-83A1-F6EECF244321}">
                <p14:modId xmlns:p14="http://schemas.microsoft.com/office/powerpoint/2010/main" val="3516520861"/>
              </p:ext>
            </p:extLst>
          </p:nvPr>
        </p:nvGraphicFramePr>
        <p:xfrm>
          <a:off x="1270000" y="2234096"/>
          <a:ext cx="10309730" cy="57675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59599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Shape 259"/>
          <p:cNvSpPr>
            <a:spLocks noGrp="1"/>
          </p:cNvSpPr>
          <p:nvPr>
            <p:ph type="title"/>
          </p:nvPr>
        </p:nvSpPr>
        <p:spPr>
          <a:xfrm>
            <a:off x="952500" y="636104"/>
            <a:ext cx="11099800" cy="205797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defRPr sz="1800"/>
            </a:pPr>
            <a:r>
              <a:rPr sz="6000" dirty="0"/>
              <a:t>Local government spending 2012/13</a:t>
            </a:r>
          </a:p>
        </p:txBody>
      </p:sp>
      <p:graphicFrame>
        <p:nvGraphicFramePr>
          <p:cNvPr id="260" name="Chart 260"/>
          <p:cNvGraphicFramePr/>
          <p:nvPr>
            <p:extLst>
              <p:ext uri="{D42A27DB-BD31-4B8C-83A1-F6EECF244321}">
                <p14:modId xmlns:p14="http://schemas.microsoft.com/office/powerpoint/2010/main" val="1469098963"/>
              </p:ext>
            </p:extLst>
          </p:nvPr>
        </p:nvGraphicFramePr>
        <p:xfrm>
          <a:off x="1528970" y="2902226"/>
          <a:ext cx="9946860" cy="78916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Shape 265"/>
          <p:cNvSpPr>
            <a:spLocks noGrp="1"/>
          </p:cNvSpPr>
          <p:nvPr>
            <p:ph type="title" idx="4294967295"/>
          </p:nvPr>
        </p:nvSpPr>
        <p:spPr>
          <a:xfrm>
            <a:off x="1016652" y="556591"/>
            <a:ext cx="11099800" cy="195863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defRPr sz="1800"/>
            </a:pPr>
            <a:r>
              <a:rPr sz="6600" dirty="0"/>
              <a:t>Local Government Spending 2012/13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348" y="2515221"/>
            <a:ext cx="11907077" cy="6651625"/>
          </a:xfrm>
          <a:prstGeom prst="rect">
            <a:avLst/>
          </a:prstGeom>
        </p:spPr>
      </p:pic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Shape 270"/>
          <p:cNvSpPr>
            <a:spLocks noGrp="1"/>
          </p:cNvSpPr>
          <p:nvPr>
            <p:ph type="title" idx="4294967295"/>
          </p:nvPr>
        </p:nvSpPr>
        <p:spPr>
          <a:xfrm>
            <a:off x="989643" y="596347"/>
            <a:ext cx="11099800" cy="1132509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 defTabSz="554990">
              <a:defRPr sz="684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6000" dirty="0"/>
              <a:t>Spending by service 2012/13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586" y="1754525"/>
            <a:ext cx="11939914" cy="7457209"/>
          </a:xfrm>
          <a:prstGeom prst="rect">
            <a:avLst/>
          </a:prstGeom>
        </p:spPr>
      </p:pic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275"/>
          <p:cNvSpPr>
            <a:spLocks noGrp="1"/>
          </p:cNvSpPr>
          <p:nvPr>
            <p:ph type="title" idx="4294967295"/>
          </p:nvPr>
        </p:nvSpPr>
        <p:spPr>
          <a:xfrm>
            <a:off x="1202769" y="246063"/>
            <a:ext cx="11099800" cy="215900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 defTabSz="549148">
              <a:defRPr sz="6768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6000" dirty="0" err="1"/>
              <a:t>Labour</a:t>
            </a:r>
            <a:r>
              <a:rPr sz="6000" dirty="0"/>
              <a:t>, goods and services spending 2012/13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913" y="2405063"/>
            <a:ext cx="11058169" cy="6838937"/>
          </a:xfrm>
          <a:prstGeom prst="rect">
            <a:avLst/>
          </a:prstGeom>
        </p:spPr>
      </p:pic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>
            <a:spLocks noGrp="1"/>
          </p:cNvSpPr>
          <p:nvPr>
            <p:ph type="title"/>
          </p:nvPr>
        </p:nvSpPr>
        <p:spPr>
          <a:xfrm>
            <a:off x="1276576" y="621748"/>
            <a:ext cx="10464800" cy="2439504"/>
          </a:xfrm>
          <a:prstGeom prst="rect">
            <a:avLst/>
          </a:prstGeom>
        </p:spPr>
        <p:txBody>
          <a:bodyPr/>
          <a:lstStyle>
            <a:lvl1pPr>
              <a:defRPr sz="72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7200" dirty="0"/>
              <a:t>Local government spending 2003 to 2013</a:t>
            </a:r>
          </a:p>
        </p:txBody>
      </p:sp>
      <p:graphicFrame>
        <p:nvGraphicFramePr>
          <p:cNvPr id="280" name="Chart 280"/>
          <p:cNvGraphicFramePr/>
          <p:nvPr>
            <p:extLst>
              <p:ext uri="{D42A27DB-BD31-4B8C-83A1-F6EECF244321}">
                <p14:modId xmlns:p14="http://schemas.microsoft.com/office/powerpoint/2010/main" val="1774206846"/>
              </p:ext>
            </p:extLst>
          </p:nvPr>
        </p:nvGraphicFramePr>
        <p:xfrm>
          <a:off x="1276576" y="3126409"/>
          <a:ext cx="10212959" cy="54284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Footer Placeholder 1"/>
          <p:cNvSpPr txBox="1">
            <a:spLocks/>
          </p:cNvSpPr>
          <p:nvPr/>
        </p:nvSpPr>
        <p:spPr>
          <a:xfrm>
            <a:off x="1736755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Shape 287"/>
          <p:cNvSpPr>
            <a:spLocks noGrp="1"/>
          </p:cNvSpPr>
          <p:nvPr>
            <p:ph type="title" idx="4294967295"/>
          </p:nvPr>
        </p:nvSpPr>
        <p:spPr>
          <a:xfrm>
            <a:off x="1038274" y="556591"/>
            <a:ext cx="11099800" cy="1212022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 defTabSz="554990">
              <a:defRPr sz="7600"/>
            </a:lvl1pPr>
          </a:lstStyle>
          <a:p>
            <a:pPr lvl="0">
              <a:defRPr sz="1800"/>
            </a:pPr>
            <a:r>
              <a:rPr sz="6000" dirty="0"/>
              <a:t>UK </a:t>
            </a:r>
            <a:r>
              <a:rPr sz="6000" dirty="0" err="1"/>
              <a:t>govt</a:t>
            </a:r>
            <a:r>
              <a:rPr sz="6000" dirty="0"/>
              <a:t> receipts 2014/15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359" y="2047461"/>
            <a:ext cx="11924553" cy="6448268"/>
          </a:xfrm>
          <a:prstGeom prst="rect">
            <a:avLst/>
          </a:prstGeom>
        </p:spPr>
      </p:pic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Shape 292"/>
          <p:cNvSpPr>
            <a:spLocks noGrp="1"/>
          </p:cNvSpPr>
          <p:nvPr>
            <p:ph type="title" idx="4294967295"/>
          </p:nvPr>
        </p:nvSpPr>
        <p:spPr>
          <a:xfrm>
            <a:off x="910173" y="67503"/>
            <a:ext cx="11099800" cy="215900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 defTabSz="549148">
              <a:defRPr sz="6768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6000" dirty="0"/>
              <a:t>Local government income by source 2012/13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714" y="2152096"/>
            <a:ext cx="11887200" cy="6899974"/>
          </a:xfrm>
          <a:prstGeom prst="rect">
            <a:avLst/>
          </a:prstGeom>
        </p:spPr>
      </p:pic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Shape 295"/>
          <p:cNvSpPr>
            <a:spLocks noGrp="1"/>
          </p:cNvSpPr>
          <p:nvPr>
            <p:ph type="title" idx="4294967295"/>
          </p:nvPr>
        </p:nvSpPr>
        <p:spPr>
          <a:xfrm>
            <a:off x="990018" y="146948"/>
            <a:ext cx="11099800" cy="215900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 defTabSz="549148">
              <a:defRPr sz="6768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6000" dirty="0"/>
              <a:t>Local government funding at 2012/13 prices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957" y="2305949"/>
            <a:ext cx="11907078" cy="6838052"/>
          </a:xfrm>
          <a:prstGeom prst="rect">
            <a:avLst/>
          </a:prstGeom>
        </p:spPr>
      </p:pic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1868557" y="9211734"/>
            <a:ext cx="10004621" cy="519289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©2015 Gary Bandy, </a:t>
            </a:r>
            <a:r>
              <a:rPr lang="en-GB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dirty="0" smtClean="0">
                <a:solidFill>
                  <a:schemeClr val="tx1"/>
                </a:solidFill>
              </a:rPr>
              <a:t> Routledge, Milton Park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5D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Shape 29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9600">
                <a:solidFill>
                  <a:srgbClr val="FFFFF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9600">
                <a:solidFill>
                  <a:srgbClr val="FFFFFF"/>
                </a:solidFill>
              </a:rPr>
              <a:t>What is public money spent on?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Shape 301"/>
          <p:cNvSpPr>
            <a:spLocks noGrp="1"/>
          </p:cNvSpPr>
          <p:nvPr>
            <p:ph type="title"/>
          </p:nvPr>
        </p:nvSpPr>
        <p:spPr>
          <a:xfrm>
            <a:off x="1252330" y="1669774"/>
            <a:ext cx="10464800" cy="1657626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Public goods</a:t>
            </a:r>
          </a:p>
        </p:txBody>
      </p:sp>
      <p:sp>
        <p:nvSpPr>
          <p:cNvPr id="302" name="Shape 302"/>
          <p:cNvSpPr>
            <a:spLocks noGrp="1"/>
          </p:cNvSpPr>
          <p:nvPr>
            <p:ph type="body" idx="4294967295"/>
          </p:nvPr>
        </p:nvSpPr>
        <p:spPr>
          <a:xfrm>
            <a:off x="1053547" y="3505200"/>
            <a:ext cx="11099800" cy="3379857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592666" lvl="0" indent="-592666">
              <a:defRPr sz="1800"/>
            </a:pPr>
            <a:r>
              <a:rPr sz="2800" dirty="0"/>
              <a:t>Goods and services that are </a:t>
            </a:r>
            <a:r>
              <a:rPr sz="2800" b="1" dirty="0">
                <a:latin typeface="Helvetica"/>
                <a:ea typeface="Helvetica"/>
                <a:cs typeface="Helvetica"/>
                <a:sym typeface="Helvetica"/>
              </a:rPr>
              <a:t>non-</a:t>
            </a:r>
            <a:r>
              <a:rPr sz="2800" b="1" dirty="0" err="1">
                <a:latin typeface="Helvetica"/>
                <a:ea typeface="Helvetica"/>
                <a:cs typeface="Helvetica"/>
                <a:sym typeface="Helvetica"/>
              </a:rPr>
              <a:t>rivalrous</a:t>
            </a:r>
            <a:r>
              <a:rPr sz="2800" b="1" dirty="0">
                <a:latin typeface="Helvetica"/>
                <a:ea typeface="Helvetica"/>
                <a:cs typeface="Helvetica"/>
                <a:sym typeface="Helvetica"/>
              </a:rPr>
              <a:t> </a:t>
            </a:r>
            <a:r>
              <a:rPr sz="2800" dirty="0"/>
              <a:t>and </a:t>
            </a:r>
            <a:r>
              <a:rPr sz="2800" b="1" dirty="0">
                <a:latin typeface="Helvetica"/>
                <a:ea typeface="Helvetica"/>
                <a:cs typeface="Helvetica"/>
                <a:sym typeface="Helvetica"/>
              </a:rPr>
              <a:t>non-excludable</a:t>
            </a:r>
          </a:p>
          <a:p>
            <a:pPr marL="592666" lvl="0" indent="-592666">
              <a:defRPr sz="1800"/>
            </a:pPr>
            <a:r>
              <a:rPr sz="2800" dirty="0"/>
              <a:t>They may have externalities (costs that fall on third parties)</a:t>
            </a:r>
          </a:p>
          <a:p>
            <a:pPr marL="592666" lvl="0" indent="-592666">
              <a:defRPr sz="1800"/>
            </a:pPr>
            <a:r>
              <a:rPr sz="2800" dirty="0"/>
              <a:t>Markets fail to produce these goods and services efficiently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Shape 306"/>
          <p:cNvSpPr>
            <a:spLocks noGrp="1"/>
          </p:cNvSpPr>
          <p:nvPr>
            <p:ph type="title"/>
          </p:nvPr>
        </p:nvSpPr>
        <p:spPr>
          <a:xfrm>
            <a:off x="1368287" y="1854201"/>
            <a:ext cx="10464800" cy="1803399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Merit goods</a:t>
            </a:r>
          </a:p>
        </p:txBody>
      </p:sp>
      <p:sp>
        <p:nvSpPr>
          <p:cNvPr id="307" name="Shape 307"/>
          <p:cNvSpPr>
            <a:spLocks noGrp="1"/>
          </p:cNvSpPr>
          <p:nvPr>
            <p:ph type="body" idx="4294967295"/>
          </p:nvPr>
        </p:nvSpPr>
        <p:spPr>
          <a:xfrm>
            <a:off x="951948" y="4282109"/>
            <a:ext cx="11099800" cy="235723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592666" lvl="0" indent="-592666">
              <a:defRPr sz="1800"/>
            </a:pPr>
            <a:r>
              <a:rPr sz="2800" dirty="0"/>
              <a:t>Goods and services that are </a:t>
            </a:r>
            <a:r>
              <a:rPr sz="2800" b="1" dirty="0">
                <a:latin typeface="Helvetica"/>
                <a:ea typeface="Helvetica"/>
                <a:cs typeface="Helvetica"/>
                <a:sym typeface="Helvetica"/>
              </a:rPr>
              <a:t>excludable </a:t>
            </a:r>
            <a:r>
              <a:rPr sz="2800" dirty="0"/>
              <a:t>but there are positive externalities that mean markets would under-produce them</a:t>
            </a:r>
          </a:p>
          <a:p>
            <a:pPr marL="592666" lvl="0" indent="-592666">
              <a:defRPr sz="1800"/>
            </a:pPr>
            <a:r>
              <a:rPr sz="2800" dirty="0"/>
              <a:t>E.g. healthcare, education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Shape 311"/>
          <p:cNvSpPr>
            <a:spLocks noGrp="1"/>
          </p:cNvSpPr>
          <p:nvPr>
            <p:ph type="title"/>
          </p:nvPr>
        </p:nvSpPr>
        <p:spPr>
          <a:xfrm>
            <a:off x="1270000" y="783535"/>
            <a:ext cx="10464800" cy="229759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>
              <a:defRPr sz="1800"/>
            </a:pPr>
            <a:r>
              <a:rPr sz="8000" dirty="0"/>
              <a:t>A public benefit entity...</a:t>
            </a:r>
          </a:p>
        </p:txBody>
      </p:sp>
      <p:sp>
        <p:nvSpPr>
          <p:cNvPr id="312" name="Shape 312"/>
          <p:cNvSpPr>
            <a:spLocks noGrp="1"/>
          </p:cNvSpPr>
          <p:nvPr>
            <p:ph type="body" idx="1"/>
          </p:nvPr>
        </p:nvSpPr>
        <p:spPr>
          <a:xfrm>
            <a:off x="952500" y="3509065"/>
            <a:ext cx="11099800" cy="4639491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spcBef>
                <a:spcPts val="2100"/>
              </a:spcBef>
              <a:defRPr sz="1800"/>
            </a:pPr>
            <a:r>
              <a:rPr sz="2800" dirty="0"/>
              <a:t>provides goods and service on behalf of </a:t>
            </a:r>
            <a:r>
              <a:rPr sz="2800" dirty="0" err="1"/>
              <a:t>govt</a:t>
            </a:r>
            <a:r>
              <a:rPr sz="2800" dirty="0"/>
              <a:t> and not to make a profit</a:t>
            </a:r>
          </a:p>
          <a:p>
            <a:pPr lvl="0">
              <a:spcBef>
                <a:spcPts val="2100"/>
              </a:spcBef>
              <a:defRPr sz="1800"/>
            </a:pPr>
            <a:r>
              <a:rPr sz="2800" dirty="0"/>
              <a:t>ownership cannot be transferred</a:t>
            </a:r>
          </a:p>
          <a:p>
            <a:pPr lvl="0">
              <a:spcBef>
                <a:spcPts val="2100"/>
              </a:spcBef>
              <a:defRPr sz="1800"/>
            </a:pPr>
            <a:r>
              <a:rPr sz="2800" dirty="0"/>
              <a:t>wide stakeholders</a:t>
            </a:r>
          </a:p>
          <a:p>
            <a:pPr lvl="0">
              <a:spcBef>
                <a:spcPts val="2100"/>
              </a:spcBef>
              <a:defRPr sz="1800"/>
            </a:pPr>
            <a:r>
              <a:rPr sz="2800" dirty="0"/>
              <a:t>income from taxes or similar</a:t>
            </a:r>
          </a:p>
          <a:p>
            <a:pPr lvl="0">
              <a:spcBef>
                <a:spcPts val="2100"/>
              </a:spcBef>
              <a:defRPr sz="1800"/>
            </a:pPr>
            <a:r>
              <a:rPr sz="2800" dirty="0"/>
              <a:t>capital assets acquired to deliver services rather than to earn a return on investment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7" y="9459599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1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3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3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9" fill="hold"/>
                                        <p:tgtEl>
                                          <p:spTgt spid="3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3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9" fill="hold"/>
                                        <p:tgtEl>
                                          <p:spTgt spid="3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3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2" grpId="1" build="p" bldLvl="5" animBg="1" advAuto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5D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Shape 31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>
                <a:solidFill>
                  <a:srgbClr val="FFFFFF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8000">
                <a:solidFill>
                  <a:srgbClr val="FFFFFF"/>
                </a:solidFill>
              </a:rPr>
              <a:t>Financial management and NPM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Shape 318"/>
          <p:cNvSpPr>
            <a:spLocks noGrp="1"/>
          </p:cNvSpPr>
          <p:nvPr>
            <p:ph type="title"/>
          </p:nvPr>
        </p:nvSpPr>
        <p:spPr>
          <a:xfrm>
            <a:off x="1270000" y="1638300"/>
            <a:ext cx="10464800" cy="2277717"/>
          </a:xfrm>
          <a:prstGeom prst="rect">
            <a:avLst/>
          </a:prstGeom>
        </p:spPr>
        <p:txBody>
          <a:bodyPr/>
          <a:lstStyle>
            <a:lvl1pPr algn="ctr">
              <a:defRPr sz="90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9000" dirty="0"/>
              <a:t>7 doctrines of NPM</a:t>
            </a:r>
          </a:p>
        </p:txBody>
      </p:sp>
      <p:sp>
        <p:nvSpPr>
          <p:cNvPr id="319" name="Shape 319"/>
          <p:cNvSpPr>
            <a:spLocks noGrp="1"/>
          </p:cNvSpPr>
          <p:nvPr>
            <p:ph type="body" idx="1"/>
          </p:nvPr>
        </p:nvSpPr>
        <p:spPr>
          <a:xfrm>
            <a:off x="1587500" y="4572000"/>
            <a:ext cx="10464800" cy="2425148"/>
          </a:xfrm>
          <a:prstGeom prst="rect">
            <a:avLst/>
          </a:prstGeom>
        </p:spPr>
        <p:txBody>
          <a:bodyPr>
            <a:noAutofit/>
          </a:bodyPr>
          <a:lstStyle/>
          <a:p>
            <a:pPr marL="571500" lvl="0" indent="-571500" algn="l">
              <a:buSzPct val="100000"/>
              <a:buAutoNum type="arabicPeriod"/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Hands-on professional management</a:t>
            </a:r>
          </a:p>
          <a:p>
            <a:pPr marL="571500" lvl="0" indent="-571500" algn="l">
              <a:buSzPct val="100000"/>
              <a:buAutoNum type="arabicPeriod"/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Explicit performance standards &amp; measures</a:t>
            </a:r>
          </a:p>
          <a:p>
            <a:pPr marL="571500" lvl="0" indent="-571500" algn="l">
              <a:buSzPct val="100000"/>
              <a:buAutoNum type="arabicPeriod"/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Output controls</a:t>
            </a:r>
          </a:p>
          <a:p>
            <a:pPr marL="571500" lvl="0" indent="-571500" algn="l">
              <a:buSzPct val="100000"/>
              <a:buAutoNum type="arabicPeriod"/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Disaggregation</a:t>
            </a:r>
          </a:p>
        </p:txBody>
      </p:sp>
      <p:sp>
        <p:nvSpPr>
          <p:cNvPr id="320" name="Shape 320"/>
          <p:cNvSpPr/>
          <p:nvPr/>
        </p:nvSpPr>
        <p:spPr>
          <a:xfrm>
            <a:off x="5182153" y="8379791"/>
            <a:ext cx="7188200" cy="8001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r"/>
          </a:lstStyle>
          <a:p>
            <a:pPr lvl="0">
              <a:defRPr sz="1800"/>
            </a:pPr>
            <a:r>
              <a:rPr sz="3600" dirty="0"/>
              <a:t>—Hood, 1991</a:t>
            </a:r>
          </a:p>
        </p:txBody>
      </p:sp>
      <p:sp>
        <p:nvSpPr>
          <p:cNvPr id="5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Shape 324"/>
          <p:cNvSpPr>
            <a:spLocks noGrp="1"/>
          </p:cNvSpPr>
          <p:nvPr>
            <p:ph type="title"/>
          </p:nvPr>
        </p:nvSpPr>
        <p:spPr>
          <a:xfrm>
            <a:off x="1270000" y="2822711"/>
            <a:ext cx="10464800" cy="1779657"/>
          </a:xfrm>
          <a:prstGeom prst="rect">
            <a:avLst/>
          </a:prstGeom>
        </p:spPr>
        <p:txBody>
          <a:bodyPr/>
          <a:lstStyle>
            <a:lvl1pPr algn="ctr">
              <a:defRPr sz="90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/>
            </a:pPr>
            <a:r>
              <a:rPr sz="9000" dirty="0"/>
              <a:t>7 doctrines of NPM</a:t>
            </a:r>
          </a:p>
        </p:txBody>
      </p:sp>
      <p:sp>
        <p:nvSpPr>
          <p:cNvPr id="325" name="Shape 325"/>
          <p:cNvSpPr>
            <a:spLocks noGrp="1"/>
          </p:cNvSpPr>
          <p:nvPr>
            <p:ph type="body" idx="1"/>
          </p:nvPr>
        </p:nvSpPr>
        <p:spPr>
          <a:xfrm>
            <a:off x="2144644" y="5029200"/>
            <a:ext cx="10464800" cy="11303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571500" lvl="0" indent="-571500" algn="l">
              <a:buSzPct val="100000"/>
              <a:buAutoNum type="arabicPeriod" startAt="5"/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Competition</a:t>
            </a:r>
          </a:p>
          <a:p>
            <a:pPr marL="571500" lvl="0" indent="-571500" algn="l">
              <a:buSzPct val="100000"/>
              <a:buAutoNum type="arabicPeriod" startAt="5"/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Private-sector management practices</a:t>
            </a:r>
          </a:p>
          <a:p>
            <a:pPr marL="571500" lvl="0" indent="-571500" algn="l">
              <a:buSzPct val="100000"/>
              <a:buAutoNum type="arabicPeriod" startAt="5"/>
              <a:defRPr sz="1800"/>
            </a:pPr>
            <a:r>
              <a:rPr sz="2800" dirty="0">
                <a:latin typeface="Helvetica Neue Light"/>
                <a:ea typeface="Helvetica Neue Light"/>
                <a:cs typeface="Helvetica Neue Light"/>
                <a:sym typeface="Helvetica Neue Light"/>
              </a:rPr>
              <a:t>Parsimony in the use of resources</a:t>
            </a:r>
          </a:p>
        </p:txBody>
      </p:sp>
      <p:sp>
        <p:nvSpPr>
          <p:cNvPr id="326" name="Shape 326"/>
          <p:cNvSpPr/>
          <p:nvPr/>
        </p:nvSpPr>
        <p:spPr>
          <a:xfrm>
            <a:off x="5162274" y="8419548"/>
            <a:ext cx="7188200" cy="8001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r"/>
          </a:lstStyle>
          <a:p>
            <a:pPr lvl="0">
              <a:defRPr sz="1800"/>
            </a:pPr>
            <a:r>
              <a:rPr sz="3600" dirty="0"/>
              <a:t>—Hood, 1991</a:t>
            </a:r>
          </a:p>
        </p:txBody>
      </p:sp>
      <p:sp>
        <p:nvSpPr>
          <p:cNvPr id="5" name="Footer Placeholder 1"/>
          <p:cNvSpPr txBox="1">
            <a:spLocks/>
          </p:cNvSpPr>
          <p:nvPr/>
        </p:nvSpPr>
        <p:spPr>
          <a:xfrm>
            <a:off x="1868556" y="9282167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Shape 330"/>
          <p:cNvSpPr>
            <a:spLocks noGrp="1"/>
          </p:cNvSpPr>
          <p:nvPr>
            <p:ph type="title"/>
          </p:nvPr>
        </p:nvSpPr>
        <p:spPr>
          <a:xfrm>
            <a:off x="1270000" y="2165074"/>
            <a:ext cx="10464800" cy="2121452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Activity</a:t>
            </a:r>
          </a:p>
        </p:txBody>
      </p:sp>
      <p:sp>
        <p:nvSpPr>
          <p:cNvPr id="331" name="Shape 331"/>
          <p:cNvSpPr/>
          <p:nvPr/>
        </p:nvSpPr>
        <p:spPr>
          <a:xfrm>
            <a:off x="1431235" y="4698636"/>
            <a:ext cx="10098156" cy="13952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50800" tIns="50800" rIns="50800" bIns="50800" anchor="ctr">
            <a:spAutoFit/>
          </a:bodyPr>
          <a:lstStyle>
            <a:lvl1pPr algn="l">
              <a:spcBef>
                <a:spcPts val="4200"/>
              </a:spcBef>
              <a:defRPr sz="4800"/>
            </a:lvl1pPr>
          </a:lstStyle>
          <a:p>
            <a:pPr lvl="0">
              <a:defRPr sz="1800"/>
            </a:pPr>
            <a:r>
              <a:rPr sz="2800" dirty="0"/>
              <a:t>What do you think are the implications, in terms of financial management or accounting for public bodies of adopting the features of NPM?</a:t>
            </a:r>
          </a:p>
        </p:txBody>
      </p:sp>
      <p:sp>
        <p:nvSpPr>
          <p:cNvPr id="4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Shape 33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Delegation to front line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6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Shape 33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Performance measurement	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519234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Shape 343"/>
          <p:cNvSpPr/>
          <p:nvPr/>
        </p:nvSpPr>
        <p:spPr>
          <a:xfrm>
            <a:off x="749300" y="3244850"/>
            <a:ext cx="11493500" cy="3263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>
              <a:defRPr sz="4800"/>
            </a:lvl1pPr>
          </a:lstStyle>
          <a:p>
            <a:pPr lvl="0">
              <a:defRPr sz="1800"/>
            </a:pPr>
            <a:r>
              <a:rPr sz="4800"/>
              <a:t>“When a measure becomes a target, it ceases to be a good measure.”</a:t>
            </a:r>
          </a:p>
        </p:txBody>
      </p:sp>
      <p:sp>
        <p:nvSpPr>
          <p:cNvPr id="344" name="Shape 344"/>
          <p:cNvSpPr/>
          <p:nvPr/>
        </p:nvSpPr>
        <p:spPr>
          <a:xfrm>
            <a:off x="2107437" y="2108877"/>
            <a:ext cx="8789925" cy="800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4000" i="1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 lvl="0">
              <a:defRPr sz="1800" i="0"/>
            </a:pPr>
            <a:r>
              <a:rPr sz="4000" i="1"/>
              <a:t>as re-stated by Marilyn Strathern (1997)</a:t>
            </a:r>
          </a:p>
        </p:txBody>
      </p:sp>
      <p:sp>
        <p:nvSpPr>
          <p:cNvPr id="345" name="Shape 345"/>
          <p:cNvSpPr>
            <a:spLocks noGrp="1"/>
          </p:cNvSpPr>
          <p:nvPr>
            <p:ph type="title"/>
          </p:nvPr>
        </p:nvSpPr>
        <p:spPr>
          <a:xfrm>
            <a:off x="1270000" y="718855"/>
            <a:ext cx="10464800" cy="1390023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Goodhart’s Law</a:t>
            </a:r>
          </a:p>
        </p:txBody>
      </p:sp>
      <p:sp>
        <p:nvSpPr>
          <p:cNvPr id="5" name="Footer Placeholder 1"/>
          <p:cNvSpPr txBox="1">
            <a:spLocks/>
          </p:cNvSpPr>
          <p:nvPr/>
        </p:nvSpPr>
        <p:spPr>
          <a:xfrm>
            <a:off x="1730179" y="9439721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Shape 34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Networks and partnerships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59599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Shape 35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Citizen choice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Shape 35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Commissioning and outsourcing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600" dirty="0" smtClean="0">
                <a:solidFill>
                  <a:schemeClr val="tx1"/>
                </a:solidFill>
              </a:rPr>
              <a:t>©2015 Gary Bandy, </a:t>
            </a:r>
            <a:r>
              <a:rPr lang="en-GB" sz="16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600" dirty="0" smtClean="0">
                <a:solidFill>
                  <a:schemeClr val="tx1"/>
                </a:solidFill>
              </a:rPr>
              <a:t> Routledge, Milton Park</a:t>
            </a:r>
            <a:endParaRPr lang="en-US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B5D1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Shape 35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8000">
                <a:solidFill>
                  <a:srgbClr val="FFFFFF"/>
                </a:solidFill>
              </a:rPr>
              <a:t>Any questions or comments?</a:t>
            </a:r>
          </a:p>
        </p:txBody>
      </p:sp>
      <p:sp>
        <p:nvSpPr>
          <p:cNvPr id="3" name="Footer Placeholder 1"/>
          <p:cNvSpPr txBox="1">
            <a:spLocks/>
          </p:cNvSpPr>
          <p:nvPr/>
        </p:nvSpPr>
        <p:spPr>
          <a:xfrm>
            <a:off x="1868557" y="9471378"/>
            <a:ext cx="10004621" cy="519289"/>
          </a:xfrm>
          <a:prstGeom prst="rect">
            <a:avLst/>
          </a:prstGeom>
        </p:spPr>
        <p:txBody>
          <a:bodyPr/>
          <a:lstStyle>
            <a:lvl1pPr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1400" dirty="0" smtClean="0">
                <a:solidFill>
                  <a:schemeClr val="tx1"/>
                </a:solidFill>
              </a:rPr>
              <a:t>©2015 Gary Bandy, </a:t>
            </a:r>
            <a:r>
              <a:rPr lang="en-GB" sz="1400" i="1" dirty="0" smtClean="0">
                <a:solidFill>
                  <a:schemeClr val="tx1"/>
                </a:solidFill>
              </a:rPr>
              <a:t>Financial Management and Accounting in the Public Sector,</a:t>
            </a:r>
            <a:r>
              <a:rPr lang="en-GB" sz="1400" dirty="0" smtClean="0">
                <a:solidFill>
                  <a:schemeClr val="tx1"/>
                </a:solidFill>
              </a:rPr>
              <a:t> Routledge, Milton Park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theme/theme1.xml><?xml version="1.0" encoding="utf-8"?>
<a:theme xmlns:a="http://schemas.openxmlformats.org/drawingml/2006/main" name="Aspect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c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57</TotalTime>
  <Words>3698</Words>
  <Application>Microsoft Office PowerPoint</Application>
  <PresentationFormat>Custom</PresentationFormat>
  <Paragraphs>318</Paragraphs>
  <Slides>76</Slides>
  <Notes>49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76</vt:i4>
      </vt:variant>
    </vt:vector>
  </HeadingPairs>
  <TitlesOfParts>
    <vt:vector size="85" baseType="lpstr">
      <vt:lpstr>Calibri</vt:lpstr>
      <vt:lpstr>Helvetica</vt:lpstr>
      <vt:lpstr>Helvetica Light</vt:lpstr>
      <vt:lpstr>Helvetica Neue</vt:lpstr>
      <vt:lpstr>Helvetica Neue Light</vt:lpstr>
      <vt:lpstr>Lucida Grande</vt:lpstr>
      <vt:lpstr>Verdana</vt:lpstr>
      <vt:lpstr>Wingdings 2</vt:lpstr>
      <vt:lpstr>Aspect</vt:lpstr>
      <vt:lpstr>The context of  managing public money</vt:lpstr>
      <vt:lpstr>“Public financial management—the fine art of budgeting, spending, and managing public monies.”</vt:lpstr>
      <vt:lpstr>Objectives of PFM</vt:lpstr>
      <vt:lpstr>PowerPoint Presentation</vt:lpstr>
      <vt:lpstr>Accounting is not the same as financial management …</vt:lpstr>
      <vt:lpstr>PowerPoint Presentation</vt:lpstr>
      <vt:lpstr>How do you manage your own money?</vt:lpstr>
      <vt:lpstr>Financial management is more difficult in the public sector than the private sector ...</vt:lpstr>
      <vt:lpstr>“The public and private sectors are alike only in the unimportant ways.”</vt:lpstr>
      <vt:lpstr>PowerPoint Presentation</vt:lpstr>
      <vt:lpstr>Private firms are driven by money ...</vt:lpstr>
      <vt:lpstr>... public bodies are driven by politics</vt:lpstr>
      <vt:lpstr>because it is big ...</vt:lpstr>
      <vt:lpstr>Global average public sector is 29% of GDP</vt:lpstr>
      <vt:lpstr>because of public expectations ...</vt:lpstr>
      <vt:lpstr>PowerPoint Presentation</vt:lpstr>
      <vt:lpstr>What is  public financial management (PFM)?</vt:lpstr>
      <vt:lpstr>PowerPoint Presentation</vt:lpstr>
      <vt:lpstr>PowerPoint Presentation</vt:lpstr>
      <vt:lpstr>The public value triangle</vt:lpstr>
      <vt:lpstr>A budget triangle</vt:lpstr>
      <vt:lpstr>3 questions to ask before spending public money</vt:lpstr>
      <vt:lpstr>Some basic concepts</vt:lpstr>
      <vt:lpstr>Capital expenditure and income</vt:lpstr>
      <vt:lpstr>Operating expenditure and income</vt:lpstr>
      <vt:lpstr>Double-entry book-keeping</vt:lpstr>
      <vt:lpstr>Examples of debits</vt:lpstr>
      <vt:lpstr>Examples of credits</vt:lpstr>
      <vt:lpstr>Receipts and payments accounting</vt:lpstr>
      <vt:lpstr>Accrual accounting</vt:lpstr>
      <vt:lpstr>The move to accrual accounting by public bodies is an aspect of new public management (NPM)</vt:lpstr>
      <vt:lpstr>Non-exchange transactions</vt:lpstr>
      <vt:lpstr>Financial accounting</vt:lpstr>
      <vt:lpstr>Management accounting</vt:lpstr>
      <vt:lpstr>What is money?</vt:lpstr>
      <vt:lpstr>Money can be made from anything</vt:lpstr>
      <vt:lpstr>Governments can turn anything into money by allowing people to pay their taxes with it.</vt:lpstr>
      <vt:lpstr>Essentially money comes down to faith</vt:lpstr>
      <vt:lpstr>fides</vt:lpstr>
      <vt:lpstr>When faith falters it can result in a run on the banks</vt:lpstr>
      <vt:lpstr>PowerPoint Presentation</vt:lpstr>
      <vt:lpstr>What is public money?</vt:lpstr>
      <vt:lpstr>PowerPoint Presentation</vt:lpstr>
      <vt:lpstr>Where does public money come from?</vt:lpstr>
      <vt:lpstr>PowerPoint Presentation</vt:lpstr>
      <vt:lpstr>The scope and scale of public spending</vt:lpstr>
      <vt:lpstr>UK govt spending 2014/15</vt:lpstr>
      <vt:lpstr>UK tax paid on income of £23,000 in 2013/14</vt:lpstr>
      <vt:lpstr>OECD comparison of public spending vs GDP</vt:lpstr>
      <vt:lpstr>UK Government Total Managed Expenditure (TME)</vt:lpstr>
      <vt:lpstr>UK Government Current Spending</vt:lpstr>
      <vt:lpstr>Total Managed Expenditure</vt:lpstr>
      <vt:lpstr>TME in real terms</vt:lpstr>
      <vt:lpstr>Local government spending 2012/13</vt:lpstr>
      <vt:lpstr>Local Government Spending 2012/13</vt:lpstr>
      <vt:lpstr>Spending by service 2012/13</vt:lpstr>
      <vt:lpstr>Labour, goods and services spending 2012/13</vt:lpstr>
      <vt:lpstr>Local government spending 2003 to 2013</vt:lpstr>
      <vt:lpstr>UK govt receipts 2014/15</vt:lpstr>
      <vt:lpstr>Local government income by source 2012/13</vt:lpstr>
      <vt:lpstr>Local government funding at 2012/13 prices</vt:lpstr>
      <vt:lpstr>What is public money spent on?</vt:lpstr>
      <vt:lpstr>Public goods</vt:lpstr>
      <vt:lpstr>Merit goods</vt:lpstr>
      <vt:lpstr>A public benefit entity...</vt:lpstr>
      <vt:lpstr>Financial management and NPM</vt:lpstr>
      <vt:lpstr>7 doctrines of NPM</vt:lpstr>
      <vt:lpstr>7 doctrines of NPM</vt:lpstr>
      <vt:lpstr>Activity</vt:lpstr>
      <vt:lpstr>Delegation to front line</vt:lpstr>
      <vt:lpstr>Performance measurement </vt:lpstr>
      <vt:lpstr>Goodhart’s Law</vt:lpstr>
      <vt:lpstr>Networks and partnerships</vt:lpstr>
      <vt:lpstr>Citizen choice</vt:lpstr>
      <vt:lpstr>Commissioning and outsourcing</vt:lpstr>
      <vt:lpstr>Any questions or comments?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context of  managing public money</dc:title>
  <cp:lastModifiedBy>Manjit Biant</cp:lastModifiedBy>
  <cp:revision>10</cp:revision>
  <dcterms:modified xsi:type="dcterms:W3CDTF">2016-01-29T09:42:18Z</dcterms:modified>
</cp:coreProperties>
</file>