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2" r:id="rId1"/>
  </p:sldMasterIdLst>
  <p:notesMasterIdLst>
    <p:notesMasterId r:id="rId22"/>
  </p:notesMasterIdLst>
  <p:handoutMasterIdLst>
    <p:handoutMasterId r:id="rId23"/>
  </p:handoutMasterIdLst>
  <p:sldIdLst>
    <p:sldId id="270" r:id="rId2"/>
    <p:sldId id="271" r:id="rId3"/>
    <p:sldId id="28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85" r:id="rId12"/>
    <p:sldId id="291" r:id="rId13"/>
    <p:sldId id="283" r:id="rId14"/>
    <p:sldId id="284" r:id="rId15"/>
    <p:sldId id="290" r:id="rId16"/>
    <p:sldId id="281" r:id="rId17"/>
    <p:sldId id="286" r:id="rId18"/>
    <p:sldId id="282" r:id="rId19"/>
    <p:sldId id="279" r:id="rId20"/>
    <p:sldId id="28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B166619-06FC-48D8-9D13-0F84476E3E41}">
          <p14:sldIdLst>
            <p14:sldId id="270"/>
            <p14:sldId id="271"/>
            <p14:sldId id="288"/>
            <p14:sldId id="272"/>
            <p14:sldId id="273"/>
            <p14:sldId id="274"/>
            <p14:sldId id="275"/>
            <p14:sldId id="276"/>
            <p14:sldId id="277"/>
            <p14:sldId id="278"/>
            <p14:sldId id="285"/>
            <p14:sldId id="291"/>
            <p14:sldId id="283"/>
            <p14:sldId id="284"/>
            <p14:sldId id="290"/>
            <p14:sldId id="281"/>
          </p14:sldIdLst>
        </p14:section>
        <p14:section name="Untitled Section" id="{20B09D7E-A6F9-4999-90FA-3DA2F40AA3F7}">
          <p14:sldIdLst>
            <p14:sldId id="286"/>
            <p14:sldId id="282"/>
            <p14:sldId id="279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799B23B-EC83-4686-B30A-512413B5E67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77" autoAdjust="0"/>
    <p:restoredTop sz="94660"/>
  </p:normalViewPr>
  <p:slideViewPr>
    <p:cSldViewPr snapToGrid="0">
      <p:cViewPr varScale="1">
        <p:scale>
          <a:sx n="92" d="100"/>
          <a:sy n="92" d="100"/>
        </p:scale>
        <p:origin x="306" y="9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53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700FC0-9E7A-4C53-8A3B-3C3C9A736C42}" type="datetimeFigureOut">
              <a:rPr lang="en-US" smtClean="0"/>
              <a:t>5/14/2018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48944F-81ED-4843-A3E6-D41A69087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7142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F122B6-E47E-4A80-A9F3-23FD10D674FE}" type="datetimeFigureOut">
              <a:rPr lang="en-US" smtClean="0"/>
              <a:t>5/14/2018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1C5CE-222C-4659-9A99-B99FC42AF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527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F1C5CE-222C-4659-9A99-B99FC42AF6E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160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F1C5CE-222C-4659-9A99-B99FC42AF6E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65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F1C5CE-222C-4659-9A99-B99FC42AF6E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428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F1C5CE-222C-4659-9A99-B99FC42AF6E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618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953000"/>
            <a:ext cx="85344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C6FE89-F5DB-4145-BCFD-3E91005FFDD5}" type="datetime1">
              <a:rPr lang="en-US" smtClean="0"/>
              <a:t>5/14/2018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82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buFont typeface="Arial" pitchFamily="34" charset="0"/>
              <a:buChar char="•"/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79A96-A846-40FE-A05C-97C2887440E7}" type="datetime1">
              <a:rPr lang="en-US" smtClean="0"/>
              <a:t>5/14/2018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06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59944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Oval 7"/>
          <p:cNvSpPr/>
          <p:nvPr/>
        </p:nvSpPr>
        <p:spPr>
          <a:xfrm>
            <a:off x="62611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9" name="Oval 8"/>
          <p:cNvSpPr/>
          <p:nvPr/>
        </p:nvSpPr>
        <p:spPr>
          <a:xfrm>
            <a:off x="5728971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71601"/>
            <a:ext cx="103632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068764"/>
            <a:ext cx="103632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27EA8-0FF2-4CEE-A1D9-58C1775FB735}" type="datetime1">
              <a:rPr lang="en-US" smtClean="0"/>
              <a:t>5/14/2018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68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87680" y="1600200"/>
            <a:ext cx="5388864" cy="452628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D382-E4EA-4E97-AB34-AAAED66155B6}" type="datetime1">
              <a:rPr lang="en-US" smtClean="0"/>
              <a:t>5/14/2018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33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5386917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12848"/>
            <a:ext cx="5388864" cy="39136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1" y="1600200"/>
            <a:ext cx="5389033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230112" y="2212849"/>
            <a:ext cx="5388864" cy="3913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7EA2-53C5-4F90-B2C9-CA942DAAC941}" type="datetime1">
              <a:rPr lang="en-US" smtClean="0"/>
              <a:t>5/14/2018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59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9625"/>
            <a:ext cx="10972800" cy="16002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5478C-6F94-4C63-9903-9BB88B33AED2}" type="datetime1">
              <a:rPr lang="en-US" smtClean="0"/>
              <a:t>5/14/2018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98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92721-C3A9-46AF-A3DE-DF104C748B57}" type="datetime1">
              <a:rPr lang="en-US" smtClean="0"/>
              <a:t>5/14/2018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00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117" y="266700"/>
            <a:ext cx="4011084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850" y="273051"/>
            <a:ext cx="66611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6117" y="2438401"/>
            <a:ext cx="4011084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EEB94-B2DA-41C8-8DF5-F117637811E3}" type="datetime1">
              <a:rPr lang="en-US" smtClean="0"/>
              <a:t>5/14/2018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85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9435" y="228600"/>
            <a:ext cx="7615765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2010835" y="1143000"/>
            <a:ext cx="8072965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9435" y="5810250"/>
            <a:ext cx="7615765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C39F-0CD6-4E98-999C-742AACA5D0C1}" type="datetime1">
              <a:rPr lang="en-US" smtClean="0"/>
              <a:t>5/14/2018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47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2BD87-CEF1-428C-AA9E-D6BEA3013BD0}" type="datetime1">
              <a:rPr lang="en-US" smtClean="0"/>
              <a:t>5/14/2018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99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D3760-41FC-46C9-A6CA-171932F638FB}" type="datetime1">
              <a:rPr lang="en-US" smtClean="0"/>
              <a:t>5/14/2018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999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11277014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758826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Century Gothic" pitchFamily="34" charset="0"/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84463" y="6356351"/>
            <a:ext cx="2781300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/>
                </a:solidFill>
                <a:latin typeface="Century Gothic" pitchFamily="34" charset="0"/>
              </a:defRPr>
            </a:lvl1pPr>
          </a:lstStyle>
          <a:p>
            <a:fld id="{54EBEDCB-DC2B-4FB9-8195-32C853FF7944}" type="datetime1">
              <a:rPr lang="en-US" smtClean="0"/>
              <a:t>5/14/2018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91038" y="6356351"/>
            <a:ext cx="749300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/>
                </a:solidFill>
                <a:latin typeface="Century Gothic" pitchFamily="34" charset="0"/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251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ts val="4800"/>
        </a:lnSpc>
        <a:spcBef>
          <a:spcPct val="0"/>
        </a:spcBef>
        <a:buNone/>
        <a:defRPr sz="4800" kern="1200"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3546763"/>
          </a:xfrm>
        </p:spPr>
        <p:txBody>
          <a:bodyPr/>
          <a:lstStyle/>
          <a:p>
            <a:r>
              <a:rPr lang="en-GB" b="1" dirty="0"/>
              <a:t>Online Marketing Strategy Implementation and Evaluation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828800" y="4322618"/>
            <a:ext cx="8534400" cy="1849582"/>
          </a:xfrm>
        </p:spPr>
        <p:txBody>
          <a:bodyPr>
            <a:normAutofit fontScale="85000" lnSpcReduction="10000"/>
          </a:bodyPr>
          <a:lstStyle/>
          <a:p>
            <a:r>
              <a:rPr lang="en-US" sz="3600" dirty="0"/>
              <a:t>Presenter: Gabor </a:t>
            </a:r>
            <a:r>
              <a:rPr lang="en-US" sz="3600" dirty="0" smtClean="0"/>
              <a:t>Jonas</a:t>
            </a:r>
          </a:p>
          <a:p>
            <a:r>
              <a:rPr lang="en-GB" sz="3600" dirty="0"/>
              <a:t>Student number: </a:t>
            </a:r>
            <a:r>
              <a:rPr lang="en-GB" sz="3600" dirty="0" smtClean="0"/>
              <a:t>1705136</a:t>
            </a:r>
          </a:p>
          <a:p>
            <a:r>
              <a:rPr lang="en-GB" sz="3600" dirty="0"/>
              <a:t>Module name: Web Design &amp; Online Marketing</a:t>
            </a:r>
          </a:p>
          <a:p>
            <a:endParaRPr lang="en-GB" sz="3600" dirty="0" smtClean="0"/>
          </a:p>
          <a:p>
            <a:endParaRPr lang="en-GB" sz="36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096358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DC95A25-7820-43D8-A07A-59B2F7753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2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91FE9BD-FF5A-4228-ADCF-678AD866A2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US" sz="4000" dirty="0" smtClean="0"/>
              <a:t>This presentation shows concepts and </a:t>
            </a:r>
            <a:r>
              <a:rPr lang="en-US" sz="4000" dirty="0"/>
              <a:t>applications required </a:t>
            </a:r>
            <a:r>
              <a:rPr lang="en-US" sz="4000" dirty="0" smtClean="0"/>
              <a:t>create </a:t>
            </a:r>
            <a:r>
              <a:rPr lang="en-US" sz="4000" dirty="0"/>
              <a:t>a professional online presence for a Business.</a:t>
            </a:r>
            <a:endParaRPr lang="en-GB" sz="4000" dirty="0"/>
          </a:p>
          <a:p>
            <a:pPr marL="0" indent="0">
              <a:buNone/>
            </a:pPr>
            <a:endParaRPr lang="en-GB" sz="4000" dirty="0"/>
          </a:p>
          <a:p>
            <a:r>
              <a:rPr lang="en-GB" sz="4000" dirty="0" smtClean="0"/>
              <a:t>Web </a:t>
            </a:r>
            <a:r>
              <a:rPr lang="en-GB" sz="4000" dirty="0"/>
              <a:t>design principles</a:t>
            </a:r>
          </a:p>
          <a:p>
            <a:r>
              <a:rPr lang="en-GB" sz="4000" dirty="0"/>
              <a:t>Options for making a website</a:t>
            </a:r>
          </a:p>
          <a:p>
            <a:r>
              <a:rPr lang="en-GB" sz="4000" dirty="0"/>
              <a:t>Online marketing</a:t>
            </a:r>
          </a:p>
          <a:p>
            <a:r>
              <a:rPr lang="en-GB" sz="4000" dirty="0" smtClean="0"/>
              <a:t>Conclusion</a:t>
            </a: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56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8043797-0913-4CF2-A103-93FE51030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Web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A10306B-3875-45B7-97C8-5D1711E23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Branding</a:t>
            </a:r>
          </a:p>
          <a:p>
            <a:pPr lvl="1"/>
            <a:r>
              <a:rPr lang="en-GB" dirty="0" smtClean="0"/>
              <a:t>“Brand </a:t>
            </a:r>
            <a:r>
              <a:rPr lang="en-GB" dirty="0"/>
              <a:t>is a name, logo, design or any feature that identifies the seller’s product or service as distinct from those of other </a:t>
            </a:r>
            <a:r>
              <a:rPr lang="en-GB" dirty="0" smtClean="0"/>
              <a:t>sellers.”[</a:t>
            </a:r>
            <a:r>
              <a:rPr lang="en-GB" dirty="0"/>
              <a:t>1]</a:t>
            </a:r>
          </a:p>
          <a:p>
            <a:pPr marL="400050"/>
            <a:r>
              <a:rPr lang="en-GB" dirty="0"/>
              <a:t>Designed for usability and functionality</a:t>
            </a:r>
          </a:p>
          <a:p>
            <a:pPr lvl="1"/>
            <a:r>
              <a:rPr lang="en-GB" dirty="0"/>
              <a:t>Users would like to get information as easily as possible</a:t>
            </a:r>
          </a:p>
          <a:p>
            <a:r>
              <a:rPr lang="en-GB" dirty="0"/>
              <a:t>Visual hierarchy</a:t>
            </a:r>
          </a:p>
          <a:p>
            <a:pPr lvl="1"/>
            <a:r>
              <a:rPr lang="en-GB" dirty="0"/>
              <a:t>Size</a:t>
            </a:r>
          </a:p>
          <a:p>
            <a:pPr lvl="1"/>
            <a:r>
              <a:rPr lang="en-GB" dirty="0"/>
              <a:t>Colour</a:t>
            </a:r>
          </a:p>
          <a:p>
            <a:pPr lvl="1"/>
            <a:r>
              <a:rPr lang="en-GB" dirty="0"/>
              <a:t>Placement</a:t>
            </a:r>
          </a:p>
          <a:p>
            <a:pPr marL="400050"/>
            <a:r>
              <a:rPr lang="en-GB" dirty="0"/>
              <a:t>Accessibility</a:t>
            </a:r>
          </a:p>
          <a:p>
            <a:pPr marL="800100" lvl="1"/>
            <a:r>
              <a:rPr lang="en-GB" dirty="0"/>
              <a:t>Principles of WCAG 2.0 [2]</a:t>
            </a:r>
          </a:p>
          <a:p>
            <a:pPr marL="400050"/>
            <a:r>
              <a:rPr lang="en-GB" dirty="0"/>
              <a:t>Responsive</a:t>
            </a:r>
          </a:p>
          <a:p>
            <a:pPr marL="800100" lvl="1"/>
            <a:r>
              <a:rPr lang="en-GB" dirty="0"/>
              <a:t>Over 60 % of the traffic comes from mobile devices [3]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49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317A049-54B9-4BDE-A8AE-92A51D7F9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Options for making a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E919FF0-CF15-440F-917B-EB6225099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Online website builders</a:t>
            </a:r>
          </a:p>
          <a:p>
            <a:pPr lvl="1"/>
            <a:r>
              <a:rPr lang="en-GB" sz="2800" dirty="0"/>
              <a:t>Wix</a:t>
            </a:r>
          </a:p>
          <a:p>
            <a:pPr lvl="1"/>
            <a:r>
              <a:rPr lang="en-GB" sz="2800" dirty="0"/>
              <a:t>SquareSpace</a:t>
            </a:r>
          </a:p>
          <a:p>
            <a:pPr lvl="1"/>
            <a:r>
              <a:rPr lang="en-GB" sz="2800" dirty="0"/>
              <a:t>Weebly</a:t>
            </a:r>
          </a:p>
          <a:p>
            <a:r>
              <a:rPr lang="en-GB" sz="2800" dirty="0"/>
              <a:t>CMS (Content management systems)</a:t>
            </a:r>
          </a:p>
          <a:p>
            <a:pPr lvl="1"/>
            <a:r>
              <a:rPr lang="en-GB" sz="2800" dirty="0"/>
              <a:t>Wordpress</a:t>
            </a:r>
          </a:p>
          <a:p>
            <a:pPr lvl="1"/>
            <a:r>
              <a:rPr lang="en-GB" sz="2800" dirty="0"/>
              <a:t>Joomla</a:t>
            </a:r>
          </a:p>
          <a:p>
            <a:r>
              <a:rPr lang="en-GB" sz="2800" dirty="0"/>
              <a:t>Hand coding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24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A4997C8-9864-404A-BB41-83F4E4AE8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Few things abut Wix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8715FE5-691B-4F1F-8A02-D52634319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2"/>
            <a:ext cx="10972800" cy="4062844"/>
          </a:xfrm>
        </p:spPr>
        <p:txBody>
          <a:bodyPr>
            <a:noAutofit/>
          </a:bodyPr>
          <a:lstStyle/>
          <a:p>
            <a:r>
              <a:rPr lang="en-GB" sz="2800" dirty="0" smtClean="0"/>
              <a:t>Drag </a:t>
            </a:r>
            <a:r>
              <a:rPr lang="en-GB" sz="2800" dirty="0"/>
              <a:t>and drop method</a:t>
            </a:r>
          </a:p>
          <a:p>
            <a:r>
              <a:rPr lang="en-GB" sz="2800" dirty="0" smtClean="0"/>
              <a:t>Wide range of applications</a:t>
            </a:r>
            <a:endParaRPr lang="en-GB" sz="2800" dirty="0"/>
          </a:p>
          <a:p>
            <a:r>
              <a:rPr lang="en-GB" sz="2800" dirty="0"/>
              <a:t>Responsive Website</a:t>
            </a:r>
          </a:p>
          <a:p>
            <a:r>
              <a:rPr lang="en-GB" sz="2800" dirty="0" err="1"/>
              <a:t>Webshop</a:t>
            </a:r>
            <a:r>
              <a:rPr lang="en-GB" sz="2800" dirty="0"/>
              <a:t> creation</a:t>
            </a:r>
          </a:p>
          <a:p>
            <a:r>
              <a:rPr lang="en-GB" sz="2800" dirty="0" smtClean="0"/>
              <a:t>Built in SEO settings</a:t>
            </a:r>
            <a:endParaRPr lang="en-GB" sz="2800" dirty="0"/>
          </a:p>
          <a:p>
            <a:r>
              <a:rPr lang="en-GB" sz="2800" dirty="0"/>
              <a:t>24/7 customer </a:t>
            </a:r>
            <a:r>
              <a:rPr lang="en-GB" sz="2800" dirty="0" smtClean="0"/>
              <a:t>service –depending on plan</a:t>
            </a:r>
            <a:endParaRPr lang="en-GB" sz="2800" dirty="0" smtClean="0"/>
          </a:p>
          <a:p>
            <a:r>
              <a:rPr lang="en-GB" sz="2800" dirty="0"/>
              <a:t>Not open source, new features are less likely to be buggy.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35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6FBE200-F832-460C-B777-D9E379DD9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Few things about WordPress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2C43955-36A8-4884-9842-C6B3EB80A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2"/>
            <a:ext cx="10972800" cy="4603172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Wide range of applications</a:t>
            </a:r>
          </a:p>
          <a:p>
            <a:r>
              <a:rPr lang="en-GB" sz="2800" dirty="0" smtClean="0"/>
              <a:t>Responsive </a:t>
            </a:r>
            <a:r>
              <a:rPr lang="en-GB" sz="2800" dirty="0"/>
              <a:t>Websites</a:t>
            </a:r>
          </a:p>
          <a:p>
            <a:r>
              <a:rPr lang="en-GB" sz="2800" dirty="0"/>
              <a:t>Perfect for SEO</a:t>
            </a:r>
          </a:p>
          <a:p>
            <a:r>
              <a:rPr lang="en-GB" sz="2800" dirty="0"/>
              <a:t>Drag and drop method</a:t>
            </a:r>
          </a:p>
          <a:p>
            <a:r>
              <a:rPr lang="en-GB" sz="2800" dirty="0"/>
              <a:t>Support from the extension and template creators</a:t>
            </a:r>
          </a:p>
          <a:p>
            <a:r>
              <a:rPr lang="en-GB" sz="2800" dirty="0"/>
              <a:t>Not all hosting offers pre-installed system</a:t>
            </a:r>
          </a:p>
          <a:p>
            <a:r>
              <a:rPr lang="en-GB" sz="2800" dirty="0"/>
              <a:t>Has to be manually updated</a:t>
            </a:r>
          </a:p>
          <a:p>
            <a:r>
              <a:rPr lang="en-GB" sz="2800" dirty="0" smtClean="0"/>
              <a:t>Add-ons have to </a:t>
            </a:r>
            <a:r>
              <a:rPr lang="en-GB" sz="2800" dirty="0"/>
              <a:t>be installed</a:t>
            </a:r>
          </a:p>
          <a:p>
            <a:r>
              <a:rPr lang="en-GB" sz="2800" dirty="0"/>
              <a:t>Open source, easier to find security bugs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09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92A0F83-95FE-406E-A8FC-065EE55A4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Few things about hand coding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A2C3EFC-A1E6-4B26-BFFF-2C96D2805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Fully customised website</a:t>
            </a:r>
          </a:p>
          <a:p>
            <a:endParaRPr lang="en-GB" sz="2800" dirty="0"/>
          </a:p>
          <a:p>
            <a:r>
              <a:rPr lang="en-GB" sz="2800" dirty="0"/>
              <a:t>Requires knowledge</a:t>
            </a:r>
          </a:p>
          <a:p>
            <a:r>
              <a:rPr lang="en-GB" sz="2800" dirty="0"/>
              <a:t>Requires hosting</a:t>
            </a:r>
          </a:p>
          <a:p>
            <a:r>
              <a:rPr lang="en-GB" sz="2800" dirty="0"/>
              <a:t>Development takes a lot of time</a:t>
            </a:r>
          </a:p>
          <a:p>
            <a:r>
              <a:rPr lang="en-GB" sz="2800" dirty="0"/>
              <a:t>Requires more money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500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C1D1F4A1-2D00-4A3F-B767-2E57B7FEBC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9744695"/>
              </p:ext>
            </p:extLst>
          </p:nvPr>
        </p:nvGraphicFramePr>
        <p:xfrm>
          <a:off x="1122218" y="-9598"/>
          <a:ext cx="9754138" cy="6891228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2437862">
                  <a:extLst>
                    <a:ext uri="{9D8B030D-6E8A-4147-A177-3AD203B41FA5}">
                      <a16:colId xmlns="" xmlns:a16="http://schemas.microsoft.com/office/drawing/2014/main" val="258448792"/>
                    </a:ext>
                  </a:extLst>
                </a:gridCol>
                <a:gridCol w="2437862">
                  <a:extLst>
                    <a:ext uri="{9D8B030D-6E8A-4147-A177-3AD203B41FA5}">
                      <a16:colId xmlns="" xmlns:a16="http://schemas.microsoft.com/office/drawing/2014/main" val="2346208933"/>
                    </a:ext>
                  </a:extLst>
                </a:gridCol>
                <a:gridCol w="2439207">
                  <a:extLst>
                    <a:ext uri="{9D8B030D-6E8A-4147-A177-3AD203B41FA5}">
                      <a16:colId xmlns="" xmlns:a16="http://schemas.microsoft.com/office/drawing/2014/main" val="1836214145"/>
                    </a:ext>
                  </a:extLst>
                </a:gridCol>
                <a:gridCol w="2439207">
                  <a:extLst>
                    <a:ext uri="{9D8B030D-6E8A-4147-A177-3AD203B41FA5}">
                      <a16:colId xmlns="" xmlns:a16="http://schemas.microsoft.com/office/drawing/2014/main" val="2675482575"/>
                    </a:ext>
                  </a:extLst>
                </a:gridCol>
              </a:tblGrid>
              <a:tr h="29290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Wix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</a:rPr>
                        <a:t>WordPress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Handcoded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735212277"/>
                  </a:ext>
                </a:extLst>
              </a:tr>
              <a:tr h="98762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Professional layout and design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Wide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range of templates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Wide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range of templates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Fully customisable</a:t>
                      </a: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4148829862"/>
                  </a:ext>
                </a:extLst>
              </a:tr>
              <a:tr h="98762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Responsive to mobile devices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Depends on client’s requirement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3405407302"/>
                  </a:ext>
                </a:extLst>
              </a:tr>
              <a:tr h="65364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Blog integration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 -via plugin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Depends on client’s requirement</a:t>
                      </a:r>
                      <a:endParaRPr lang="en-GB" sz="2000" dirty="0" smtClean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3031005872"/>
                  </a:ext>
                </a:extLst>
              </a:tr>
              <a:tr h="65364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E-commerce integration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 -via plugin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Depends on client’s requirement</a:t>
                      </a:r>
                      <a:endParaRPr lang="en-GB" sz="2000" dirty="0" smtClean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3391961165"/>
                  </a:ext>
                </a:extLst>
              </a:tr>
              <a:tr h="98762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E-mail Marketing integration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 -via plugin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Depends on client’s requirement</a:t>
                      </a: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470379265"/>
                  </a:ext>
                </a:extLst>
              </a:tr>
              <a:tr h="65364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Updatable via a GUI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Depends on client’s requirement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736025346"/>
                  </a:ext>
                </a:extLst>
              </a:tr>
              <a:tr h="98762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No hosting maintenance required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No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Depends on hosting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2809442791"/>
                  </a:ext>
                </a:extLst>
              </a:tr>
              <a:tr h="65364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S</a:t>
                      </a:r>
                      <a:r>
                        <a:rPr lang="en-GB" sz="2000" dirty="0" smtClean="0">
                          <a:effectLst/>
                        </a:rPr>
                        <a:t>uitable </a:t>
                      </a:r>
                      <a:r>
                        <a:rPr lang="en-GB" sz="2000" dirty="0">
                          <a:effectLst/>
                        </a:rPr>
                        <a:t>for SMEs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Yes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No</a:t>
                      </a: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38105651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5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4F10138-D6CC-42ED-9ECF-8A34DA5A8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Online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B02ED30-B097-4069-8DE5-5356CAD35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What is online marketing?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Dave Chaffey and Fiona Ellis-Chadwick define it as: “Achieving marketing objectives through applying digital technologies.” [4]</a:t>
            </a:r>
          </a:p>
          <a:p>
            <a:pPr marL="0" indent="0">
              <a:buNone/>
            </a:pPr>
            <a:r>
              <a:rPr lang="en-GB" sz="2800" dirty="0"/>
              <a:t>These objectives are:</a:t>
            </a:r>
          </a:p>
          <a:p>
            <a:pPr lvl="0"/>
            <a:r>
              <a:rPr lang="en-GB" sz="2800" dirty="0"/>
              <a:t>Increase product\brand awareness</a:t>
            </a:r>
          </a:p>
          <a:p>
            <a:pPr lvl="0"/>
            <a:r>
              <a:rPr lang="en-GB" sz="2800" dirty="0"/>
              <a:t>Increase sales</a:t>
            </a:r>
          </a:p>
          <a:p>
            <a:pPr lvl="0"/>
            <a:r>
              <a:rPr lang="en-GB" sz="2800" dirty="0"/>
              <a:t>Extending markets</a:t>
            </a:r>
          </a:p>
          <a:p>
            <a:pPr marL="0" indent="0">
              <a:buNone/>
            </a:pPr>
            <a:r>
              <a:rPr lang="en-GB" sz="2800" dirty="0"/>
              <a:t>[5]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15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70D0BB3-BD1A-49E8-AD4C-A5AC1D560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Online Marketing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C9A43B3-AF93-4C00-B480-7F0638712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sz="3200" dirty="0"/>
              <a:t>Search engine marketing</a:t>
            </a:r>
          </a:p>
          <a:p>
            <a:pPr lvl="1"/>
            <a:r>
              <a:rPr lang="en-GB" sz="2600" dirty="0"/>
              <a:t>SEO (Search engine optimisation)</a:t>
            </a:r>
          </a:p>
          <a:p>
            <a:pPr lvl="1"/>
            <a:r>
              <a:rPr lang="en-GB" sz="2600" dirty="0"/>
              <a:t>PPC (Paid per click ads)</a:t>
            </a:r>
          </a:p>
          <a:p>
            <a:pPr lvl="0"/>
            <a:r>
              <a:rPr lang="en-GB" sz="3200" dirty="0"/>
              <a:t>Partnership with other companies</a:t>
            </a:r>
          </a:p>
          <a:p>
            <a:pPr lvl="1"/>
            <a:r>
              <a:rPr lang="en-GB" sz="2400" dirty="0"/>
              <a:t>Link building</a:t>
            </a:r>
          </a:p>
          <a:p>
            <a:pPr lvl="0"/>
            <a:r>
              <a:rPr lang="en-GB" sz="3200" dirty="0"/>
              <a:t>Social media</a:t>
            </a:r>
          </a:p>
          <a:p>
            <a:pPr lvl="1"/>
            <a:r>
              <a:rPr lang="en-GB" sz="2600" dirty="0"/>
              <a:t>Social networks (Facebook, Twitter)</a:t>
            </a:r>
          </a:p>
          <a:p>
            <a:pPr lvl="1"/>
            <a:r>
              <a:rPr lang="en-GB" sz="2600" dirty="0"/>
              <a:t>Video streaming (YouTube, Vimeo)</a:t>
            </a:r>
          </a:p>
          <a:p>
            <a:pPr lvl="1"/>
            <a:r>
              <a:rPr lang="en-GB" sz="2600" dirty="0"/>
              <a:t>Blogs</a:t>
            </a:r>
          </a:p>
          <a:p>
            <a:pPr lvl="0"/>
            <a:r>
              <a:rPr lang="en-GB" sz="3200" dirty="0"/>
              <a:t>E-mail</a:t>
            </a:r>
          </a:p>
          <a:p>
            <a:pPr lvl="1"/>
            <a:r>
              <a:rPr lang="en-GB" sz="2400" dirty="0"/>
              <a:t>Newsletter</a:t>
            </a:r>
          </a:p>
          <a:p>
            <a:pPr lvl="1"/>
            <a:r>
              <a:rPr lang="en-GB" sz="2400" dirty="0"/>
              <a:t>Cold e-mail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14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C1C9400A-9D36-4BD4-9A81-FB897E7D35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1935" y="1600200"/>
            <a:ext cx="9708129" cy="4525963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11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236518" y="716973"/>
            <a:ext cx="9713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UK Gaming website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7828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1" y="935181"/>
            <a:ext cx="7882951" cy="494607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759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indoor&#10;&#10;Description generated with very high confidence">
            <a:extLst>
              <a:ext uri="{FF2B5EF4-FFF2-40B4-BE49-F238E27FC236}">
                <a16:creationId xmlns="" xmlns:a16="http://schemas.microsoft.com/office/drawing/2014/main" id="{BFBB6CF5-E1C8-435D-8050-718D7E4DDE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1935" y="1600200"/>
            <a:ext cx="9708129" cy="4525963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13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241935" y="768927"/>
            <a:ext cx="97081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Blog post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4684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generated with very high confidence">
            <a:extLst>
              <a:ext uri="{FF2B5EF4-FFF2-40B4-BE49-F238E27FC236}">
                <a16:creationId xmlns="" xmlns:a16="http://schemas.microsoft.com/office/drawing/2014/main" id="{B5C27B52-19D9-4F93-B4FA-9189C8BC2B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28263" y="1600200"/>
            <a:ext cx="9309548" cy="4525963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14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628263" y="322118"/>
            <a:ext cx="9309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Users can subscribe for premium game reviews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Monthly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Annually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85510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 smtClean="0"/>
              <a:t>Marketing Strategy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Facebook and Twitter</a:t>
            </a:r>
          </a:p>
          <a:p>
            <a:pPr lvl="1"/>
            <a:r>
              <a:rPr lang="en-GB" sz="2000" dirty="0" smtClean="0"/>
              <a:t>Daily posts</a:t>
            </a:r>
          </a:p>
          <a:p>
            <a:pPr lvl="1"/>
            <a:r>
              <a:rPr lang="en-GB" sz="2000" dirty="0" smtClean="0"/>
              <a:t>PPC (Facebook Ads, Twitter Ads)</a:t>
            </a:r>
          </a:p>
          <a:p>
            <a:pPr lvl="1"/>
            <a:endParaRPr lang="en-GB" sz="2000" dirty="0"/>
          </a:p>
          <a:p>
            <a:r>
              <a:rPr lang="en-GB" sz="2000" dirty="0" smtClean="0"/>
              <a:t>Newsletters monthly</a:t>
            </a:r>
          </a:p>
          <a:p>
            <a:pPr lvl="1"/>
            <a:endParaRPr lang="en-GB" sz="2000" dirty="0" smtClean="0"/>
          </a:p>
          <a:p>
            <a:r>
              <a:rPr lang="en-GB" sz="2000" dirty="0" smtClean="0"/>
              <a:t>SEO and SEM</a:t>
            </a:r>
          </a:p>
          <a:p>
            <a:pPr lvl="1"/>
            <a:r>
              <a:rPr lang="en-GB" sz="2000" dirty="0" smtClean="0"/>
              <a:t>Google</a:t>
            </a:r>
          </a:p>
          <a:p>
            <a:pPr lvl="1"/>
            <a:endParaRPr lang="en-GB" sz="2000" dirty="0"/>
          </a:p>
          <a:p>
            <a:pPr marL="514350" indent="-457200"/>
            <a:r>
              <a:rPr lang="en-GB" sz="2000" dirty="0" smtClean="0"/>
              <a:t>Blog posts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84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social media post&#10;&#10;Description generated with very high confidence">
            <a:extLst>
              <a:ext uri="{FF2B5EF4-FFF2-40B4-BE49-F238E27FC236}">
                <a16:creationId xmlns="" xmlns:a16="http://schemas.microsoft.com/office/drawing/2014/main" id="{3BB73D37-2DCE-4B79-8B22-902100D5EE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2351" y="2463"/>
            <a:ext cx="9099804" cy="6855537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3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generated with very high confidence">
            <a:extLst>
              <a:ext uri="{FF2B5EF4-FFF2-40B4-BE49-F238E27FC236}">
                <a16:creationId xmlns="" xmlns:a16="http://schemas.microsoft.com/office/drawing/2014/main" id="{994ABE6C-E4DA-4382-90EB-1EEF532CA9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0842" y="1600200"/>
            <a:ext cx="9150316" cy="4525963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71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020A874-1E85-4084-B0AF-F3AA99180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111EBBF-4C4A-4E78-A639-C1C128922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For small – medium companies Wix is highly recommended.</a:t>
            </a:r>
          </a:p>
          <a:p>
            <a:r>
              <a:rPr lang="en-GB" sz="3200" dirty="0"/>
              <a:t>Easy to set up</a:t>
            </a:r>
          </a:p>
          <a:p>
            <a:r>
              <a:rPr lang="en-GB" sz="3200" dirty="0"/>
              <a:t>Customizable</a:t>
            </a:r>
          </a:p>
          <a:p>
            <a:r>
              <a:rPr lang="en-GB" sz="3200" dirty="0"/>
              <a:t>Included SEO, Google Analytics</a:t>
            </a:r>
          </a:p>
          <a:p>
            <a:r>
              <a:rPr lang="en-GB" sz="3200" dirty="0"/>
              <a:t>Ecommerce </a:t>
            </a:r>
            <a:r>
              <a:rPr lang="en-GB" sz="3200" dirty="0" smtClean="0"/>
              <a:t>application including invoices</a:t>
            </a:r>
            <a:endParaRPr lang="en-GB" sz="3200" dirty="0"/>
          </a:p>
          <a:p>
            <a:r>
              <a:rPr lang="en-GB" sz="3200" dirty="0"/>
              <a:t>Email newsletter application</a:t>
            </a:r>
          </a:p>
          <a:p>
            <a:r>
              <a:rPr lang="en-GB" sz="3200" dirty="0"/>
              <a:t>More secure than CMS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5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2E21DAA-7891-4D2D-8E49-0E28597F0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6858000"/>
          </a:xfrm>
        </p:spPr>
        <p:txBody>
          <a:bodyPr anchor="ctr"/>
          <a:lstStyle/>
          <a:p>
            <a:r>
              <a:rPr lang="en-GB" sz="6000" dirty="0"/>
              <a:t>Any Question?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96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DF030EA-9112-4D60-AD70-40962345B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 smtClean="0"/>
              <a:t>References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44FA37B-8A93-4B74-A65F-FB9D4AC59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[1] American Marketing Association Dictionary, 2013</a:t>
            </a:r>
          </a:p>
          <a:p>
            <a:pPr marL="0" indent="0">
              <a:buNone/>
            </a:pPr>
            <a:r>
              <a:rPr lang="en-GB" dirty="0"/>
              <a:t>[2] https://www.w3.org/2004/10/wcag2-nav/wcag20princ.html</a:t>
            </a:r>
          </a:p>
          <a:p>
            <a:pPr marL="0" indent="0">
              <a:buNone/>
            </a:pPr>
            <a:r>
              <a:rPr lang="en-GB" dirty="0"/>
              <a:t>[3] https://www.stonetemple.com/mobile-vs-desktop-usage-study/</a:t>
            </a:r>
          </a:p>
          <a:p>
            <a:pPr marL="0" indent="0">
              <a:buNone/>
            </a:pPr>
            <a:r>
              <a:rPr lang="en-GB" dirty="0"/>
              <a:t>[4] Dave Chaffey and Fiona Ellis-Chadwick - Digital Marketing </a:t>
            </a:r>
          </a:p>
          <a:p>
            <a:pPr marL="0" indent="0">
              <a:buNone/>
            </a:pPr>
            <a:r>
              <a:rPr lang="en-GB" dirty="0"/>
              <a:t>Pearson Education Limited Edinburgh Gate Harlow Essex CM20JE England ISBN 978-0-273-74610-2  2012</a:t>
            </a:r>
          </a:p>
          <a:p>
            <a:pPr marL="0" indent="0">
              <a:buNone/>
            </a:pPr>
            <a:r>
              <a:rPr lang="en-GB" dirty="0"/>
              <a:t>[5] Phil Stone </a:t>
            </a:r>
            <a:r>
              <a:rPr lang="en-GB" dirty="0" smtClean="0"/>
              <a:t>Make - </a:t>
            </a:r>
            <a:r>
              <a:rPr lang="en-GB" dirty="0"/>
              <a:t>Marketing Work for You </a:t>
            </a:r>
          </a:p>
          <a:p>
            <a:pPr marL="0" indent="0">
              <a:buNone/>
            </a:pPr>
            <a:r>
              <a:rPr lang="en-GB" dirty="0"/>
              <a:t>How to Books Ltd 3 Newtec Place Magdalen Road Oxford OX4 1RE United Kingdom 2001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14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mpany background presentat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>
    <a:spDef>
      <a:spPr>
        <a:solidFill>
          <a:schemeClr val="tx2"/>
        </a:solidFill>
        <a:ln>
          <a:solidFill>
            <a:schemeClr val="tx2"/>
          </a:solidFill>
        </a:ln>
      </a:spPr>
      <a:bodyPr rtlCol="0" anchor="ctr"/>
      <a:lstStyle>
        <a:defPPr algn="ctr">
          <a:defRPr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ompany meeting presentation.potx" id="{77F2D8A2-507B-4878-B2FF-8D528D9C7FD9}" vid="{1CC704D5-A0BA-4179-BDE4-EF17843D99B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Company meeting presentation</Template>
  <TotalTime>774</TotalTime>
  <Words>595</Words>
  <Application>Microsoft Office PowerPoint</Application>
  <PresentationFormat>Widescreen</PresentationFormat>
  <Paragraphs>173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Century Gothic</vt:lpstr>
      <vt:lpstr>Courier New</vt:lpstr>
      <vt:lpstr>Palatino Linotype</vt:lpstr>
      <vt:lpstr>Company background presentation</vt:lpstr>
      <vt:lpstr>Online Marketing Strategy Implementation and Evaluation</vt:lpstr>
      <vt:lpstr>Introduction</vt:lpstr>
      <vt:lpstr>Web Design</vt:lpstr>
      <vt:lpstr>Options for making a website</vt:lpstr>
      <vt:lpstr>Few things abut Wix</vt:lpstr>
      <vt:lpstr>Few things about WordPress</vt:lpstr>
      <vt:lpstr>Few things about hand coding</vt:lpstr>
      <vt:lpstr>PowerPoint Presentation</vt:lpstr>
      <vt:lpstr>Online Marketing</vt:lpstr>
      <vt:lpstr>Online Marketing Channels</vt:lpstr>
      <vt:lpstr>PowerPoint Presentation</vt:lpstr>
      <vt:lpstr>PowerPoint Presentation</vt:lpstr>
      <vt:lpstr>PowerPoint Presentation</vt:lpstr>
      <vt:lpstr>PowerPoint Presentation</vt:lpstr>
      <vt:lpstr>Marketing Strategy</vt:lpstr>
      <vt:lpstr>PowerPoint Presentation</vt:lpstr>
      <vt:lpstr>PowerPoint Presentation</vt:lpstr>
      <vt:lpstr>Conclusion</vt:lpstr>
      <vt:lpstr>Any Question?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Marketing Strategy Implementation and Evaluation</dc:title>
  <dc:creator>Gabor Jonas</dc:creator>
  <cp:lastModifiedBy>Gabor Jonas</cp:lastModifiedBy>
  <cp:revision>179</cp:revision>
  <dcterms:created xsi:type="dcterms:W3CDTF">2018-05-13T19:44:39Z</dcterms:created>
  <dcterms:modified xsi:type="dcterms:W3CDTF">2018-05-14T11:54:30Z</dcterms:modified>
</cp:coreProperties>
</file>