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sldIdLst>
    <p:sldId id="256" r:id="rId2"/>
    <p:sldId id="257" r:id="rId3"/>
    <p:sldId id="258" r:id="rId4"/>
    <p:sldId id="259" r:id="rId5"/>
    <p:sldId id="260" r:id="rId6"/>
    <p:sldId id="264" r:id="rId7"/>
    <p:sldId id="265" r:id="rId8"/>
    <p:sldId id="266" r:id="rId9"/>
    <p:sldId id="268" r:id="rId10"/>
    <p:sldId id="261" r:id="rId11"/>
    <p:sldId id="262" r:id="rId12"/>
    <p:sldId id="267"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76C140-FC05-4F3C-92D9-67549071728C}" v="25" dt="2023-03-27T15:14:07.602"/>
    <p1510:client id="{D80D9FF7-263F-4456-95EE-32C89F2E450D}" v="196" dt="2023-03-27T14:31:21.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384" y="9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432ED2-A74B-46AF-98D7-E5E8818E937B}" type="datetimeFigureOut">
              <a:rPr lang="en-GB" smtClean="0"/>
              <a:t>30/03/2023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A5ECFD-E7F1-45C2-91D8-0C2FA8283C4A}" type="slidenum">
              <a:rPr lang="en-GB" smtClean="0"/>
              <a:t>‹#›</a:t>
            </a:fld>
            <a:endParaRPr lang="en-GB"/>
          </a:p>
        </p:txBody>
      </p:sp>
    </p:spTree>
    <p:extLst>
      <p:ext uri="{BB962C8B-B14F-4D97-AF65-F5344CB8AC3E}">
        <p14:creationId xmlns:p14="http://schemas.microsoft.com/office/powerpoint/2010/main" val="2261570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Good afternoon; this presentation will look at  ways of using technology and digital platforms to build and sustain communities in the digital age,</a:t>
            </a:r>
          </a:p>
        </p:txBody>
      </p:sp>
      <p:sp>
        <p:nvSpPr>
          <p:cNvPr id="4" name="Slide Number Placeholder 3"/>
          <p:cNvSpPr>
            <a:spLocks noGrp="1"/>
          </p:cNvSpPr>
          <p:nvPr>
            <p:ph type="sldNum" sz="quarter" idx="5"/>
          </p:nvPr>
        </p:nvSpPr>
        <p:spPr/>
        <p:txBody>
          <a:bodyPr/>
          <a:lstStyle/>
          <a:p>
            <a:fld id="{65A5ECFD-E7F1-45C2-91D8-0C2FA8283C4A}" type="slidenum">
              <a:rPr lang="en-GB" smtClean="0"/>
              <a:t>1</a:t>
            </a:fld>
            <a:endParaRPr lang="en-GB"/>
          </a:p>
        </p:txBody>
      </p:sp>
    </p:spTree>
    <p:extLst>
      <p:ext uri="{BB962C8B-B14F-4D97-AF65-F5344CB8AC3E}">
        <p14:creationId xmlns:p14="http://schemas.microsoft.com/office/powerpoint/2010/main" val="2023388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00000"/>
                </a:solidFill>
                <a:effectLst/>
                <a:latin typeface="Arial" panose="020B0604020202020204" pitchFamily="34" charset="0"/>
              </a:rPr>
              <a:t> </a:t>
            </a:r>
            <a:r>
              <a:rPr lang="en-GB" sz="1200" b="0" i="0" u="sng">
                <a:solidFill>
                  <a:srgbClr val="0E101A"/>
                </a:solidFill>
                <a:effectLst/>
                <a:latin typeface="Arial" panose="020B0604020202020204" pitchFamily="34" charset="0"/>
              </a:rPr>
              <a:t>What does it mean to develop a community?</a:t>
            </a:r>
            <a:r>
              <a:rPr lang="en-GB" sz="1200" b="0" i="0">
                <a:solidFill>
                  <a:srgbClr val="0E101A"/>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 meaning of community is where a group of people with similar interests, hobbies, or cultures support each other and spread the word about their particular interests.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For the development of a digital community platform, there are three areas to help grow a community: reaching out to individuals to help promote their communities, understanding the needs of the community, and involving people in planning activities. There are many different communities, such as gym, work, walking, reading, and slimming groups.  There are Individuals who are mentors of communities are always updating their services and information online to reach out to their community and more.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They are organised by individuals who have a passion and like-minded people, it combines community with development to improve living standards in communities. Everyone must believe that working together can make the community development programme successful.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Individuals feel satisfied with being part of a community when they have a common bond and are part of a group. Being a part of a community is a healthy social factor, and individuals are happier when they belong to a community with similar interests. Community groups can be beneficial to everyone overall.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Digital Technology enables people to socialize, learn new skills, use it for education and leisure, establish new friendships and balance digital socializing with face-to-face interactions is essential for meaningful connections.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Social media significantly impacts communities by facilitating communication and debate, improving mental well-being, bringing togetherness and helping make a better community, ensures healthcare, wealth, equality, and opportunities.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Digital technology brings communities and local government agencies together to collaborate on improving facilities and making the right decision about the communities, providing information for the public and individuals to access freely. Community is based on value, non - discrimination, fairness, and acceptance of diversity. Individuals work together to focus on things that are important to each other.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2</a:t>
            </a:fld>
            <a:endParaRPr lang="en-GB"/>
          </a:p>
        </p:txBody>
      </p:sp>
    </p:spTree>
    <p:extLst>
      <p:ext uri="{BB962C8B-B14F-4D97-AF65-F5344CB8AC3E}">
        <p14:creationId xmlns:p14="http://schemas.microsoft.com/office/powerpoint/2010/main" val="1592189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u="sng">
                <a:solidFill>
                  <a:srgbClr val="0E101A"/>
                </a:solidFill>
                <a:effectLst/>
                <a:latin typeface="Arial" panose="020B0604020202020204" pitchFamily="34" charset="0"/>
              </a:rPr>
              <a:t>Obesity has become so prevalent that it is now a concern in communities.</a:t>
            </a:r>
            <a:r>
              <a:rPr lang="en-GB" sz="1200" b="0" i="0">
                <a:solidFill>
                  <a:srgbClr val="0E101A"/>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 problem of obesity has evolved into a significant obstacle for a community to overcome in recent years. Obesity is a complicated illness and can lead to significant problems in health.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For many people who are overweight, there is an increased chance of various health issues like cardiovascular disease, diabetes, heart problems and can have risk of a cancer diagnosis.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Some people struggle to lose weight for various reasons, such as genetic and lifestyle factors, diets, and exercise habits.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Since 1975, obesity has increased globally, with 1.9 billion people 18+ being overweight in 2016 and more than 650 million becoming obese.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Overweight and obesity cause more fatalities compared to underweight globally.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In 2020, 39 million children were overweight or obese compared to 34 million children aged 5-19 in 2016.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In 2019 Wales had a big problem with people being obese. One in eight children in school and 600,000 adults said they were overweight. The Welsh government has started a plan to fight obesity.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The plan involves reducing the advertising for sugary products and encouraging people to exercise and eat healthier. By 2025; the objective is to decrease obesity in Wales by 10%.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3</a:t>
            </a:fld>
            <a:endParaRPr lang="en-GB"/>
          </a:p>
        </p:txBody>
      </p:sp>
    </p:spTree>
    <p:extLst>
      <p:ext uri="{BB962C8B-B14F-4D97-AF65-F5344CB8AC3E}">
        <p14:creationId xmlns:p14="http://schemas.microsoft.com/office/powerpoint/2010/main" val="3453927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u="sng">
                <a:solidFill>
                  <a:srgbClr val="0E101A"/>
                </a:solidFill>
                <a:effectLst/>
                <a:latin typeface="Arial" panose="020B0604020202020204" pitchFamily="34" charset="0"/>
              </a:rPr>
              <a:t>Concepts on communities using digital platform</a:t>
            </a:r>
            <a:r>
              <a:rPr lang="en-GB" sz="1200" b="0" i="0">
                <a:solidFill>
                  <a:srgbClr val="0E101A"/>
                </a:solidFill>
                <a:effectLst/>
                <a:latin typeface="Arial" panose="020B0604020202020204" pitchFamily="34" charset="0"/>
              </a:rPr>
              <a:t>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My understanding of the use of technology helping communities thrive is where a community can engage and work with others to solve issues, interact with people who have the same interests, supporting each other, creating new businesses and raising funds for their local areas or charities.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 see many communities share information online and update the progress on events within individual groups. This strengthens and connects communities. They freely discuss their views and ideas over the networks, social media platforms, such as </a:t>
            </a:r>
            <a:r>
              <a:rPr lang="en-GB" sz="1200" b="0" i="0" err="1">
                <a:solidFill>
                  <a:srgbClr val="0E101A"/>
                </a:solidFill>
                <a:effectLst/>
                <a:latin typeface="Arial" panose="020B0604020202020204" pitchFamily="34" charset="0"/>
              </a:rPr>
              <a:t>facebook</a:t>
            </a:r>
            <a:r>
              <a:rPr lang="en-GB" sz="1200" b="0" i="0">
                <a:solidFill>
                  <a:srgbClr val="0E101A"/>
                </a:solidFill>
                <a:effectLst/>
                <a:latin typeface="Arial" panose="020B0604020202020204" pitchFamily="34" charset="0"/>
              </a:rPr>
              <a:t> , snapchat and </a:t>
            </a:r>
            <a:r>
              <a:rPr lang="en-GB" sz="1200" b="0" i="0" err="1">
                <a:solidFill>
                  <a:srgbClr val="0E101A"/>
                </a:solidFill>
                <a:effectLst/>
                <a:latin typeface="Arial" panose="020B0604020202020204" pitchFamily="34" charset="0"/>
              </a:rPr>
              <a:t>instagram</a:t>
            </a:r>
            <a:r>
              <a:rPr lang="en-GB" sz="1200" b="0" i="0">
                <a:solidFill>
                  <a:srgbClr val="0E101A"/>
                </a:solidFill>
                <a:effectLst/>
                <a:latin typeface="Arial" panose="020B0604020202020204" pitchFamily="34" charset="0"/>
              </a:rPr>
              <a:t> and maybe meet on virtual focus groups, such as skype or teams.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With the use of digital technology, people learn faster, have support at hand whenever they need it, with many different search tools in the platforms for the relevant resources and ideas, including information on social events in their local areas of interest.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Another benefit of modern technology is that people can reach out to one and other on social networks for learning, healthcare needs and even new jobs searches, this makes it easier for people to talk with each other, which aids in improving their mental health and well-being.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Well-being and technology have become significant social and economic development due to covid-19 pandemic, filling a critical physical and mental void. The use of technology has expanded advantages in information, digital well-being, but also healthcare services.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However, in my opinion digital technology can be improved. Older people and many with disabilities would be clueless on how to use digital technology or have the tools, which could exclude them.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Some people might become disoriented by the abundance of information, meeting unfamiliar people, social isolation, fraud, and even the fact that personal data can be hacked from computers. Digital technologies can cause difficulty concentrating, and prolonged usage of these devices encourages poor diets and an unhealthy lifestyle.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These can have health impacts on many individuals, such as weight gain, heart disease, diabetes, and many mental health issues, in some cases stress, depression and anxiety.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It is crucial to make digital technology accessible and teach people how to use it securely and productively. Combine moderate digital technology with exercise and improve mental well-being to avoid many health issues</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4</a:t>
            </a:fld>
            <a:endParaRPr lang="en-GB"/>
          </a:p>
        </p:txBody>
      </p:sp>
    </p:spTree>
    <p:extLst>
      <p:ext uri="{BB962C8B-B14F-4D97-AF65-F5344CB8AC3E}">
        <p14:creationId xmlns:p14="http://schemas.microsoft.com/office/powerpoint/2010/main" val="3785991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E101A"/>
                </a:solidFill>
                <a:effectLst/>
                <a:latin typeface="Arial" panose="020B0604020202020204" pitchFamily="34" charset="0"/>
              </a:rPr>
              <a:t>One of the campaigns I found was the Change4Life campaign, which the British government launched to encourage individuals and parents to eat better and be more active; it is one of the advantages where digital technology has helped people, advertising through various sources, public campaigns, posters and social media.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 campaign was able to reach 99% of the family units, the first twelve months of the program's existence, there were a total of 413,466 families that became members of Change4Life. Furthermore, more than 44 thousand families still participate in Change4Life's activities.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It is a UK comprehensive social marketing program to lower obesity rates instead of being a weight-loss treatment for obese people. The program teaches everyone to eat well and stay active, encouraging them to take charge of their health and weight problems. Change4Life was established in 2009 as part of the government's "Healthy Weight, Healthy Lives initiative" and is now known as "Better Health in 2020".  </a:t>
            </a:r>
            <a:endParaRPr lang="en-GB" b="0" i="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1200" b="0" i="0">
                <a:solidFill>
                  <a:srgbClr val="0E101A"/>
                </a:solidFill>
                <a:effectLst/>
                <a:latin typeface="Arial" panose="020B0604020202020204" pitchFamily="34" charset="0"/>
              </a:rPr>
              <a:t>UK's new national programme set up in 2020 encourages reducing serious sickness risk, including the recent COVID-19 pandemic. Obesity raises the risk of developing COVID-19 and becoming critically unwell. A new NHS film explains weight gain and its impacts on our bodies and urges individuals to join the Better Health website for support.  </a:t>
            </a:r>
            <a:endParaRPr lang="en-GB" sz="1200" b="0" i="0">
              <a:solidFill>
                <a:srgbClr val="000000"/>
              </a:solidFill>
              <a:effectLst/>
              <a:latin typeface="Arial" panose="020B0604020202020204" pitchFamily="34" charset="0"/>
            </a:endParaRPr>
          </a:p>
          <a:p>
            <a:pPr algn="l" rtl="0" fontAlgn="base"/>
            <a:r>
              <a:rPr lang="en-GB" sz="1200" b="0" i="0">
                <a:solidFill>
                  <a:srgbClr val="0E101A"/>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1200" b="0" i="0">
                <a:solidFill>
                  <a:srgbClr val="0E101A"/>
                </a:solidFill>
                <a:effectLst/>
                <a:latin typeface="Arial" panose="020B0604020202020204" pitchFamily="34" charset="0"/>
              </a:rPr>
              <a:t>The government's new Obesity Strategy's Better Health campaign makes it easier for everyone to make healthy lifestyle changes. It targets families and all Ethnic communities, which are particularly afflicted by obesity.  </a:t>
            </a:r>
            <a:endParaRPr lang="en-GB" sz="1200" b="0" i="0">
              <a:solidFill>
                <a:srgbClr val="000000"/>
              </a:solidFill>
              <a:effectLst/>
              <a:latin typeface="Arial" panose="020B0604020202020204" pitchFamily="34" charset="0"/>
            </a:endParaRPr>
          </a:p>
          <a:p>
            <a:pPr algn="l" rtl="0" fontAlgn="base"/>
            <a:r>
              <a:rPr lang="en-GB" sz="1200" b="0" i="0">
                <a:solidFill>
                  <a:srgbClr val="0E101A"/>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Its goal is to spark a socialist change where the government, healthcare, local councils, corporations, organizations, schools, families, and community members can all collaborate on enhancing people's nutrition and levels of exercise.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 programme offers tools and knowledge to support families in making healthier decisions, including healthy meals, advice on consuming less sugar, and enjoyable ways to keep active. With the guidance of Change4Life, understanding of the value of a healthy lifestyle has been successfully spread to millions of people throughout the UK.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5</a:t>
            </a:fld>
            <a:endParaRPr lang="en-GB"/>
          </a:p>
        </p:txBody>
      </p:sp>
    </p:spTree>
    <p:extLst>
      <p:ext uri="{BB962C8B-B14F-4D97-AF65-F5344CB8AC3E}">
        <p14:creationId xmlns:p14="http://schemas.microsoft.com/office/powerpoint/2010/main" val="2752330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E101A"/>
                </a:solidFill>
                <a:effectLst/>
                <a:latin typeface="Arial" panose="020B0604020202020204" pitchFamily="34" charset="0"/>
              </a:rPr>
              <a:t>Slimming World is another group I have found. Their weight-loss approach is centred around healthy eating habits and support groups from a community of like-minded individuals. They do this by having face-to-face meetings, which has been helpful for many people looking to lose weight sustainably and live healthier: support and an abundance of recipes and support groups.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Since the outbreak, the Slimming World team has reached out to its members to provide them with additional online support services, to encourage them to keep up with their health journey through the "Lifeline Online" service, which offers a plethora of recipe ideas, and ways to improve their health. These online services include virtual group meetings, access to recipes and food diaries, and support from experienced consultants.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Slimming World has adapted to the pandemic by offering these services to help people continue their weight loss journey from the safety of their homes. There are many digital platforms of support where people can go to write a blog or read up on other people's stories and ideas, like the slimming World blog. or lifeline-online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One 2019 study with face-face meeting by Slimming World included 69 people with obesity and diabetes. Found the advantage was using slimming World over 12–24 weeks; they lost an average of 5.5% and reduced their BMI from 37.7 to 35.9. Slimming World has shown promise in weight loss research. In another study however, found that 1.3 million people, 75% of them, dropped 7.5% of their starting weight over three months, which shows that digital technology has a good advantage within communities supporting each other.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6</a:t>
            </a:fld>
            <a:endParaRPr lang="en-GB"/>
          </a:p>
        </p:txBody>
      </p:sp>
    </p:spTree>
    <p:extLst>
      <p:ext uri="{BB962C8B-B14F-4D97-AF65-F5344CB8AC3E}">
        <p14:creationId xmlns:p14="http://schemas.microsoft.com/office/powerpoint/2010/main" val="1148606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E101A"/>
                </a:solidFill>
                <a:effectLst/>
                <a:latin typeface="Arial" panose="020B0604020202020204" pitchFamily="34" charset="0"/>
              </a:rPr>
              <a:t> where are the barriers to digital technology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As you can see digital nations </a:t>
            </a:r>
            <a:r>
              <a:rPr lang="en-GB" sz="1200" b="0" i="0" err="1">
                <a:solidFill>
                  <a:srgbClr val="0E101A"/>
                </a:solidFill>
                <a:effectLst/>
                <a:latin typeface="Arial" panose="020B0604020202020204" pitchFamily="34" charset="0"/>
              </a:rPr>
              <a:t>Uk</a:t>
            </a:r>
            <a:r>
              <a:rPr lang="en-GB" sz="1200" b="0" i="0">
                <a:solidFill>
                  <a:srgbClr val="0E101A"/>
                </a:solidFill>
                <a:effectLst/>
                <a:latin typeface="Arial" panose="020B0604020202020204" pitchFamily="34" charset="0"/>
              </a:rPr>
              <a:t> show what's working and where there are barriers for communities to engage with digital technology; many people still need to learn how to use computers or understand the use of technology.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People living in rural areas may need internet service available; some are poor and need help to afford the technology. Some disabled communities require adaptations to support themselves with the digital network, but no extra funds exist to purchase the required equipment. Even though technology is improving, many places in the rural parts of Wales still need internet access.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Another barrier to online communities is that there can be a delay in the services, such as messages, chats, and online meetings freezing due to poor connections or system overload.  Many people do not speak online compared to face-to-face meetings due to many on at the same time and may get lost in translation by others who are more overpowering.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Many people do not speak English, which is another barrier to digital systems. Some individuals are socially isolated and lonely and may be excluded from digital interaction. Homeless people, for example, stay in various places, or stay in B&amp;Bs, and have mobile phones, but the majority cannot afford to pay for the connection, rather than being digitally excluded.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Since the pandemic, more services have gone digital. Call services were limited highlighting the number of people who had lack of access to technology or no digital skills. Some people cannot concentrate or get involved when using technology at home.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Individuals find it challenging to use technology for searches or uploading documents, which can be frustrating for some, like technology overload, which can cause anxiety and many cases, anger and many do not feel they learn more online compared to face-to-face learning.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Language barriers can be hard to understand on both sides when using digital technology; company's employees from all over the globe communicate by phone or digitally, which can lead to confusion or frustration for people who do not understand.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older people worry over concerns about privacy and security, online, as there are many scammers, which in turn makes them wary of using the technology. Some people feel lonely and isolated, making it impossible to develop friendships online; as a result, online participation and contribution may be limited. Internet connectivity issues are another problem, and the higher cost of living makes people use less electricity.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A recent survey by Age UK showed that around 2 million people over 75 still cannot use technology due to illness, fearing technology or damaging their devices.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With the older generation, there could be memory and physical deterioration; people over 65 do not like anything new, so they tend to ignore new technologies. Technology is constantly changing with the times. This digital divide has highlighted the need for greater investment in digital infrastructure and education, ensuring everyone can access and benefit from digital services.  </a:t>
            </a:r>
            <a:endParaRPr lang="en-GB" b="0" i="0">
              <a:solidFill>
                <a:srgbClr val="000000"/>
              </a:solidFill>
              <a:effectLst/>
              <a:latin typeface="Segoe UI" panose="020B0502040204020203" pitchFamily="34" charset="0"/>
            </a:endParaRPr>
          </a:p>
          <a:p>
            <a:pPr algn="l" rtl="0" fontAlgn="base"/>
            <a:r>
              <a:rPr lang="en-GB" sz="1100" b="0" i="0">
                <a:solidFill>
                  <a:srgbClr val="000000"/>
                </a:solidFill>
                <a:effectLst/>
                <a:latin typeface="WordVisiCarriageReturn_MSFontService"/>
              </a:rPr>
              <a:t> </a:t>
            </a:r>
            <a:br>
              <a:rPr lang="en-GB" sz="1100" b="0" i="0">
                <a:solidFill>
                  <a:srgbClr val="000000"/>
                </a:solidFill>
                <a:effectLst/>
                <a:latin typeface="WordVisiCarriageReturn_MSFontService"/>
              </a:rPr>
            </a:br>
            <a:r>
              <a:rPr lang="en-GB" sz="1100" b="0" i="0">
                <a:solidFill>
                  <a:srgbClr val="000000"/>
                </a:solidFill>
                <a:effectLst/>
                <a:latin typeface="Calibri" panose="020F0502020204030204" pitchFamily="34" charset="0"/>
              </a:rPr>
              <a:t>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7</a:t>
            </a:fld>
            <a:endParaRPr lang="en-GB"/>
          </a:p>
        </p:txBody>
      </p:sp>
    </p:spTree>
    <p:extLst>
      <p:ext uri="{BB962C8B-B14F-4D97-AF65-F5344CB8AC3E}">
        <p14:creationId xmlns:p14="http://schemas.microsoft.com/office/powerpoint/2010/main" val="4285191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E101A"/>
                </a:solidFill>
                <a:effectLst/>
                <a:latin typeface="Arial" panose="020B0604020202020204" pitchFamily="34" charset="0"/>
              </a:rPr>
              <a:t>How can digital technology be used while reducing its limitations?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This digital divide has highlighted the need for greater investment in digital infrastructure and educating people to access and benefit from digital services. Digital technology's limits can be reduced by creating more user-friendly and economical digital tools. Collaborations between governments, commercial corporations, and non-profitable organisations can accomplish this.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Additionally, to improve digital technology for communities to have more information in public places to show the young and old generations that digital technology is out there for all.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Ensuring everyone has equal opportunities to benefit from its advantages. Numerous internet cafés offer free Wi-Fi; libraries can be used as they have computers the public can use; the library offers free training sessions on using technology and a helpline for any questions or issues.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Additionally, they provide information in different languages to educate people on safer internet use and increase awareness about online safety. Provide the information in different languages, educating people on the importance of internet safety awareness.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Providing information for different supporting communities that are all around them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8</a:t>
            </a:fld>
            <a:endParaRPr lang="en-GB"/>
          </a:p>
        </p:txBody>
      </p:sp>
    </p:spTree>
    <p:extLst>
      <p:ext uri="{BB962C8B-B14F-4D97-AF65-F5344CB8AC3E}">
        <p14:creationId xmlns:p14="http://schemas.microsoft.com/office/powerpoint/2010/main" val="10620727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95C09E0-E81F-448F-B5C6-DD78EF3F2D9B}" type="datetimeFigureOut">
              <a:rPr lang="en-GB" smtClean="0"/>
              <a:t>30/03/2023</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22D1EEC8-CD35-4E27-BAEE-31D8C23D85E9}"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08189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sz="1200"/>
            </a:lvl1pPr>
          </a:lstStyle>
          <a:p>
            <a:fld id="{595C09E0-E81F-448F-B5C6-DD78EF3F2D9B}" type="datetimeFigureOut">
              <a:rPr lang="en-GB" smtClean="0"/>
              <a:t>30/03/2023</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22D1EEC8-CD35-4E27-BAEE-31D8C23D85E9}"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464813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C09E0-E81F-448F-B5C6-DD78EF3F2D9B}"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1EEC8-CD35-4E27-BAEE-31D8C23D85E9}"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205337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5C09E0-E81F-448F-B5C6-DD78EF3F2D9B}"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1EEC8-CD35-4E27-BAEE-31D8C23D85E9}"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39021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95C09E0-E81F-448F-B5C6-DD78EF3F2D9B}" type="datetimeFigureOut">
              <a:rPr lang="en-GB" smtClean="0"/>
              <a:t>30/03/2023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D1EEC8-CD35-4E27-BAEE-31D8C23D85E9}"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810525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95C09E0-E81F-448F-B5C6-DD78EF3F2D9B}" type="datetimeFigureOut">
              <a:rPr lang="en-GB" smtClean="0"/>
              <a:t>30/03/2023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D1EEC8-CD35-4E27-BAEE-31D8C23D85E9}"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903365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C09E0-E81F-448F-B5C6-DD78EF3F2D9B}" type="datetimeFigureOut">
              <a:rPr lang="en-GB" smtClean="0"/>
              <a:t>30/03/2023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D1EEC8-CD35-4E27-BAEE-31D8C23D85E9}" type="slidenum">
              <a:rPr lang="en-GB" smtClean="0"/>
              <a:t>‹#›</a:t>
            </a:fld>
            <a:endParaRPr lang="en-GB"/>
          </a:p>
        </p:txBody>
      </p:sp>
    </p:spTree>
    <p:extLst>
      <p:ext uri="{BB962C8B-B14F-4D97-AF65-F5344CB8AC3E}">
        <p14:creationId xmlns:p14="http://schemas.microsoft.com/office/powerpoint/2010/main" val="2124122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5C09E0-E81F-448F-B5C6-DD78EF3F2D9B}"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1EEC8-CD35-4E27-BAEE-31D8C23D85E9}"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01982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595C09E0-E81F-448F-B5C6-DD78EF3F2D9B}" type="datetimeFigureOut">
              <a:rPr lang="en-GB" smtClean="0"/>
              <a:t>30/03/2023</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22D1EEC8-CD35-4E27-BAEE-31D8C23D85E9}"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512024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5C09E0-E81F-448F-B5C6-DD78EF3F2D9B}"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1EEC8-CD35-4E27-BAEE-31D8C23D85E9}"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55130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5C09E0-E81F-448F-B5C6-DD78EF3F2D9B}"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1EEC8-CD35-4E27-BAEE-31D8C23D85E9}"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694997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95C09E0-E81F-448F-B5C6-DD78EF3F2D9B}" type="datetimeFigureOut">
              <a:rPr lang="en-GB" smtClean="0"/>
              <a:t>30/03/2023</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22D1EEC8-CD35-4E27-BAEE-31D8C23D85E9}" type="slidenum">
              <a:rPr lang="en-GB" smtClean="0"/>
              <a:t>‹#›</a:t>
            </a:fld>
            <a:endParaRPr lang="en-GB"/>
          </a:p>
        </p:txBody>
      </p:sp>
    </p:spTree>
    <p:extLst>
      <p:ext uri="{BB962C8B-B14F-4D97-AF65-F5344CB8AC3E}">
        <p14:creationId xmlns:p14="http://schemas.microsoft.com/office/powerpoint/2010/main" val="3189145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png"/><Relationship Id="rId5" Type="http://schemas.openxmlformats.org/officeDocument/2006/relationships/image" Target="../media/image2.emf"/><Relationship Id="rId10" Type="http://schemas.openxmlformats.org/officeDocument/2006/relationships/image" Target="../media/image4.png"/><Relationship Id="rId4" Type="http://schemas.openxmlformats.org/officeDocument/2006/relationships/notesSlide" Target="../notesSlides/notesSlide5.xml"/><Relationship Id="rId9" Type="http://schemas.openxmlformats.org/officeDocument/2006/relationships/image" Target="../media/image1.jpeg"/></Relationships>
</file>

<file path=ppt/slides/_rels/slide6.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jpeg"/><Relationship Id="rId5" Type="http://schemas.openxmlformats.org/officeDocument/2006/relationships/image" Target="../media/image2.emf"/><Relationship Id="rId4" Type="http://schemas.openxmlformats.org/officeDocument/2006/relationships/notesSlide" Target="../notesSlides/notesSlide6.xml"/><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4.xml"/><Relationship Id="rId7" Type="http://schemas.openxmlformats.org/officeDocument/2006/relationships/image" Target="../media/image1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emf"/><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emf"/><Relationship Id="rId5" Type="http://schemas.openxmlformats.org/officeDocument/2006/relationships/image" Target="../media/image1.jpeg"/><Relationship Id="rId4" Type="http://schemas.openxmlformats.org/officeDocument/2006/relationships/notesSlide" Target="../notesSlides/notesSlide8.xml"/><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C98F99-27CF-3D4E-3A38-4A2801338513}"/>
              </a:ext>
            </a:extLst>
          </p:cNvPr>
          <p:cNvPicPr>
            <a:picLocks noChangeAspect="1"/>
          </p:cNvPicPr>
          <p:nvPr/>
        </p:nvPicPr>
        <p:blipFill>
          <a:blip r:embed="rId5">
            <a:extLst>
              <a:ext uri="{28A0092B-C50C-407E-A947-70E740481C1C}">
                <a14:useLocalDpi xmlns:a14="http://schemas.microsoft.com/office/drawing/2010/main" val="0"/>
              </a:ext>
            </a:extLst>
          </a:blip>
          <a:srcRect l="5557" r="5557"/>
          <a:stretch/>
        </p:blipFill>
        <p:spPr>
          <a:xfrm>
            <a:off x="-1" y="-369322"/>
            <a:ext cx="12191695" cy="6857990"/>
          </a:xfrm>
          <a:prstGeom prst="rect">
            <a:avLst/>
          </a:prstGeom>
        </p:spPr>
      </p:pic>
      <p:sp>
        <p:nvSpPr>
          <p:cNvPr id="2" name="Title 1">
            <a:extLst>
              <a:ext uri="{FF2B5EF4-FFF2-40B4-BE49-F238E27FC236}">
                <a16:creationId xmlns:a16="http://schemas.microsoft.com/office/drawing/2014/main" id="{0BD06ECE-930E-778E-51E0-2FF2D8C2C4F0}"/>
              </a:ext>
            </a:extLst>
          </p:cNvPr>
          <p:cNvSpPr>
            <a:spLocks noGrp="1"/>
          </p:cNvSpPr>
          <p:nvPr>
            <p:ph type="ctrTitle"/>
          </p:nvPr>
        </p:nvSpPr>
        <p:spPr>
          <a:xfrm>
            <a:off x="281352" y="0"/>
            <a:ext cx="11628987" cy="1810727"/>
          </a:xfrm>
        </p:spPr>
        <p:txBody>
          <a:bodyPr>
            <a:normAutofit/>
          </a:bodyPr>
          <a:lstStyle/>
          <a:p>
            <a:r>
              <a:rPr lang="en-GB" sz="4400">
                <a:solidFill>
                  <a:schemeClr val="accent1">
                    <a:lumMod val="75000"/>
                  </a:schemeClr>
                </a:solidFill>
                <a:latin typeface="Abadi" panose="020B0604020104020204" pitchFamily="34" charset="0"/>
              </a:rPr>
              <a:t>Using technology and digital platforms to build and sustain communities in the digital age</a:t>
            </a:r>
          </a:p>
        </p:txBody>
      </p:sp>
      <p:sp>
        <p:nvSpPr>
          <p:cNvPr id="3" name="Subtitle 2">
            <a:extLst>
              <a:ext uri="{FF2B5EF4-FFF2-40B4-BE49-F238E27FC236}">
                <a16:creationId xmlns:a16="http://schemas.microsoft.com/office/drawing/2014/main" id="{60063D79-E8E8-7F3D-7671-595A88A74AC7}"/>
              </a:ext>
            </a:extLst>
          </p:cNvPr>
          <p:cNvSpPr>
            <a:spLocks noGrp="1"/>
          </p:cNvSpPr>
          <p:nvPr>
            <p:ph type="subTitle" idx="1"/>
          </p:nvPr>
        </p:nvSpPr>
        <p:spPr>
          <a:xfrm>
            <a:off x="7850459" y="4694662"/>
            <a:ext cx="3047551" cy="814039"/>
          </a:xfrm>
        </p:spPr>
        <p:txBody>
          <a:bodyPr>
            <a:normAutofit fontScale="25000" lnSpcReduction="20000"/>
          </a:bodyPr>
          <a:lstStyle/>
          <a:p>
            <a:endParaRPr lang="en-GB" sz="1600">
              <a:solidFill>
                <a:srgbClr val="FFFFFE"/>
              </a:solidFill>
            </a:endParaRPr>
          </a:p>
          <a:p>
            <a:r>
              <a:rPr lang="en-GB" sz="6200">
                <a:solidFill>
                  <a:srgbClr val="FFFFFE"/>
                </a:solidFill>
              </a:rPr>
              <a:t>                                                                                      </a:t>
            </a:r>
            <a:r>
              <a:rPr lang="en-GB" sz="8000">
                <a:solidFill>
                  <a:schemeClr val="accent1">
                    <a:lumMod val="75000"/>
                  </a:schemeClr>
                </a:solidFill>
              </a:rPr>
              <a:t>Kirsty  Webb   2004516</a:t>
            </a:r>
          </a:p>
        </p:txBody>
      </p:sp>
      <p:sp>
        <p:nvSpPr>
          <p:cNvPr id="7" name="TextBox 6">
            <a:extLst>
              <a:ext uri="{FF2B5EF4-FFF2-40B4-BE49-F238E27FC236}">
                <a16:creationId xmlns:a16="http://schemas.microsoft.com/office/drawing/2014/main" id="{3979D0D2-72C3-1573-41B8-97CE9A2AB790}"/>
              </a:ext>
            </a:extLst>
          </p:cNvPr>
          <p:cNvSpPr txBox="1"/>
          <p:nvPr/>
        </p:nvSpPr>
        <p:spPr>
          <a:xfrm flipH="1">
            <a:off x="-1" y="6488668"/>
            <a:ext cx="2040673" cy="338554"/>
          </a:xfrm>
          <a:prstGeom prst="rect">
            <a:avLst/>
          </a:prstGeom>
          <a:noFill/>
        </p:spPr>
        <p:txBody>
          <a:bodyPr wrap="square">
            <a:spAutoFit/>
          </a:bodyPr>
          <a:lstStyle/>
          <a:p>
            <a:r>
              <a:rPr lang="en-GB" sz="1600">
                <a:solidFill>
                  <a:schemeClr val="bg1"/>
                </a:solidFill>
              </a:rPr>
              <a:t>(Deeside.com, 2022)</a:t>
            </a:r>
          </a:p>
        </p:txBody>
      </p:sp>
      <p:pic>
        <p:nvPicPr>
          <p:cNvPr id="58" name="Audio 57">
            <a:hlinkClick r:id="" action="ppaction://media"/>
            <a:extLst>
              <a:ext uri="{FF2B5EF4-FFF2-40B4-BE49-F238E27FC236}">
                <a16:creationId xmlns:a16="http://schemas.microsoft.com/office/drawing/2014/main" id="{693F8954-685A-76D1-EBB5-8662F7C981D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9130191"/>
      </p:ext>
    </p:extLst>
  </p:cSld>
  <p:clrMapOvr>
    <a:masterClrMapping/>
  </p:clrMapOvr>
  <mc:AlternateContent xmlns:mc="http://schemas.openxmlformats.org/markup-compatibility/2006" xmlns:p14="http://schemas.microsoft.com/office/powerpoint/2010/main">
    <mc:Choice Requires="p14">
      <p:transition spd="slow" p14:dur="2000" advTm="16056"/>
    </mc:Choice>
    <mc:Fallback xmlns="">
      <p:transition spd="slow" advTm="16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9607-0C3C-0013-22D5-37320B7E251D}"/>
              </a:ext>
            </a:extLst>
          </p:cNvPr>
          <p:cNvSpPr>
            <a:spLocks noGrp="1"/>
          </p:cNvSpPr>
          <p:nvPr>
            <p:ph type="title"/>
          </p:nvPr>
        </p:nvSpPr>
        <p:spPr>
          <a:xfrm>
            <a:off x="1130271" y="953324"/>
            <a:ext cx="7924519" cy="504713"/>
          </a:xfrm>
        </p:spPr>
        <p:txBody>
          <a:bodyPr>
            <a:noAutofit/>
          </a:bodyPr>
          <a:lstStyle/>
          <a:p>
            <a:r>
              <a:rPr lang="en-GB"/>
              <a:t>What does it mean to develop a community?</a:t>
            </a:r>
          </a:p>
        </p:txBody>
      </p:sp>
      <p:pic>
        <p:nvPicPr>
          <p:cNvPr id="1026" name="Picture 2" descr="Fostering Community Spirit - Anywhere! - A Little Campy">
            <a:extLst>
              <a:ext uri="{FF2B5EF4-FFF2-40B4-BE49-F238E27FC236}">
                <a16:creationId xmlns:a16="http://schemas.microsoft.com/office/drawing/2014/main" id="{E5D574A0-CA8D-D918-8B34-8AF96CB7FA8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05802" y="1864381"/>
            <a:ext cx="4790481" cy="317540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B9D699-03ED-3716-5DF5-B39A331F816A}"/>
              </a:ext>
            </a:extLst>
          </p:cNvPr>
          <p:cNvSpPr>
            <a:spLocks noGrp="1"/>
          </p:cNvSpPr>
          <p:nvPr>
            <p:ph idx="1"/>
          </p:nvPr>
        </p:nvSpPr>
        <p:spPr>
          <a:xfrm>
            <a:off x="5475250" y="1683833"/>
            <a:ext cx="5575609" cy="3066587"/>
          </a:xfrm>
        </p:spPr>
        <p:txBody>
          <a:bodyPr>
            <a:normAutofit lnSpcReduction="10000"/>
          </a:bodyPr>
          <a:lstStyle/>
          <a:p>
            <a:pPr fontAlgn="base"/>
            <a:endParaRPr lang="en-GB" b="0" i="0">
              <a:effectLst/>
              <a:latin typeface="Arial" panose="020B0604020202020204" pitchFamily="34" charset="0"/>
            </a:endParaRPr>
          </a:p>
          <a:p>
            <a:pPr fontAlgn="base"/>
            <a:r>
              <a:rPr lang="en-GB" b="0" i="0">
                <a:effectLst/>
                <a:latin typeface="Arial" panose="020B0604020202020204" pitchFamily="34" charset="0"/>
              </a:rPr>
              <a:t>(Central and Digital and Data Office, 2017) </a:t>
            </a:r>
          </a:p>
          <a:p>
            <a:pPr fontAlgn="base"/>
            <a:r>
              <a:rPr lang="en-GB" b="0" i="0">
                <a:effectLst/>
                <a:latin typeface="Arial" panose="020B0604020202020204" pitchFamily="34" charset="0"/>
              </a:rPr>
              <a:t>(Lowe, 2021) </a:t>
            </a:r>
          </a:p>
          <a:p>
            <a:pPr fontAlgn="base"/>
            <a:r>
              <a:rPr lang="en-GB" b="0" i="0">
                <a:effectLst/>
                <a:latin typeface="Arial" panose="020B0604020202020204" pitchFamily="34" charset="0"/>
              </a:rPr>
              <a:t>(Schiavo, 2021) </a:t>
            </a:r>
            <a:endParaRPr lang="en-GB" b="0" i="0">
              <a:effectLst/>
              <a:latin typeface="Segoe UI" panose="020B0502040204020203" pitchFamily="34" charset="0"/>
            </a:endParaRPr>
          </a:p>
          <a:p>
            <a:pPr rtl="0" fontAlgn="base"/>
            <a:r>
              <a:rPr lang="en-GB" b="0" i="0">
                <a:effectLst/>
                <a:latin typeface="Arial" panose="020B0604020202020204" pitchFamily="34" charset="0"/>
              </a:rPr>
              <a:t>(The Scottish Community Development    Centre, SCDC, 2019) </a:t>
            </a:r>
            <a:endParaRPr lang="en-GB" b="0" i="0">
              <a:effectLst/>
              <a:latin typeface="Segoe UI" panose="020B0502040204020203" pitchFamily="34" charset="0"/>
            </a:endParaRPr>
          </a:p>
          <a:p>
            <a:r>
              <a:rPr lang="en-GB" b="0" i="0">
                <a:effectLst/>
                <a:latin typeface="Roboto" panose="02000000000000000000" pitchFamily="2" charset="0"/>
              </a:rPr>
              <a:t>(Master, 2022)</a:t>
            </a:r>
            <a:endParaRPr lang="en-GB"/>
          </a:p>
        </p:txBody>
      </p:sp>
      <p:sp>
        <p:nvSpPr>
          <p:cNvPr id="5" name="TextBox 4">
            <a:extLst>
              <a:ext uri="{FF2B5EF4-FFF2-40B4-BE49-F238E27FC236}">
                <a16:creationId xmlns:a16="http://schemas.microsoft.com/office/drawing/2014/main" id="{0FF7A5EE-2386-D59E-ABCD-D98247EEA95A}"/>
              </a:ext>
            </a:extLst>
          </p:cNvPr>
          <p:cNvSpPr txBox="1"/>
          <p:nvPr/>
        </p:nvSpPr>
        <p:spPr>
          <a:xfrm rot="10800000" flipV="1">
            <a:off x="457620" y="5044119"/>
            <a:ext cx="1345301" cy="276999"/>
          </a:xfrm>
          <a:prstGeom prst="rect">
            <a:avLst/>
          </a:prstGeom>
          <a:noFill/>
        </p:spPr>
        <p:txBody>
          <a:bodyPr wrap="square">
            <a:spAutoFit/>
          </a:bodyPr>
          <a:lstStyle/>
          <a:p>
            <a:r>
              <a:rPr lang="en-GB" sz="1200"/>
              <a:t>(Palmer, K. 2023) </a:t>
            </a:r>
          </a:p>
        </p:txBody>
      </p:sp>
      <p:pic>
        <p:nvPicPr>
          <p:cNvPr id="1058" name="Audio 1057">
            <a:hlinkClick r:id="" action="ppaction://media"/>
            <a:extLst>
              <a:ext uri="{FF2B5EF4-FFF2-40B4-BE49-F238E27FC236}">
                <a16:creationId xmlns:a16="http://schemas.microsoft.com/office/drawing/2014/main" id="{339DFAD1-B3F9-3DC0-B890-AFFD6F3FA03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0381496"/>
      </p:ext>
    </p:extLst>
  </p:cSld>
  <p:clrMapOvr>
    <a:masterClrMapping/>
  </p:clrMapOvr>
  <mc:AlternateContent xmlns:mc="http://schemas.openxmlformats.org/markup-compatibility/2006" xmlns:p14="http://schemas.microsoft.com/office/powerpoint/2010/main">
    <mc:Choice Requires="p14">
      <p:transition spd="slow" p14:dur="2000" advTm="172259"/>
    </mc:Choice>
    <mc:Fallback xmlns="">
      <p:transition spd="slow" advTm="172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5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D8B7C-1C38-BB94-6D71-B79CC131268E}"/>
              </a:ext>
            </a:extLst>
          </p:cNvPr>
          <p:cNvSpPr>
            <a:spLocks noGrp="1"/>
          </p:cNvSpPr>
          <p:nvPr>
            <p:ph type="title"/>
          </p:nvPr>
        </p:nvSpPr>
        <p:spPr>
          <a:xfrm>
            <a:off x="1130270" y="953324"/>
            <a:ext cx="9603275" cy="1049235"/>
          </a:xfrm>
        </p:spPr>
        <p:txBody>
          <a:bodyPr>
            <a:normAutofit/>
          </a:bodyPr>
          <a:lstStyle/>
          <a:p>
            <a:r>
              <a:rPr lang="en-GB"/>
              <a:t>Obesity has become so prevalent that it is now a  concern in communities.</a:t>
            </a:r>
          </a:p>
        </p:txBody>
      </p:sp>
      <p:sp>
        <p:nvSpPr>
          <p:cNvPr id="3" name="Content Placeholder 2">
            <a:extLst>
              <a:ext uri="{FF2B5EF4-FFF2-40B4-BE49-F238E27FC236}">
                <a16:creationId xmlns:a16="http://schemas.microsoft.com/office/drawing/2014/main" id="{0D59AE77-0F61-FF52-7881-67B68BE7B10A}"/>
              </a:ext>
            </a:extLst>
          </p:cNvPr>
          <p:cNvSpPr>
            <a:spLocks noGrp="1"/>
          </p:cNvSpPr>
          <p:nvPr>
            <p:ph idx="1"/>
          </p:nvPr>
        </p:nvSpPr>
        <p:spPr>
          <a:xfrm>
            <a:off x="1130270" y="2158175"/>
            <a:ext cx="4345401" cy="3308172"/>
          </a:xfrm>
        </p:spPr>
        <p:txBody>
          <a:bodyPr>
            <a:normAutofit/>
          </a:bodyPr>
          <a:lstStyle/>
          <a:p>
            <a:r>
              <a:rPr lang="en-GB"/>
              <a:t>(Mayo Clinic, 2021)</a:t>
            </a:r>
          </a:p>
          <a:p>
            <a:r>
              <a:rPr lang="en-GB"/>
              <a:t>(Public Health Wales, 2019) </a:t>
            </a:r>
          </a:p>
          <a:p>
            <a:r>
              <a:rPr lang="en-GB"/>
              <a:t>(The World Health Organization, WHO, 2021) </a:t>
            </a:r>
          </a:p>
        </p:txBody>
      </p:sp>
      <p:pic>
        <p:nvPicPr>
          <p:cNvPr id="4" name="Picture 3" descr="Diagram, schematic&#10;&#10;Description automatically generated">
            <a:extLst>
              <a:ext uri="{FF2B5EF4-FFF2-40B4-BE49-F238E27FC236}">
                <a16:creationId xmlns:a16="http://schemas.microsoft.com/office/drawing/2014/main" id="{95E11524-E589-1E4E-B9EF-FF83500BD92C}"/>
              </a:ext>
            </a:extLst>
          </p:cNvPr>
          <p:cNvPicPr>
            <a:picLocks noChangeAspect="1"/>
          </p:cNvPicPr>
          <p:nvPr/>
        </p:nvPicPr>
        <p:blipFill>
          <a:blip r:embed="rId5"/>
          <a:stretch>
            <a:fillRect/>
          </a:stretch>
        </p:blipFill>
        <p:spPr>
          <a:xfrm>
            <a:off x="5955947" y="2219223"/>
            <a:ext cx="4773147" cy="3186075"/>
          </a:xfrm>
          <a:prstGeom prst="rect">
            <a:avLst/>
          </a:prstGeom>
        </p:spPr>
      </p:pic>
      <p:sp>
        <p:nvSpPr>
          <p:cNvPr id="6" name="TextBox 5">
            <a:extLst>
              <a:ext uri="{FF2B5EF4-FFF2-40B4-BE49-F238E27FC236}">
                <a16:creationId xmlns:a16="http://schemas.microsoft.com/office/drawing/2014/main" id="{3E7C46FB-BD2D-39A9-41EC-214B24C39BAD}"/>
              </a:ext>
            </a:extLst>
          </p:cNvPr>
          <p:cNvSpPr txBox="1"/>
          <p:nvPr/>
        </p:nvSpPr>
        <p:spPr>
          <a:xfrm>
            <a:off x="8165989" y="6107825"/>
            <a:ext cx="4564165" cy="276999"/>
          </a:xfrm>
          <a:prstGeom prst="rect">
            <a:avLst/>
          </a:prstGeom>
          <a:noFill/>
        </p:spPr>
        <p:txBody>
          <a:bodyPr wrap="square">
            <a:spAutoFit/>
          </a:bodyPr>
          <a:lstStyle/>
          <a:p>
            <a:r>
              <a:rPr lang="en-GB" sz="1200"/>
              <a:t>(Rutgers University, 2020)</a:t>
            </a:r>
          </a:p>
        </p:txBody>
      </p:sp>
      <p:pic>
        <p:nvPicPr>
          <p:cNvPr id="31" name="Audio 30">
            <a:hlinkClick r:id="" action="ppaction://media"/>
            <a:extLst>
              <a:ext uri="{FF2B5EF4-FFF2-40B4-BE49-F238E27FC236}">
                <a16:creationId xmlns:a16="http://schemas.microsoft.com/office/drawing/2014/main" id="{5FD87121-1FC7-C977-A94A-46148ECB52A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6364344"/>
      </p:ext>
    </p:extLst>
  </p:cSld>
  <p:clrMapOvr>
    <a:masterClrMapping/>
  </p:clrMapOvr>
  <mc:AlternateContent xmlns:mc="http://schemas.openxmlformats.org/markup-compatibility/2006" xmlns:p14="http://schemas.microsoft.com/office/powerpoint/2010/main">
    <mc:Choice Requires="p14">
      <p:transition spd="slow" p14:dur="2000" advTm="111439"/>
    </mc:Choice>
    <mc:Fallback xmlns="">
      <p:transition spd="slow" advTm="111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A1CE1B-EF01-B116-2A6E-EEA4E8FEEE1A}"/>
              </a:ext>
            </a:extLst>
          </p:cNvPr>
          <p:cNvPicPr>
            <a:picLocks noChangeAspect="1"/>
          </p:cNvPicPr>
          <p:nvPr/>
        </p:nvPicPr>
        <p:blipFill rotWithShape="1">
          <a:blip r:embed="rId5">
            <a:alphaModFix amt="50000"/>
          </a:blip>
          <a:srcRect t="26330" r="-1" b="3135"/>
          <a:stretch/>
        </p:blipFill>
        <p:spPr>
          <a:xfrm>
            <a:off x="305" y="10"/>
            <a:ext cx="12191695" cy="6857990"/>
          </a:xfrm>
          <a:prstGeom prst="rect">
            <a:avLst/>
          </a:prstGeom>
        </p:spPr>
      </p:pic>
      <p:sp>
        <p:nvSpPr>
          <p:cNvPr id="30"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3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34" name="Rectangle 33">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401034E-DC54-74F2-DA85-1F99BCD0BCC7}"/>
              </a:ext>
            </a:extLst>
          </p:cNvPr>
          <p:cNvSpPr>
            <a:spLocks noGrp="1"/>
          </p:cNvSpPr>
          <p:nvPr>
            <p:ph type="title"/>
          </p:nvPr>
        </p:nvSpPr>
        <p:spPr>
          <a:xfrm>
            <a:off x="1130271" y="1193800"/>
            <a:ext cx="3193050" cy="4699000"/>
          </a:xfrm>
        </p:spPr>
        <p:txBody>
          <a:bodyPr anchor="ctr">
            <a:normAutofit/>
          </a:bodyPr>
          <a:lstStyle/>
          <a:p>
            <a:r>
              <a:rPr lang="en-GB"/>
              <a:t>Concepts on communities using digital platforms</a:t>
            </a:r>
          </a:p>
        </p:txBody>
      </p:sp>
      <p:cxnSp>
        <p:nvCxnSpPr>
          <p:cNvPr id="36" name="Straight Connector 35">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5B0D5E-D748-F54F-09CB-79D57F7F0807}"/>
              </a:ext>
            </a:extLst>
          </p:cNvPr>
          <p:cNvSpPr>
            <a:spLocks noGrp="1"/>
          </p:cNvSpPr>
          <p:nvPr>
            <p:ph idx="1"/>
          </p:nvPr>
        </p:nvSpPr>
        <p:spPr>
          <a:xfrm>
            <a:off x="4976636" y="1193800"/>
            <a:ext cx="6085091" cy="4699000"/>
          </a:xfrm>
        </p:spPr>
        <p:txBody>
          <a:bodyPr anchor="ctr">
            <a:normAutofit/>
          </a:bodyPr>
          <a:lstStyle/>
          <a:p>
            <a:pPr marL="0" indent="0">
              <a:buNone/>
            </a:pPr>
            <a:r>
              <a:rPr lang="en-GB"/>
              <a:t>(Causelabs, 2021)</a:t>
            </a:r>
          </a:p>
          <a:p>
            <a:pPr marL="0" indent="0">
              <a:buNone/>
            </a:pPr>
            <a:r>
              <a:rPr lang="en-GB"/>
              <a:t>(Connelly, 2022)</a:t>
            </a:r>
          </a:p>
          <a:p>
            <a:pPr marL="0" indent="0">
              <a:buNone/>
            </a:pPr>
            <a:r>
              <a:rPr lang="en-GB"/>
              <a:t>(</a:t>
            </a:r>
            <a:r>
              <a:rPr lang="en-GB" err="1"/>
              <a:t>Euromaster</a:t>
            </a:r>
            <a:r>
              <a:rPr lang="en-GB"/>
              <a:t> International, 2022) </a:t>
            </a:r>
          </a:p>
          <a:p>
            <a:pPr marL="0" indent="0">
              <a:buNone/>
            </a:pPr>
            <a:r>
              <a:rPr lang="en-GB"/>
              <a:t>(Goodman, 2023)</a:t>
            </a:r>
          </a:p>
          <a:p>
            <a:pPr marL="0" indent="0">
              <a:buNone/>
            </a:pPr>
            <a:r>
              <a:rPr lang="en-GB"/>
              <a:t>(Johnson, 2020)</a:t>
            </a:r>
          </a:p>
          <a:p>
            <a:pPr marL="0" indent="0">
              <a:buNone/>
            </a:pPr>
            <a:r>
              <a:rPr lang="en-GB"/>
              <a:t>(Lancaster University, 2018) </a:t>
            </a:r>
          </a:p>
          <a:p>
            <a:pPr marL="0" indent="0">
              <a:buNone/>
            </a:pPr>
            <a:r>
              <a:rPr lang="en-GB"/>
              <a:t>(Rose </a:t>
            </a:r>
            <a:r>
              <a:rPr lang="en-GB" i="1"/>
              <a:t>et al</a:t>
            </a:r>
            <a:r>
              <a:rPr lang="en-GB"/>
              <a:t>., 2022) </a:t>
            </a:r>
          </a:p>
          <a:p>
            <a:pPr marL="0" indent="0">
              <a:buNone/>
            </a:pPr>
            <a:endParaRPr lang="en-GB"/>
          </a:p>
        </p:txBody>
      </p:sp>
      <p:sp>
        <p:nvSpPr>
          <p:cNvPr id="3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pic>
        <p:nvPicPr>
          <p:cNvPr id="44" name="Audio 43">
            <a:hlinkClick r:id="" action="ppaction://media"/>
            <a:extLst>
              <a:ext uri="{FF2B5EF4-FFF2-40B4-BE49-F238E27FC236}">
                <a16:creationId xmlns:a16="http://schemas.microsoft.com/office/drawing/2014/main" id="{1B8BF976-2432-035E-5149-67009508DC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53954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2702"/>
    </mc:Choice>
    <mc:Fallback xmlns="">
      <p:transition spd="slow" advTm="172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97" name="Rectangle 3080">
            <a:extLst>
              <a:ext uri="{FF2B5EF4-FFF2-40B4-BE49-F238E27FC236}">
                <a16:creationId xmlns:a16="http://schemas.microsoft.com/office/drawing/2014/main" id="{9839F48F-792E-4152-8C4F-A85E8E164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3082">
            <a:extLst>
              <a:ext uri="{FF2B5EF4-FFF2-40B4-BE49-F238E27FC236}">
                <a16:creationId xmlns:a16="http://schemas.microsoft.com/office/drawing/2014/main" id="{2C5780D9-FE4F-41A6-9ADD-49DD3BC0D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99" name="Group 3084">
            <a:extLst>
              <a:ext uri="{FF2B5EF4-FFF2-40B4-BE49-F238E27FC236}">
                <a16:creationId xmlns:a16="http://schemas.microsoft.com/office/drawing/2014/main" id="{374AAF90-A14F-4E81-9C35-BBE5629936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7560115" cy="5149101"/>
            <a:chOff x="632237" y="482171"/>
            <a:chExt cx="7560115" cy="5149101"/>
          </a:xfrm>
        </p:grpSpPr>
        <p:sp>
          <p:nvSpPr>
            <p:cNvPr id="3100" name="Rectangle 3085">
              <a:extLst>
                <a:ext uri="{FF2B5EF4-FFF2-40B4-BE49-F238E27FC236}">
                  <a16:creationId xmlns:a16="http://schemas.microsoft.com/office/drawing/2014/main" id="{F5F7F1D9-309E-444D-A96B-D2849853D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7560115"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01" name="Rectangle 3086">
              <a:extLst>
                <a:ext uri="{FF2B5EF4-FFF2-40B4-BE49-F238E27FC236}">
                  <a16:creationId xmlns:a16="http://schemas.microsoft.com/office/drawing/2014/main" id="{D275A5C2-621A-4CFA-A9D8-6D250C5DC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102" name="Picture 3088">
            <a:extLst>
              <a:ext uri="{FF2B5EF4-FFF2-40B4-BE49-F238E27FC236}">
                <a16:creationId xmlns:a16="http://schemas.microsoft.com/office/drawing/2014/main" id="{525776B7-95F8-4B28-A7C1-40280D5397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l="-116" t="474" r="75094" b="36564"/>
          <a:stretch/>
        </p:blipFill>
        <p:spPr>
          <a:xfrm>
            <a:off x="8669363" y="643464"/>
            <a:ext cx="2852928" cy="155448"/>
          </a:xfrm>
          <a:prstGeom prst="rect">
            <a:avLst/>
          </a:prstGeom>
          <a:noFill/>
          <a:ln>
            <a:noFill/>
          </a:ln>
        </p:spPr>
      </p:pic>
      <p:sp>
        <p:nvSpPr>
          <p:cNvPr id="3105" name="Rectangle 3090">
            <a:extLst>
              <a:ext uri="{FF2B5EF4-FFF2-40B4-BE49-F238E27FC236}">
                <a16:creationId xmlns:a16="http://schemas.microsoft.com/office/drawing/2014/main" id="{4B5E87A8-3F68-473F-9447-EFF19511A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497" y="977099"/>
            <a:ext cx="6597725" cy="4136205"/>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DD1B7D-3E02-F613-A673-D391BD679531}"/>
              </a:ext>
            </a:extLst>
          </p:cNvPr>
          <p:cNvPicPr>
            <a:picLocks noChangeAspect="1"/>
          </p:cNvPicPr>
          <p:nvPr/>
        </p:nvPicPr>
        <p:blipFill rotWithShape="1">
          <a:blip r:embed="rId6"/>
          <a:srcRect l="20346" r="22604" b="2"/>
          <a:stretch/>
        </p:blipFill>
        <p:spPr>
          <a:xfrm>
            <a:off x="1457179" y="1123508"/>
            <a:ext cx="2011292" cy="1842032"/>
          </a:xfrm>
          <a:prstGeom prst="rect">
            <a:avLst/>
          </a:prstGeom>
        </p:spPr>
      </p:pic>
      <p:pic>
        <p:nvPicPr>
          <p:cNvPr id="3076" name="Picture 4">
            <a:extLst>
              <a:ext uri="{FF2B5EF4-FFF2-40B4-BE49-F238E27FC236}">
                <a16:creationId xmlns:a16="http://schemas.microsoft.com/office/drawing/2014/main" id="{51DCC1AF-D277-1341-35BB-78D1DACF0CC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309" r="18456"/>
          <a:stretch/>
        </p:blipFill>
        <p:spPr bwMode="auto">
          <a:xfrm>
            <a:off x="1447146" y="3131195"/>
            <a:ext cx="2034907" cy="184738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ealthy Eating - Emotionally Healthy Schools">
            <a:extLst>
              <a:ext uri="{FF2B5EF4-FFF2-40B4-BE49-F238E27FC236}">
                <a16:creationId xmlns:a16="http://schemas.microsoft.com/office/drawing/2014/main" id="{86404D75-CA6A-FE89-7A5A-D3F1E3B4F7E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2223" r="-1" b="13929"/>
          <a:stretch/>
        </p:blipFill>
        <p:spPr bwMode="auto">
          <a:xfrm>
            <a:off x="3822554" y="2003371"/>
            <a:ext cx="3712861" cy="20910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F545F18-6833-0FDD-E922-841532126BED}"/>
              </a:ext>
            </a:extLst>
          </p:cNvPr>
          <p:cNvSpPr>
            <a:spLocks noGrp="1"/>
          </p:cNvSpPr>
          <p:nvPr>
            <p:ph idx="1"/>
          </p:nvPr>
        </p:nvSpPr>
        <p:spPr>
          <a:xfrm>
            <a:off x="8680960" y="2164760"/>
            <a:ext cx="2852975" cy="2983583"/>
          </a:xfrm>
        </p:spPr>
        <p:txBody>
          <a:bodyPr>
            <a:normAutofit/>
          </a:bodyPr>
          <a:lstStyle/>
          <a:p>
            <a:pPr>
              <a:lnSpc>
                <a:spcPct val="110000"/>
              </a:lnSpc>
            </a:pPr>
            <a:r>
              <a:rPr lang="en-GB"/>
              <a:t>(NSMC, 2023)</a:t>
            </a:r>
          </a:p>
          <a:p>
            <a:pPr>
              <a:lnSpc>
                <a:spcPct val="110000"/>
              </a:lnSpc>
            </a:pPr>
            <a:r>
              <a:rPr lang="en-GB"/>
              <a:t>(Public Health England, 2018)</a:t>
            </a:r>
          </a:p>
          <a:p>
            <a:pPr>
              <a:lnSpc>
                <a:spcPct val="110000"/>
              </a:lnSpc>
            </a:pPr>
            <a:r>
              <a:rPr lang="en-GB"/>
              <a:t>(Public Health England, 2021)</a:t>
            </a:r>
          </a:p>
          <a:p>
            <a:pPr>
              <a:lnSpc>
                <a:spcPct val="110000"/>
              </a:lnSpc>
            </a:pPr>
            <a:r>
              <a:rPr lang="en-GB"/>
              <a:t>(National Health Service, 2021)</a:t>
            </a:r>
          </a:p>
        </p:txBody>
      </p:sp>
      <p:pic>
        <p:nvPicPr>
          <p:cNvPr id="3106" name="Picture 3092">
            <a:extLst>
              <a:ext uri="{FF2B5EF4-FFF2-40B4-BE49-F238E27FC236}">
                <a16:creationId xmlns:a16="http://schemas.microsoft.com/office/drawing/2014/main" id="{05559AC7-B977-4798-9AE3-0B8193AA78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3107" name="Straight Connector 3094">
            <a:extLst>
              <a:ext uri="{FF2B5EF4-FFF2-40B4-BE49-F238E27FC236}">
                <a16:creationId xmlns:a16="http://schemas.microsoft.com/office/drawing/2014/main" id="{DDA42CBE-FDB1-47BB-981A-70EC0A7ADB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5" name="Audio 34">
            <a:hlinkClick r:id="" action="ppaction://media"/>
            <a:extLst>
              <a:ext uri="{FF2B5EF4-FFF2-40B4-BE49-F238E27FC236}">
                <a16:creationId xmlns:a16="http://schemas.microsoft.com/office/drawing/2014/main" id="{32FFB0B8-8D79-F90C-B08E-E314E6F1389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7232626"/>
      </p:ext>
    </p:extLst>
  </p:cSld>
  <p:clrMapOvr>
    <a:masterClrMapping/>
  </p:clrMapOvr>
  <mc:AlternateContent xmlns:mc="http://schemas.openxmlformats.org/markup-compatibility/2006" xmlns:p14="http://schemas.microsoft.com/office/powerpoint/2010/main">
    <mc:Choice Requires="p14">
      <p:transition spd="slow" p14:dur="2000" advTm="160530"/>
    </mc:Choice>
    <mc:Fallback xmlns="">
      <p:transition spd="slow" advTm="160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243" name="Rectangle 4242">
            <a:extLst>
              <a:ext uri="{FF2B5EF4-FFF2-40B4-BE49-F238E27FC236}">
                <a16:creationId xmlns:a16="http://schemas.microsoft.com/office/drawing/2014/main" id="{0FDC4C6B-3CCB-40A2-85E7-A17A4F9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45" name="Rectangle 4244">
            <a:extLst>
              <a:ext uri="{FF2B5EF4-FFF2-40B4-BE49-F238E27FC236}">
                <a16:creationId xmlns:a16="http://schemas.microsoft.com/office/drawing/2014/main" id="{D783E2B0-5F35-4713-9AA5-ECF5BE515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47" name="Picture 4246">
            <a:extLst>
              <a:ext uri="{FF2B5EF4-FFF2-40B4-BE49-F238E27FC236}">
                <a16:creationId xmlns:a16="http://schemas.microsoft.com/office/drawing/2014/main" id="{10EBDF1E-A21F-4CD2-8901-73040EA12C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
        <p:nvSpPr>
          <p:cNvPr id="12" name="Content Placeholder 11">
            <a:extLst>
              <a:ext uri="{FF2B5EF4-FFF2-40B4-BE49-F238E27FC236}">
                <a16:creationId xmlns:a16="http://schemas.microsoft.com/office/drawing/2014/main" id="{C1DEBD9D-9922-224C-CAAE-1F330DC93E5B}"/>
              </a:ext>
            </a:extLst>
          </p:cNvPr>
          <p:cNvSpPr>
            <a:spLocks noGrp="1"/>
          </p:cNvSpPr>
          <p:nvPr>
            <p:ph idx="1"/>
          </p:nvPr>
        </p:nvSpPr>
        <p:spPr>
          <a:xfrm>
            <a:off x="1121029" y="2167151"/>
            <a:ext cx="5864018" cy="3299194"/>
          </a:xfrm>
        </p:spPr>
        <p:txBody>
          <a:bodyPr>
            <a:normAutofit/>
          </a:bodyPr>
          <a:lstStyle/>
          <a:p>
            <a:pPr defTabSz="457200">
              <a:spcBef>
                <a:spcPts val="0"/>
              </a:spcBef>
              <a:buClrTx/>
              <a:buSzTx/>
              <a:defRPr/>
            </a:pPr>
            <a:r>
              <a:rPr kumimoji="0" lang="en-GB" b="0" i="0" u="none" strike="noStrike" kern="1200" cap="none" spc="0" normalizeH="0" baseline="0" noProof="0">
                <a:ln>
                  <a:noFill/>
                </a:ln>
                <a:effectLst/>
                <a:uLnTx/>
                <a:uFillTx/>
                <a:latin typeface="Calibri" panose="020F0502020204030204"/>
                <a:ea typeface="+mn-ea"/>
                <a:cs typeface="+mn-cs"/>
              </a:rPr>
              <a:t>(GoodtoKnow, 2020)</a:t>
            </a:r>
          </a:p>
          <a:p>
            <a:pPr marL="0" indent="0" defTabSz="457200">
              <a:spcBef>
                <a:spcPts val="0"/>
              </a:spcBef>
              <a:buClrTx/>
              <a:buSzTx/>
              <a:buNone/>
              <a:defRPr/>
            </a:pPr>
            <a:endParaRPr kumimoji="0" lang="en-GB" b="0" i="0" u="none" strike="noStrike" kern="1200" cap="none" spc="0" normalizeH="0" baseline="0" noProof="0">
              <a:ln>
                <a:noFill/>
              </a:ln>
              <a:effectLst/>
              <a:uLnTx/>
              <a:uFillTx/>
              <a:latin typeface="Calibri" panose="020F0502020204030204"/>
              <a:ea typeface="+mn-ea"/>
              <a:cs typeface="+mn-cs"/>
            </a:endParaRPr>
          </a:p>
          <a:p>
            <a:pPr defTabSz="457200">
              <a:spcBef>
                <a:spcPts val="0"/>
              </a:spcBef>
              <a:buClrTx/>
              <a:buSzTx/>
              <a:defRPr/>
            </a:pPr>
            <a:r>
              <a:rPr lang="en-GB">
                <a:latin typeface="Calibri" panose="020F0502020204030204"/>
              </a:rPr>
              <a:t>(</a:t>
            </a:r>
            <a:r>
              <a:rPr kumimoji="0" lang="en-GB" b="0" i="0" u="none" strike="noStrike" kern="1200" cap="none" spc="0" normalizeH="0" baseline="0" noProof="0">
                <a:ln>
                  <a:noFill/>
                </a:ln>
                <a:effectLst/>
                <a:uLnTx/>
                <a:uFillTx/>
                <a:latin typeface="Calibri" panose="020F0502020204030204"/>
                <a:ea typeface="+mn-ea"/>
                <a:cs typeface="+mn-cs"/>
              </a:rPr>
              <a:t>Slimming World 2020)</a:t>
            </a:r>
          </a:p>
          <a:p>
            <a:pPr defTabSz="457200">
              <a:spcBef>
                <a:spcPts val="0"/>
              </a:spcBef>
              <a:buClrTx/>
              <a:buSzTx/>
              <a:defRPr/>
            </a:pPr>
            <a:endParaRPr kumimoji="0" lang="en-GB" b="0" i="0" u="none" strike="noStrike" kern="1200" cap="none" spc="0" normalizeH="0" baseline="0" noProof="0">
              <a:ln>
                <a:noFill/>
              </a:ln>
              <a:effectLst/>
              <a:uLnTx/>
              <a:uFillTx/>
              <a:latin typeface="Calibri" panose="020F0502020204030204"/>
              <a:ea typeface="+mn-ea"/>
              <a:cs typeface="+mn-cs"/>
            </a:endParaRPr>
          </a:p>
          <a:p>
            <a:pPr defTabSz="457200">
              <a:spcBef>
                <a:spcPts val="0"/>
              </a:spcBef>
              <a:buClrTx/>
              <a:buSzTx/>
              <a:defRPr/>
            </a:pPr>
            <a:r>
              <a:rPr kumimoji="0" lang="en-GB" b="0" i="0" u="none" strike="noStrike" kern="1200" cap="none" spc="0" normalizeH="0" baseline="0" noProof="0">
                <a:ln>
                  <a:noFill/>
                </a:ln>
                <a:effectLst/>
                <a:uLnTx/>
                <a:uFillTx/>
                <a:latin typeface="Calibri" panose="020F0502020204030204"/>
                <a:ea typeface="+mn-ea"/>
                <a:cs typeface="+mn-cs"/>
              </a:rPr>
              <a:t>(Seitz, Streit, and Davidson, 2022)</a:t>
            </a:r>
          </a:p>
          <a:p>
            <a:pPr defTabSz="457200">
              <a:spcBef>
                <a:spcPts val="0"/>
              </a:spcBef>
              <a:buClrTx/>
              <a:buSzTx/>
              <a:defRPr/>
            </a:pPr>
            <a:endParaRPr kumimoji="0" lang="en-GB" b="0" i="0" u="none" strike="noStrike" kern="1200" cap="none" spc="0" normalizeH="0" baseline="0" noProof="0">
              <a:ln>
                <a:noFill/>
              </a:ln>
              <a:effectLst/>
              <a:uLnTx/>
              <a:uFillTx/>
              <a:latin typeface="Calibri" panose="020F0502020204030204"/>
              <a:ea typeface="+mn-ea"/>
              <a:cs typeface="+mn-cs"/>
            </a:endParaRPr>
          </a:p>
          <a:p>
            <a:pPr defTabSz="457200">
              <a:spcBef>
                <a:spcPts val="0"/>
              </a:spcBef>
              <a:buClrTx/>
              <a:buSzTx/>
              <a:defRPr/>
            </a:pPr>
            <a:r>
              <a:rPr lang="en-GB">
                <a:latin typeface="Calibri" panose="020F0502020204030204"/>
              </a:rPr>
              <a:t>(</a:t>
            </a:r>
            <a:r>
              <a:rPr kumimoji="0" lang="en-GB" b="0" i="0" u="none" strike="noStrike" kern="1200" cap="none" spc="0" normalizeH="0" baseline="0" noProof="0">
                <a:ln>
                  <a:noFill/>
                </a:ln>
                <a:effectLst/>
                <a:uLnTx/>
                <a:uFillTx/>
                <a:latin typeface="Calibri" panose="020F0502020204030204"/>
                <a:ea typeface="+mn-ea"/>
                <a:cs typeface="+mn-cs"/>
              </a:rPr>
              <a:t>Wells, 2023)</a:t>
            </a:r>
          </a:p>
          <a:p>
            <a:pPr marL="0" indent="0">
              <a:buNone/>
            </a:pPr>
            <a:endParaRPr lang="en-GB"/>
          </a:p>
        </p:txBody>
      </p:sp>
      <p:grpSp>
        <p:nvGrpSpPr>
          <p:cNvPr id="4249" name="Group 4248">
            <a:extLst>
              <a:ext uri="{FF2B5EF4-FFF2-40B4-BE49-F238E27FC236}">
                <a16:creationId xmlns:a16="http://schemas.microsoft.com/office/drawing/2014/main" id="{4D0290EB-52DE-4CA6-A77C-0BD9AC84FB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4250" name="Rectangle 4249">
              <a:extLst>
                <a:ext uri="{FF2B5EF4-FFF2-40B4-BE49-F238E27FC236}">
                  <a16:creationId xmlns:a16="http://schemas.microsoft.com/office/drawing/2014/main" id="{5DFC1AC2-F2EE-4F4A-A094-FCC7CBB2B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251" name="Rectangle 4250">
              <a:extLst>
                <a:ext uri="{FF2B5EF4-FFF2-40B4-BE49-F238E27FC236}">
                  <a16:creationId xmlns:a16="http://schemas.microsoft.com/office/drawing/2014/main" id="{D0DFB6BD-60F6-46D4-A81C-D406B73DE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100" name="Picture 4" descr="A big THANK YOU to you! | Slimming World Blog">
            <a:extLst>
              <a:ext uri="{FF2B5EF4-FFF2-40B4-BE49-F238E27FC236}">
                <a16:creationId xmlns:a16="http://schemas.microsoft.com/office/drawing/2014/main" id="{586EF501-3067-9E04-C2EA-52D7A87F854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0893" r="3" b="22989"/>
          <a:stretch/>
        </p:blipFill>
        <p:spPr bwMode="auto">
          <a:xfrm>
            <a:off x="8116373" y="1116344"/>
            <a:ext cx="2799103" cy="1850789"/>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Welcome to Slimming World | Achieve your weight loss dreams">
            <a:extLst>
              <a:ext uri="{FF2B5EF4-FFF2-40B4-BE49-F238E27FC236}">
                <a16:creationId xmlns:a16="http://schemas.microsoft.com/office/drawing/2014/main" id="{89DED1F7-3F7B-8E01-C4D1-619DE1C811B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938" b="-1"/>
          <a:stretch/>
        </p:blipFill>
        <p:spPr bwMode="auto">
          <a:xfrm>
            <a:off x="8116373" y="3131726"/>
            <a:ext cx="2799103" cy="1850790"/>
          </a:xfrm>
          <a:prstGeom prst="rect">
            <a:avLst/>
          </a:prstGeom>
          <a:noFill/>
          <a:extLst>
            <a:ext uri="{909E8E84-426E-40DD-AFC4-6F175D3DCCD1}">
              <a14:hiddenFill xmlns:a14="http://schemas.microsoft.com/office/drawing/2010/main">
                <a:solidFill>
                  <a:srgbClr val="FFFFFF"/>
                </a:solidFill>
              </a14:hiddenFill>
            </a:ext>
          </a:extLst>
        </p:spPr>
      </p:pic>
      <p:pic>
        <p:nvPicPr>
          <p:cNvPr id="4259" name="Picture 4252">
            <a:extLst>
              <a:ext uri="{FF2B5EF4-FFF2-40B4-BE49-F238E27FC236}">
                <a16:creationId xmlns:a16="http://schemas.microsoft.com/office/drawing/2014/main" id="{6273A5C5-1915-455A-B4AD-2E1EA446C9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4260" name="Straight Connector 4254">
            <a:extLst>
              <a:ext uri="{FF2B5EF4-FFF2-40B4-BE49-F238E27FC236}">
                <a16:creationId xmlns:a16="http://schemas.microsoft.com/office/drawing/2014/main" id="{7B15AAEB-3914-44C1-9D32-17B29089F8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109" name="Audio 4108">
            <a:hlinkClick r:id="" action="ppaction://media"/>
            <a:extLst>
              <a:ext uri="{FF2B5EF4-FFF2-40B4-BE49-F238E27FC236}">
                <a16:creationId xmlns:a16="http://schemas.microsoft.com/office/drawing/2014/main" id="{E4B3C9C6-B3A6-0542-943D-4B3132B5999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4611274"/>
      </p:ext>
    </p:extLst>
  </p:cSld>
  <p:clrMapOvr>
    <a:masterClrMapping/>
  </p:clrMapOvr>
  <mc:AlternateContent xmlns:mc="http://schemas.openxmlformats.org/markup-compatibility/2006" xmlns:p14="http://schemas.microsoft.com/office/powerpoint/2010/main">
    <mc:Choice Requires="p14">
      <p:transition spd="slow" p14:dur="2000" advTm="121838"/>
    </mc:Choice>
    <mc:Fallback xmlns="">
      <p:transition spd="slow" advTm="121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0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0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B13EE355-0D4C-4D91-8AE1-2876567D1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25" name="Rectangle 24">
            <a:extLst>
              <a:ext uri="{FF2B5EF4-FFF2-40B4-BE49-F238E27FC236}">
                <a16:creationId xmlns:a16="http://schemas.microsoft.com/office/drawing/2014/main" id="{A01B9BFB-0E23-404F-936C-2681B3883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CA188135-D6F0-4A77-85B9-2E45772B34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9" name="Picture 28">
            <a:extLst>
              <a:ext uri="{FF2B5EF4-FFF2-40B4-BE49-F238E27FC236}">
                <a16:creationId xmlns:a16="http://schemas.microsoft.com/office/drawing/2014/main" id="{8FB62CA7-7168-452A-8E46-BFE14ECFBF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p:nvSpPr>
          <p:cNvPr id="2" name="Title 1">
            <a:extLst>
              <a:ext uri="{FF2B5EF4-FFF2-40B4-BE49-F238E27FC236}">
                <a16:creationId xmlns:a16="http://schemas.microsoft.com/office/drawing/2014/main" id="{13BC3F18-7D67-1A30-5647-2939C7258731}"/>
              </a:ext>
            </a:extLst>
          </p:cNvPr>
          <p:cNvSpPr>
            <a:spLocks noGrp="1"/>
          </p:cNvSpPr>
          <p:nvPr>
            <p:ph type="title"/>
          </p:nvPr>
        </p:nvSpPr>
        <p:spPr>
          <a:xfrm>
            <a:off x="1130270" y="953324"/>
            <a:ext cx="9603275" cy="1049235"/>
          </a:xfrm>
        </p:spPr>
        <p:txBody>
          <a:bodyPr vert="horz" lIns="91440" tIns="45720" rIns="91440" bIns="45720" rtlCol="0" anchor="t">
            <a:normAutofit/>
          </a:bodyPr>
          <a:lstStyle/>
          <a:p>
            <a:r>
              <a:rPr lang="en-US" u="none" strike="noStrike"/>
              <a:t>Where are the barriers to digital technology?</a:t>
            </a:r>
            <a:endParaRPr lang="en-US"/>
          </a:p>
        </p:txBody>
      </p:sp>
      <p:pic>
        <p:nvPicPr>
          <p:cNvPr id="7" name="Content Placeholder 6">
            <a:extLst>
              <a:ext uri="{FF2B5EF4-FFF2-40B4-BE49-F238E27FC236}">
                <a16:creationId xmlns:a16="http://schemas.microsoft.com/office/drawing/2014/main" id="{581A760F-3413-5C4B-5D97-B13957639E5D}"/>
              </a:ext>
            </a:extLst>
          </p:cNvPr>
          <p:cNvPicPr>
            <a:picLocks noGrp="1" noChangeAspect="1"/>
          </p:cNvPicPr>
          <p:nvPr>
            <p:ph sz="half" idx="1"/>
          </p:nvPr>
        </p:nvPicPr>
        <p:blipFill rotWithShape="1">
          <a:blip r:embed="rId7"/>
          <a:stretch/>
        </p:blipFill>
        <p:spPr>
          <a:xfrm>
            <a:off x="472068" y="1509520"/>
            <a:ext cx="6601767" cy="4317794"/>
          </a:xfrm>
          <a:prstGeom prst="rect">
            <a:avLst/>
          </a:prstGeom>
        </p:spPr>
      </p:pic>
      <p:sp>
        <p:nvSpPr>
          <p:cNvPr id="12" name="TextBox 11">
            <a:extLst>
              <a:ext uri="{FF2B5EF4-FFF2-40B4-BE49-F238E27FC236}">
                <a16:creationId xmlns:a16="http://schemas.microsoft.com/office/drawing/2014/main" id="{D42E206D-243F-4EA8-9D55-7B84597A77BB}"/>
              </a:ext>
            </a:extLst>
          </p:cNvPr>
          <p:cNvSpPr txBox="1"/>
          <p:nvPr/>
        </p:nvSpPr>
        <p:spPr>
          <a:xfrm>
            <a:off x="493275" y="5904676"/>
            <a:ext cx="1688236" cy="266078"/>
          </a:xfrm>
          <a:prstGeom prst="rect">
            <a:avLst/>
          </a:prstGeom>
        </p:spPr>
        <p:txBody>
          <a:bodyPr vert="horz" lIns="91440" tIns="45720" rIns="91440" bIns="45720" rtlCol="0" anchor="t">
            <a:normAutofit fontScale="40000" lnSpcReduction="20000"/>
          </a:bodyPr>
          <a:lstStyle/>
          <a:p>
            <a:pPr indent="-178308" defTabSz="713232">
              <a:lnSpc>
                <a:spcPct val="120000"/>
              </a:lnSpc>
              <a:spcAft>
                <a:spcPts val="468"/>
              </a:spcAft>
              <a:buClr>
                <a:schemeClr val="accent1"/>
              </a:buClr>
              <a:buSzPct val="100000"/>
              <a:buFont typeface="Arial" panose="020B0604020202020204" pitchFamily="34" charset="0"/>
              <a:buChar char="•"/>
            </a:pPr>
            <a:r>
              <a:rPr lang="en-US" sz="1700" kern="1200">
                <a:solidFill>
                  <a:schemeClr val="tx1"/>
                </a:solidFill>
                <a:latin typeface="+mn-lt"/>
                <a:ea typeface="+mn-ea"/>
                <a:cs typeface="+mn-cs"/>
              </a:rPr>
              <a:t>(Good Things Foundation, 2021a) </a:t>
            </a:r>
            <a:endParaRPr lang="en-US" sz="1700"/>
          </a:p>
        </p:txBody>
      </p:sp>
      <p:sp>
        <p:nvSpPr>
          <p:cNvPr id="4" name="Content Placeholder 3">
            <a:extLst>
              <a:ext uri="{FF2B5EF4-FFF2-40B4-BE49-F238E27FC236}">
                <a16:creationId xmlns:a16="http://schemas.microsoft.com/office/drawing/2014/main" id="{56DA7C8B-BEC6-0724-80C7-DC5394579FC3}"/>
              </a:ext>
            </a:extLst>
          </p:cNvPr>
          <p:cNvSpPr>
            <a:spLocks noGrp="1"/>
          </p:cNvSpPr>
          <p:nvPr>
            <p:ph sz="half" idx="2"/>
          </p:nvPr>
        </p:nvSpPr>
        <p:spPr>
          <a:xfrm>
            <a:off x="7358943" y="2156971"/>
            <a:ext cx="4504872" cy="3670342"/>
          </a:xfrm>
        </p:spPr>
        <p:txBody>
          <a:bodyPr/>
          <a:lstStyle/>
          <a:p>
            <a:r>
              <a:rPr lang="en-GB"/>
              <a:t>(AgeUK, 2021)</a:t>
            </a:r>
          </a:p>
          <a:p>
            <a:r>
              <a:rPr lang="en-GB"/>
              <a:t>(Good Things Foundation, 2021b)</a:t>
            </a:r>
          </a:p>
          <a:p>
            <a:r>
              <a:rPr lang="en-GB"/>
              <a:t>(office for National Statistics, 2019)</a:t>
            </a:r>
          </a:p>
          <a:p>
            <a:r>
              <a:rPr lang="en-GB"/>
              <a:t>(Mohammed, 2019)</a:t>
            </a:r>
          </a:p>
          <a:p>
            <a:r>
              <a:rPr lang="en-GB"/>
              <a:t>(National Health Service Digital, 2023)</a:t>
            </a:r>
          </a:p>
          <a:p>
            <a:r>
              <a:rPr lang="en-GB"/>
              <a:t>(ScienceDaily, 2021)</a:t>
            </a:r>
          </a:p>
          <a:p>
            <a:r>
              <a:rPr lang="en-GB"/>
              <a:t>(Welsh Government, 2023)</a:t>
            </a:r>
          </a:p>
        </p:txBody>
      </p:sp>
      <p:pic>
        <p:nvPicPr>
          <p:cNvPr id="142" name="Audio 141">
            <a:hlinkClick r:id="" action="ppaction://media"/>
            <a:extLst>
              <a:ext uri="{FF2B5EF4-FFF2-40B4-BE49-F238E27FC236}">
                <a16:creationId xmlns:a16="http://schemas.microsoft.com/office/drawing/2014/main" id="{ACE8DC8E-6F33-BAB4-CB83-10885AABA24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6455865"/>
      </p:ext>
    </p:extLst>
  </p:cSld>
  <p:clrMapOvr>
    <a:masterClrMapping/>
  </p:clrMapOvr>
  <mc:AlternateContent xmlns:mc="http://schemas.openxmlformats.org/markup-compatibility/2006" xmlns:p14="http://schemas.microsoft.com/office/powerpoint/2010/main">
    <mc:Choice Requires="p14">
      <p:transition spd="slow" p14:dur="2000" advTm="269399"/>
    </mc:Choice>
    <mc:Fallback xmlns="">
      <p:transition spd="slow" advTm="269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65" name="Picture 64">
            <a:extLst>
              <a:ext uri="{FF2B5EF4-FFF2-40B4-BE49-F238E27FC236}">
                <a16:creationId xmlns:a16="http://schemas.microsoft.com/office/drawing/2014/main" id="{E8690AC4-C9C4-4944-A98C-B1D32992D6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67" name="Rectangle 66">
            <a:extLst>
              <a:ext uri="{FF2B5EF4-FFF2-40B4-BE49-F238E27FC236}">
                <a16:creationId xmlns:a16="http://schemas.microsoft.com/office/drawing/2014/main" id="{86F828BE-4D4E-43F9-AC35-0209B5190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9" name="Straight Connector 68">
            <a:extLst>
              <a:ext uri="{FF2B5EF4-FFF2-40B4-BE49-F238E27FC236}">
                <a16:creationId xmlns:a16="http://schemas.microsoft.com/office/drawing/2014/main" id="{10BAB604-20D4-431F-ADD8-754BB7992A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71" name="Picture 70">
            <a:extLst>
              <a:ext uri="{FF2B5EF4-FFF2-40B4-BE49-F238E27FC236}">
                <a16:creationId xmlns:a16="http://schemas.microsoft.com/office/drawing/2014/main" id="{C821979E-9A93-4880-80B5-D60B75C191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73" name="Rectangle 72">
            <a:extLst>
              <a:ext uri="{FF2B5EF4-FFF2-40B4-BE49-F238E27FC236}">
                <a16:creationId xmlns:a16="http://schemas.microsoft.com/office/drawing/2014/main" id="{D3F196F4-A988-40DF-899A-EC29C4221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B8B3238-C65F-4148-9B84-4D22282CF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B92A0-1989-5D32-558F-58B5CC0085A9}"/>
              </a:ext>
            </a:extLst>
          </p:cNvPr>
          <p:cNvSpPr>
            <a:spLocks noGrp="1"/>
          </p:cNvSpPr>
          <p:nvPr>
            <p:ph type="title"/>
          </p:nvPr>
        </p:nvSpPr>
        <p:spPr>
          <a:xfrm>
            <a:off x="592853" y="445158"/>
            <a:ext cx="10962751" cy="919667"/>
          </a:xfrm>
        </p:spPr>
        <p:txBody>
          <a:bodyPr vert="horz" lIns="91440" tIns="45720" rIns="91440" bIns="0" rtlCol="0" anchor="b">
            <a:normAutofit fontScale="90000"/>
          </a:bodyPr>
          <a:lstStyle/>
          <a:p>
            <a:r>
              <a:rPr lang="en-GB" sz="3600"/>
              <a:t>How can digital technology be used while reducing its limitations?</a:t>
            </a:r>
            <a:endParaRPr lang="en-US" sz="3600"/>
          </a:p>
        </p:txBody>
      </p:sp>
      <p:pic>
        <p:nvPicPr>
          <p:cNvPr id="4" name="Content Placeholder 3">
            <a:extLst>
              <a:ext uri="{FF2B5EF4-FFF2-40B4-BE49-F238E27FC236}">
                <a16:creationId xmlns:a16="http://schemas.microsoft.com/office/drawing/2014/main" id="{25DA5EDB-15E8-A1BA-BD7E-FE5DEF960FC4}"/>
              </a:ext>
            </a:extLst>
          </p:cNvPr>
          <p:cNvPicPr>
            <a:picLocks noGrp="1" noChangeAspect="1"/>
          </p:cNvPicPr>
          <p:nvPr>
            <p:ph idx="1"/>
          </p:nvPr>
        </p:nvPicPr>
        <p:blipFill rotWithShape="1">
          <a:blip r:embed="rId7"/>
          <a:srcRect t="14471" r="1" b="21347"/>
          <a:stretch/>
        </p:blipFill>
        <p:spPr>
          <a:xfrm>
            <a:off x="0" y="1533367"/>
            <a:ext cx="5657913" cy="3701720"/>
          </a:xfrm>
          <a:prstGeom prst="rect">
            <a:avLst/>
          </a:prstGeom>
        </p:spPr>
      </p:pic>
      <p:pic>
        <p:nvPicPr>
          <p:cNvPr id="9" name="Picture 8" descr="Graphical user interface&#10;&#10;Description automatically generated with medium confidence">
            <a:extLst>
              <a:ext uri="{FF2B5EF4-FFF2-40B4-BE49-F238E27FC236}">
                <a16:creationId xmlns:a16="http://schemas.microsoft.com/office/drawing/2014/main" id="{9610C521-FBF9-D0D7-28D6-A8C034E4EA77}"/>
              </a:ext>
            </a:extLst>
          </p:cNvPr>
          <p:cNvPicPr>
            <a:picLocks noChangeAspect="1"/>
          </p:cNvPicPr>
          <p:nvPr/>
        </p:nvPicPr>
        <p:blipFill>
          <a:blip r:embed="rId8"/>
          <a:stretch>
            <a:fillRect/>
          </a:stretch>
        </p:blipFill>
        <p:spPr>
          <a:xfrm>
            <a:off x="6095849" y="972522"/>
            <a:ext cx="5822282" cy="4277303"/>
          </a:xfrm>
          <a:prstGeom prst="rect">
            <a:avLst/>
          </a:prstGeom>
        </p:spPr>
      </p:pic>
      <p:pic>
        <p:nvPicPr>
          <p:cNvPr id="77" name="Picture 76">
            <a:extLst>
              <a:ext uri="{FF2B5EF4-FFF2-40B4-BE49-F238E27FC236}">
                <a16:creationId xmlns:a16="http://schemas.microsoft.com/office/drawing/2014/main" id="{CFDC6AB1-03A5-4D20-ACE0-4957616E74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79" name="Straight Connector 78">
            <a:extLst>
              <a:ext uri="{FF2B5EF4-FFF2-40B4-BE49-F238E27FC236}">
                <a16:creationId xmlns:a16="http://schemas.microsoft.com/office/drawing/2014/main" id="{EB77A0BE-690A-4522-A429-39E717A173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E8AA420E-2A37-90DA-68F7-2A7DB0759080}"/>
              </a:ext>
            </a:extLst>
          </p:cNvPr>
          <p:cNvSpPr txBox="1"/>
          <p:nvPr/>
        </p:nvSpPr>
        <p:spPr>
          <a:xfrm>
            <a:off x="5930632" y="5235086"/>
            <a:ext cx="1266093" cy="366853"/>
          </a:xfrm>
          <a:prstGeom prst="rect">
            <a:avLst/>
          </a:prstGeom>
          <a:noFill/>
        </p:spPr>
        <p:txBody>
          <a:bodyPr wrap="square">
            <a:spAutoFit/>
          </a:bodyPr>
          <a:lstStyle/>
          <a:p>
            <a:r>
              <a:rPr lang="en-GB"/>
              <a:t> </a:t>
            </a:r>
            <a:r>
              <a:rPr lang="en-GB" sz="1400"/>
              <a:t>(</a:t>
            </a:r>
            <a:r>
              <a:rPr lang="en-GB" sz="1000"/>
              <a:t>Online G3; 2021</a:t>
            </a:r>
            <a:r>
              <a:rPr lang="en-GB" sz="1400"/>
              <a:t>)</a:t>
            </a:r>
          </a:p>
        </p:txBody>
      </p:sp>
      <p:sp>
        <p:nvSpPr>
          <p:cNvPr id="16" name="TextBox 15">
            <a:extLst>
              <a:ext uri="{FF2B5EF4-FFF2-40B4-BE49-F238E27FC236}">
                <a16:creationId xmlns:a16="http://schemas.microsoft.com/office/drawing/2014/main" id="{EBF68D1B-045B-A0AD-BE7E-725054233AB4}"/>
              </a:ext>
            </a:extLst>
          </p:cNvPr>
          <p:cNvSpPr txBox="1"/>
          <p:nvPr/>
        </p:nvSpPr>
        <p:spPr>
          <a:xfrm>
            <a:off x="110531" y="5365070"/>
            <a:ext cx="2411604" cy="246221"/>
          </a:xfrm>
          <a:prstGeom prst="rect">
            <a:avLst/>
          </a:prstGeom>
          <a:noFill/>
        </p:spPr>
        <p:txBody>
          <a:bodyPr wrap="square">
            <a:spAutoFit/>
          </a:bodyPr>
          <a:lstStyle/>
          <a:p>
            <a:r>
              <a:rPr lang="en-GB" sz="1000"/>
              <a:t> (Community Clip Art Gallery Mode; 2022]</a:t>
            </a:r>
          </a:p>
        </p:txBody>
      </p:sp>
      <p:sp>
        <p:nvSpPr>
          <p:cNvPr id="23" name="TextBox 22">
            <a:extLst>
              <a:ext uri="{FF2B5EF4-FFF2-40B4-BE49-F238E27FC236}">
                <a16:creationId xmlns:a16="http://schemas.microsoft.com/office/drawing/2014/main" id="{44063FD6-4781-5042-4DBC-66AC35A53DB1}"/>
              </a:ext>
            </a:extLst>
          </p:cNvPr>
          <p:cNvSpPr txBox="1"/>
          <p:nvPr/>
        </p:nvSpPr>
        <p:spPr>
          <a:xfrm>
            <a:off x="110531" y="5775549"/>
            <a:ext cx="7164475" cy="369332"/>
          </a:xfrm>
          <a:prstGeom prst="rect">
            <a:avLst/>
          </a:prstGeom>
          <a:noFill/>
        </p:spPr>
        <p:txBody>
          <a:bodyPr wrap="square">
            <a:spAutoFit/>
          </a:bodyPr>
          <a:lstStyle/>
          <a:p>
            <a:r>
              <a:rPr lang="en-GB"/>
              <a:t>(HM Courts &amp; Tribunal Service, 2023; Sadreddin, Ahuja and Chan, 2020) </a:t>
            </a:r>
          </a:p>
        </p:txBody>
      </p:sp>
      <p:pic>
        <p:nvPicPr>
          <p:cNvPr id="32" name="Audio 31">
            <a:hlinkClick r:id="" action="ppaction://media"/>
            <a:extLst>
              <a:ext uri="{FF2B5EF4-FFF2-40B4-BE49-F238E27FC236}">
                <a16:creationId xmlns:a16="http://schemas.microsoft.com/office/drawing/2014/main" id="{D0227752-C167-B56E-DB63-47C2ED95F31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9410364"/>
      </p:ext>
    </p:extLst>
  </p:cSld>
  <p:clrMapOvr>
    <a:masterClrMapping/>
  </p:clrMapOvr>
  <mc:AlternateContent xmlns:mc="http://schemas.openxmlformats.org/markup-compatibility/2006" xmlns:p14="http://schemas.microsoft.com/office/powerpoint/2010/main">
    <mc:Choice Requires="p14">
      <p:transition spd="slow" p14:dur="2000" advTm="109334"/>
    </mc:Choice>
    <mc:Fallback xmlns="">
      <p:transition spd="slow" advTm="109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6C4AC067-D504-471C-8EA7-D3CB990B8D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42" name="Rectangle 41">
            <a:extLst>
              <a:ext uri="{FF2B5EF4-FFF2-40B4-BE49-F238E27FC236}">
                <a16:creationId xmlns:a16="http://schemas.microsoft.com/office/drawing/2014/main" id="{C5725D68-8A0E-415C-AF7F-3771B66B9A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4" name="Straight Connector 43">
            <a:extLst>
              <a:ext uri="{FF2B5EF4-FFF2-40B4-BE49-F238E27FC236}">
                <a16:creationId xmlns:a16="http://schemas.microsoft.com/office/drawing/2014/main" id="{6BE714B4-F36E-4926-93B3-190E5EC13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6" name="Picture 45">
            <a:extLst>
              <a:ext uri="{FF2B5EF4-FFF2-40B4-BE49-F238E27FC236}">
                <a16:creationId xmlns:a16="http://schemas.microsoft.com/office/drawing/2014/main" id="{6C6CF9F7-5642-4F7B-8A15-C78EA0AB9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pic>
        <p:nvPicPr>
          <p:cNvPr id="33" name="Picture 4" descr="Yellow question mark">
            <a:extLst>
              <a:ext uri="{FF2B5EF4-FFF2-40B4-BE49-F238E27FC236}">
                <a16:creationId xmlns:a16="http://schemas.microsoft.com/office/drawing/2014/main" id="{7B00DB5E-BD12-9F11-57F0-B3316260701D}"/>
              </a:ext>
            </a:extLst>
          </p:cNvPr>
          <p:cNvPicPr>
            <a:picLocks noChangeAspect="1"/>
          </p:cNvPicPr>
          <p:nvPr/>
        </p:nvPicPr>
        <p:blipFill rotWithShape="1">
          <a:blip r:embed="rId4"/>
          <a:srcRect r="-1" b="6247"/>
          <a:stretch/>
        </p:blipFill>
        <p:spPr>
          <a:xfrm>
            <a:off x="2" y="10"/>
            <a:ext cx="12191695" cy="6857990"/>
          </a:xfrm>
          <a:prstGeom prst="rect">
            <a:avLst/>
          </a:prstGeom>
        </p:spPr>
      </p:pic>
      <p:sp>
        <p:nvSpPr>
          <p:cNvPr id="48" name="Rectangle 47">
            <a:extLst>
              <a:ext uri="{FF2B5EF4-FFF2-40B4-BE49-F238E27FC236}">
                <a16:creationId xmlns:a16="http://schemas.microsoft.com/office/drawing/2014/main" id="{5CE1FC6C-751F-472D-8863-A8B1B8716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786" y="4754483"/>
            <a:ext cx="5610646" cy="1601330"/>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4202F-F759-9346-03E7-E1C681B4D9D2}"/>
              </a:ext>
            </a:extLst>
          </p:cNvPr>
          <p:cNvSpPr>
            <a:spLocks noGrp="1"/>
          </p:cNvSpPr>
          <p:nvPr>
            <p:ph type="title"/>
          </p:nvPr>
        </p:nvSpPr>
        <p:spPr>
          <a:xfrm>
            <a:off x="807512" y="5239131"/>
            <a:ext cx="5279490" cy="960087"/>
          </a:xfrm>
        </p:spPr>
        <p:txBody>
          <a:bodyPr vert="horz" lIns="91440" tIns="45720" rIns="91440" bIns="45720" rtlCol="0" anchor="b">
            <a:normAutofit/>
          </a:bodyPr>
          <a:lstStyle/>
          <a:p>
            <a:pPr algn="r"/>
            <a:r>
              <a:rPr lang="en-US">
                <a:solidFill>
                  <a:srgbClr val="FFFFFE"/>
                </a:solidFill>
              </a:rPr>
              <a:t>ANY Questions?</a:t>
            </a:r>
          </a:p>
        </p:txBody>
      </p:sp>
      <p:pic>
        <p:nvPicPr>
          <p:cNvPr id="50" name="Picture 49">
            <a:extLst>
              <a:ext uri="{FF2B5EF4-FFF2-40B4-BE49-F238E27FC236}">
                <a16:creationId xmlns:a16="http://schemas.microsoft.com/office/drawing/2014/main" id="{44CD46F4-E248-476E-A118-0888CF77E6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53440" b="36564"/>
          <a:stretch/>
        </p:blipFill>
        <p:spPr>
          <a:xfrm>
            <a:off x="773642" y="4920257"/>
            <a:ext cx="5321808" cy="155448"/>
          </a:xfrm>
          <a:prstGeom prst="rect">
            <a:avLst/>
          </a:prstGeom>
          <a:noFill/>
          <a:ln>
            <a:noFill/>
          </a:ln>
        </p:spPr>
      </p:pic>
    </p:spTree>
    <p:extLst>
      <p:ext uri="{BB962C8B-B14F-4D97-AF65-F5344CB8AC3E}">
        <p14:creationId xmlns:p14="http://schemas.microsoft.com/office/powerpoint/2010/main" val="1414315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C032EF-8521-F3DA-7C03-D64575EBBF5A}"/>
              </a:ext>
            </a:extLst>
          </p:cNvPr>
          <p:cNvSpPr txBox="1"/>
          <p:nvPr/>
        </p:nvSpPr>
        <p:spPr>
          <a:xfrm>
            <a:off x="133815" y="78059"/>
            <a:ext cx="11842595" cy="5909310"/>
          </a:xfrm>
          <a:prstGeom prst="rect">
            <a:avLst/>
          </a:prstGeom>
          <a:noFill/>
        </p:spPr>
        <p:txBody>
          <a:bodyPr wrap="square">
            <a:spAutoFit/>
          </a:bodyPr>
          <a:lstStyle/>
          <a:p>
            <a:pPr>
              <a:spcBef>
                <a:spcPts val="0"/>
              </a:spcBef>
              <a:spcAft>
                <a:spcPts val="0"/>
              </a:spcAft>
            </a:pPr>
            <a:r>
              <a:rPr lang="en-GB" sz="3200" u="sng" dirty="0">
                <a:solidFill>
                  <a:srgbClr val="0E101A"/>
                </a:solidFill>
              </a:rPr>
              <a:t>References </a:t>
            </a:r>
          </a:p>
          <a:p>
            <a:pPr>
              <a:spcBef>
                <a:spcPts val="0"/>
              </a:spcBef>
              <a:spcAft>
                <a:spcPts val="0"/>
              </a:spcAft>
            </a:pPr>
            <a:endParaRPr lang="en-GB" dirty="0">
              <a:solidFill>
                <a:srgbClr val="0E101A"/>
              </a:solidFill>
              <a:effectLst/>
            </a:endParaRPr>
          </a:p>
          <a:p>
            <a:pPr>
              <a:spcBef>
                <a:spcPts val="0"/>
              </a:spcBef>
              <a:spcAft>
                <a:spcPts val="0"/>
              </a:spcAft>
            </a:pPr>
            <a:endParaRPr lang="en-GB" sz="1200" b="0" i="0" dirty="0">
              <a:solidFill>
                <a:srgbClr val="000000"/>
              </a:solidFill>
              <a:effectLst/>
            </a:endParaRPr>
          </a:p>
          <a:p>
            <a:pPr>
              <a:spcBef>
                <a:spcPts val="0"/>
              </a:spcBef>
              <a:spcAft>
                <a:spcPts val="0"/>
              </a:spcAft>
            </a:pPr>
            <a:r>
              <a:rPr lang="en-GB" sz="1200" b="0" i="0" dirty="0" err="1">
                <a:solidFill>
                  <a:srgbClr val="000000"/>
                </a:solidFill>
                <a:effectLst/>
                <a:latin typeface="Arial" panose="020B0604020202020204" pitchFamily="34" charset="0"/>
                <a:cs typeface="Arial" panose="020B0604020202020204" pitchFamily="34" charset="0"/>
              </a:rPr>
              <a:t>AgeUK</a:t>
            </a:r>
            <a:r>
              <a:rPr lang="en-GB" sz="1200" b="0" i="0" dirty="0">
                <a:solidFill>
                  <a:srgbClr val="000000"/>
                </a:solidFill>
                <a:effectLst/>
                <a:latin typeface="Arial" panose="020B0604020202020204" pitchFamily="34" charset="0"/>
                <a:cs typeface="Arial" panose="020B0604020202020204" pitchFamily="34" charset="0"/>
              </a:rPr>
              <a:t> (2021)  </a:t>
            </a:r>
            <a:r>
              <a:rPr lang="en-GB" sz="1200" b="0" i="1" dirty="0">
                <a:solidFill>
                  <a:srgbClr val="000000"/>
                </a:solidFill>
                <a:effectLst/>
                <a:latin typeface="Arial" panose="020B0604020202020204" pitchFamily="34" charset="0"/>
                <a:cs typeface="Arial" panose="020B0604020202020204" pitchFamily="34" charset="0"/>
              </a:rPr>
              <a:t>Nearly Two Million over-75s in England Are Still Digitally Excluded in a COVID-19 World | Press Release</a:t>
            </a:r>
            <a:r>
              <a:rPr lang="en-GB" sz="1200" b="0" i="0" dirty="0">
                <a:solidFill>
                  <a:srgbClr val="000000"/>
                </a:solidFill>
                <a:effectLst/>
                <a:latin typeface="Arial" panose="020B0604020202020204" pitchFamily="34" charset="0"/>
                <a:cs typeface="Arial" panose="020B0604020202020204" pitchFamily="34" charset="0"/>
              </a:rPr>
              <a:t>.  Age UK. Available at: https://www.ageuk.org.uk/latest-press/articles/2021/nearly-two-million-over-75s-in-england-are-still-digitally-excluded--in-a-covid-19-world/ (Accessed: 17 March 2023). </a:t>
            </a:r>
          </a:p>
          <a:p>
            <a:pPr>
              <a:spcBef>
                <a:spcPts val="0"/>
              </a:spcBef>
              <a:spcAft>
                <a:spcPts val="0"/>
              </a:spcAft>
            </a:pPr>
            <a:endParaRPr lang="en-GB" sz="1200" dirty="0">
              <a:solidFill>
                <a:srgbClr val="0E101A"/>
              </a:solidFill>
              <a:latin typeface="Arial" panose="020B0604020202020204" pitchFamily="34" charset="0"/>
              <a:cs typeface="Arial" panose="020B0604020202020204" pitchFamily="34" charset="0"/>
            </a:endParaRPr>
          </a:p>
          <a:p>
            <a:pPr>
              <a:spcBef>
                <a:spcPts val="0"/>
              </a:spcBef>
              <a:spcAft>
                <a:spcPts val="0"/>
              </a:spcAft>
            </a:pPr>
            <a:r>
              <a:rPr lang="en-GB" sz="1200" dirty="0">
                <a:solidFill>
                  <a:srgbClr val="0E101A"/>
                </a:solidFill>
                <a:effectLst/>
                <a:latin typeface="Arial" panose="020B0604020202020204" pitchFamily="34" charset="0"/>
                <a:cs typeface="Arial" panose="020B0604020202020204" pitchFamily="34" charset="0"/>
              </a:rPr>
              <a:t>Causelabs (2021) </a:t>
            </a:r>
            <a:r>
              <a:rPr lang="en-GB" sz="1200" i="1" dirty="0">
                <a:solidFill>
                  <a:srgbClr val="0E101A"/>
                </a:solidFill>
                <a:effectLst/>
                <a:latin typeface="Arial" panose="020B0604020202020204" pitchFamily="34" charset="0"/>
                <a:cs typeface="Arial" panose="020B0604020202020204" pitchFamily="34" charset="0"/>
              </a:rPr>
              <a:t>Using Technology to Build Community. </a:t>
            </a:r>
            <a:r>
              <a:rPr lang="en-GB" sz="1200" dirty="0">
                <a:solidFill>
                  <a:srgbClr val="0E101A"/>
                </a:solidFill>
                <a:effectLst/>
                <a:latin typeface="Arial" panose="020B0604020202020204" pitchFamily="34" charset="0"/>
                <a:cs typeface="Arial" panose="020B0604020202020204" pitchFamily="34" charset="0"/>
              </a:rPr>
              <a:t>Available at: https://www.causelabs.com/post/using-technology-to-build-community/ (Accessed: 8 March 2023).</a:t>
            </a:r>
          </a:p>
          <a:p>
            <a:pPr>
              <a:spcBef>
                <a:spcPts val="0"/>
              </a:spcBef>
              <a:spcAft>
                <a:spcPts val="0"/>
              </a:spcAft>
            </a:pPr>
            <a:endParaRPr lang="en-GB" sz="1200" dirty="0">
              <a:solidFill>
                <a:srgbClr val="0E101A"/>
              </a:solidFill>
              <a:effectLst/>
              <a:latin typeface="Arial" panose="020B0604020202020204" pitchFamily="34" charset="0"/>
              <a:cs typeface="Arial" panose="020B0604020202020204" pitchFamily="34" charset="0"/>
            </a:endParaRPr>
          </a:p>
          <a:p>
            <a:pPr algn="l"/>
            <a:r>
              <a:rPr lang="en-GB" sz="1200" dirty="0">
                <a:solidFill>
                  <a:srgbClr val="000000"/>
                </a:solidFill>
                <a:latin typeface="Arial" panose="020B0604020202020204" pitchFamily="34" charset="0"/>
                <a:cs typeface="Arial" panose="020B0604020202020204" pitchFamily="34" charset="0"/>
              </a:rPr>
              <a:t>Central and Digital and Data Office</a:t>
            </a:r>
            <a:r>
              <a:rPr lang="en-GB" sz="1200" b="0" i="0" dirty="0">
                <a:solidFill>
                  <a:srgbClr val="000000"/>
                </a:solidFill>
                <a:effectLst/>
                <a:latin typeface="Arial" panose="020B0604020202020204" pitchFamily="34" charset="0"/>
                <a:cs typeface="Arial" panose="020B0604020202020204" pitchFamily="34" charset="0"/>
              </a:rPr>
              <a:t> (2017) </a:t>
            </a:r>
            <a:r>
              <a:rPr lang="en-GB" sz="1200" b="0" i="1" dirty="0">
                <a:solidFill>
                  <a:srgbClr val="000000"/>
                </a:solidFill>
                <a:effectLst/>
                <a:latin typeface="Arial" panose="020B0604020202020204" pitchFamily="34" charset="0"/>
                <a:cs typeface="Arial" panose="020B0604020202020204" pitchFamily="34" charset="0"/>
              </a:rPr>
              <a:t>Community development handbook</a:t>
            </a:r>
            <a:r>
              <a:rPr lang="en-GB" sz="1200" b="0" i="0" dirty="0">
                <a:solidFill>
                  <a:srgbClr val="000000"/>
                </a:solidFill>
                <a:effectLst/>
                <a:latin typeface="Arial" panose="020B0604020202020204" pitchFamily="34" charset="0"/>
                <a:cs typeface="Arial" panose="020B0604020202020204" pitchFamily="34" charset="0"/>
              </a:rPr>
              <a:t>.  Available at: https://www.gov.uk/government/publications/community-development-handbook/community-development-handbook#what-to-start-with (Accessed 22 Mar. 2023).</a:t>
            </a:r>
          </a:p>
          <a:p>
            <a:pPr algn="l"/>
            <a:r>
              <a:rPr lang="en-GB" sz="1200" b="0" i="0" dirty="0">
                <a:solidFill>
                  <a:srgbClr val="000000"/>
                </a:solidFill>
                <a:effectLst/>
                <a:latin typeface="Arial" panose="020B0604020202020204" pitchFamily="34" charset="0"/>
                <a:cs typeface="Arial" panose="020B0604020202020204" pitchFamily="34" charset="0"/>
              </a:rPr>
              <a:t>‌</a:t>
            </a:r>
          </a:p>
          <a:p>
            <a:pPr>
              <a:spcBef>
                <a:spcPts val="0"/>
              </a:spcBef>
              <a:spcAft>
                <a:spcPts val="0"/>
              </a:spcAft>
            </a:pPr>
            <a:endParaRPr lang="en-GB" sz="1200" dirty="0">
              <a:solidFill>
                <a:srgbClr val="0E101A"/>
              </a:solidFill>
              <a:effectLst/>
              <a:latin typeface="Arial" panose="020B0604020202020204" pitchFamily="34" charset="0"/>
              <a:cs typeface="Arial" panose="020B0604020202020204" pitchFamily="34" charset="0"/>
            </a:endParaRPr>
          </a:p>
          <a:p>
            <a:pPr>
              <a:spcBef>
                <a:spcPts val="0"/>
              </a:spcBef>
              <a:spcAft>
                <a:spcPts val="0"/>
              </a:spcAft>
            </a:pPr>
            <a:r>
              <a:rPr lang="en-GB" sz="1200" b="0" i="0" dirty="0">
                <a:effectLst/>
                <a:latin typeface="Arial" panose="020B0604020202020204" pitchFamily="34" charset="0"/>
                <a:cs typeface="Arial" panose="020B0604020202020204" pitchFamily="34" charset="0"/>
              </a:rPr>
              <a:t>Community Clip Art Gallery Mode (2020) </a:t>
            </a:r>
            <a:r>
              <a:rPr lang="en-GB" sz="1200" b="0" i="1" dirty="0">
                <a:effectLst/>
                <a:latin typeface="Arial" panose="020B0604020202020204" pitchFamily="34" charset="0"/>
                <a:cs typeface="Arial" panose="020B0604020202020204" pitchFamily="34" charset="0"/>
              </a:rPr>
              <a:t>Community Clip Art. </a:t>
            </a:r>
            <a:r>
              <a:rPr lang="en-GB" sz="1200" b="0" i="0" dirty="0">
                <a:effectLst/>
                <a:latin typeface="Arial" panose="020B0604020202020204" pitchFamily="34" charset="0"/>
                <a:cs typeface="Arial" panose="020B0604020202020204" pitchFamily="34" charset="0"/>
              </a:rPr>
              <a:t>Available at: </a:t>
            </a:r>
            <a:r>
              <a:rPr lang="en-GB" sz="1200" b="0" i="0" dirty="0">
                <a:solidFill>
                  <a:srgbClr val="000000"/>
                </a:solidFill>
                <a:effectLst/>
                <a:latin typeface="Arial" panose="020B0604020202020204" pitchFamily="34" charset="0"/>
                <a:cs typeface="Arial" panose="020B0604020202020204" pitchFamily="34" charset="0"/>
              </a:rPr>
              <a:t>https://cgreen.beauty/Community-Clip-Art (Accessed: 20 March 2023).</a:t>
            </a:r>
          </a:p>
          <a:p>
            <a:pPr>
              <a:spcBef>
                <a:spcPts val="0"/>
              </a:spcBef>
              <a:spcAft>
                <a:spcPts val="0"/>
              </a:spcAft>
            </a:pPr>
            <a:r>
              <a:rPr lang="en-GB" sz="1200" b="0" i="0" dirty="0">
                <a:solidFill>
                  <a:srgbClr val="000000"/>
                </a:solidFill>
                <a:effectLst/>
                <a:latin typeface="Arial" panose="020B0604020202020204" pitchFamily="34" charset="0"/>
                <a:cs typeface="Arial" panose="020B0604020202020204" pitchFamily="34" charset="0"/>
              </a:rPr>
              <a:t>  </a:t>
            </a:r>
            <a:endParaRPr lang="en-GB" sz="1200" dirty="0">
              <a:solidFill>
                <a:srgbClr val="0E101A"/>
              </a:solidFill>
              <a:effectLst/>
              <a:latin typeface="Arial" panose="020B0604020202020204" pitchFamily="34" charset="0"/>
              <a:cs typeface="Arial" panose="020B0604020202020204" pitchFamily="34" charset="0"/>
            </a:endParaRPr>
          </a:p>
          <a:p>
            <a:pPr>
              <a:spcBef>
                <a:spcPts val="0"/>
              </a:spcBef>
              <a:spcAft>
                <a:spcPts val="0"/>
              </a:spcAft>
            </a:pPr>
            <a:r>
              <a:rPr lang="en-GB" sz="1200" dirty="0">
                <a:solidFill>
                  <a:srgbClr val="0E101A"/>
                </a:solidFill>
                <a:effectLst/>
                <a:latin typeface="Arial" panose="020B0604020202020204" pitchFamily="34" charset="0"/>
                <a:cs typeface="Arial" panose="020B0604020202020204" pitchFamily="34" charset="0"/>
              </a:rPr>
              <a:t>‌Connelly, C. (2022) </a:t>
            </a:r>
            <a:r>
              <a:rPr lang="en-GB" sz="1200" i="1" dirty="0">
                <a:solidFill>
                  <a:srgbClr val="0E101A"/>
                </a:solidFill>
                <a:effectLst/>
                <a:latin typeface="Arial" panose="020B0604020202020204" pitchFamily="34" charset="0"/>
                <a:cs typeface="Arial" panose="020B0604020202020204" pitchFamily="34" charset="0"/>
              </a:rPr>
              <a:t>Technology in Communities: How Technology Can Enhance Communities</a:t>
            </a:r>
            <a:r>
              <a:rPr lang="en-GB" sz="1200" dirty="0">
                <a:solidFill>
                  <a:srgbClr val="0E101A"/>
                </a:solidFill>
                <a:effectLst/>
                <a:latin typeface="Arial" panose="020B0604020202020204" pitchFamily="34" charset="0"/>
                <a:cs typeface="Arial" panose="020B0604020202020204" pitchFamily="34" charset="0"/>
              </a:rPr>
              <a:t>. </a:t>
            </a:r>
            <a:r>
              <a:rPr lang="en-GB" sz="1200" dirty="0" err="1">
                <a:solidFill>
                  <a:srgbClr val="0E101A"/>
                </a:solidFill>
                <a:effectLst/>
                <a:latin typeface="Arial" panose="020B0604020202020204" pitchFamily="34" charset="0"/>
                <a:cs typeface="Arial" panose="020B0604020202020204" pitchFamily="34" charset="0"/>
              </a:rPr>
              <a:t>Siglets</a:t>
            </a:r>
            <a:r>
              <a:rPr lang="en-GB" sz="1200" dirty="0">
                <a:solidFill>
                  <a:srgbClr val="0E101A"/>
                </a:solidFill>
                <a:effectLst/>
                <a:latin typeface="Arial" panose="020B0604020202020204" pitchFamily="34" charset="0"/>
                <a:cs typeface="Arial" panose="020B0604020202020204" pitchFamily="34" charset="0"/>
              </a:rPr>
              <a:t>. Available at: https://www.siglets.com/technology-can-enhance-communities/(Accessed: 7 March 2023).</a:t>
            </a:r>
          </a:p>
          <a:p>
            <a:pPr>
              <a:spcBef>
                <a:spcPts val="0"/>
              </a:spcBef>
              <a:spcAft>
                <a:spcPts val="0"/>
              </a:spcAft>
            </a:pPr>
            <a:r>
              <a:rPr lang="en-GB" sz="1200" dirty="0">
                <a:solidFill>
                  <a:srgbClr val="0E101A"/>
                </a:solidFill>
                <a:effectLst/>
                <a:latin typeface="Arial" panose="020B0604020202020204" pitchFamily="34" charset="0"/>
                <a:cs typeface="Arial" panose="020B0604020202020204" pitchFamily="34" charset="0"/>
              </a:rPr>
              <a:t>‌</a:t>
            </a:r>
          </a:p>
          <a:p>
            <a:pPr>
              <a:spcBef>
                <a:spcPts val="0"/>
              </a:spcBef>
              <a:spcAft>
                <a:spcPts val="0"/>
              </a:spcAft>
            </a:pPr>
            <a:r>
              <a:rPr lang="en-GB" sz="1200" dirty="0">
                <a:solidFill>
                  <a:srgbClr val="0E101A"/>
                </a:solidFill>
                <a:effectLst/>
                <a:latin typeface="Arial" panose="020B0604020202020204" pitchFamily="34" charset="0"/>
                <a:cs typeface="Arial" panose="020B0604020202020204" pitchFamily="34" charset="0"/>
              </a:rPr>
              <a:t>Deeside.com. (2022) </a:t>
            </a:r>
            <a:r>
              <a:rPr lang="en-GB" sz="1200" i="1" dirty="0">
                <a:solidFill>
                  <a:srgbClr val="0E101A"/>
                </a:solidFill>
                <a:effectLst/>
                <a:latin typeface="Arial" panose="020B0604020202020204" pitchFamily="34" charset="0"/>
                <a:cs typeface="Arial" panose="020B0604020202020204" pitchFamily="34" charset="0"/>
              </a:rPr>
              <a:t>£13m package of funding as part of new plan to reduce and prevent obesity in Wales</a:t>
            </a:r>
            <a:r>
              <a:rPr lang="en-GB" sz="1200" dirty="0">
                <a:solidFill>
                  <a:srgbClr val="0E101A"/>
                </a:solidFill>
                <a:effectLst/>
                <a:latin typeface="Arial" panose="020B0604020202020204" pitchFamily="34" charset="0"/>
                <a:cs typeface="Arial" panose="020B0604020202020204" pitchFamily="34" charset="0"/>
              </a:rPr>
              <a:t>. Available at: https://www.deeside.com/13m-package-of-funding-as-part-of-new-plan-to-reduce-and-prevent-obesity-in-wales/ (Accessed: 8 March 2023).</a:t>
            </a:r>
          </a:p>
          <a:p>
            <a:pPr>
              <a:spcBef>
                <a:spcPts val="0"/>
              </a:spcBef>
              <a:spcAft>
                <a:spcPts val="0"/>
              </a:spcAft>
            </a:pPr>
            <a:endParaRPr lang="en-GB" sz="1200" dirty="0">
              <a:solidFill>
                <a:srgbClr val="0E101A"/>
              </a:solidFill>
              <a:effectLst/>
              <a:latin typeface="Arial" panose="020B0604020202020204" pitchFamily="34" charset="0"/>
              <a:cs typeface="Arial" panose="020B0604020202020204" pitchFamily="34" charset="0"/>
            </a:endParaRPr>
          </a:p>
          <a:p>
            <a:pPr>
              <a:spcBef>
                <a:spcPts val="0"/>
              </a:spcBef>
              <a:spcAft>
                <a:spcPts val="0"/>
              </a:spcAft>
            </a:pPr>
            <a:r>
              <a:rPr lang="en-GB" sz="1200" dirty="0">
                <a:solidFill>
                  <a:srgbClr val="0E101A"/>
                </a:solidFill>
                <a:effectLst/>
                <a:latin typeface="Arial" panose="020B0604020202020204" pitchFamily="34" charset="0"/>
                <a:cs typeface="Arial" panose="020B0604020202020204" pitchFamily="34" charset="0"/>
              </a:rPr>
              <a:t>Euromonitor International (2022) </a:t>
            </a:r>
            <a:r>
              <a:rPr lang="en-GB" sz="1200" i="1" dirty="0">
                <a:solidFill>
                  <a:srgbClr val="0E101A"/>
                </a:solidFill>
                <a:effectLst/>
                <a:latin typeface="Arial" panose="020B0604020202020204" pitchFamily="34" charset="0"/>
                <a:cs typeface="Arial" panose="020B0604020202020204" pitchFamily="34" charset="0"/>
              </a:rPr>
              <a:t>Fostering Wellbeing Through Digitalisation and Technology</a:t>
            </a:r>
            <a:r>
              <a:rPr lang="en-GB" sz="1200" dirty="0">
                <a:solidFill>
                  <a:srgbClr val="0E101A"/>
                </a:solidFill>
                <a:effectLst/>
                <a:latin typeface="Arial" panose="020B0604020202020204" pitchFamily="34" charset="0"/>
                <a:cs typeface="Arial" panose="020B0604020202020204" pitchFamily="34" charset="0"/>
              </a:rPr>
              <a:t>. Available at: https://www.euromonitor.com/article/fostering-wellbeing-through-digitalisation-and-technology (Accessed: 8 March 2023).</a:t>
            </a:r>
          </a:p>
          <a:p>
            <a:pPr>
              <a:spcBef>
                <a:spcPts val="0"/>
              </a:spcBef>
              <a:spcAft>
                <a:spcPts val="0"/>
              </a:spcAft>
            </a:pPr>
            <a:endParaRPr lang="en-GB" sz="1200" dirty="0">
              <a:solidFill>
                <a:srgbClr val="0E101A"/>
              </a:solidFill>
              <a:effectLst/>
              <a:latin typeface="Arial" panose="020B0604020202020204" pitchFamily="34" charset="0"/>
              <a:cs typeface="Arial" panose="020B0604020202020204" pitchFamily="34" charset="0"/>
            </a:endParaRPr>
          </a:p>
          <a:p>
            <a:pPr algn="l" rtl="0" fontAlgn="base"/>
            <a:r>
              <a:rPr lang="en-GB" sz="1200" b="0" i="0" dirty="0">
                <a:solidFill>
                  <a:srgbClr val="000000"/>
                </a:solidFill>
                <a:effectLst/>
                <a:latin typeface="Arial" panose="020B0604020202020204" pitchFamily="34" charset="0"/>
                <a:cs typeface="Arial" panose="020B0604020202020204" pitchFamily="34" charset="0"/>
              </a:rPr>
              <a:t>Good Things Foundation (2021a) </a:t>
            </a:r>
            <a:r>
              <a:rPr lang="en-GB" sz="1200" b="0" i="1" dirty="0">
                <a:solidFill>
                  <a:srgbClr val="000000"/>
                </a:solidFill>
                <a:effectLst/>
                <a:latin typeface="Arial" panose="020B0604020202020204" pitchFamily="34" charset="0"/>
                <a:cs typeface="Arial" panose="020B0604020202020204" pitchFamily="34" charset="0"/>
              </a:rPr>
              <a:t>Building a Digital Nation</a:t>
            </a:r>
            <a:r>
              <a:rPr lang="en-GB" sz="1200" b="0" i="0" dirty="0">
                <a:solidFill>
                  <a:srgbClr val="000000"/>
                </a:solidFill>
                <a:effectLst/>
                <a:latin typeface="Arial" panose="020B0604020202020204" pitchFamily="34" charset="0"/>
                <a:cs typeface="Arial" panose="020B0604020202020204" pitchFamily="34" charset="0"/>
              </a:rPr>
              <a:t>.  Available at: https://www.goodthingsfoundation.org/insights/building-a-digital-nation/ (Accessed: 17 March 2023).  </a:t>
            </a:r>
          </a:p>
          <a:p>
            <a:pPr algn="l" rtl="0" fontAlgn="base"/>
            <a:endParaRPr lang="en-GB" sz="1200" b="0" i="0" dirty="0">
              <a:solidFill>
                <a:srgbClr val="000000"/>
              </a:solidFill>
              <a:effectLst/>
              <a:latin typeface="Arial" panose="020B0604020202020204" pitchFamily="34" charset="0"/>
              <a:cs typeface="Arial" panose="020B0604020202020204" pitchFamily="34" charset="0"/>
            </a:endParaRPr>
          </a:p>
          <a:p>
            <a:pPr algn="l" rtl="0" fontAlgn="base"/>
            <a:r>
              <a:rPr lang="en-GB" sz="1200" b="0" i="0" dirty="0">
                <a:solidFill>
                  <a:srgbClr val="000000"/>
                </a:solidFill>
                <a:effectLst/>
                <a:latin typeface="Arial" panose="020B0604020202020204" pitchFamily="34" charset="0"/>
                <a:cs typeface="Arial" panose="020B0604020202020204" pitchFamily="34" charset="0"/>
              </a:rPr>
              <a:t>‌Good Things Foundation (2021b) </a:t>
            </a:r>
            <a:r>
              <a:rPr lang="en-GB" sz="1200" b="0" i="1" dirty="0">
                <a:solidFill>
                  <a:srgbClr val="000000"/>
                </a:solidFill>
                <a:effectLst/>
                <a:latin typeface="Arial" panose="020B0604020202020204" pitchFamily="34" charset="0"/>
                <a:cs typeface="Arial" panose="020B0604020202020204" pitchFamily="34" charset="0"/>
              </a:rPr>
              <a:t>The economic impact of digital inclusion in the UK</a:t>
            </a:r>
            <a:r>
              <a:rPr lang="en-GB" sz="1200" b="0" i="0" dirty="0">
                <a:solidFill>
                  <a:srgbClr val="000000"/>
                </a:solidFill>
                <a:effectLst/>
                <a:latin typeface="Arial" panose="020B0604020202020204" pitchFamily="34" charset="0"/>
                <a:cs typeface="Arial" panose="020B0604020202020204" pitchFamily="34" charset="0"/>
              </a:rPr>
              <a:t>. Available at: https://www.goodthingsfoundation.org/insights/the-economic-impact-of-digital-inclusion-in-the-uk/ (Accessed: 17 March 2023). </a:t>
            </a:r>
          </a:p>
          <a:p>
            <a:pPr>
              <a:spcBef>
                <a:spcPts val="0"/>
              </a:spcBef>
              <a:spcAft>
                <a:spcPts val="0"/>
              </a:spcAft>
            </a:pPr>
            <a:endParaRPr lang="en-GB" sz="1400" dirty="0">
              <a:solidFill>
                <a:srgbClr val="0E101A"/>
              </a:solidFill>
            </a:endParaRPr>
          </a:p>
          <a:p>
            <a:pPr>
              <a:spcBef>
                <a:spcPts val="0"/>
              </a:spcBef>
              <a:spcAft>
                <a:spcPts val="0"/>
              </a:spcAft>
            </a:pPr>
            <a:endParaRPr lang="en-GB" sz="1400" dirty="0">
              <a:solidFill>
                <a:srgbClr val="0E101A"/>
              </a:solidFill>
              <a:effectLst/>
            </a:endParaRPr>
          </a:p>
        </p:txBody>
      </p:sp>
    </p:spTree>
    <p:extLst>
      <p:ext uri="{BB962C8B-B14F-4D97-AF65-F5344CB8AC3E}">
        <p14:creationId xmlns:p14="http://schemas.microsoft.com/office/powerpoint/2010/main" val="1078276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47B739-6A26-4017-D504-E60CABE622C2}"/>
              </a:ext>
            </a:extLst>
          </p:cNvPr>
          <p:cNvSpPr txBox="1"/>
          <p:nvPr/>
        </p:nvSpPr>
        <p:spPr>
          <a:xfrm>
            <a:off x="193040" y="487680"/>
            <a:ext cx="11617960" cy="59708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Goodman, P. (2023) </a:t>
            </a:r>
            <a:r>
              <a:rPr kumimoji="0" lang="en-GB" sz="1200" b="0" i="1"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16 Advantages of Digital Technology</a:t>
            </a: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 Available at: https://turbofuture.com/computers/Advantages-of-Digital-Technology#:~:text=1%201.%20Social%20Connectivity%20Digital%20technology%20makes%20it (Accessed: 8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solidFill>
                <a:srgbClr val="0E101A"/>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GoodtoKnow (2020)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Slimming World blog: One mum’s VERY honest weight loss journey!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https://www.goodto.com/wellbeing/my-diet-diary-mum-slimming-world-diary-289995 (Accessed: 13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Arial" panose="020B0604020202020204" pitchFamily="34" charset="0"/>
                <a:cs typeface="Arial" panose="020B0604020202020204" pitchFamily="34" charset="0"/>
              </a:rPr>
              <a:t>HM Courts &amp; Tribunal service (2023) </a:t>
            </a:r>
            <a:r>
              <a:rPr lang="en-GB" sz="1200" b="0" i="1" dirty="0">
                <a:solidFill>
                  <a:srgbClr val="000000"/>
                </a:solidFill>
                <a:effectLst/>
                <a:latin typeface="Arial" panose="020B0604020202020204" pitchFamily="34" charset="0"/>
                <a:cs typeface="Arial" panose="020B0604020202020204" pitchFamily="34" charset="0"/>
              </a:rPr>
              <a:t>Fact sheet: National digital support service</a:t>
            </a:r>
            <a:r>
              <a:rPr lang="en-GB" sz="1200" b="0" i="0" dirty="0">
                <a:solidFill>
                  <a:srgbClr val="000000"/>
                </a:solidFill>
                <a:effectLst/>
                <a:latin typeface="Arial" panose="020B0604020202020204" pitchFamily="34" charset="0"/>
                <a:cs typeface="Arial" panose="020B0604020202020204" pitchFamily="34" charset="0"/>
              </a:rPr>
              <a:t>.  Available at: https://www.gov.uk/government/publications/hmcts-reform-infrastructure-and-enabling-services-fact-sheets/fact-sheet-national-digital-support-service (Accessed: 20 March 2023). </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solidFill>
                <a:srgbClr val="000000"/>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Arial" panose="020B0604020202020204" pitchFamily="34" charset="0"/>
                <a:cs typeface="Arial" panose="020B0604020202020204" pitchFamily="34" charset="0"/>
              </a:rPr>
              <a:t>J</a:t>
            </a:r>
            <a:r>
              <a:rPr kumimoji="0" lang="en-GB" sz="1200" b="0"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ohnson</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J. (2020) </a:t>
            </a:r>
            <a:r>
              <a:rPr kumimoji="0" lang="en-GB" sz="1200" b="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Negative effects of technology: what to know.</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Available at: https://www.medicalnewstoday.com/articles/negative-effects-of-technology (Accessed: 9 March 2023). </a:t>
            </a:r>
            <a:endPar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endParaRPr>
          </a:p>
          <a:p>
            <a:pPr>
              <a:spcBef>
                <a:spcPts val="0"/>
              </a:spcBef>
              <a:spcAft>
                <a:spcPts val="0"/>
              </a:spcAft>
            </a:pPr>
            <a:endParaRPr lang="en-GB" sz="1200" dirty="0">
              <a:solidFill>
                <a:srgbClr val="0E101A"/>
              </a:solidFill>
              <a:latin typeface="Arial" panose="020B0604020202020204" pitchFamily="34" charset="0"/>
              <a:cs typeface="Arial" panose="020B0604020202020204" pitchFamily="34" charset="0"/>
            </a:endParaRPr>
          </a:p>
          <a:p>
            <a:pPr>
              <a:spcBef>
                <a:spcPts val="0"/>
              </a:spcBef>
              <a:spcAft>
                <a:spcPts val="0"/>
              </a:spcAft>
            </a:pPr>
            <a:r>
              <a:rPr lang="en-GB" sz="1200" dirty="0">
                <a:solidFill>
                  <a:srgbClr val="0E101A"/>
                </a:solidFill>
                <a:effectLst/>
                <a:latin typeface="Arial" panose="020B0604020202020204" pitchFamily="34" charset="0"/>
                <a:cs typeface="Arial" panose="020B0604020202020204" pitchFamily="34" charset="0"/>
              </a:rPr>
              <a:t>Lowe, T. (2021) </a:t>
            </a:r>
            <a:r>
              <a:rPr lang="en-GB" sz="1200" i="1" dirty="0">
                <a:solidFill>
                  <a:srgbClr val="0E101A"/>
                </a:solidFill>
                <a:effectLst/>
                <a:latin typeface="Arial" panose="020B0604020202020204" pitchFamily="34" charset="0"/>
                <a:cs typeface="Arial" panose="020B0604020202020204" pitchFamily="34" charset="0"/>
              </a:rPr>
              <a:t>What is 'community' and why is it important?</a:t>
            </a:r>
            <a:r>
              <a:rPr lang="en-GB" sz="1200" dirty="0">
                <a:solidFill>
                  <a:srgbClr val="0E101A"/>
                </a:solidFill>
                <a:effectLst/>
                <a:latin typeface="Arial" panose="020B0604020202020204" pitchFamily="34" charset="0"/>
                <a:cs typeface="Arial" panose="020B0604020202020204" pitchFamily="34" charset="0"/>
              </a:rPr>
              <a:t> Available at: https://www.centreforpublicimpact.org/insights/what-is-community-and-why-is-it-important (Accessed: 8 March 2023).</a:t>
            </a:r>
          </a:p>
          <a:p>
            <a:pPr>
              <a:spcBef>
                <a:spcPts val="0"/>
              </a:spcBef>
              <a:spcAft>
                <a:spcPts val="0"/>
              </a:spcAft>
            </a:pPr>
            <a:endParaRPr lang="en-GB" sz="1200" dirty="0">
              <a:solidFill>
                <a:srgbClr val="0E101A"/>
              </a:solidFill>
              <a:latin typeface="Arial" panose="020B0604020202020204" pitchFamily="34" charset="0"/>
              <a:cs typeface="Arial" panose="020B0604020202020204" pitchFamily="34" charset="0"/>
            </a:endParaRPr>
          </a:p>
          <a:p>
            <a:pPr>
              <a:spcBef>
                <a:spcPts val="0"/>
              </a:spcBef>
              <a:spcAft>
                <a:spcPts val="0"/>
              </a:spcAft>
            </a:pPr>
            <a:r>
              <a:rPr lang="en-GB" sz="1200" b="0" i="0" dirty="0">
                <a:solidFill>
                  <a:srgbClr val="000000"/>
                </a:solidFill>
                <a:effectLst/>
                <a:latin typeface="Arial" panose="020B0604020202020204" pitchFamily="34" charset="0"/>
                <a:cs typeface="Arial" panose="020B0604020202020204" pitchFamily="34" charset="0"/>
              </a:rPr>
              <a:t>Lancaster University (2018) </a:t>
            </a:r>
            <a:r>
              <a:rPr lang="en-GB" sz="1200" b="0" i="1" dirty="0">
                <a:solidFill>
                  <a:srgbClr val="000000"/>
                </a:solidFill>
                <a:effectLst/>
                <a:latin typeface="Arial" panose="020B0604020202020204" pitchFamily="34" charset="0"/>
                <a:cs typeface="Arial" panose="020B0604020202020204" pitchFamily="34" charset="0"/>
              </a:rPr>
              <a:t>Why Some Older People Are Rejecting Digital Technologies</a:t>
            </a:r>
            <a:r>
              <a:rPr lang="en-GB" sz="1200" i="1" dirty="0">
                <a:solidFill>
                  <a:srgbClr val="000000"/>
                </a:solidFill>
                <a:latin typeface="Arial" panose="020B0604020202020204" pitchFamily="34" charset="0"/>
                <a:cs typeface="Arial" panose="020B0604020202020204" pitchFamily="34" charset="0"/>
              </a:rPr>
              <a:t>. </a:t>
            </a:r>
            <a:r>
              <a:rPr lang="en-GB" sz="1200" b="0" i="0" dirty="0">
                <a:solidFill>
                  <a:srgbClr val="000000"/>
                </a:solidFill>
                <a:effectLst/>
                <a:latin typeface="Arial" panose="020B0604020202020204" pitchFamily="34" charset="0"/>
                <a:cs typeface="Arial" panose="020B0604020202020204" pitchFamily="34" charset="0"/>
              </a:rPr>
              <a:t>Available at: https://www.sciencedaily.com/releases/2018/03/180312091715.htm (Accessed: 9 March 2023). </a:t>
            </a:r>
            <a:endParaRPr lang="en-GB" sz="1200" dirty="0">
              <a:solidFill>
                <a:srgbClr val="0E101A"/>
              </a:solidFill>
              <a:effectLst/>
              <a:latin typeface="Arial" panose="020B0604020202020204" pitchFamily="34" charset="0"/>
              <a:cs typeface="Arial" panose="020B0604020202020204" pitchFamily="34" charset="0"/>
            </a:endParaRPr>
          </a:p>
          <a:p>
            <a:pPr>
              <a:spcBef>
                <a:spcPts val="0"/>
              </a:spcBef>
              <a:spcAft>
                <a:spcPts val="0"/>
              </a:spcAft>
            </a:pPr>
            <a:r>
              <a:rPr lang="en-GB" sz="1200" dirty="0">
                <a:solidFill>
                  <a:srgbClr val="0E101A"/>
                </a:solidFill>
                <a:effectLst/>
                <a:latin typeface="Arial" panose="020B0604020202020204" pitchFamily="34" charset="0"/>
                <a:cs typeface="Arial" panose="020B0604020202020204" pitchFamily="34" charset="0"/>
              </a:rPr>
              <a:t>‌</a:t>
            </a:r>
          </a:p>
          <a:p>
            <a:pPr>
              <a:spcBef>
                <a:spcPts val="0"/>
              </a:spcBef>
              <a:spcAft>
                <a:spcPts val="0"/>
              </a:spcAft>
            </a:pPr>
            <a:r>
              <a:rPr lang="en-GB" sz="1200" dirty="0">
                <a:solidFill>
                  <a:srgbClr val="0E101A"/>
                </a:solidFill>
                <a:effectLst/>
                <a:latin typeface="Arial" panose="020B0604020202020204" pitchFamily="34" charset="0"/>
                <a:cs typeface="Arial" panose="020B0604020202020204" pitchFamily="34" charset="0"/>
              </a:rPr>
              <a:t>Mayo Clinic. (2021) </a:t>
            </a:r>
            <a:r>
              <a:rPr lang="en-GB" sz="1200" i="1" dirty="0">
                <a:solidFill>
                  <a:srgbClr val="0E101A"/>
                </a:solidFill>
                <a:effectLst/>
                <a:latin typeface="Arial" panose="020B0604020202020204" pitchFamily="34" charset="0"/>
                <a:cs typeface="Arial" panose="020B0604020202020204" pitchFamily="34" charset="0"/>
              </a:rPr>
              <a:t>Obesity - Symptoms and Causes</a:t>
            </a:r>
            <a:r>
              <a:rPr lang="en-GB" sz="1200" dirty="0">
                <a:solidFill>
                  <a:srgbClr val="0E101A"/>
                </a:solidFill>
                <a:effectLst/>
                <a:latin typeface="Arial" panose="020B0604020202020204" pitchFamily="34" charset="0"/>
                <a:cs typeface="Arial" panose="020B0604020202020204" pitchFamily="34" charset="0"/>
              </a:rPr>
              <a:t>. Available at: https://www.mayoclinic.org/diseases-conditions/obesity/symptoms-causes/syc-20375742 (Accessed: 7 March 2023).</a:t>
            </a:r>
          </a:p>
          <a:p>
            <a:pPr>
              <a:spcBef>
                <a:spcPts val="0"/>
              </a:spcBef>
              <a:spcAft>
                <a:spcPts val="0"/>
              </a:spcAft>
            </a:pPr>
            <a:endParaRPr lang="en-GB" sz="1200" dirty="0">
              <a:solidFill>
                <a:srgbClr val="0E101A"/>
              </a:solidFill>
              <a:latin typeface="Arial" panose="020B0604020202020204" pitchFamily="34" charset="0"/>
              <a:cs typeface="Arial" panose="020B0604020202020204" pitchFamily="34" charset="0"/>
            </a:endParaRPr>
          </a:p>
          <a:p>
            <a:pPr algn="l"/>
            <a:r>
              <a:rPr lang="en-GB" sz="1200" b="0" i="0" dirty="0">
                <a:solidFill>
                  <a:srgbClr val="000000"/>
                </a:solidFill>
                <a:effectLst/>
                <a:latin typeface="Arial" panose="020B0604020202020204" pitchFamily="34" charset="0"/>
                <a:cs typeface="Arial" panose="020B0604020202020204" pitchFamily="34" charset="0"/>
              </a:rPr>
              <a:t>Master, W. (2022) </a:t>
            </a:r>
            <a:r>
              <a:rPr lang="en-GB" sz="1200" b="0" i="1" dirty="0">
                <a:solidFill>
                  <a:srgbClr val="000000"/>
                </a:solidFill>
                <a:effectLst/>
                <a:latin typeface="Arial" panose="020B0604020202020204" pitchFamily="34" charset="0"/>
                <a:cs typeface="Arial" panose="020B0604020202020204" pitchFamily="34" charset="0"/>
              </a:rPr>
              <a:t>Community Development | Principle &amp; Examples</a:t>
            </a:r>
            <a:r>
              <a:rPr lang="en-GB" sz="1200" dirty="0">
                <a:solidFill>
                  <a:srgbClr val="000000"/>
                </a:solidFill>
                <a:latin typeface="Arial" panose="020B0604020202020204" pitchFamily="34" charset="0"/>
                <a:cs typeface="Arial" panose="020B0604020202020204" pitchFamily="34" charset="0"/>
              </a:rPr>
              <a:t>.</a:t>
            </a:r>
            <a:r>
              <a:rPr lang="en-GB" sz="1200" b="0" i="0" dirty="0">
                <a:solidFill>
                  <a:srgbClr val="000000"/>
                </a:solidFill>
                <a:effectLst/>
                <a:latin typeface="Arial" panose="020B0604020202020204" pitchFamily="34" charset="0"/>
                <a:cs typeface="Arial" panose="020B0604020202020204" pitchFamily="34" charset="0"/>
              </a:rPr>
              <a:t> Available at: https://www.future.edu/2022/10/community-development/#:~:text=The%20principles%20of%20community%20development%20can%20be%20listed (Accessed: 21 March 2023).</a:t>
            </a:r>
          </a:p>
          <a:p>
            <a:pPr algn="l"/>
            <a:r>
              <a:rPr lang="en-GB" sz="1200" b="0" i="0" dirty="0">
                <a:solidFill>
                  <a:srgbClr val="000000"/>
                </a:solidFill>
                <a:effectLst/>
                <a:latin typeface="Arial" panose="020B0604020202020204" pitchFamily="34" charset="0"/>
                <a:cs typeface="Arial" panose="020B0604020202020204" pitchFamily="34" charset="0"/>
              </a:rPr>
              <a:t>‌</a:t>
            </a:r>
          </a:p>
          <a:p>
            <a:pPr>
              <a:spcBef>
                <a:spcPts val="0"/>
              </a:spcBef>
              <a:spcAft>
                <a:spcPts val="0"/>
              </a:spcAft>
            </a:pPr>
            <a:r>
              <a:rPr lang="en-GB" sz="1200" b="0" i="0" dirty="0">
                <a:solidFill>
                  <a:srgbClr val="000000"/>
                </a:solidFill>
                <a:effectLst/>
                <a:latin typeface="Arial" panose="020B0604020202020204" pitchFamily="34" charset="0"/>
                <a:cs typeface="Arial" panose="020B0604020202020204" pitchFamily="34" charset="0"/>
              </a:rPr>
              <a:t>Mohammed, S. (2019) </a:t>
            </a:r>
            <a:r>
              <a:rPr lang="en-GB" sz="1200" b="0" i="1" dirty="0">
                <a:solidFill>
                  <a:srgbClr val="000000"/>
                </a:solidFill>
                <a:effectLst/>
                <a:latin typeface="Arial" panose="020B0604020202020204" pitchFamily="34" charset="0"/>
                <a:cs typeface="Arial" panose="020B0604020202020204" pitchFamily="34" charset="0"/>
              </a:rPr>
              <a:t>Is technology good or bad for learning?</a:t>
            </a:r>
            <a:r>
              <a:rPr lang="en-GB" sz="1200" b="0" i="0" dirty="0">
                <a:solidFill>
                  <a:srgbClr val="000000"/>
                </a:solidFill>
                <a:effectLst/>
                <a:latin typeface="Arial" panose="020B0604020202020204" pitchFamily="34" charset="0"/>
                <a:cs typeface="Arial" panose="020B0604020202020204" pitchFamily="34" charset="0"/>
              </a:rPr>
              <a:t> Available at: https://www.brookings.edu/blog/brown-center-chalkboard/2019/05/08/is-technology-good-or-bad-for-learning/ (Accessed: 17 March 2023). </a:t>
            </a:r>
            <a:endParaRPr lang="en-GB" sz="1200" dirty="0">
              <a:solidFill>
                <a:srgbClr val="0E101A"/>
              </a:solidFill>
              <a:effectLst/>
              <a:latin typeface="Arial" panose="020B0604020202020204" pitchFamily="34" charset="0"/>
              <a:cs typeface="Arial" panose="020B0604020202020204" pitchFamily="34" charset="0"/>
            </a:endParaRPr>
          </a:p>
          <a:p>
            <a:pPr algn="l"/>
            <a:endParaRPr lang="en-GB" sz="1200" dirty="0">
              <a:solidFill>
                <a:srgbClr val="0E101A"/>
              </a:solidFill>
              <a:latin typeface="Arial" panose="020B0604020202020204" pitchFamily="34" charset="0"/>
              <a:cs typeface="Arial" panose="020B0604020202020204" pitchFamily="34" charset="0"/>
            </a:endParaRPr>
          </a:p>
          <a:p>
            <a:pPr algn="l"/>
            <a:r>
              <a:rPr lang="en-GB" sz="1200" b="0" i="0" dirty="0">
                <a:solidFill>
                  <a:srgbClr val="000000"/>
                </a:solidFill>
                <a:effectLst/>
                <a:latin typeface="Arial" panose="020B0604020202020204" pitchFamily="34" charset="0"/>
                <a:cs typeface="Arial" panose="020B0604020202020204" pitchFamily="34" charset="0"/>
              </a:rPr>
              <a:t>National Health Service (2021) </a:t>
            </a:r>
            <a:r>
              <a:rPr lang="en-GB" sz="1200" b="0" i="1" dirty="0">
                <a:solidFill>
                  <a:srgbClr val="000000"/>
                </a:solidFill>
                <a:effectLst/>
                <a:latin typeface="Arial" panose="020B0604020202020204" pitchFamily="34" charset="0"/>
                <a:cs typeface="Arial" panose="020B0604020202020204" pitchFamily="34" charset="0"/>
              </a:rPr>
              <a:t>About and Contact - Healthier Families</a:t>
            </a:r>
            <a:r>
              <a:rPr lang="en-GB" sz="1200" b="0" i="0" dirty="0">
                <a:solidFill>
                  <a:srgbClr val="000000"/>
                </a:solidFill>
                <a:effectLst/>
                <a:latin typeface="Arial" panose="020B0604020202020204" pitchFamily="34" charset="0"/>
                <a:cs typeface="Arial" panose="020B0604020202020204" pitchFamily="34" charset="0"/>
              </a:rPr>
              <a:t>. Available at: https://www.nhs.uk/healthier-families/about-and-contact/ (Accessed: 10 March 2023).</a:t>
            </a:r>
          </a:p>
          <a:p>
            <a:pPr algn="l"/>
            <a:r>
              <a:rPr lang="en-GB" sz="1400" b="0" i="0" dirty="0">
                <a:solidFill>
                  <a:srgbClr val="000000"/>
                </a:solidFill>
                <a:effectLst/>
                <a:latin typeface="Calibri" panose="020F0502020204030204" pitchFamily="34" charset="0"/>
              </a:rPr>
              <a:t>‌</a:t>
            </a:r>
          </a:p>
          <a:p>
            <a:pPr>
              <a:spcBef>
                <a:spcPts val="0"/>
              </a:spcBef>
              <a:spcAft>
                <a:spcPts val="0"/>
              </a:spcAft>
            </a:pPr>
            <a:endParaRPr lang="en-GB" sz="1400" dirty="0">
              <a:solidFill>
                <a:srgbClr val="0E101A"/>
              </a:solidFill>
            </a:endParaRPr>
          </a:p>
          <a:p>
            <a:pPr>
              <a:spcBef>
                <a:spcPts val="0"/>
              </a:spcBef>
              <a:spcAft>
                <a:spcPts val="0"/>
              </a:spcAft>
            </a:pPr>
            <a:r>
              <a:rPr lang="en-GB" dirty="0">
                <a:solidFill>
                  <a:srgbClr val="0E101A"/>
                </a:solidFill>
                <a:effectLst/>
              </a:rPr>
              <a:t>‌</a:t>
            </a:r>
          </a:p>
        </p:txBody>
      </p:sp>
    </p:spTree>
    <p:extLst>
      <p:ext uri="{BB962C8B-B14F-4D97-AF65-F5344CB8AC3E}">
        <p14:creationId xmlns:p14="http://schemas.microsoft.com/office/powerpoint/2010/main" val="1294754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F2D1A9C-AD4E-9D79-719E-FD707FCE0141}"/>
              </a:ext>
            </a:extLst>
          </p:cNvPr>
          <p:cNvSpPr txBox="1"/>
          <p:nvPr/>
        </p:nvSpPr>
        <p:spPr>
          <a:xfrm>
            <a:off x="463899" y="403225"/>
            <a:ext cx="11264201" cy="590931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Arial" panose="020B0604020202020204" pitchFamily="34" charset="0"/>
                <a:cs typeface="Arial" panose="020B0604020202020204" pitchFamily="34" charset="0"/>
              </a:rPr>
              <a:t>National Health Service Digital (2023) </a:t>
            </a:r>
            <a:r>
              <a:rPr lang="en-GB" sz="1200" b="0" i="1" dirty="0">
                <a:solidFill>
                  <a:srgbClr val="000000"/>
                </a:solidFill>
                <a:effectLst/>
                <a:latin typeface="Arial" panose="020B0604020202020204" pitchFamily="34" charset="0"/>
                <a:cs typeface="Arial" panose="020B0604020202020204" pitchFamily="34" charset="0"/>
              </a:rPr>
              <a:t>What we mean by digital inclusion</a:t>
            </a:r>
            <a:r>
              <a:rPr lang="en-GB" sz="1200" b="0" i="0" dirty="0">
                <a:solidFill>
                  <a:srgbClr val="000000"/>
                </a:solidFill>
                <a:effectLst/>
                <a:latin typeface="Arial" panose="020B0604020202020204" pitchFamily="34" charset="0"/>
                <a:cs typeface="Arial" panose="020B0604020202020204" pitchFamily="34" charset="0"/>
              </a:rPr>
              <a:t>. Available at: https://digital.nhs.uk/about-nhs-digital/corporate-information-and-documents/digital-inclusion/what-digital-inclusion-is (Accessed: 18 March 2023).</a:t>
            </a:r>
            <a:endPar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solidFill>
                <a:srgbClr val="0E101A"/>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NSMC (2023) </a:t>
            </a:r>
            <a:r>
              <a:rPr kumimoji="0" lang="en-GB" sz="1200" b="0" i="1"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Change4Life. </a:t>
            </a: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Available at: https://www.thensmc.com/resources/showcase/change4life#:~:text=Change4Life%20exceeded%20all%20of%20its%20first%20year%20targets%2C (Accessed: 10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endParaRPr>
          </a:p>
          <a:p>
            <a:pPr algn="l" rtl="0" fontAlgn="base"/>
            <a:r>
              <a:rPr lang="en-GB" sz="1200" b="0" i="0" dirty="0">
                <a:solidFill>
                  <a:srgbClr val="000000"/>
                </a:solidFill>
                <a:effectLst/>
                <a:latin typeface="Arial" panose="020B0604020202020204" pitchFamily="34" charset="0"/>
                <a:cs typeface="Arial" panose="020B0604020202020204" pitchFamily="34" charset="0"/>
              </a:rPr>
              <a:t>Office for National Statistics (2019) </a:t>
            </a:r>
            <a:r>
              <a:rPr lang="en-GB" sz="1200" b="0" i="1" dirty="0">
                <a:solidFill>
                  <a:srgbClr val="000000"/>
                </a:solidFill>
                <a:effectLst/>
                <a:latin typeface="Arial" panose="020B0604020202020204" pitchFamily="34" charset="0"/>
                <a:cs typeface="Arial" panose="020B0604020202020204" pitchFamily="34" charset="0"/>
              </a:rPr>
              <a:t>Exploring the UK’s Digital Divide - Office for National Statistics</a:t>
            </a:r>
            <a:r>
              <a:rPr lang="en-GB" sz="1200" b="0" i="0" dirty="0">
                <a:solidFill>
                  <a:srgbClr val="000000"/>
                </a:solidFill>
                <a:effectLst/>
                <a:latin typeface="Arial" panose="020B0604020202020204" pitchFamily="34" charset="0"/>
                <a:cs typeface="Arial" panose="020B0604020202020204" pitchFamily="34" charset="0"/>
              </a:rPr>
              <a:t>. Available at: https://www.ons.gov.uk/peoplepopulationandcommunity/householdcharacteristics/homeinternetandsocialmediausage/articles/exploringtheuksdigitaldivide/2019-03-04 (Accessed: 17 March 2023).</a:t>
            </a:r>
          </a:p>
          <a:p>
            <a:pPr algn="l" rtl="0" fontAlgn="base"/>
            <a:r>
              <a:rPr lang="en-GB" sz="1200" b="0" i="0" dirty="0">
                <a:solidFill>
                  <a:srgbClr val="000000"/>
                </a:solidFill>
                <a:effectLst/>
                <a:latin typeface="Arial" panose="020B0604020202020204" pitchFamily="34" charset="0"/>
                <a:cs typeface="Arial" panose="020B0604020202020204" pitchFamily="34" charset="0"/>
              </a:rPr>
              <a:t>  </a:t>
            </a:r>
          </a:p>
          <a:p>
            <a:pPr algn="l" rtl="0" fontAlgn="base"/>
            <a:r>
              <a:rPr lang="en-GB" sz="1200" b="0" i="0" dirty="0">
                <a:solidFill>
                  <a:srgbClr val="000000"/>
                </a:solidFill>
                <a:effectLst/>
                <a:latin typeface="Arial" panose="020B0604020202020204" pitchFamily="34" charset="0"/>
                <a:cs typeface="Arial" panose="020B0604020202020204" pitchFamily="34" charset="0"/>
              </a:rPr>
              <a:t>Online G3 (2021)</a:t>
            </a:r>
            <a:r>
              <a:rPr lang="en-GB" sz="1200" b="0" i="1" dirty="0">
                <a:solidFill>
                  <a:srgbClr val="000000"/>
                </a:solidFill>
                <a:effectLst/>
                <a:latin typeface="Arial" panose="020B0604020202020204" pitchFamily="34" charset="0"/>
                <a:cs typeface="Arial" panose="020B0604020202020204" pitchFamily="34" charset="0"/>
              </a:rPr>
              <a:t> Community</a:t>
            </a:r>
            <a:r>
              <a:rPr lang="en-GB" sz="1200" b="0" i="0" dirty="0">
                <a:solidFill>
                  <a:srgbClr val="000000"/>
                </a:solidFill>
                <a:effectLst/>
                <a:latin typeface="Arial" panose="020B0604020202020204" pitchFamily="34" charset="0"/>
                <a:cs typeface="Arial" panose="020B0604020202020204" pitchFamily="34" charset="0"/>
              </a:rPr>
              <a:t> </a:t>
            </a:r>
            <a:r>
              <a:rPr lang="en-GB" sz="1200" b="0" i="1" dirty="0">
                <a:solidFill>
                  <a:srgbClr val="000000"/>
                </a:solidFill>
                <a:effectLst/>
                <a:latin typeface="Arial" panose="020B0604020202020204" pitchFamily="34" charset="0"/>
                <a:cs typeface="Arial" panose="020B0604020202020204" pitchFamily="34" charset="0"/>
              </a:rPr>
              <a:t>Gstatic.com</a:t>
            </a:r>
            <a:r>
              <a:rPr lang="en-GB" sz="1200" b="0" i="0" dirty="0">
                <a:solidFill>
                  <a:srgbClr val="000000"/>
                </a:solidFill>
                <a:effectLst/>
                <a:latin typeface="Arial" panose="020B0604020202020204" pitchFamily="34" charset="0"/>
                <a:cs typeface="Arial" panose="020B0604020202020204" pitchFamily="34" charset="0"/>
              </a:rPr>
              <a:t>. Available at: https://encrypted-tbn0.gstatic.com/images?q=tbn:ANd9GcQKT62xerU7fO5lMZZppeyxoLy1j-vVtvDXMN8vPslrseFGbSbRJLChf7nIwpRxbB0BLH4&amp;usqp=CAU (Accessed: 20 March 2023).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endParaRPr>
          </a:p>
          <a:p>
            <a:pPr marL="0" marR="0" lvl="0" indent="0"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Palmer, K. (2023) </a:t>
            </a:r>
            <a:r>
              <a:rPr kumimoji="0" lang="en-GB" sz="120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Fostering Community Spirit – Anywhere!</a:t>
            </a:r>
            <a:r>
              <a:rPr lang="en-GB" sz="1200" dirty="0">
                <a:solidFill>
                  <a:srgbClr val="000000"/>
                </a:solidFill>
                <a:latin typeface="Arial" panose="020B0604020202020204" pitchFamily="34" charset="0"/>
                <a:cs typeface="Arial" panose="020B0604020202020204" pitchFamily="34" charset="0"/>
              </a:rPr>
              <a:t> </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Available at: https://alittlecampy.com/wp-content/uploads/2018/01/community.jpg (Accessed: 12 March 2023). </a:t>
            </a:r>
            <a:endPar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Public Health England  (2021) </a:t>
            </a:r>
            <a:r>
              <a:rPr kumimoji="0" lang="en-GB" sz="1200" b="0" i="1"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Campaign launched to help public get healthy this summer</a:t>
            </a: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 Available at: https://www.gov.uk/government/news/campaign-launched-to-help-public-get-healthy-this-summer (Accessed: 18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Public Health England (2018) </a:t>
            </a:r>
            <a:r>
              <a:rPr kumimoji="0" lang="en-GB" sz="1200" b="0" i="1"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PHE launches Change4Life campaign around children’s snacking</a:t>
            </a: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 Available at: https://www.gov.uk/government/news/phe-launches-change4life-campaign-around-childrens-snacking (Accessed: 10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solidFill>
                <a:srgbClr val="0E101A"/>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Rose, N.N., Ishak, A.S., Sultan, N.H.H., Ismail, F. and </a:t>
            </a:r>
            <a:r>
              <a:rPr kumimoji="0" lang="en-GB" sz="1200" b="0" i="0" u="none" strike="noStrike" kern="1200" cap="none" spc="0" normalizeH="0" baseline="0" noProof="0" dirty="0" err="1">
                <a:ln>
                  <a:noFill/>
                </a:ln>
                <a:solidFill>
                  <a:srgbClr val="0E101A"/>
                </a:solidFill>
                <a:effectLst/>
                <a:uLnTx/>
                <a:uFillTx/>
                <a:latin typeface="Arial" panose="020B0604020202020204" pitchFamily="34" charset="0"/>
                <a:cs typeface="Arial" panose="020B0604020202020204" pitchFamily="34" charset="0"/>
              </a:rPr>
              <a:t>Fahrudin</a:t>
            </a: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 A. (2022</a:t>
            </a:r>
            <a:r>
              <a:rPr kumimoji="0" lang="en-GB" sz="1200" b="0" i="1"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 Effect of Digital Technology on Adolescents. Impact and Role of Digital Technologies in Adolescent Lives</a:t>
            </a:r>
            <a:r>
              <a:rPr lang="en-GB" sz="1200" dirty="0">
                <a:solidFill>
                  <a:srgbClr val="0E101A"/>
                </a:solidFill>
                <a:latin typeface="Arial" panose="020B0604020202020204" pitchFamily="34" charset="0"/>
                <a:cs typeface="Arial" panose="020B0604020202020204" pitchFamily="34" charset="0"/>
              </a:rPr>
              <a:t>. USA: IGI Global.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Rutgers University Camden (2920) </a:t>
            </a:r>
            <a:r>
              <a:rPr kumimoji="0" lang="en-GB" sz="1200" b="0" i="1"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Overweight and Obesity. </a:t>
            </a:r>
            <a:r>
              <a:rPr kumimoji="0" lang="en-GB" sz="1200" b="0" i="0" u="none" strike="noStrike" kern="1200" cap="none" spc="0" normalizeH="0" baseline="0" noProof="0" dirty="0">
                <a:ln>
                  <a:noFill/>
                </a:ln>
                <a:solidFill>
                  <a:srgbClr val="0E101A"/>
                </a:solidFill>
                <a:effectLst/>
                <a:uLnTx/>
                <a:uFillTx/>
                <a:latin typeface="Arial" panose="020B0604020202020204" pitchFamily="34" charset="0"/>
                <a:cs typeface="Arial" panose="020B0604020202020204" pitchFamily="34" charset="0"/>
              </a:rPr>
              <a:t>Available at: https://wellnesscenter.camden.rutgers.edu/overweight-and-obesity/ (Accessed: 10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E101A"/>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dirty="0">
              <a:solidFill>
                <a:srgbClr val="0E101A"/>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E101A"/>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6760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DA76E7-E7E6-5FC3-CC07-16B2E1BBCEBD}"/>
              </a:ext>
            </a:extLst>
          </p:cNvPr>
          <p:cNvSpPr txBox="1"/>
          <p:nvPr/>
        </p:nvSpPr>
        <p:spPr>
          <a:xfrm>
            <a:off x="0" y="803319"/>
            <a:ext cx="12192000" cy="433965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Arial" panose="020B0604020202020204" pitchFamily="34" charset="0"/>
                <a:cs typeface="Arial" panose="020B0604020202020204" pitchFamily="34" charset="0"/>
              </a:rPr>
              <a:t>Sadreddin, A., Ahuja, S. and Chan, Y.E. (2020) </a:t>
            </a:r>
            <a:r>
              <a:rPr lang="en-GB" sz="1200" b="0" i="1" dirty="0">
                <a:solidFill>
                  <a:srgbClr val="000000"/>
                </a:solidFill>
                <a:effectLst/>
                <a:latin typeface="Arial" panose="020B0604020202020204" pitchFamily="34" charset="0"/>
                <a:cs typeface="Arial" panose="020B0604020202020204" pitchFamily="34" charset="0"/>
              </a:rPr>
              <a:t>Digital technologies will help build resilient communities after the coronavirus pandemic</a:t>
            </a:r>
            <a:r>
              <a:rPr lang="en-GB" sz="1200" b="0" i="0" dirty="0">
                <a:solidFill>
                  <a:srgbClr val="000000"/>
                </a:solidFill>
                <a:effectLst/>
                <a:latin typeface="Arial" panose="020B0604020202020204" pitchFamily="34" charset="0"/>
                <a:cs typeface="Arial" panose="020B0604020202020204" pitchFamily="34" charset="0"/>
              </a:rPr>
              <a:t>. Available at: https://theconversation.com/digital-technologies-will-help-build-resilient-communities-after-the-coronavirus-pandemic-144449#:~:text=Social%20capital%2C%20personal%20and%20community%20networks%20and%20shared (Accessed: 20 March 2023). </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Schiavo, R. (2021) 'What is true community engagement and why it matters (now more than ever)',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Journal of Communication in Healthcare,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14(2), 91–92. DOI: https://doi.org/10.1080/17538068.2021.1935569.</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Arial" panose="020B0604020202020204" pitchFamily="34" charset="0"/>
              <a:cs typeface="Arial" panose="020B0604020202020204" pitchFamily="34" charset="0"/>
            </a:endParaRPr>
          </a:p>
          <a:p>
            <a:pPr algn="l"/>
            <a:r>
              <a:rPr lang="en-GB" sz="1200" b="0" i="0" dirty="0">
                <a:solidFill>
                  <a:srgbClr val="000000"/>
                </a:solidFill>
                <a:effectLst/>
                <a:latin typeface="Arial" panose="020B0604020202020204" pitchFamily="34" charset="0"/>
                <a:cs typeface="Arial" panose="020B0604020202020204" pitchFamily="34" charset="0"/>
              </a:rPr>
              <a:t>ScienceDaily (2021)  </a:t>
            </a:r>
            <a:r>
              <a:rPr lang="en-GB" sz="1200" b="0" i="1" dirty="0">
                <a:solidFill>
                  <a:srgbClr val="000000"/>
                </a:solidFill>
                <a:effectLst/>
                <a:latin typeface="Arial" panose="020B0604020202020204" pitchFamily="34" charset="0"/>
                <a:cs typeface="Arial" panose="020B0604020202020204" pitchFamily="34" charset="0"/>
              </a:rPr>
              <a:t>Impact of online communities</a:t>
            </a:r>
            <a:r>
              <a:rPr lang="en-GB" sz="1200" b="0" i="0" dirty="0">
                <a:solidFill>
                  <a:srgbClr val="000000"/>
                </a:solidFill>
                <a:effectLst/>
                <a:latin typeface="Arial" panose="020B0604020202020204" pitchFamily="34" charset="0"/>
                <a:cs typeface="Arial" panose="020B0604020202020204" pitchFamily="34" charset="0"/>
              </a:rPr>
              <a:t>. Available at: https://www.sciencedaily.com/releases/2021/02/210224120312.htm (Accessed: 20 March 2023).</a:t>
            </a:r>
          </a:p>
          <a:p>
            <a:pPr algn="l"/>
            <a:r>
              <a:rPr lang="en-GB" sz="1200" b="0" i="0" dirty="0">
                <a:solidFill>
                  <a:srgbClr val="000000"/>
                </a:solidFill>
                <a:effectLst/>
                <a:latin typeface="Arial" panose="020B0604020202020204" pitchFamily="34" charset="0"/>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Seitz, A., Streit, L. and Davidson, K. (2022) </a:t>
            </a:r>
            <a:r>
              <a:rPr lang="en-GB" sz="1200" i="1" dirty="0">
                <a:latin typeface="Arial" panose="020B0604020202020204" pitchFamily="34" charset="0"/>
                <a:cs typeface="Arial" panose="020B0604020202020204" pitchFamily="34" charset="0"/>
              </a:rPr>
              <a:t>Slimming World Diet Review: Does It Work for Weight Loss?</a:t>
            </a:r>
            <a:r>
              <a:rPr lang="en-GB" sz="1200" dirty="0">
                <a:latin typeface="Arial" panose="020B0604020202020204" pitchFamily="34" charset="0"/>
                <a:cs typeface="Arial" panose="020B0604020202020204" pitchFamily="34" charset="0"/>
              </a:rPr>
              <a:t>  Available at: https://www.healthline.com/nutrition/slimming-world-diet (Accessed: 11 March 2023).</a:t>
            </a:r>
            <a:endParaRPr lang="en-GB" sz="1200" dirty="0">
              <a:solidFill>
                <a:prstClr val="black"/>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‌Scottish Community Development Centre (2019)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We believe communities matter.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Available at: https://www.scdc.org.uk/who/what-is-community-development (Accessed: 7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Slimming World (2020) </a:t>
            </a:r>
            <a:r>
              <a:rPr lang="en-GB" sz="1200" i="1" dirty="0">
                <a:latin typeface="Arial" panose="020B0604020202020204" pitchFamily="34" charset="0"/>
                <a:cs typeface="Arial" panose="020B0604020202020204" pitchFamily="34" charset="0"/>
              </a:rPr>
              <a:t>Message from Slimming World on Covid-19</a:t>
            </a:r>
            <a:r>
              <a:rPr lang="en-GB" sz="1200" dirty="0">
                <a:latin typeface="Arial" panose="020B0604020202020204" pitchFamily="34" charset="0"/>
                <a:cs typeface="Arial" panose="020B0604020202020204" pitchFamily="34" charset="0"/>
              </a:rPr>
              <a:t>. Available at: https://www.slimmingworld.co.uk/press/message-from-slimming-world-on-Covid-19 (Accessed: 13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Wells, R. </a:t>
            </a:r>
            <a:r>
              <a:rPr lang="en-GB" sz="1200" b="0" i="0" dirty="0">
                <a:effectLst/>
                <a:latin typeface="Arial" panose="020B0604020202020204" pitchFamily="34" charset="0"/>
                <a:cs typeface="Arial" panose="020B0604020202020204" pitchFamily="34" charset="0"/>
              </a:rPr>
              <a:t>(2023) </a:t>
            </a:r>
            <a:r>
              <a:rPr lang="en-GB" sz="1200" b="0" i="1" dirty="0">
                <a:effectLst/>
                <a:latin typeface="Arial" panose="020B0604020202020204" pitchFamily="34" charset="0"/>
                <a:cs typeface="Arial" panose="020B0604020202020204" pitchFamily="34" charset="0"/>
              </a:rPr>
              <a:t>Slimming World blog | Weight loss inspiration</a:t>
            </a:r>
            <a:r>
              <a:rPr lang="en-GB" sz="1200" b="0" i="0" dirty="0">
                <a:effectLst/>
                <a:latin typeface="Arial" panose="020B0604020202020204" pitchFamily="34" charset="0"/>
                <a:cs typeface="Arial" panose="020B0604020202020204" pitchFamily="34" charset="0"/>
              </a:rPr>
              <a:t>. Available at: https://www.slimmingworld.co.uk/blog/ (Accessed: 11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r>
              <a:rPr lang="en-GB" sz="1200" b="0" i="0" dirty="0">
                <a:solidFill>
                  <a:srgbClr val="000000"/>
                </a:solidFill>
                <a:effectLst/>
                <a:latin typeface="Arial" panose="020B0604020202020204" pitchFamily="34" charset="0"/>
                <a:cs typeface="Arial" panose="020B0604020202020204" pitchFamily="34" charset="0"/>
              </a:rPr>
              <a:t>Welsh Government (2023) </a:t>
            </a:r>
            <a:r>
              <a:rPr lang="en-GB" sz="1200" b="0" i="1" dirty="0">
                <a:solidFill>
                  <a:srgbClr val="000000"/>
                </a:solidFill>
                <a:effectLst/>
                <a:latin typeface="Arial" panose="020B0604020202020204" pitchFamily="34" charset="0"/>
                <a:cs typeface="Arial" panose="020B0604020202020204" pitchFamily="34" charset="0"/>
              </a:rPr>
              <a:t>Digital inclusion in Wales</a:t>
            </a:r>
            <a:r>
              <a:rPr lang="en-GB" sz="1200" b="0" i="0" dirty="0">
                <a:solidFill>
                  <a:srgbClr val="000000"/>
                </a:solidFill>
                <a:effectLst/>
                <a:latin typeface="Arial" panose="020B0604020202020204" pitchFamily="34" charset="0"/>
                <a:cs typeface="Arial" panose="020B0604020202020204" pitchFamily="34" charset="0"/>
              </a:rPr>
              <a:t>. Available at: https://www.digitalcommunities.gov.wales/digital-inclusion-in-wales-2/ (Accessed: 18 March 2023).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World Health Organization (2021)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Obesity and Overweight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https://www.who.int/news-room/fact-sheets/detail/obesity-and-overweight (Accessed: 7 March 2023).</a:t>
            </a:r>
          </a:p>
        </p:txBody>
      </p:sp>
    </p:spTree>
    <p:extLst>
      <p:ext uri="{BB962C8B-B14F-4D97-AF65-F5344CB8AC3E}">
        <p14:creationId xmlns:p14="http://schemas.microsoft.com/office/powerpoint/2010/main" val="15788488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15</TotalTime>
  <Words>4265</Words>
  <Application>Microsoft Office PowerPoint</Application>
  <PresentationFormat>Widescreen</PresentationFormat>
  <Paragraphs>196</Paragraphs>
  <Slides>13</Slides>
  <Notes>8</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Abadi</vt:lpstr>
      <vt:lpstr>Arial</vt:lpstr>
      <vt:lpstr>Calibri</vt:lpstr>
      <vt:lpstr>Roboto</vt:lpstr>
      <vt:lpstr>Segoe UI</vt:lpstr>
      <vt:lpstr>WordVisiCarriageReturn_MSFontService</vt:lpstr>
      <vt:lpstr>Gallery</vt:lpstr>
      <vt:lpstr>Using technology and digital platforms to build and sustain communities in the digital age</vt:lpstr>
      <vt:lpstr>What does it mean to develop a community?</vt:lpstr>
      <vt:lpstr>Obesity has become so prevalent that it is now a  concern in communities.</vt:lpstr>
      <vt:lpstr>Concepts on communities using digital platforms</vt:lpstr>
      <vt:lpstr>PowerPoint Presentation</vt:lpstr>
      <vt:lpstr>PowerPoint Presentation</vt:lpstr>
      <vt:lpstr>Where are the barriers to digital technology?</vt:lpstr>
      <vt:lpstr>How can digital technology be used while reducing its limitations?</vt:lpstr>
      <vt:lpstr>ANY Questions?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VIVA</dc:title>
  <dc:creator>Afifa Zaman</dc:creator>
  <cp:lastModifiedBy>Kirsty Webb (2004516)</cp:lastModifiedBy>
  <cp:revision>2</cp:revision>
  <dcterms:created xsi:type="dcterms:W3CDTF">2023-03-03T12:17:15Z</dcterms:created>
  <dcterms:modified xsi:type="dcterms:W3CDTF">2023-03-30T13:30:55Z</dcterms:modified>
</cp:coreProperties>
</file>