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61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329" r:id="rId6"/>
    <p:sldId id="260" r:id="rId7"/>
    <p:sldId id="330" r:id="rId8"/>
    <p:sldId id="331" r:id="rId9"/>
    <p:sldId id="261" r:id="rId10"/>
    <p:sldId id="332" r:id="rId11"/>
    <p:sldId id="325" r:id="rId12"/>
    <p:sldId id="263" r:id="rId13"/>
    <p:sldId id="326" r:id="rId14"/>
    <p:sldId id="333" r:id="rId15"/>
    <p:sldId id="334" r:id="rId16"/>
    <p:sldId id="322" r:id="rId17"/>
    <p:sldId id="265" r:id="rId18"/>
  </p:sldIdLst>
  <p:sldSz cx="18288000" cy="10287000"/>
  <p:notesSz cx="6858000" cy="9144000"/>
  <p:embeddedFontLst>
    <p:embeddedFont>
      <p:font typeface="Arial Black" panose="020B0A04020102020204" pitchFamily="34" charset="0"/>
      <p:bold r:id="rId20"/>
    </p:embeddedFon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Trebuchet MS" panose="020B0603020202020204" pitchFamily="34" charset="0"/>
      <p:regular r:id="rId25"/>
      <p:bold r:id="rId26"/>
      <p:italic r:id="rId27"/>
      <p:boldItalic r:id="rId28"/>
    </p:embeddedFont>
    <p:embeddedFont>
      <p:font typeface="Wingdings 3" panose="05040102010807070707" pitchFamily="18" charset="2"/>
      <p:regular r:id="rId29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4" d="100"/>
          <a:sy n="64" d="100"/>
        </p:scale>
        <p:origin x="68" y="1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EB9602-F955-4296-BD5C-1A2C044CE6F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C3BB7E1-7649-4E90-83DD-D40B154EFB8E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Section 1 – Introduction and Context</a:t>
          </a:r>
          <a:endParaRPr lang="en-GB" b="1" dirty="0">
            <a:solidFill>
              <a:schemeClr val="tx1"/>
            </a:solidFill>
          </a:endParaRPr>
        </a:p>
        <a:p>
          <a:r>
            <a:rPr lang="en-US" dirty="0"/>
            <a:t>Outlines the Mid Staffordshire NHS scandal's significance and report objectives for QA and service improvement.</a:t>
          </a:r>
          <a:endParaRPr lang="en-GB" dirty="0"/>
        </a:p>
        <a:p>
          <a:endParaRPr lang="en-GB" dirty="0"/>
        </a:p>
      </dgm:t>
    </dgm:pt>
    <dgm:pt modelId="{7626BA7E-22EC-4708-9937-D003677CF82B}" type="parTrans" cxnId="{2C151809-FA4F-4F94-9B46-43B36E48B456}">
      <dgm:prSet/>
      <dgm:spPr/>
      <dgm:t>
        <a:bodyPr/>
        <a:lstStyle/>
        <a:p>
          <a:endParaRPr lang="en-GB"/>
        </a:p>
      </dgm:t>
    </dgm:pt>
    <dgm:pt modelId="{958BC277-E7DA-4DC0-8CA9-BA91C28E9817}" type="sibTrans" cxnId="{2C151809-FA4F-4F94-9B46-43B36E48B456}">
      <dgm:prSet/>
      <dgm:spPr/>
      <dgm:t>
        <a:bodyPr/>
        <a:lstStyle/>
        <a:p>
          <a:endParaRPr lang="en-GB"/>
        </a:p>
      </dgm:t>
    </dgm:pt>
    <dgm:pt modelId="{F9144A36-15BF-4325-BB6D-CDF7D4B8E125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Section 2 – Theoretical Analysis</a:t>
          </a:r>
        </a:p>
        <a:p>
          <a:r>
            <a:rPr lang="en-US" dirty="0"/>
            <a:t>Applies Swiss Cheese Model, Fishbone Diagram, and Donabedian Model to elucidate root causes and systemic failures.</a:t>
          </a:r>
          <a:endParaRPr lang="en-GB" dirty="0"/>
        </a:p>
        <a:p>
          <a:endParaRPr lang="en-GB" dirty="0"/>
        </a:p>
      </dgm:t>
    </dgm:pt>
    <dgm:pt modelId="{9344B7EE-2DFD-46E6-BAA5-CB949251393A}" type="parTrans" cxnId="{5C11052A-84FD-4197-8B4E-DCE63B58D6FC}">
      <dgm:prSet/>
      <dgm:spPr/>
      <dgm:t>
        <a:bodyPr/>
        <a:lstStyle/>
        <a:p>
          <a:endParaRPr lang="en-GB"/>
        </a:p>
      </dgm:t>
    </dgm:pt>
    <dgm:pt modelId="{7ECACCF4-A1EB-436B-8502-694D763C17FA}" type="sibTrans" cxnId="{5C11052A-84FD-4197-8B4E-DCE63B58D6FC}">
      <dgm:prSet/>
      <dgm:spPr/>
      <dgm:t>
        <a:bodyPr/>
        <a:lstStyle/>
        <a:p>
          <a:endParaRPr lang="en-GB"/>
        </a:p>
      </dgm:t>
    </dgm:pt>
    <dgm:pt modelId="{88FDD408-6FE2-435C-AA9C-B46D7B6BA64E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Section 3 – Policy Review</a:t>
          </a:r>
        </a:p>
        <a:p>
          <a:r>
            <a:rPr lang="en-US" dirty="0"/>
            <a:t>Examines NHS target-driven policies, governance gaps, and regulatory shortcomings impacting service delivery.</a:t>
          </a:r>
          <a:endParaRPr lang="en-GB" dirty="0"/>
        </a:p>
        <a:p>
          <a:endParaRPr lang="en-GB" dirty="0"/>
        </a:p>
      </dgm:t>
    </dgm:pt>
    <dgm:pt modelId="{AF37BCBB-5027-4FE4-9CF5-2D9F80D0B166}" type="parTrans" cxnId="{C9CBA6F2-6B9B-4412-85AF-C731FEADA7E1}">
      <dgm:prSet/>
      <dgm:spPr/>
      <dgm:t>
        <a:bodyPr/>
        <a:lstStyle/>
        <a:p>
          <a:endParaRPr lang="en-GB"/>
        </a:p>
      </dgm:t>
    </dgm:pt>
    <dgm:pt modelId="{F15B4F3D-B44F-43C3-98A1-99CBE45E0036}" type="sibTrans" cxnId="{C9CBA6F2-6B9B-4412-85AF-C731FEADA7E1}">
      <dgm:prSet/>
      <dgm:spPr/>
      <dgm:t>
        <a:bodyPr/>
        <a:lstStyle/>
        <a:p>
          <a:endParaRPr lang="en-GB"/>
        </a:p>
      </dgm:t>
    </dgm:pt>
    <dgm:pt modelId="{989C4233-F9F4-4EFC-835F-AB2EFA38498F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Section 4 – Impact Assessment</a:t>
          </a:r>
        </a:p>
        <a:p>
          <a:r>
            <a:rPr lang="en-US" dirty="0"/>
            <a:t>Analyzes effects on care quality, efficiency, equity, patient outcomes, and public trust.</a:t>
          </a:r>
          <a:endParaRPr lang="en-GB" dirty="0"/>
        </a:p>
        <a:p>
          <a:endParaRPr lang="en-GB" dirty="0"/>
        </a:p>
      </dgm:t>
    </dgm:pt>
    <dgm:pt modelId="{C70E03DD-A8BA-49FA-A1FA-116CAF5A9969}" type="parTrans" cxnId="{A51EC5FE-D77D-4278-A3EB-6D5D462460A9}">
      <dgm:prSet/>
      <dgm:spPr/>
      <dgm:t>
        <a:bodyPr/>
        <a:lstStyle/>
        <a:p>
          <a:endParaRPr lang="en-GB"/>
        </a:p>
      </dgm:t>
    </dgm:pt>
    <dgm:pt modelId="{FF2ED16B-F19E-413F-A202-C25B2797E577}" type="sibTrans" cxnId="{A51EC5FE-D77D-4278-A3EB-6D5D462460A9}">
      <dgm:prSet/>
      <dgm:spPr/>
      <dgm:t>
        <a:bodyPr/>
        <a:lstStyle/>
        <a:p>
          <a:endParaRPr lang="en-GB"/>
        </a:p>
      </dgm:t>
    </dgm:pt>
    <dgm:pt modelId="{0A2BDF2C-5A35-48F4-A043-937D338AC15C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Section 5 – Recommendations</a:t>
          </a:r>
        </a:p>
        <a:p>
          <a:r>
            <a:rPr lang="en-US" dirty="0"/>
            <a:t>Provides actionable strategies for robust clinical governance, transparency, accountability, and a safety-focused culture.</a:t>
          </a:r>
          <a:endParaRPr lang="en-GB" dirty="0"/>
        </a:p>
        <a:p>
          <a:endParaRPr lang="en-GB" dirty="0"/>
        </a:p>
      </dgm:t>
    </dgm:pt>
    <dgm:pt modelId="{91EFAD8B-C1F5-408C-8401-255830FAA83C}" type="parTrans" cxnId="{63E5BCA6-5464-4FEE-A70A-2FB58384C4D7}">
      <dgm:prSet/>
      <dgm:spPr/>
      <dgm:t>
        <a:bodyPr/>
        <a:lstStyle/>
        <a:p>
          <a:endParaRPr lang="en-GB"/>
        </a:p>
      </dgm:t>
    </dgm:pt>
    <dgm:pt modelId="{0855AF4B-980D-45E6-BB67-3152DB9BA3CB}" type="sibTrans" cxnId="{63E5BCA6-5464-4FEE-A70A-2FB58384C4D7}">
      <dgm:prSet/>
      <dgm:spPr/>
      <dgm:t>
        <a:bodyPr/>
        <a:lstStyle/>
        <a:p>
          <a:endParaRPr lang="en-GB"/>
        </a:p>
      </dgm:t>
    </dgm:pt>
    <dgm:pt modelId="{84C5CC4C-BADA-4252-803E-23159E75A99C}" type="pres">
      <dgm:prSet presAssocID="{F4EB9602-F955-4296-BD5C-1A2C044CE6F1}" presName="diagram" presStyleCnt="0">
        <dgm:presLayoutVars>
          <dgm:dir/>
          <dgm:resizeHandles val="exact"/>
        </dgm:presLayoutVars>
      </dgm:prSet>
      <dgm:spPr/>
    </dgm:pt>
    <dgm:pt modelId="{1D185160-925F-4995-8A4D-77F0EB51A7EE}" type="pres">
      <dgm:prSet presAssocID="{9C3BB7E1-7649-4E90-83DD-D40B154EFB8E}" presName="node" presStyleLbl="node1" presStyleIdx="0" presStyleCnt="5">
        <dgm:presLayoutVars>
          <dgm:bulletEnabled val="1"/>
        </dgm:presLayoutVars>
      </dgm:prSet>
      <dgm:spPr/>
    </dgm:pt>
    <dgm:pt modelId="{7FBE90BC-2248-4117-B700-42879FB15DC7}" type="pres">
      <dgm:prSet presAssocID="{958BC277-E7DA-4DC0-8CA9-BA91C28E9817}" presName="sibTrans" presStyleCnt="0"/>
      <dgm:spPr/>
    </dgm:pt>
    <dgm:pt modelId="{8BD6CA5E-C2D5-4F80-954E-DEBE7B05A981}" type="pres">
      <dgm:prSet presAssocID="{F9144A36-15BF-4325-BB6D-CDF7D4B8E125}" presName="node" presStyleLbl="node1" presStyleIdx="1" presStyleCnt="5">
        <dgm:presLayoutVars>
          <dgm:bulletEnabled val="1"/>
        </dgm:presLayoutVars>
      </dgm:prSet>
      <dgm:spPr/>
    </dgm:pt>
    <dgm:pt modelId="{19418995-517A-4F2B-B43A-DFF18E378A2B}" type="pres">
      <dgm:prSet presAssocID="{7ECACCF4-A1EB-436B-8502-694D763C17FA}" presName="sibTrans" presStyleCnt="0"/>
      <dgm:spPr/>
    </dgm:pt>
    <dgm:pt modelId="{E1CD4856-A50A-4E2E-BE0B-A462DBAD4EDC}" type="pres">
      <dgm:prSet presAssocID="{88FDD408-6FE2-435C-AA9C-B46D7B6BA64E}" presName="node" presStyleLbl="node1" presStyleIdx="2" presStyleCnt="5">
        <dgm:presLayoutVars>
          <dgm:bulletEnabled val="1"/>
        </dgm:presLayoutVars>
      </dgm:prSet>
      <dgm:spPr/>
    </dgm:pt>
    <dgm:pt modelId="{B837BCEB-23B0-448C-A864-2AF89DEC0654}" type="pres">
      <dgm:prSet presAssocID="{F15B4F3D-B44F-43C3-98A1-99CBE45E0036}" presName="sibTrans" presStyleCnt="0"/>
      <dgm:spPr/>
    </dgm:pt>
    <dgm:pt modelId="{A47D0B75-7D39-4A85-BE37-47C78489538B}" type="pres">
      <dgm:prSet presAssocID="{989C4233-F9F4-4EFC-835F-AB2EFA38498F}" presName="node" presStyleLbl="node1" presStyleIdx="3" presStyleCnt="5">
        <dgm:presLayoutVars>
          <dgm:bulletEnabled val="1"/>
        </dgm:presLayoutVars>
      </dgm:prSet>
      <dgm:spPr/>
    </dgm:pt>
    <dgm:pt modelId="{21807E60-D659-4AF2-A438-0F86F85C219D}" type="pres">
      <dgm:prSet presAssocID="{FF2ED16B-F19E-413F-A202-C25B2797E577}" presName="sibTrans" presStyleCnt="0"/>
      <dgm:spPr/>
    </dgm:pt>
    <dgm:pt modelId="{F2B6DACC-F678-44D0-84DE-D487AE26C407}" type="pres">
      <dgm:prSet presAssocID="{0A2BDF2C-5A35-48F4-A043-937D338AC15C}" presName="node" presStyleLbl="node1" presStyleIdx="4" presStyleCnt="5">
        <dgm:presLayoutVars>
          <dgm:bulletEnabled val="1"/>
        </dgm:presLayoutVars>
      </dgm:prSet>
      <dgm:spPr/>
    </dgm:pt>
  </dgm:ptLst>
  <dgm:cxnLst>
    <dgm:cxn modelId="{2C151809-FA4F-4F94-9B46-43B36E48B456}" srcId="{F4EB9602-F955-4296-BD5C-1A2C044CE6F1}" destId="{9C3BB7E1-7649-4E90-83DD-D40B154EFB8E}" srcOrd="0" destOrd="0" parTransId="{7626BA7E-22EC-4708-9937-D003677CF82B}" sibTransId="{958BC277-E7DA-4DC0-8CA9-BA91C28E9817}"/>
    <dgm:cxn modelId="{2469510E-F37B-4F00-A4B0-F5A0EB141EB5}" type="presOf" srcId="{0A2BDF2C-5A35-48F4-A043-937D338AC15C}" destId="{F2B6DACC-F678-44D0-84DE-D487AE26C407}" srcOrd="0" destOrd="0" presId="urn:microsoft.com/office/officeart/2005/8/layout/default"/>
    <dgm:cxn modelId="{E529A614-754D-4702-B57E-809ADF36BBB3}" type="presOf" srcId="{F4EB9602-F955-4296-BD5C-1A2C044CE6F1}" destId="{84C5CC4C-BADA-4252-803E-23159E75A99C}" srcOrd="0" destOrd="0" presId="urn:microsoft.com/office/officeart/2005/8/layout/default"/>
    <dgm:cxn modelId="{8268881A-D0D2-4B76-99B4-E988B7C4B1C8}" type="presOf" srcId="{F9144A36-15BF-4325-BB6D-CDF7D4B8E125}" destId="{8BD6CA5E-C2D5-4F80-954E-DEBE7B05A981}" srcOrd="0" destOrd="0" presId="urn:microsoft.com/office/officeart/2005/8/layout/default"/>
    <dgm:cxn modelId="{7E329D21-9D27-4F89-AA48-BD373F49D353}" type="presOf" srcId="{989C4233-F9F4-4EFC-835F-AB2EFA38498F}" destId="{A47D0B75-7D39-4A85-BE37-47C78489538B}" srcOrd="0" destOrd="0" presId="urn:microsoft.com/office/officeart/2005/8/layout/default"/>
    <dgm:cxn modelId="{5C11052A-84FD-4197-8B4E-DCE63B58D6FC}" srcId="{F4EB9602-F955-4296-BD5C-1A2C044CE6F1}" destId="{F9144A36-15BF-4325-BB6D-CDF7D4B8E125}" srcOrd="1" destOrd="0" parTransId="{9344B7EE-2DFD-46E6-BAA5-CB949251393A}" sibTransId="{7ECACCF4-A1EB-436B-8502-694D763C17FA}"/>
    <dgm:cxn modelId="{96343A2C-DD95-4903-BBFD-8D9D4786D6F7}" type="presOf" srcId="{9C3BB7E1-7649-4E90-83DD-D40B154EFB8E}" destId="{1D185160-925F-4995-8A4D-77F0EB51A7EE}" srcOrd="0" destOrd="0" presId="urn:microsoft.com/office/officeart/2005/8/layout/default"/>
    <dgm:cxn modelId="{63E5BCA6-5464-4FEE-A70A-2FB58384C4D7}" srcId="{F4EB9602-F955-4296-BD5C-1A2C044CE6F1}" destId="{0A2BDF2C-5A35-48F4-A043-937D338AC15C}" srcOrd="4" destOrd="0" parTransId="{91EFAD8B-C1F5-408C-8401-255830FAA83C}" sibTransId="{0855AF4B-980D-45E6-BB67-3152DB9BA3CB}"/>
    <dgm:cxn modelId="{217712E3-C506-475E-8B83-2FF5ABC85FFC}" type="presOf" srcId="{88FDD408-6FE2-435C-AA9C-B46D7B6BA64E}" destId="{E1CD4856-A50A-4E2E-BE0B-A462DBAD4EDC}" srcOrd="0" destOrd="0" presId="urn:microsoft.com/office/officeart/2005/8/layout/default"/>
    <dgm:cxn modelId="{C9CBA6F2-6B9B-4412-85AF-C731FEADA7E1}" srcId="{F4EB9602-F955-4296-BD5C-1A2C044CE6F1}" destId="{88FDD408-6FE2-435C-AA9C-B46D7B6BA64E}" srcOrd="2" destOrd="0" parTransId="{AF37BCBB-5027-4FE4-9CF5-2D9F80D0B166}" sibTransId="{F15B4F3D-B44F-43C3-98A1-99CBE45E0036}"/>
    <dgm:cxn modelId="{A51EC5FE-D77D-4278-A3EB-6D5D462460A9}" srcId="{F4EB9602-F955-4296-BD5C-1A2C044CE6F1}" destId="{989C4233-F9F4-4EFC-835F-AB2EFA38498F}" srcOrd="3" destOrd="0" parTransId="{C70E03DD-A8BA-49FA-A1FA-116CAF5A9969}" sibTransId="{FF2ED16B-F19E-413F-A202-C25B2797E577}"/>
    <dgm:cxn modelId="{B2E1B34B-0308-4AED-84F7-6222BE214C0F}" type="presParOf" srcId="{84C5CC4C-BADA-4252-803E-23159E75A99C}" destId="{1D185160-925F-4995-8A4D-77F0EB51A7EE}" srcOrd="0" destOrd="0" presId="urn:microsoft.com/office/officeart/2005/8/layout/default"/>
    <dgm:cxn modelId="{B480E0F1-FB76-4AC4-8479-7D16D4A68C41}" type="presParOf" srcId="{84C5CC4C-BADA-4252-803E-23159E75A99C}" destId="{7FBE90BC-2248-4117-B700-42879FB15DC7}" srcOrd="1" destOrd="0" presId="urn:microsoft.com/office/officeart/2005/8/layout/default"/>
    <dgm:cxn modelId="{9BD23833-F898-4717-A7F6-7324066C5933}" type="presParOf" srcId="{84C5CC4C-BADA-4252-803E-23159E75A99C}" destId="{8BD6CA5E-C2D5-4F80-954E-DEBE7B05A981}" srcOrd="2" destOrd="0" presId="urn:microsoft.com/office/officeart/2005/8/layout/default"/>
    <dgm:cxn modelId="{B9EF2734-5E30-4050-BDB1-9EB71CFD3679}" type="presParOf" srcId="{84C5CC4C-BADA-4252-803E-23159E75A99C}" destId="{19418995-517A-4F2B-B43A-DFF18E378A2B}" srcOrd="3" destOrd="0" presId="urn:microsoft.com/office/officeart/2005/8/layout/default"/>
    <dgm:cxn modelId="{0C1CD999-2ACA-4998-8344-9E2897C91BB3}" type="presParOf" srcId="{84C5CC4C-BADA-4252-803E-23159E75A99C}" destId="{E1CD4856-A50A-4E2E-BE0B-A462DBAD4EDC}" srcOrd="4" destOrd="0" presId="urn:microsoft.com/office/officeart/2005/8/layout/default"/>
    <dgm:cxn modelId="{A8FA2AF2-154D-4D47-8888-CDCF04732F67}" type="presParOf" srcId="{84C5CC4C-BADA-4252-803E-23159E75A99C}" destId="{B837BCEB-23B0-448C-A864-2AF89DEC0654}" srcOrd="5" destOrd="0" presId="urn:microsoft.com/office/officeart/2005/8/layout/default"/>
    <dgm:cxn modelId="{EE79C337-9F10-4775-9F5C-99FDCF83BCD4}" type="presParOf" srcId="{84C5CC4C-BADA-4252-803E-23159E75A99C}" destId="{A47D0B75-7D39-4A85-BE37-47C78489538B}" srcOrd="6" destOrd="0" presId="urn:microsoft.com/office/officeart/2005/8/layout/default"/>
    <dgm:cxn modelId="{F821583B-F8B0-44C4-AC2C-F7880DE31EDF}" type="presParOf" srcId="{84C5CC4C-BADA-4252-803E-23159E75A99C}" destId="{21807E60-D659-4AF2-A438-0F86F85C219D}" srcOrd="7" destOrd="0" presId="urn:microsoft.com/office/officeart/2005/8/layout/default"/>
    <dgm:cxn modelId="{B65354A5-EF30-46C4-9605-3F34B9E12BBB}" type="presParOf" srcId="{84C5CC4C-BADA-4252-803E-23159E75A99C}" destId="{F2B6DACC-F678-44D0-84DE-D487AE26C407}" srcOrd="8" destOrd="0" presId="urn:microsoft.com/office/officeart/2005/8/layout/default"/>
  </dgm:cxnLst>
  <dgm:bg>
    <a:solidFill>
      <a:schemeClr val="accent6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85160-925F-4995-8A4D-77F0EB51A7EE}">
      <dsp:nvSpPr>
        <dsp:cNvPr id="0" name=""/>
        <dsp:cNvSpPr/>
      </dsp:nvSpPr>
      <dsp:spPr>
        <a:xfrm>
          <a:off x="1832967" y="3968"/>
          <a:ext cx="4060031" cy="2436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Section 1 – Introduction and Context</a:t>
          </a:r>
          <a:endParaRPr lang="en-GB" sz="2000" b="1" kern="1200" dirty="0">
            <a:solidFill>
              <a:schemeClr val="tx1"/>
            </a:solidFill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Outlines the Mid Staffordshire NHS scandal's significance and report objectives for QA and service improvement.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1832967" y="3968"/>
        <a:ext cx="4060031" cy="2436018"/>
      </dsp:txXfrm>
    </dsp:sp>
    <dsp:sp modelId="{8BD6CA5E-C2D5-4F80-954E-DEBE7B05A981}">
      <dsp:nvSpPr>
        <dsp:cNvPr id="0" name=""/>
        <dsp:cNvSpPr/>
      </dsp:nvSpPr>
      <dsp:spPr>
        <a:xfrm>
          <a:off x="6299001" y="3968"/>
          <a:ext cx="4060031" cy="2436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Section 2 – Theoretical Analysis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Applies Swiss Cheese Model, Fishbone Diagram, and Donabedian Model to elucidate root causes and systemic failures.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6299001" y="3968"/>
        <a:ext cx="4060031" cy="2436018"/>
      </dsp:txXfrm>
    </dsp:sp>
    <dsp:sp modelId="{E1CD4856-A50A-4E2E-BE0B-A462DBAD4EDC}">
      <dsp:nvSpPr>
        <dsp:cNvPr id="0" name=""/>
        <dsp:cNvSpPr/>
      </dsp:nvSpPr>
      <dsp:spPr>
        <a:xfrm>
          <a:off x="1832967" y="2845990"/>
          <a:ext cx="4060031" cy="2436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Section 3 – Policy Review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Examines NHS target-driven policies, governance gaps, and regulatory shortcomings impacting service delivery.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1832967" y="2845990"/>
        <a:ext cx="4060031" cy="2436018"/>
      </dsp:txXfrm>
    </dsp:sp>
    <dsp:sp modelId="{A47D0B75-7D39-4A85-BE37-47C78489538B}">
      <dsp:nvSpPr>
        <dsp:cNvPr id="0" name=""/>
        <dsp:cNvSpPr/>
      </dsp:nvSpPr>
      <dsp:spPr>
        <a:xfrm>
          <a:off x="6299001" y="2845990"/>
          <a:ext cx="4060031" cy="2436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Section 4 – Impact Assessment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Analyzes effects on care quality, efficiency, equity, patient outcomes, and public trust.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6299001" y="2845990"/>
        <a:ext cx="4060031" cy="2436018"/>
      </dsp:txXfrm>
    </dsp:sp>
    <dsp:sp modelId="{F2B6DACC-F678-44D0-84DE-D487AE26C407}">
      <dsp:nvSpPr>
        <dsp:cNvPr id="0" name=""/>
        <dsp:cNvSpPr/>
      </dsp:nvSpPr>
      <dsp:spPr>
        <a:xfrm>
          <a:off x="4065984" y="5688012"/>
          <a:ext cx="4060031" cy="24360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Section 5 – Recommendations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Provides actionable strategies for robust clinical governance, transparency, accountability, and a safety-focused culture.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4065984" y="5688012"/>
        <a:ext cx="4060031" cy="2436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7FA65D-FFAD-43E6-AB0C-03AD481896C1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D2629B-AB3D-4B04-AC65-E49415BDD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654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D2629B-AB3D-4B04-AC65-E49415BDDA0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095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8148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D2629B-AB3D-4B04-AC65-E49415BDDA0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803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2700"/>
            <a:ext cx="18288000" cy="10299701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0601" y="3606801"/>
            <a:ext cx="11650404" cy="2469453"/>
          </a:xfrm>
        </p:spPr>
        <p:txBody>
          <a:bodyPr anchor="b">
            <a:noAutofit/>
          </a:bodyPr>
          <a:lstStyle>
            <a:lvl1pPr algn="r">
              <a:defRPr sz="81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60601" y="6076250"/>
            <a:ext cx="11650404" cy="164534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124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091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3" y="4051301"/>
            <a:ext cx="12895002" cy="2739872"/>
          </a:xfrm>
        </p:spPr>
        <p:txBody>
          <a:bodyPr anchor="b"/>
          <a:lstStyle>
            <a:lvl1pPr algn="l">
              <a:defRPr sz="6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91172"/>
            <a:ext cx="12895002" cy="1290600"/>
          </a:xfrm>
        </p:spPr>
        <p:txBody>
          <a:bodyPr anchor="t"/>
          <a:lstStyle>
            <a:lvl1pPr marL="0" indent="0" algn="l">
              <a:buNone/>
              <a:defRPr sz="3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069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6002" y="3240884"/>
            <a:ext cx="6276053" cy="582115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34955" y="3240884"/>
            <a:ext cx="6276051" cy="5821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69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3618" y="3241475"/>
            <a:ext cx="6278435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13618" y="4105868"/>
            <a:ext cx="6278435" cy="495617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32575" y="3241475"/>
            <a:ext cx="6278427" cy="864393"/>
          </a:xfrm>
        </p:spPr>
        <p:txBody>
          <a:bodyPr anchor="b">
            <a:noAutofit/>
          </a:bodyPr>
          <a:lstStyle>
            <a:lvl1pPr marL="0" indent="0">
              <a:buNone/>
              <a:defRPr sz="3600" b="0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32577" y="4105868"/>
            <a:ext cx="6278426" cy="495617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734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1" y="914400"/>
            <a:ext cx="12895002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859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684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1" y="2247906"/>
            <a:ext cx="5781792" cy="1917699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0692" y="772387"/>
            <a:ext cx="6770312" cy="828965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6001" y="4165604"/>
            <a:ext cx="5781792" cy="3876674"/>
          </a:xfrm>
        </p:spPr>
        <p:txBody>
          <a:bodyPr>
            <a:normAutofit/>
          </a:bodyPr>
          <a:lstStyle>
            <a:lvl1pPr marL="0" indent="0">
              <a:buNone/>
              <a:defRPr sz="2100"/>
            </a:lvl1pPr>
            <a:lvl2pPr marL="685595" indent="0">
              <a:buNone/>
              <a:defRPr sz="2100"/>
            </a:lvl2pPr>
            <a:lvl3pPr marL="1371189" indent="0">
              <a:buNone/>
              <a:defRPr sz="1800"/>
            </a:lvl3pPr>
            <a:lvl4pPr marL="2056784" indent="0">
              <a:buNone/>
              <a:defRPr sz="1500"/>
            </a:lvl4pPr>
            <a:lvl5pPr marL="2742377" indent="0">
              <a:buNone/>
              <a:defRPr sz="1500"/>
            </a:lvl5pPr>
            <a:lvl6pPr marL="3427971" indent="0">
              <a:buNone/>
              <a:defRPr sz="1500"/>
            </a:lvl6pPr>
            <a:lvl7pPr marL="4113566" indent="0">
              <a:buNone/>
              <a:defRPr sz="1500"/>
            </a:lvl7pPr>
            <a:lvl8pPr marL="4799160" indent="0">
              <a:buNone/>
              <a:defRPr sz="1500"/>
            </a:lvl8pPr>
            <a:lvl9pPr marL="5484755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354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2" y="7200900"/>
            <a:ext cx="12895001" cy="85010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16001" y="914400"/>
            <a:ext cx="12895002" cy="576857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16002" y="8051007"/>
            <a:ext cx="12895001" cy="101103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992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3" y="914400"/>
            <a:ext cx="12895002" cy="5105400"/>
          </a:xfrm>
        </p:spPr>
        <p:txBody>
          <a:bodyPr anchor="ctr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05600"/>
            <a:ext cx="12895002" cy="2356443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95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7001" y="914400"/>
            <a:ext cx="12141201" cy="4533900"/>
          </a:xfrm>
        </p:spPr>
        <p:txBody>
          <a:bodyPr anchor="ctr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49209" y="5448300"/>
            <a:ext cx="10836786" cy="5715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05600"/>
            <a:ext cx="12895002" cy="2356443"/>
          </a:xfrm>
        </p:spPr>
        <p:txBody>
          <a:bodyPr anchor="ctr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812805" y="1185567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3339517" y="4329834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270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981661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3" y="2897982"/>
            <a:ext cx="12895002" cy="3893190"/>
          </a:xfrm>
        </p:spPr>
        <p:txBody>
          <a:bodyPr anchor="b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91172"/>
            <a:ext cx="12895002" cy="2270871"/>
          </a:xfrm>
        </p:spPr>
        <p:txBody>
          <a:bodyPr anchor="t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5314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7001" y="914400"/>
            <a:ext cx="12141201" cy="4533900"/>
          </a:xfrm>
        </p:spPr>
        <p:txBody>
          <a:bodyPr anchor="ctr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15999" y="6019800"/>
            <a:ext cx="12895004" cy="771372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91172"/>
            <a:ext cx="12895002" cy="2270871"/>
          </a:xfrm>
        </p:spPr>
        <p:txBody>
          <a:bodyPr anchor="t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812805" y="1185567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3339517" y="4329834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4314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914400"/>
            <a:ext cx="12882305" cy="4533900"/>
          </a:xfrm>
        </p:spPr>
        <p:txBody>
          <a:bodyPr anchor="ctr">
            <a:normAutofit/>
          </a:bodyPr>
          <a:lstStyle>
            <a:lvl1pPr algn="l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15999" y="6019800"/>
            <a:ext cx="12895004" cy="771372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600">
                <a:solidFill>
                  <a:schemeClr val="accent1"/>
                </a:solidFill>
              </a:defRPr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3" y="6791172"/>
            <a:ext cx="12895002" cy="2270871"/>
          </a:xfrm>
        </p:spPr>
        <p:txBody>
          <a:bodyPr anchor="t">
            <a:normAutofit/>
          </a:bodyPr>
          <a:lstStyle>
            <a:lvl1pPr marL="0" indent="0" algn="l">
              <a:buNone/>
              <a:defRPr sz="27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8875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1824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951510" y="914399"/>
            <a:ext cx="1957115" cy="787717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16003" y="914400"/>
            <a:ext cx="10590225" cy="7877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8579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6CF4B8-1811-BD21-43A7-560AC472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6096" y="0"/>
            <a:ext cx="18324095" cy="52006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675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0B7B4F0-D3BC-63DF-6429-F771BE5A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5020" y="630740"/>
            <a:ext cx="16957964" cy="90400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1585912"/>
            <a:ext cx="15767441" cy="1519178"/>
          </a:xfrm>
        </p:spPr>
        <p:txBody>
          <a:bodyPr tIns="0" bIns="0"/>
          <a:lstStyle>
            <a:lvl1pPr algn="ctr">
              <a:lnSpc>
                <a:spcPct val="100000"/>
              </a:lnSpc>
              <a:defRPr sz="54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4D6DED8E-165F-59D7-F01C-4EF0446E5FC0}"/>
              </a:ext>
            </a:extLst>
          </p:cNvPr>
          <p:cNvSpPr>
            <a:spLocks noGrp="1"/>
          </p:cNvSpPr>
          <p:nvPr userDrawn="1">
            <p:ph sz="quarter" idx="4" hasCustomPrompt="1"/>
          </p:nvPr>
        </p:nvSpPr>
        <p:spPr>
          <a:xfrm>
            <a:off x="1371601" y="3474101"/>
            <a:ext cx="15767441" cy="5922836"/>
          </a:xfrm>
        </p:spPr>
        <p:txBody>
          <a:bodyPr lIns="91440" tIns="91440" rIns="91440" bIns="91440">
            <a:normAutofit/>
          </a:bodyPr>
          <a:lstStyle>
            <a:lvl1pPr>
              <a:spcBef>
                <a:spcPts val="1500"/>
              </a:spcBef>
              <a:defRPr sz="2700"/>
            </a:lvl1pPr>
            <a:lvl2pPr>
              <a:spcBef>
                <a:spcPts val="1500"/>
              </a:spcBef>
              <a:defRPr sz="2700"/>
            </a:lvl2pPr>
            <a:lvl3pPr>
              <a:spcBef>
                <a:spcPts val="1500"/>
              </a:spcBef>
              <a:defRPr sz="2700"/>
            </a:lvl3pPr>
            <a:lvl4pPr>
              <a:spcBef>
                <a:spcPts val="1500"/>
              </a:spcBef>
              <a:defRPr sz="2700"/>
            </a:lvl4pPr>
            <a:lvl5pPr>
              <a:spcBef>
                <a:spcPts val="1500"/>
              </a:spcBef>
              <a:defRPr sz="27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Slide Number Placeholder 2">
            <a:extLst>
              <a:ext uri="{FF2B5EF4-FFF2-40B4-BE49-F238E27FC236}">
                <a16:creationId xmlns:a16="http://schemas.microsoft.com/office/drawing/2014/main" id="{2933FDAB-13EE-5F9F-5DFC-A5A60BC636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5537656" y="685799"/>
            <a:ext cx="1601384" cy="707234"/>
          </a:xfrm>
        </p:spPr>
        <p:txBody>
          <a:bodyPr/>
          <a:lstStyle>
            <a:lvl1pPr>
              <a:defRPr sz="24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338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2700"/>
            <a:ext cx="18288000" cy="10299701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16001" y="914400"/>
            <a:ext cx="12895002" cy="19812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6001" y="3240884"/>
            <a:ext cx="12895002" cy="5821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807700" y="9062044"/>
            <a:ext cx="1367909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16001" y="9062044"/>
            <a:ext cx="9446418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885995" y="9062044"/>
            <a:ext cx="1025009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179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685800" rtl="0" eaLnBrk="1" latinLnBrk="0" hangingPunct="1">
        <a:spcBef>
          <a:spcPct val="0"/>
        </a:spcBef>
        <a:buNone/>
        <a:defRPr sz="54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514350" indent="-51435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114425" indent="-428625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714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400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0861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7719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4577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51435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829300" indent="-342900" algn="l" defTabSz="685800" rtl="0" eaLnBrk="1" latinLnBrk="0" hangingPunct="1">
        <a:spcBef>
          <a:spcPts val="15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2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news/uk-england-stoke-staffordshire-5083632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3009" y="-58849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</p:sp>
      <p:grpSp>
        <p:nvGrpSpPr>
          <p:cNvPr id="6" name="Group 6"/>
          <p:cNvGrpSpPr/>
          <p:nvPr/>
        </p:nvGrpSpPr>
        <p:grpSpPr>
          <a:xfrm rot="578115">
            <a:off x="11117218" y="-320786"/>
            <a:ext cx="744613" cy="10953495"/>
            <a:chOff x="0" y="0"/>
            <a:chExt cx="196112" cy="288487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6112" cy="2884871"/>
            </a:xfrm>
            <a:custGeom>
              <a:avLst/>
              <a:gdLst/>
              <a:ahLst/>
              <a:cxnLst/>
              <a:rect l="l" t="t" r="r" b="b"/>
              <a:pathLst>
                <a:path w="196112" h="2884871">
                  <a:moveTo>
                    <a:pt x="0" y="0"/>
                  </a:moveTo>
                  <a:lnTo>
                    <a:pt x="196112" y="0"/>
                  </a:lnTo>
                  <a:lnTo>
                    <a:pt x="196112" y="2884871"/>
                  </a:lnTo>
                  <a:lnTo>
                    <a:pt x="0" y="2884871"/>
                  </a:lnTo>
                  <a:close/>
                </a:path>
              </a:pathLst>
            </a:custGeom>
            <a:gradFill rotWithShape="1">
              <a:gsLst>
                <a:gs pos="0">
                  <a:srgbClr val="272A2D">
                    <a:alpha val="20475"/>
                  </a:srgbClr>
                </a:gs>
                <a:gs pos="50000">
                  <a:srgbClr val="272A2D">
                    <a:alpha val="0"/>
                  </a:srgbClr>
                </a:gs>
                <a:gs pos="100000">
                  <a:srgbClr val="272A2D">
                    <a:alpha val="0"/>
                  </a:srgbClr>
                </a:gs>
              </a:gsLst>
              <a:lin ang="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96112" cy="29229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7012138" y="7986817"/>
            <a:ext cx="1383909" cy="1383909"/>
          </a:xfrm>
          <a:custGeom>
            <a:avLst/>
            <a:gdLst/>
            <a:ahLst/>
            <a:cxnLst/>
            <a:rect l="l" t="t" r="r" b="b"/>
            <a:pathLst>
              <a:path w="1383909" h="1383909">
                <a:moveTo>
                  <a:pt x="0" y="0"/>
                </a:moveTo>
                <a:lnTo>
                  <a:pt x="1383910" y="0"/>
                </a:lnTo>
                <a:lnTo>
                  <a:pt x="1383910" y="1383910"/>
                </a:lnTo>
                <a:lnTo>
                  <a:pt x="0" y="13839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8700848" y="4157655"/>
            <a:ext cx="9639356" cy="8229600"/>
          </a:xfrm>
          <a:custGeom>
            <a:avLst/>
            <a:gdLst/>
            <a:ahLst/>
            <a:cxnLst/>
            <a:rect l="l" t="t" r="r" b="b"/>
            <a:pathLst>
              <a:path w="9639356" h="8229600">
                <a:moveTo>
                  <a:pt x="0" y="0"/>
                </a:moveTo>
                <a:lnTo>
                  <a:pt x="9639355" y="0"/>
                </a:lnTo>
                <a:lnTo>
                  <a:pt x="963935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4706600" y="2364706"/>
            <a:ext cx="668048" cy="668048"/>
          </a:xfrm>
          <a:custGeom>
            <a:avLst/>
            <a:gdLst/>
            <a:ahLst/>
            <a:cxnLst/>
            <a:rect l="l" t="t" r="r" b="b"/>
            <a:pathLst>
              <a:path w="668048" h="668048">
                <a:moveTo>
                  <a:pt x="0" y="0"/>
                </a:moveTo>
                <a:lnTo>
                  <a:pt x="668049" y="0"/>
                </a:lnTo>
                <a:lnTo>
                  <a:pt x="668049" y="668048"/>
                </a:lnTo>
                <a:lnTo>
                  <a:pt x="0" y="6680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346873" y="7764408"/>
            <a:ext cx="4756026" cy="8896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800" b="1" i="1" dirty="0">
                <a:solidFill>
                  <a:srgbClr val="272A2D"/>
                </a:solidFill>
                <a:latin typeface="Arial" panose="020B0604020202020204" pitchFamily="34" charset="0"/>
                <a:ea typeface="Helvetica World Italics"/>
                <a:cs typeface="Arial" panose="020B0604020202020204" pitchFamily="34" charset="0"/>
                <a:sym typeface="Helvetica World Italics"/>
              </a:rPr>
              <a:t>Name: Md Jewel Ahmad  </a:t>
            </a:r>
            <a:endParaRPr lang="en-US" sz="2800" i="1" dirty="0">
              <a:solidFill>
                <a:srgbClr val="272A2D"/>
              </a:solidFill>
              <a:latin typeface="Arial" panose="020B0604020202020204" pitchFamily="34" charset="0"/>
              <a:ea typeface="Helvetica World Italics"/>
              <a:cs typeface="Arial" panose="020B0604020202020204" pitchFamily="34" charset="0"/>
              <a:sym typeface="Helvetica World Italics"/>
            </a:endParaRPr>
          </a:p>
          <a:p>
            <a:pPr algn="l">
              <a:lnSpc>
                <a:spcPts val="3640"/>
              </a:lnSpc>
            </a:pPr>
            <a:r>
              <a:rPr lang="en-US" sz="2800" b="1" i="1" dirty="0">
                <a:solidFill>
                  <a:srgbClr val="272A2D"/>
                </a:solidFill>
                <a:latin typeface="Arial" panose="020B0604020202020204" pitchFamily="34" charset="0"/>
                <a:ea typeface="Helvetica World Italics"/>
                <a:cs typeface="Arial" panose="020B0604020202020204" pitchFamily="34" charset="0"/>
                <a:sym typeface="Helvetica World Italics"/>
              </a:rPr>
              <a:t>ID: 2504951</a:t>
            </a:r>
            <a:endParaRPr lang="en-US" sz="2800" i="1" dirty="0">
              <a:solidFill>
                <a:srgbClr val="272A2D"/>
              </a:solidFill>
              <a:latin typeface="Arial" panose="020B0604020202020204" pitchFamily="34" charset="0"/>
              <a:ea typeface="Helvetica World Italics"/>
              <a:cs typeface="Arial" panose="020B0604020202020204" pitchFamily="34" charset="0"/>
              <a:sym typeface="Helvetica World Italic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295400" y="4243019"/>
            <a:ext cx="8910395" cy="13642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800" dirty="0">
                <a:solidFill>
                  <a:srgbClr val="272A2D"/>
                </a:solidFill>
                <a:latin typeface="Arial Black" panose="020B0A04020102020204" pitchFamily="34" charset="0"/>
                <a:ea typeface="Helvetica World"/>
                <a:cs typeface="Helvetica World"/>
                <a:sym typeface="Helvetica World"/>
              </a:rPr>
              <a:t>Service Improvement Presentation: Quality Management within the Framework of the Stafford Hospital Scandal</a:t>
            </a:r>
          </a:p>
        </p:txBody>
      </p:sp>
      <p:sp>
        <p:nvSpPr>
          <p:cNvPr id="19" name="TextBox 16">
            <a:extLst>
              <a:ext uri="{FF2B5EF4-FFF2-40B4-BE49-F238E27FC236}">
                <a16:creationId xmlns:a16="http://schemas.microsoft.com/office/drawing/2014/main" id="{E486A200-89FE-4C53-A66B-352BE549AD7A}"/>
              </a:ext>
            </a:extLst>
          </p:cNvPr>
          <p:cNvSpPr txBox="1"/>
          <p:nvPr/>
        </p:nvSpPr>
        <p:spPr>
          <a:xfrm>
            <a:off x="1683527" y="852071"/>
            <a:ext cx="8522269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272A2D"/>
                </a:solidFill>
                <a:latin typeface="Arial Black" panose="020B0A04020102020204" pitchFamily="34" charset="0"/>
                <a:ea typeface="Open Sauce Heavy"/>
                <a:cs typeface="Open Sauce Heavy"/>
                <a:sym typeface="Open Sauce Heavy"/>
              </a:rPr>
              <a:t>Module: </a:t>
            </a:r>
            <a:r>
              <a:rPr lang="en-US" sz="4000" dirty="0">
                <a:solidFill>
                  <a:srgbClr val="272A2D"/>
                </a:solidFill>
                <a:latin typeface="Arial Black" panose="020B0A04020102020204" pitchFamily="34" charset="0"/>
                <a:ea typeface="Open Sauce Heavy"/>
                <a:cs typeface="Open Sauce Heavy"/>
                <a:sym typeface="Open Sauce Heavy"/>
              </a:rPr>
              <a:t>Quality Assurance and Service Improvements</a:t>
            </a:r>
          </a:p>
          <a:p>
            <a:pPr algn="ctr"/>
            <a:r>
              <a:rPr lang="en-US" sz="4000" b="1" dirty="0">
                <a:solidFill>
                  <a:srgbClr val="272A2D"/>
                </a:solidFill>
                <a:latin typeface="Arial Black" panose="020B0A04020102020204" pitchFamily="34" charset="0"/>
                <a:ea typeface="Open Sauce Heavy"/>
                <a:cs typeface="Open Sauce Heavy"/>
                <a:sym typeface="Open Sauce Heavy"/>
              </a:rPr>
              <a:t>Module Code: </a:t>
            </a:r>
            <a:r>
              <a:rPr lang="en-US" sz="4000" dirty="0">
                <a:solidFill>
                  <a:srgbClr val="272A2D"/>
                </a:solidFill>
                <a:latin typeface="Arial Black" panose="020B0A04020102020204" pitchFamily="34" charset="0"/>
                <a:ea typeface="Open Sauce Heavy"/>
                <a:cs typeface="Open Sauce Heavy"/>
                <a:sym typeface="Open Sauce Heavy"/>
              </a:rPr>
              <a:t>LCHS7006</a:t>
            </a:r>
          </a:p>
        </p:txBody>
      </p:sp>
      <p:pic>
        <p:nvPicPr>
          <p:cNvPr id="9218" name="Picture 2" descr="Neglect and indignity: Stafford hospital inquiry damns NHS failings | NHS |  The Guardian">
            <a:extLst>
              <a:ext uri="{FF2B5EF4-FFF2-40B4-BE49-F238E27FC236}">
                <a16:creationId xmlns:a16="http://schemas.microsoft.com/office/drawing/2014/main" id="{9472EE62-056C-4189-9675-3D1EDABEE4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5199" y="5440896"/>
            <a:ext cx="7121897" cy="42731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4081" y="4818127"/>
            <a:ext cx="18283919" cy="5468873"/>
            <a:chOff x="0" y="0"/>
            <a:chExt cx="4815518" cy="144036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15518" cy="1440362"/>
            </a:xfrm>
            <a:custGeom>
              <a:avLst/>
              <a:gdLst/>
              <a:ahLst/>
              <a:cxnLst/>
              <a:rect l="l" t="t" r="r" b="b"/>
              <a:pathLst>
                <a:path w="4815518" h="1440362">
                  <a:moveTo>
                    <a:pt x="0" y="0"/>
                  </a:moveTo>
                  <a:lnTo>
                    <a:pt x="4815518" y="0"/>
                  </a:lnTo>
                  <a:lnTo>
                    <a:pt x="4815518" y="1440362"/>
                  </a:lnTo>
                  <a:lnTo>
                    <a:pt x="0" y="1440362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815518" cy="14784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24296" y="4666150"/>
            <a:ext cx="16039407" cy="4937693"/>
            <a:chOff x="0" y="0"/>
            <a:chExt cx="4224371" cy="130046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24371" cy="1300462"/>
            </a:xfrm>
            <a:custGeom>
              <a:avLst/>
              <a:gdLst/>
              <a:ahLst/>
              <a:cxnLst/>
              <a:rect l="l" t="t" r="r" b="b"/>
              <a:pathLst>
                <a:path w="4224371" h="1300462">
                  <a:moveTo>
                    <a:pt x="0" y="0"/>
                  </a:moveTo>
                  <a:lnTo>
                    <a:pt x="4224371" y="0"/>
                  </a:lnTo>
                  <a:lnTo>
                    <a:pt x="4224371" y="1300462"/>
                  </a:lnTo>
                  <a:lnTo>
                    <a:pt x="0" y="1300462"/>
                  </a:lnTo>
                  <a:close/>
                </a:path>
              </a:pathLst>
            </a:custGeom>
            <a:solidFill>
              <a:srgbClr val="F0F0F0">
                <a:alpha val="89804"/>
              </a:srgbClr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224371" cy="13385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783525" y="1999195"/>
            <a:ext cx="5083875" cy="7694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5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Introduction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71600" y="4840026"/>
            <a:ext cx="14173200" cy="47257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Quality Assurance (QA) is the essential framework for protecting patient safety and human dignity.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Systemic Failure (2005–2009):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A critical analysis of the Mid Staffordshire NHS Trust’s collapse in standards.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Theoretical Frameworks: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Utilizing the Donabedian Model, Swiss Cheese Model, and Ishikawa Diagram to map failures.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"Finance Over Care" Trap: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How a preoccupation with financial targets superseded clinical safety.</a:t>
            </a:r>
          </a:p>
        </p:txBody>
      </p:sp>
      <p:sp>
        <p:nvSpPr>
          <p:cNvPr id="19" name="Freeform 19"/>
          <p:cNvSpPr/>
          <p:nvPr/>
        </p:nvSpPr>
        <p:spPr>
          <a:xfrm>
            <a:off x="437547" y="583493"/>
            <a:ext cx="691955" cy="691955"/>
          </a:xfrm>
          <a:custGeom>
            <a:avLst/>
            <a:gdLst/>
            <a:ahLst/>
            <a:cxnLst/>
            <a:rect l="l" t="t" r="r" b="b"/>
            <a:pathLst>
              <a:path w="691955" h="691955">
                <a:moveTo>
                  <a:pt x="0" y="0"/>
                </a:moveTo>
                <a:lnTo>
                  <a:pt x="691955" y="0"/>
                </a:lnTo>
                <a:lnTo>
                  <a:pt x="691955" y="691955"/>
                </a:lnTo>
                <a:lnTo>
                  <a:pt x="0" y="69195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2050" name="Picture 2" descr="Mid Staffs NHS trust charged over deaths of four patients | Mid  Staffordshire NHS Trust | The Guardian">
            <a:extLst>
              <a:ext uri="{FF2B5EF4-FFF2-40B4-BE49-F238E27FC236}">
                <a16:creationId xmlns:a16="http://schemas.microsoft.com/office/drawing/2014/main" id="{2A5F0EFE-35B7-460E-A753-A41EA63ECF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4800" y="894938"/>
            <a:ext cx="6532553" cy="39195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1517065"/>
            <a:ext cx="11138142" cy="8955428"/>
            <a:chOff x="0" y="0"/>
            <a:chExt cx="2933502" cy="235863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933502" cy="2358631"/>
            </a:xfrm>
            <a:custGeom>
              <a:avLst/>
              <a:gdLst/>
              <a:ahLst/>
              <a:cxnLst/>
              <a:rect l="l" t="t" r="r" b="b"/>
              <a:pathLst>
                <a:path w="2933502" h="2358631">
                  <a:moveTo>
                    <a:pt x="0" y="0"/>
                  </a:moveTo>
                  <a:lnTo>
                    <a:pt x="2933502" y="0"/>
                  </a:lnTo>
                  <a:lnTo>
                    <a:pt x="2933502" y="2358631"/>
                  </a:lnTo>
                  <a:lnTo>
                    <a:pt x="0" y="2358631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933502" cy="23967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 flipV="1">
            <a:off x="8677154" y="1009650"/>
            <a:ext cx="643596" cy="0"/>
          </a:xfrm>
          <a:prstGeom prst="line">
            <a:avLst/>
          </a:prstGeom>
          <a:ln w="38100" cap="flat">
            <a:solidFill>
              <a:srgbClr val="48BC8C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TextBox 9"/>
          <p:cNvSpPr txBox="1"/>
          <p:nvPr/>
        </p:nvSpPr>
        <p:spPr>
          <a:xfrm>
            <a:off x="698434" y="1998663"/>
            <a:ext cx="8445566" cy="1495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Main Problem: The Stafford Hospital Scandal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743036" y="1431007"/>
            <a:ext cx="5642084" cy="31921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39"/>
              </a:lnSpc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Mid Staffordshire NHS Foundation Trust (Stafford Hospital) healthcare quality plummeted from 2005 to 2009 (BBC, 2019). Neglect, poor cleanliness, insufficient personnel, and fear and silence caused hundreds of avoidable deaths.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43036" y="5610483"/>
            <a:ext cx="5642084" cy="4115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39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Problem: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systemic quality management failure. The hospital leadership </a:t>
            </a:r>
            <a:r>
              <a:rPr lang="en-US" sz="2599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prioritised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Foundation Trust status and government goals above patients. Staff were discouraged from reporting, concerns were disregarded, and mistake identification and correction were unclear (Jenkins, 2020).</a:t>
            </a:r>
          </a:p>
        </p:txBody>
      </p:sp>
      <p:sp>
        <p:nvSpPr>
          <p:cNvPr id="17" name="Freeform 17"/>
          <p:cNvSpPr/>
          <p:nvPr/>
        </p:nvSpPr>
        <p:spPr>
          <a:xfrm>
            <a:off x="16797525" y="341876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90" y="0"/>
                </a:lnTo>
                <a:lnTo>
                  <a:pt x="1175190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3074" name="Picture 2" descr="No one to be prosecuted' over Mid-Staffs scandal">
            <a:extLst>
              <a:ext uri="{FF2B5EF4-FFF2-40B4-BE49-F238E27FC236}">
                <a16:creationId xmlns:a16="http://schemas.microsoft.com/office/drawing/2014/main" id="{3A7FC49E-A6FE-4C7C-B305-6A66B9C870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350" y="4367444"/>
            <a:ext cx="7772400" cy="48514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FCEF53-5863-4793-BC28-1296D9A9BECE}"/>
              </a:ext>
            </a:extLst>
          </p:cNvPr>
          <p:cNvSpPr txBox="1"/>
          <p:nvPr/>
        </p:nvSpPr>
        <p:spPr>
          <a:xfrm>
            <a:off x="3511671" y="9268932"/>
            <a:ext cx="4114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(Guardian staff reporter, 2013)</a:t>
            </a:r>
            <a:endParaRPr lang="en-GB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sp>
        <p:nvSpPr>
          <p:cNvPr id="5" name="AutoShape 5"/>
          <p:cNvSpPr/>
          <p:nvPr/>
        </p:nvSpPr>
        <p:spPr>
          <a:xfrm flipV="1">
            <a:off x="8677154" y="1009650"/>
            <a:ext cx="643596" cy="0"/>
          </a:xfrm>
          <a:prstGeom prst="line">
            <a:avLst/>
          </a:prstGeom>
          <a:ln w="38100" cap="flat">
            <a:solidFill>
              <a:srgbClr val="48BC8C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6" name="Group 6"/>
          <p:cNvGrpSpPr/>
          <p:nvPr/>
        </p:nvGrpSpPr>
        <p:grpSpPr>
          <a:xfrm>
            <a:off x="728193" y="1368830"/>
            <a:ext cx="9484315" cy="7774418"/>
            <a:chOff x="0" y="0"/>
            <a:chExt cx="2497927" cy="204758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97927" cy="2047583"/>
            </a:xfrm>
            <a:custGeom>
              <a:avLst/>
              <a:gdLst/>
              <a:ahLst/>
              <a:cxnLst/>
              <a:rect l="l" t="t" r="r" b="b"/>
              <a:pathLst>
                <a:path w="2497927" h="2047583">
                  <a:moveTo>
                    <a:pt x="0" y="0"/>
                  </a:moveTo>
                  <a:lnTo>
                    <a:pt x="2497927" y="0"/>
                  </a:lnTo>
                  <a:lnTo>
                    <a:pt x="2497927" y="2047583"/>
                  </a:lnTo>
                  <a:lnTo>
                    <a:pt x="0" y="2047583"/>
                  </a:lnTo>
                  <a:close/>
                </a:path>
              </a:pathLst>
            </a:custGeom>
            <a:solidFill>
              <a:srgbClr val="48BC8C">
                <a:alpha val="80000"/>
              </a:srgbClr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497927" cy="2085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906694" y="1425736"/>
            <a:ext cx="7104245" cy="22645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Root Cause Analysis: The Swiss Cheese Model (Cont.)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58403" y="4575416"/>
            <a:ext cx="8223896" cy="4115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3639"/>
              </a:lnSpc>
              <a:buFont typeface="Wingdings" panose="05000000000000000000" pitchFamily="2" charset="2"/>
              <a:buChar char="§"/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In this model, "slices" of defense (policies, checks, staffing) are supposed to prevent harm, but they contain "holes" (weaknesses) (</a:t>
            </a:r>
            <a:r>
              <a:rPr lang="en-US" sz="2599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Boaden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and </a:t>
            </a:r>
            <a:r>
              <a:rPr lang="en-US" sz="2599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Furnival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, 2017). </a:t>
            </a:r>
          </a:p>
          <a:p>
            <a:pPr marL="457200" indent="-457200" algn="just">
              <a:lnSpc>
                <a:spcPts val="3639"/>
              </a:lnSpc>
              <a:buFont typeface="Wingdings" panose="05000000000000000000" pitchFamily="2" charset="2"/>
              <a:buChar char="§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Organizational Influences: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The Board’s obsession with achieving a £10 million deficit reduction to secure Foundation status created a "hole" where cost-cutting became the primary objective (</a:t>
            </a:r>
            <a:r>
              <a:rPr lang="en-US" sz="2599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Kumah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et al., 2024).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91FF2A-427D-4F51-9117-32C2778A2D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1400" y="2558033"/>
            <a:ext cx="6867550" cy="48086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742333-371B-4350-AEB7-359E9C4D4CD0}"/>
              </a:ext>
            </a:extLst>
          </p:cNvPr>
          <p:cNvSpPr txBox="1"/>
          <p:nvPr/>
        </p:nvSpPr>
        <p:spPr>
          <a:xfrm>
            <a:off x="12814797" y="7432786"/>
            <a:ext cx="4114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(Klein, </a:t>
            </a:r>
            <a:r>
              <a:rPr lang="en-US" sz="1400" dirty="0" err="1"/>
              <a:t>Seelbach</a:t>
            </a:r>
            <a:r>
              <a:rPr lang="en-US" sz="1400" dirty="0"/>
              <a:t> and Brannan, 2023)</a:t>
            </a:r>
            <a:endParaRPr lang="en-GB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sp>
        <p:nvSpPr>
          <p:cNvPr id="5" name="AutoShape 5"/>
          <p:cNvSpPr/>
          <p:nvPr/>
        </p:nvSpPr>
        <p:spPr>
          <a:xfrm flipV="1">
            <a:off x="8677154" y="1009650"/>
            <a:ext cx="643596" cy="0"/>
          </a:xfrm>
          <a:prstGeom prst="line">
            <a:avLst/>
          </a:prstGeom>
          <a:ln w="38100" cap="flat">
            <a:solidFill>
              <a:srgbClr val="48BC8C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6" name="Group 6"/>
          <p:cNvGrpSpPr/>
          <p:nvPr/>
        </p:nvGrpSpPr>
        <p:grpSpPr>
          <a:xfrm>
            <a:off x="725969" y="1407893"/>
            <a:ext cx="9484315" cy="7774418"/>
            <a:chOff x="0" y="0"/>
            <a:chExt cx="2497927" cy="204758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97927" cy="2047583"/>
            </a:xfrm>
            <a:custGeom>
              <a:avLst/>
              <a:gdLst/>
              <a:ahLst/>
              <a:cxnLst/>
              <a:rect l="l" t="t" r="r" b="b"/>
              <a:pathLst>
                <a:path w="2497927" h="2047583">
                  <a:moveTo>
                    <a:pt x="0" y="0"/>
                  </a:moveTo>
                  <a:lnTo>
                    <a:pt x="2497927" y="0"/>
                  </a:lnTo>
                  <a:lnTo>
                    <a:pt x="2497927" y="2047583"/>
                  </a:lnTo>
                  <a:lnTo>
                    <a:pt x="0" y="2047583"/>
                  </a:lnTo>
                  <a:close/>
                </a:path>
              </a:pathLst>
            </a:custGeom>
            <a:solidFill>
              <a:srgbClr val="48BC8C">
                <a:alpha val="80000"/>
              </a:srgbClr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497927" cy="20856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341838" y="1679206"/>
            <a:ext cx="7104245" cy="22645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Root Cause Analysis: The Swiss Cheese Model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39982" y="3943800"/>
            <a:ext cx="8223896" cy="5038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3639"/>
              </a:lnSpc>
              <a:buFont typeface="Wingdings" panose="05000000000000000000" pitchFamily="2" charset="2"/>
              <a:buChar char="§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Supervisory negligence: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Clinical leadership was ignored. Ward managers couldn't dispute resource shortages, creating a gap between the frontline and executive suite.</a:t>
            </a:r>
          </a:p>
          <a:p>
            <a:pPr marL="457200" indent="-457200" algn="just">
              <a:lnSpc>
                <a:spcPts val="3639"/>
              </a:lnSpc>
              <a:buFont typeface="Wingdings" panose="05000000000000000000" pitchFamily="2" charset="2"/>
              <a:buChar char="§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Preconditions for Unsafe Acts: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Critical nurse shortages and a lack of basic equipment like heart monitors prevented even the most devoted staff from providing safe care (Entwistle and Doering, 2024).</a:t>
            </a:r>
          </a:p>
          <a:p>
            <a:pPr marL="457200" indent="-457200" algn="just">
              <a:lnSpc>
                <a:spcPts val="3639"/>
              </a:lnSpc>
              <a:buFont typeface="Wingdings" panose="05000000000000000000" pitchFamily="2" charset="2"/>
              <a:buChar char="§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Unsafe Acts: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Staff with "compassion fatigue" and burnout </a:t>
            </a:r>
            <a:r>
              <a:rPr lang="en-US" sz="2599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normalised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substandard treatment causing direct neglect (</a:t>
            </a:r>
            <a:r>
              <a:rPr lang="en-US" sz="2599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Endalamaw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et al., 2024) .</a:t>
            </a:r>
          </a:p>
        </p:txBody>
      </p:sp>
      <p:pic>
        <p:nvPicPr>
          <p:cNvPr id="11" name="Picture 2" descr="NHS ravaged by hospital scandal | Reuters">
            <a:extLst>
              <a:ext uri="{FF2B5EF4-FFF2-40B4-BE49-F238E27FC236}">
                <a16:creationId xmlns:a16="http://schemas.microsoft.com/office/drawing/2014/main" id="{261908B3-4F3E-47A8-9C78-7DBC8D2643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3076" y="2095500"/>
            <a:ext cx="6584924" cy="59105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595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-14916" y="9258300"/>
            <a:ext cx="3086100" cy="1028700"/>
            <a:chOff x="0" y="0"/>
            <a:chExt cx="812800" cy="2709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270933"/>
            </a:xfrm>
            <a:custGeom>
              <a:avLst/>
              <a:gdLst/>
              <a:ahLst/>
              <a:cxnLst/>
              <a:rect l="l" t="t" r="r" b="b"/>
              <a:pathLst>
                <a:path w="812800" h="270933">
                  <a:moveTo>
                    <a:pt x="0" y="0"/>
                  </a:moveTo>
                  <a:lnTo>
                    <a:pt x="812800" y="0"/>
                  </a:lnTo>
                  <a:lnTo>
                    <a:pt x="812800" y="270933"/>
                  </a:lnTo>
                  <a:lnTo>
                    <a:pt x="0" y="270933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812800" cy="3090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04800" y="400432"/>
            <a:ext cx="11913906" cy="1495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Theoretical Frameworks for Quality Management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3785127" y="-103215"/>
            <a:ext cx="4502873" cy="10390215"/>
            <a:chOff x="0" y="0"/>
            <a:chExt cx="1185942" cy="273651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85942" cy="2736517"/>
            </a:xfrm>
            <a:custGeom>
              <a:avLst/>
              <a:gdLst/>
              <a:ahLst/>
              <a:cxnLst/>
              <a:rect l="l" t="t" r="r" b="b"/>
              <a:pathLst>
                <a:path w="1185942" h="2736517">
                  <a:moveTo>
                    <a:pt x="0" y="0"/>
                  </a:moveTo>
                  <a:lnTo>
                    <a:pt x="1185942" y="0"/>
                  </a:lnTo>
                  <a:lnTo>
                    <a:pt x="1185942" y="2736517"/>
                  </a:lnTo>
                  <a:lnTo>
                    <a:pt x="0" y="2736517"/>
                  </a:lnTo>
                  <a:close/>
                </a:path>
              </a:pathLst>
            </a:custGeom>
            <a:solidFill>
              <a:srgbClr val="7CE495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185942" cy="277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468828" y="2921513"/>
            <a:ext cx="9741972" cy="51873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639"/>
              </a:lnSpc>
            </a:pPr>
            <a:r>
              <a:rPr lang="en-US" sz="2800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Donabedian Model: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Structure: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At Mid Staffs, the "structure" was broken. This includes the physical environment, the number of staff, and the governance hierarchy.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Process: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This refers to the actual delivery of care. Processes for monitoring patient deterioration (such as track-and-trigger systems) were ignored (Care Quality Commission, 2023).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Outcome: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The mortality rates (HSMR) were the ultimate indicator of failure.</a:t>
            </a:r>
          </a:p>
        </p:txBody>
      </p:sp>
      <p:sp>
        <p:nvSpPr>
          <p:cNvPr id="20" name="Freeform 20"/>
          <p:cNvSpPr/>
          <p:nvPr/>
        </p:nvSpPr>
        <p:spPr>
          <a:xfrm>
            <a:off x="11510791" y="3214476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89" y="0"/>
                </a:lnTo>
                <a:lnTo>
                  <a:pt x="1175189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0415948" y="3802425"/>
            <a:ext cx="587240" cy="587240"/>
          </a:xfrm>
          <a:custGeom>
            <a:avLst/>
            <a:gdLst/>
            <a:ahLst/>
            <a:cxnLst/>
            <a:rect l="l" t="t" r="r" b="b"/>
            <a:pathLst>
              <a:path w="587240" h="587240">
                <a:moveTo>
                  <a:pt x="0" y="0"/>
                </a:moveTo>
                <a:lnTo>
                  <a:pt x="587240" y="0"/>
                </a:lnTo>
                <a:lnTo>
                  <a:pt x="587240" y="587240"/>
                </a:lnTo>
                <a:lnTo>
                  <a:pt x="0" y="58724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6148" name="Picture 4" descr="The Donabedian's Structure-Process-Outcome Model - 1751 Words | Essay  Example">
            <a:extLst>
              <a:ext uri="{FF2B5EF4-FFF2-40B4-BE49-F238E27FC236}">
                <a16:creationId xmlns:a16="http://schemas.microsoft.com/office/drawing/2014/main" id="{356FD539-0DB1-4409-A4A0-0C249F3448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14"/>
          <a:stretch/>
        </p:blipFill>
        <p:spPr bwMode="auto">
          <a:xfrm>
            <a:off x="12039600" y="4389665"/>
            <a:ext cx="6248400" cy="28401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6A7B39F-50A2-470A-869B-62B8A707447F}"/>
              </a:ext>
            </a:extLst>
          </p:cNvPr>
          <p:cNvSpPr txBox="1"/>
          <p:nvPr/>
        </p:nvSpPr>
        <p:spPr>
          <a:xfrm>
            <a:off x="13979163" y="7169946"/>
            <a:ext cx="4114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(McCullough et al., 2022)</a:t>
            </a:r>
            <a:endParaRPr lang="en-GB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-14916" y="9258300"/>
            <a:ext cx="3086100" cy="1028700"/>
            <a:chOff x="0" y="0"/>
            <a:chExt cx="812800" cy="2709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270933"/>
            </a:xfrm>
            <a:custGeom>
              <a:avLst/>
              <a:gdLst/>
              <a:ahLst/>
              <a:cxnLst/>
              <a:rect l="l" t="t" r="r" b="b"/>
              <a:pathLst>
                <a:path w="812800" h="270933">
                  <a:moveTo>
                    <a:pt x="0" y="0"/>
                  </a:moveTo>
                  <a:lnTo>
                    <a:pt x="812800" y="0"/>
                  </a:lnTo>
                  <a:lnTo>
                    <a:pt x="812800" y="270933"/>
                  </a:lnTo>
                  <a:lnTo>
                    <a:pt x="0" y="270933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812800" cy="3090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81000" y="606453"/>
            <a:ext cx="11913906" cy="1495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0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The Fishbone (Ishikawa) Diagram (Cont.)</a:t>
            </a:r>
          </a:p>
          <a:p>
            <a:pPr algn="l">
              <a:lnSpc>
                <a:spcPts val="5999"/>
              </a:lnSpc>
            </a:pPr>
            <a:endParaRPr lang="en-US" sz="4400" b="1" dirty="0">
              <a:solidFill>
                <a:srgbClr val="272A2D"/>
              </a:solidFill>
              <a:latin typeface="Arial Black" panose="020B0A04020102020204" pitchFamily="34" charset="0"/>
              <a:ea typeface="Open Sauce Bold"/>
              <a:cs typeface="Open Sauce Bold"/>
              <a:sym typeface="Open Sauce Bold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3785127" y="-103215"/>
            <a:ext cx="4502873" cy="10390215"/>
            <a:chOff x="0" y="0"/>
            <a:chExt cx="1185942" cy="273651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85942" cy="2736517"/>
            </a:xfrm>
            <a:custGeom>
              <a:avLst/>
              <a:gdLst/>
              <a:ahLst/>
              <a:cxnLst/>
              <a:rect l="l" t="t" r="r" b="b"/>
              <a:pathLst>
                <a:path w="1185942" h="2736517">
                  <a:moveTo>
                    <a:pt x="0" y="0"/>
                  </a:moveTo>
                  <a:lnTo>
                    <a:pt x="1185942" y="0"/>
                  </a:lnTo>
                  <a:lnTo>
                    <a:pt x="1185942" y="2736517"/>
                  </a:lnTo>
                  <a:lnTo>
                    <a:pt x="0" y="2736517"/>
                  </a:lnTo>
                  <a:close/>
                </a:path>
              </a:pathLst>
            </a:custGeom>
            <a:solidFill>
              <a:srgbClr val="7CE495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185942" cy="277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468828" y="2921513"/>
            <a:ext cx="9741972" cy="58219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Fishbone Diagram may be used to classify the failure's several causes: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Leadership and Governance Failures: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The Trust’s board lacked clinical expertise and made decisions based on financial metrics rather than patient outcomes (Campbell, 2013).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Staffing Issues: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There were severe shortages of nurses and medical staff, leading to delayed responses to patient needs, failure to maintain hygiene, and neglect of basic care </a:t>
            </a:r>
            <a:r>
              <a:rPr lang="de-DE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(Klein, Seelbach and Brannan, 2023)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.</a:t>
            </a:r>
          </a:p>
          <a:p>
            <a:pPr algn="just">
              <a:lnSpc>
                <a:spcPts val="3639"/>
              </a:lnSpc>
            </a:pPr>
            <a:endParaRPr lang="en-US" sz="2599" dirty="0">
              <a:solidFill>
                <a:srgbClr val="272A2D"/>
              </a:solidFill>
              <a:latin typeface="Arial" panose="020B0604020202020204" pitchFamily="34" charset="0"/>
              <a:ea typeface="Canva Sans"/>
              <a:cs typeface="Arial" panose="020B0604020202020204" pitchFamily="34" charset="0"/>
              <a:sym typeface="Canva Sans"/>
            </a:endParaRPr>
          </a:p>
        </p:txBody>
      </p:sp>
      <p:sp>
        <p:nvSpPr>
          <p:cNvPr id="20" name="Freeform 20"/>
          <p:cNvSpPr/>
          <p:nvPr/>
        </p:nvSpPr>
        <p:spPr>
          <a:xfrm>
            <a:off x="11510791" y="3214476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89" y="0"/>
                </a:lnTo>
                <a:lnTo>
                  <a:pt x="1175189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0415948" y="3802425"/>
            <a:ext cx="587240" cy="587240"/>
          </a:xfrm>
          <a:custGeom>
            <a:avLst/>
            <a:gdLst/>
            <a:ahLst/>
            <a:cxnLst/>
            <a:rect l="l" t="t" r="r" b="b"/>
            <a:pathLst>
              <a:path w="587240" h="587240">
                <a:moveTo>
                  <a:pt x="0" y="0"/>
                </a:moveTo>
                <a:lnTo>
                  <a:pt x="587240" y="0"/>
                </a:lnTo>
                <a:lnTo>
                  <a:pt x="587240" y="587240"/>
                </a:lnTo>
                <a:lnTo>
                  <a:pt x="0" y="58724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7170" name="Picture 2" descr="Ishikawa diagram">
            <a:extLst>
              <a:ext uri="{FF2B5EF4-FFF2-40B4-BE49-F238E27FC236}">
                <a16:creationId xmlns:a16="http://schemas.microsoft.com/office/drawing/2014/main" id="{06241E4F-BDA7-4C35-8E29-F9C0C7F0AA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00"/>
          <a:stretch/>
        </p:blipFill>
        <p:spPr bwMode="auto">
          <a:xfrm>
            <a:off x="11208336" y="4239047"/>
            <a:ext cx="7182238" cy="320826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0C3DD9E-B148-401E-A7BB-F1D6E55D39B7}"/>
              </a:ext>
            </a:extLst>
          </p:cNvPr>
          <p:cNvSpPr txBox="1"/>
          <p:nvPr/>
        </p:nvSpPr>
        <p:spPr>
          <a:xfrm>
            <a:off x="13979163" y="7452283"/>
            <a:ext cx="4114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(</a:t>
            </a:r>
            <a:r>
              <a:rPr lang="en-US" sz="1400" dirty="0" err="1"/>
              <a:t>Kumah</a:t>
            </a:r>
            <a:r>
              <a:rPr lang="en-US" sz="1400" dirty="0"/>
              <a:t> et al., 2024)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40927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-14916" y="9258300"/>
            <a:ext cx="3086100" cy="1028700"/>
            <a:chOff x="0" y="0"/>
            <a:chExt cx="812800" cy="2709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270933"/>
            </a:xfrm>
            <a:custGeom>
              <a:avLst/>
              <a:gdLst/>
              <a:ahLst/>
              <a:cxnLst/>
              <a:rect l="l" t="t" r="r" b="b"/>
              <a:pathLst>
                <a:path w="812800" h="270933">
                  <a:moveTo>
                    <a:pt x="0" y="0"/>
                  </a:moveTo>
                  <a:lnTo>
                    <a:pt x="812800" y="0"/>
                  </a:lnTo>
                  <a:lnTo>
                    <a:pt x="812800" y="270933"/>
                  </a:lnTo>
                  <a:lnTo>
                    <a:pt x="0" y="270933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812800" cy="3090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81000" y="606453"/>
            <a:ext cx="11913906" cy="1495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0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The Fishbone (Ishikawa) Diagram</a:t>
            </a:r>
          </a:p>
          <a:p>
            <a:pPr algn="l">
              <a:lnSpc>
                <a:spcPts val="5999"/>
              </a:lnSpc>
            </a:pPr>
            <a:endParaRPr lang="en-US" sz="4400" b="1" dirty="0">
              <a:solidFill>
                <a:srgbClr val="272A2D"/>
              </a:solidFill>
              <a:latin typeface="Arial Black" panose="020B0A04020102020204" pitchFamily="34" charset="0"/>
              <a:ea typeface="Open Sauce Bold"/>
              <a:cs typeface="Open Sauce Bold"/>
              <a:sym typeface="Open Sauce Bold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3785127" y="-103215"/>
            <a:ext cx="4502873" cy="10390215"/>
            <a:chOff x="0" y="0"/>
            <a:chExt cx="1185942" cy="273651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85942" cy="2736517"/>
            </a:xfrm>
            <a:custGeom>
              <a:avLst/>
              <a:gdLst/>
              <a:ahLst/>
              <a:cxnLst/>
              <a:rect l="l" t="t" r="r" b="b"/>
              <a:pathLst>
                <a:path w="1185942" h="2736517">
                  <a:moveTo>
                    <a:pt x="0" y="0"/>
                  </a:moveTo>
                  <a:lnTo>
                    <a:pt x="1185942" y="0"/>
                  </a:lnTo>
                  <a:lnTo>
                    <a:pt x="1185942" y="2736517"/>
                  </a:lnTo>
                  <a:lnTo>
                    <a:pt x="0" y="2736517"/>
                  </a:lnTo>
                  <a:close/>
                </a:path>
              </a:pathLst>
            </a:custGeom>
            <a:solidFill>
              <a:srgbClr val="7CE495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185942" cy="277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468828" y="2921513"/>
            <a:ext cx="9741972" cy="53256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599" b="1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Organisational</a:t>
            </a: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Culture: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A toxic culture existed where staff were afraid to speak out. Whistle-blowers were ignored or punished, and managers actively discouraged reporting of problems.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Communication Breakdown: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There was poor communication both vertically (between frontline staff and executives) and horizontally (among clinical teams) (Leigh Day, 2020).</a:t>
            </a:r>
          </a:p>
          <a:p>
            <a:pPr algn="just">
              <a:lnSpc>
                <a:spcPct val="150000"/>
              </a:lnSpc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Equipment: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With the poor hospital environment (e.g., the absence of clean equipment or facilities), the patients were being harmed (Martin, Chew and Dixon-Woods, 2020).</a:t>
            </a:r>
          </a:p>
        </p:txBody>
      </p:sp>
      <p:sp>
        <p:nvSpPr>
          <p:cNvPr id="20" name="Freeform 20"/>
          <p:cNvSpPr/>
          <p:nvPr/>
        </p:nvSpPr>
        <p:spPr>
          <a:xfrm>
            <a:off x="11510791" y="3214476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89" y="0"/>
                </a:lnTo>
                <a:lnTo>
                  <a:pt x="1175189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0415948" y="3802425"/>
            <a:ext cx="587240" cy="587240"/>
          </a:xfrm>
          <a:custGeom>
            <a:avLst/>
            <a:gdLst/>
            <a:ahLst/>
            <a:cxnLst/>
            <a:rect l="l" t="t" r="r" b="b"/>
            <a:pathLst>
              <a:path w="587240" h="587240">
                <a:moveTo>
                  <a:pt x="0" y="0"/>
                </a:moveTo>
                <a:lnTo>
                  <a:pt x="587240" y="0"/>
                </a:lnTo>
                <a:lnTo>
                  <a:pt x="587240" y="587240"/>
                </a:lnTo>
                <a:lnTo>
                  <a:pt x="0" y="58724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070788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37953" y="7907109"/>
            <a:ext cx="9981831" cy="3086100"/>
            <a:chOff x="0" y="0"/>
            <a:chExt cx="262896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628960" cy="812800"/>
            </a:xfrm>
            <a:custGeom>
              <a:avLst/>
              <a:gdLst/>
              <a:ahLst/>
              <a:cxnLst/>
              <a:rect l="l" t="t" r="r" b="b"/>
              <a:pathLst>
                <a:path w="2628960" h="812800">
                  <a:moveTo>
                    <a:pt x="0" y="0"/>
                  </a:moveTo>
                  <a:lnTo>
                    <a:pt x="2628960" y="0"/>
                  </a:lnTo>
                  <a:lnTo>
                    <a:pt x="262896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62896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38200" y="495300"/>
            <a:ext cx="9601200" cy="14816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0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Policy Issues and Health Reforms (Cont.)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51182" y="2574403"/>
            <a:ext cx="11688417" cy="46219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failings at Mid Staffordshire did not happen in a vacuum; they were influenced by broader national policy shifts.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"Target Culture" Policy: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During the early 2000s, NHS policy was heavily driven by "New Public Management" (NPM) (McCullough et al., 2022).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To reach the 4-hour A&amp;E objective, Mid Staffs detained patients in ambulances or shifted them to unsuitable wards to "stop the clock.“</a:t>
            </a:r>
          </a:p>
          <a:p>
            <a:pPr algn="just">
              <a:lnSpc>
                <a:spcPts val="3639"/>
              </a:lnSpc>
            </a:pPr>
            <a:endParaRPr lang="en-US" sz="2599" dirty="0">
              <a:solidFill>
                <a:srgbClr val="272A2D"/>
              </a:solidFill>
              <a:latin typeface="Arial" panose="020B0604020202020204" pitchFamily="34" charset="0"/>
              <a:ea typeface="Canva Sans"/>
              <a:cs typeface="Arial" panose="020B0604020202020204" pitchFamily="34" charset="0"/>
              <a:sym typeface="Canva Sans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16436259" y="733947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90" y="0"/>
                </a:lnTo>
                <a:lnTo>
                  <a:pt x="1175190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2429990" y="988908"/>
            <a:ext cx="665267" cy="665267"/>
          </a:xfrm>
          <a:custGeom>
            <a:avLst/>
            <a:gdLst/>
            <a:ahLst/>
            <a:cxnLst/>
            <a:rect l="l" t="t" r="r" b="b"/>
            <a:pathLst>
              <a:path w="665267" h="665267">
                <a:moveTo>
                  <a:pt x="0" y="0"/>
                </a:moveTo>
                <a:lnTo>
                  <a:pt x="665267" y="0"/>
                </a:lnTo>
                <a:lnTo>
                  <a:pt x="665267" y="665267"/>
                </a:lnTo>
                <a:lnTo>
                  <a:pt x="0" y="6652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37953" y="7907109"/>
            <a:ext cx="9981831" cy="3086100"/>
            <a:chOff x="0" y="0"/>
            <a:chExt cx="262896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628960" cy="812800"/>
            </a:xfrm>
            <a:custGeom>
              <a:avLst/>
              <a:gdLst/>
              <a:ahLst/>
              <a:cxnLst/>
              <a:rect l="l" t="t" r="r" b="b"/>
              <a:pathLst>
                <a:path w="2628960" h="812800">
                  <a:moveTo>
                    <a:pt x="0" y="0"/>
                  </a:moveTo>
                  <a:lnTo>
                    <a:pt x="2628960" y="0"/>
                  </a:lnTo>
                  <a:lnTo>
                    <a:pt x="262896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62896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38200" y="914370"/>
            <a:ext cx="9601200" cy="7122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0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Policy Issues and Health Reforms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81000" y="2753584"/>
            <a:ext cx="11688417" cy="41257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Drive for Foundation Status: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Policy incentivized hospitals to become "Foundation Trusts" to gain financial autonomy.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Regulatory Fragmentation: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At the time, the Healthcare Commission and Monitor (the financial regulator) did not communicate effectively (Parliament.uk, 2025).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This policy gap allowed the Trust to look "good on paper" financially while failing clinically.</a:t>
            </a:r>
          </a:p>
        </p:txBody>
      </p:sp>
      <p:sp>
        <p:nvSpPr>
          <p:cNvPr id="16" name="Freeform 16"/>
          <p:cNvSpPr/>
          <p:nvPr/>
        </p:nvSpPr>
        <p:spPr>
          <a:xfrm>
            <a:off x="16436259" y="733947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90" y="0"/>
                </a:lnTo>
                <a:lnTo>
                  <a:pt x="1175190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2429990" y="988908"/>
            <a:ext cx="665267" cy="665267"/>
          </a:xfrm>
          <a:custGeom>
            <a:avLst/>
            <a:gdLst/>
            <a:ahLst/>
            <a:cxnLst/>
            <a:rect l="l" t="t" r="r" b="b"/>
            <a:pathLst>
              <a:path w="665267" h="665267">
                <a:moveTo>
                  <a:pt x="0" y="0"/>
                </a:moveTo>
                <a:lnTo>
                  <a:pt x="665267" y="0"/>
                </a:lnTo>
                <a:lnTo>
                  <a:pt x="665267" y="665267"/>
                </a:lnTo>
                <a:lnTo>
                  <a:pt x="0" y="6652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  <p:extLst>
      <p:ext uri="{BB962C8B-B14F-4D97-AF65-F5344CB8AC3E}">
        <p14:creationId xmlns:p14="http://schemas.microsoft.com/office/powerpoint/2010/main" val="35248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37953" y="7907109"/>
            <a:ext cx="9981831" cy="3086100"/>
            <a:chOff x="0" y="0"/>
            <a:chExt cx="262896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628960" cy="812800"/>
            </a:xfrm>
            <a:custGeom>
              <a:avLst/>
              <a:gdLst/>
              <a:ahLst/>
              <a:cxnLst/>
              <a:rect l="l" t="t" r="r" b="b"/>
              <a:pathLst>
                <a:path w="2628960" h="812800">
                  <a:moveTo>
                    <a:pt x="0" y="0"/>
                  </a:moveTo>
                  <a:lnTo>
                    <a:pt x="2628960" y="0"/>
                  </a:lnTo>
                  <a:lnTo>
                    <a:pt x="262896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62896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210284" y="79104"/>
            <a:ext cx="7301785" cy="14816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0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Impact on Quality, Efficiency, and Equity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141090" y="1678338"/>
            <a:ext cx="7919036" cy="77280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Safety, efficacy, and patient experience </a:t>
            </a:r>
            <a:r>
              <a:rPr lang="en-US" sz="2600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characterise</a:t>
            </a: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</a:t>
            </a:r>
            <a:r>
              <a:rPr lang="en-US" sz="2600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quality.</a:t>
            </a: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The Mid Staffs failed all three. </a:t>
            </a:r>
            <a:r>
              <a:rPr lang="en-US" sz="2600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Normalising</a:t>
            </a: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deviation so workers no longer perceived inadequate care as odd undermined “Safety Culture” (Wilkinson, 2024).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While the Trust sought financial </a:t>
            </a:r>
            <a:r>
              <a:rPr lang="en-US" sz="2600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efficiency</a:t>
            </a: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, the result was a massive "failure demand." Neglect led to longer hospital stays, complications.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Patients with dementia and the elderly were especially susceptible. </a:t>
            </a:r>
            <a:r>
              <a:rPr lang="en-US" sz="2600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Prioritising</a:t>
            </a: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throughput and targets </a:t>
            </a:r>
            <a:r>
              <a:rPr lang="en-US" sz="2600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marginalised</a:t>
            </a:r>
            <a:r>
              <a:rPr lang="en-US" sz="2600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those who needed the most time-intensive, compassionate nursing care, violating social care standards (Yang et al., 2025).</a:t>
            </a:r>
          </a:p>
        </p:txBody>
      </p:sp>
      <p:sp>
        <p:nvSpPr>
          <p:cNvPr id="16" name="Freeform 16"/>
          <p:cNvSpPr/>
          <p:nvPr/>
        </p:nvSpPr>
        <p:spPr>
          <a:xfrm>
            <a:off x="16870472" y="117546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90" y="0"/>
                </a:lnTo>
                <a:lnTo>
                  <a:pt x="1175190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7" name="Freeform 17"/>
          <p:cNvSpPr/>
          <p:nvPr/>
        </p:nvSpPr>
        <p:spPr>
          <a:xfrm>
            <a:off x="9545017" y="1909136"/>
            <a:ext cx="665267" cy="665267"/>
          </a:xfrm>
          <a:custGeom>
            <a:avLst/>
            <a:gdLst/>
            <a:ahLst/>
            <a:cxnLst/>
            <a:rect l="l" t="t" r="r" b="b"/>
            <a:pathLst>
              <a:path w="665267" h="665267">
                <a:moveTo>
                  <a:pt x="0" y="0"/>
                </a:moveTo>
                <a:lnTo>
                  <a:pt x="665267" y="0"/>
                </a:lnTo>
                <a:lnTo>
                  <a:pt x="665267" y="665267"/>
                </a:lnTo>
                <a:lnTo>
                  <a:pt x="0" y="66526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68633EA-C66A-4C98-AD49-826ADCBE62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13576" y="705141"/>
            <a:ext cx="9525000" cy="6696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D7519F6-CE69-4BDF-A433-4B1C78ED990D}"/>
              </a:ext>
            </a:extLst>
          </p:cNvPr>
          <p:cNvSpPr txBox="1"/>
          <p:nvPr/>
        </p:nvSpPr>
        <p:spPr>
          <a:xfrm>
            <a:off x="3013145" y="6667500"/>
            <a:ext cx="4114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(Wilkinson, 2024)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65172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905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sp>
        <p:nvSpPr>
          <p:cNvPr id="16" name="TextBox 9">
            <a:extLst>
              <a:ext uri="{FF2B5EF4-FFF2-40B4-BE49-F238E27FC236}">
                <a16:creationId xmlns:a16="http://schemas.microsoft.com/office/drawing/2014/main" id="{F39B5372-3B8D-4766-B71B-244CCED3D63D}"/>
              </a:ext>
            </a:extLst>
          </p:cNvPr>
          <p:cNvSpPr txBox="1"/>
          <p:nvPr/>
        </p:nvSpPr>
        <p:spPr>
          <a:xfrm>
            <a:off x="581909" y="303530"/>
            <a:ext cx="11152891" cy="725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Structure of the Upcoming Report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0493C24-892C-42B5-A961-DE5BF6B301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952057"/>
              </p:ext>
            </p:extLst>
          </p:nvPr>
        </p:nvGraphicFramePr>
        <p:xfrm>
          <a:off x="1219200" y="1714500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905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1588923" y="4000074"/>
            <a:ext cx="6699077" cy="6286926"/>
            <a:chOff x="0" y="0"/>
            <a:chExt cx="1764366" cy="16558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764366" cy="1655816"/>
            </a:xfrm>
            <a:custGeom>
              <a:avLst/>
              <a:gdLst/>
              <a:ahLst/>
              <a:cxnLst/>
              <a:rect l="l" t="t" r="r" b="b"/>
              <a:pathLst>
                <a:path w="1764366" h="1655816">
                  <a:moveTo>
                    <a:pt x="0" y="0"/>
                  </a:moveTo>
                  <a:lnTo>
                    <a:pt x="1764366" y="0"/>
                  </a:lnTo>
                  <a:lnTo>
                    <a:pt x="1764366" y="1655816"/>
                  </a:lnTo>
                  <a:lnTo>
                    <a:pt x="0" y="1655816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764366" cy="16939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304800" y="1942331"/>
            <a:ext cx="10045766" cy="57873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639"/>
              </a:lnSpc>
            </a:pPr>
            <a:endParaRPr lang="en-US" sz="2800" b="1" dirty="0">
              <a:solidFill>
                <a:srgbClr val="272A2D"/>
              </a:solidFill>
              <a:latin typeface="Arial" panose="020B0604020202020204" pitchFamily="34" charset="0"/>
              <a:ea typeface="Canva Sans"/>
              <a:cs typeface="Arial" panose="020B0604020202020204" pitchFamily="34" charset="0"/>
              <a:sym typeface="Canva Sans"/>
            </a:endParaRP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Embed Fundamental Standards: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Follow Francis' patient-first requirements, enforced by CQC with zero tolerance for violations (e.g., NICE tool-mandated staffing ratios).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Improve Leadership and Culture: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Leadership training should concentrate on patient safety; employ cultural barometers for nursing teams (Wilkinson, 2024).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Improve Practice Models: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Incorporate Fishbone for incident reviews, Donabedian for audits, and Swiss Cheese for risk assessments.</a:t>
            </a:r>
          </a:p>
        </p:txBody>
      </p:sp>
      <p:sp>
        <p:nvSpPr>
          <p:cNvPr id="15" name="Freeform 15"/>
          <p:cNvSpPr/>
          <p:nvPr/>
        </p:nvSpPr>
        <p:spPr>
          <a:xfrm>
            <a:off x="6858000" y="-27475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89" y="0"/>
                </a:lnTo>
                <a:lnTo>
                  <a:pt x="1175189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9">
            <a:extLst>
              <a:ext uri="{FF2B5EF4-FFF2-40B4-BE49-F238E27FC236}">
                <a16:creationId xmlns:a16="http://schemas.microsoft.com/office/drawing/2014/main" id="{F39B5372-3B8D-4766-B71B-244CCED3D63D}"/>
              </a:ext>
            </a:extLst>
          </p:cNvPr>
          <p:cNvSpPr txBox="1"/>
          <p:nvPr/>
        </p:nvSpPr>
        <p:spPr>
          <a:xfrm>
            <a:off x="457200" y="951657"/>
            <a:ext cx="8153400" cy="7257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Recommendations (Cont.)</a:t>
            </a:r>
          </a:p>
        </p:txBody>
      </p:sp>
    </p:spTree>
    <p:extLst>
      <p:ext uri="{BB962C8B-B14F-4D97-AF65-F5344CB8AC3E}">
        <p14:creationId xmlns:p14="http://schemas.microsoft.com/office/powerpoint/2010/main" val="3668820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905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1588923" y="4000074"/>
            <a:ext cx="6699077" cy="6286926"/>
            <a:chOff x="0" y="0"/>
            <a:chExt cx="1764366" cy="16558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764366" cy="1655816"/>
            </a:xfrm>
            <a:custGeom>
              <a:avLst/>
              <a:gdLst/>
              <a:ahLst/>
              <a:cxnLst/>
              <a:rect l="l" t="t" r="r" b="b"/>
              <a:pathLst>
                <a:path w="1764366" h="1655816">
                  <a:moveTo>
                    <a:pt x="0" y="0"/>
                  </a:moveTo>
                  <a:lnTo>
                    <a:pt x="1764366" y="0"/>
                  </a:lnTo>
                  <a:lnTo>
                    <a:pt x="1764366" y="1655816"/>
                  </a:lnTo>
                  <a:lnTo>
                    <a:pt x="0" y="1655816"/>
                  </a:lnTo>
                  <a:close/>
                </a:path>
              </a:pathLst>
            </a:custGeom>
            <a:solidFill>
              <a:srgbClr val="48BC8C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764366" cy="16939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304800" y="1942331"/>
            <a:ext cx="10045766" cy="57873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639"/>
              </a:lnSpc>
            </a:pPr>
            <a:endParaRPr lang="en-US" sz="2800" b="1" dirty="0">
              <a:solidFill>
                <a:srgbClr val="272A2D"/>
              </a:solidFill>
              <a:latin typeface="Arial" panose="020B0604020202020204" pitchFamily="34" charset="0"/>
              <a:ea typeface="Canva Sans"/>
              <a:cs typeface="Arial" panose="020B0604020202020204" pitchFamily="34" charset="0"/>
              <a:sym typeface="Canva Sans"/>
            </a:endParaRP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Policy Reforms: 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Shift commissioning to quality metrics (outcomes over targets); improve data sharing via integrated IT (McCullough et al., 2022). 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Staffing and Training: 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Evidence-based nurse staffing; compassionate care curricula.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599" b="1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Transparency and Accountability: 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Publish quality accounts with patient input; empower governors and Local Healthwatch (</a:t>
            </a:r>
            <a:r>
              <a:rPr lang="en-US" sz="2599" dirty="0" err="1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Kumah</a:t>
            </a: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 et al., 2024).</a:t>
            </a:r>
          </a:p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US" sz="2599" dirty="0">
              <a:solidFill>
                <a:srgbClr val="272A2D"/>
              </a:solidFill>
              <a:latin typeface="Arial" panose="020B0604020202020204" pitchFamily="34" charset="0"/>
              <a:ea typeface="Canva Sans"/>
              <a:cs typeface="Arial" panose="020B0604020202020204" pitchFamily="34" charset="0"/>
              <a:sym typeface="Canva Sans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6858000" y="-27475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89" y="0"/>
                </a:lnTo>
                <a:lnTo>
                  <a:pt x="1175189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9">
            <a:extLst>
              <a:ext uri="{FF2B5EF4-FFF2-40B4-BE49-F238E27FC236}">
                <a16:creationId xmlns:a16="http://schemas.microsoft.com/office/drawing/2014/main" id="{F39B5372-3B8D-4766-B71B-244CCED3D63D}"/>
              </a:ext>
            </a:extLst>
          </p:cNvPr>
          <p:cNvSpPr txBox="1"/>
          <p:nvPr/>
        </p:nvSpPr>
        <p:spPr>
          <a:xfrm>
            <a:off x="457200" y="951657"/>
            <a:ext cx="7683566" cy="7392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41761557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905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5111" b="-15111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304800" y="1942331"/>
            <a:ext cx="13411200" cy="39874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639"/>
              </a:lnSpc>
            </a:pPr>
            <a:endParaRPr lang="en-US" sz="2800" b="1" dirty="0">
              <a:solidFill>
                <a:srgbClr val="272A2D"/>
              </a:solidFill>
              <a:latin typeface="Arial" panose="020B0604020202020204" pitchFamily="34" charset="0"/>
              <a:ea typeface="Canva Sans"/>
              <a:cs typeface="Arial" panose="020B0604020202020204" pitchFamily="34" charset="0"/>
              <a:sym typeface="Canva Sans"/>
            </a:endParaRPr>
          </a:p>
          <a:p>
            <a:pPr marL="457200" indent="-4572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catastrophe at Mid Staffordshire serves as a stark reminder that when financial targets and bureaucratic status are prioritized over clinical safety, the result is a total collapse of healthcare ethics. </a:t>
            </a:r>
          </a:p>
          <a:p>
            <a:pPr marL="457200" indent="-457200"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599" dirty="0">
                <a:solidFill>
                  <a:srgbClr val="272A2D"/>
                </a:solidFill>
                <a:latin typeface="Arial" panose="020B0604020202020204" pitchFamily="34" charset="0"/>
                <a:ea typeface="Canva Sans"/>
                <a:cs typeface="Arial" panose="020B0604020202020204" pitchFamily="34" charset="0"/>
                <a:sym typeface="Canva Sans"/>
              </a:rPr>
              <a:t>The alignment of structural gaps, such as severe nursing shortages, with process failures like suppressed whistleblowing, created a "normalization of deviance" that stripped patients of their dignity. </a:t>
            </a:r>
          </a:p>
        </p:txBody>
      </p:sp>
      <p:sp>
        <p:nvSpPr>
          <p:cNvPr id="15" name="Freeform 15"/>
          <p:cNvSpPr/>
          <p:nvPr/>
        </p:nvSpPr>
        <p:spPr>
          <a:xfrm>
            <a:off x="6858000" y="-27475"/>
            <a:ext cx="1175190" cy="1175190"/>
          </a:xfrm>
          <a:custGeom>
            <a:avLst/>
            <a:gdLst/>
            <a:ahLst/>
            <a:cxnLst/>
            <a:rect l="l" t="t" r="r" b="b"/>
            <a:pathLst>
              <a:path w="1175190" h="1175190">
                <a:moveTo>
                  <a:pt x="0" y="0"/>
                </a:moveTo>
                <a:lnTo>
                  <a:pt x="1175189" y="0"/>
                </a:lnTo>
                <a:lnTo>
                  <a:pt x="1175189" y="1175189"/>
                </a:lnTo>
                <a:lnTo>
                  <a:pt x="0" y="11751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6" name="TextBox 9">
            <a:extLst>
              <a:ext uri="{FF2B5EF4-FFF2-40B4-BE49-F238E27FC236}">
                <a16:creationId xmlns:a16="http://schemas.microsoft.com/office/drawing/2014/main" id="{F39B5372-3B8D-4766-B71B-244CCED3D63D}"/>
              </a:ext>
            </a:extLst>
          </p:cNvPr>
          <p:cNvSpPr txBox="1"/>
          <p:nvPr/>
        </p:nvSpPr>
        <p:spPr>
          <a:xfrm>
            <a:off x="533400" y="952500"/>
            <a:ext cx="3581400" cy="7392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999"/>
              </a:lnSpc>
            </a:pPr>
            <a:r>
              <a:rPr lang="en-US" sz="4400" b="1" dirty="0">
                <a:solidFill>
                  <a:srgbClr val="272A2D"/>
                </a:solidFill>
                <a:latin typeface="Arial Black" panose="020B0A04020102020204" pitchFamily="34" charset="0"/>
                <a:ea typeface="Open Sauce Bold"/>
                <a:cs typeface="Open Sauce Bold"/>
                <a:sym typeface="Open Sauce Bold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2337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0A324-0737-F0DA-1F7D-10CBE06D7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38114"/>
            <a:ext cx="2826283" cy="643242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chemeClr val="tx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97502896-E0C5-7370-8988-A33777F9AF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3900" y="952500"/>
            <a:ext cx="16840200" cy="9076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37160" tIns="0" rIns="137160" bIns="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BBC. (2019). Stafford Hospital scandal: The real story behind Channel 4’s The Cure. BBC News. [online] 19 Dec. Available at: 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https://www.bbc.com/news/uk-england-stoke-staffordshire-50836324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Best, S. (2020). Leadership and Management. The Textbook of Health and Social Care, p.279.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Boaden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and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Furnival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(2017). Quality improvement in healthcare. EBOOK: Healthcare Management, p.367.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Campbell, D. (2013). Mid Staffs hospital scandal: the essential guide. [online] The Guardian. Available at: https://www.theguardian.com/society/2013/feb/06/mid-staffs-hospital-scandal-guide.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Quality Commission. (2023). Rapid Literature Review: Improvement cultures in health and adult social care settings - Care Quality Commission. [online] www.cqc.org.uk. Available at: https://www.cqc.org.uk/about-us/transparency/external-reports-research/rapid-literature-review-improvement-cultures.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Endalamaw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Khatri, R.B., Mengistu, T.S.,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Erku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Wolka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Zewdie, A. and Assefa, Y. (2024). A scoping review of continuous quality improvement in healthcare system: Conceptualization, models and tools, barriers and facilitators, and impact. BMC health services research, [online] 24(1), p.487. doi: https://doi.org/10.1186/s12913-024-10828-0.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Entwistle, T. and Doering, H. (2024). Amoral management and the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normalisation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of deviance: The case of Stafford hospital. Journal of Business Ethics, 190(3), pp.723-738.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Guardian staff reporter (2013). Mid Staffs scandal is a disgrace for social work, too. [online] the Guardian. Available at: https://www.theguardian.com/social-care-network/2013/feb/06/mid-staffs-disgrace-social-work [Accessed 17 Mar. 2026].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Jenkins, P. (2020). The Role Of Fear Within The Mid Staffordshire Hospital Scandal. [Online] Available At: https://Www.Researchgate.Net/Publication/346971322_The_Role_Of_Fear_Within_The_Mid_Staffordshire_Hospital_Scandal.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Klein, T.A.,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Seelbach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C.L. and Brannan, G.D. (2023). Quality Assurance. [online] Nih.gov. Available at: https://www.ncbi.nlm.nih.gov/sites/books/NBK557503/.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Kumah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Nwogu, C.N.,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Issah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A.-R.,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Obot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Kanamitie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D.T.,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Sifa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J.S. and Aidoo, L.A. (2024). Cause-and-Effect (Fishbone) Diagram: a Tool for Generating and Organizing Quality Improvement Ideas. Innovations Journals, [online] 7(2), pp.85–87. doi: https://doi.org/10.36401/JQSH-23-42.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Leigh Day. (2020). Patient safety | The Stafford Hospital scandal. [online] Available at: https://www.leighday.co.uk/our-services/human-rights/health-social-care/human-rights-in-healthcare/mid-staffordshire-inquiry/.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Martin, G.P., Chew, S. and Dixon-Woods, M. (2020). Uncovering, creating or constructing problems? Enacting a new role to support staff who raise concerns about quality and safety in the English National Health Service. Health: An Interdisciplinary Journal for the Social Study of Health, Illness and Medicine, 25(6), p.136345931990129. doi: https://doi.org/10.1177/1363459319901296.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McCullough, K., Andrew, L.,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Genoni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Dunham, M., Whitehead, L. and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Porock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 (2022). An examination of primary health care nursing service evaluation using the Donabedian model: A systematic review. Research in Nursing &amp; Health, [online] 46(1), pp.159–176. doi: https://doi.org/10.1002/nur.22291.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Parliament.uk. (2025). Welcome To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Zscaler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Directory Authentication. [online] Available at: https://hansard.parliament.uk/commons/2010-02-24/debates/10022460000004/MidStaffordshireNHSFoundationTrust.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Wilkinson, D. (2024). Equity in Healthcare - Definition and Explanation. [online] The Oxford Review - OR Briefings. Available at: https://oxford-review.com/the-oxford-review-dei-diversity-equity-and-inclusion-dictionary/equity-in-healthcare-definition-and-explanation/.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Yang, J., Liu, F., Yang, C., Wei, J., Ma, Y., Xu, L., 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Xie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and Wang, J. (2025). Application of Donabedian Three‐Dimensional Model in Outpatient Care Quality: A Scoping Review. Journal of Nursing Management, 2025(1). doi: https://doi.org/10.1155/jonm/6893336.</a:t>
            </a:r>
          </a:p>
        </p:txBody>
      </p:sp>
    </p:spTree>
    <p:extLst>
      <p:ext uri="{BB962C8B-B14F-4D97-AF65-F5344CB8AC3E}">
        <p14:creationId xmlns:p14="http://schemas.microsoft.com/office/powerpoint/2010/main" val="16862132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rot="578115">
            <a:off x="11117218" y="-320786"/>
            <a:ext cx="744613" cy="10953495"/>
            <a:chOff x="0" y="0"/>
            <a:chExt cx="196112" cy="288487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6112" cy="2884871"/>
            </a:xfrm>
            <a:custGeom>
              <a:avLst/>
              <a:gdLst/>
              <a:ahLst/>
              <a:cxnLst/>
              <a:rect l="l" t="t" r="r" b="b"/>
              <a:pathLst>
                <a:path w="196112" h="2884871">
                  <a:moveTo>
                    <a:pt x="0" y="0"/>
                  </a:moveTo>
                  <a:lnTo>
                    <a:pt x="196112" y="0"/>
                  </a:lnTo>
                  <a:lnTo>
                    <a:pt x="196112" y="2884871"/>
                  </a:lnTo>
                  <a:lnTo>
                    <a:pt x="0" y="2884871"/>
                  </a:lnTo>
                  <a:close/>
                </a:path>
              </a:pathLst>
            </a:custGeom>
            <a:gradFill rotWithShape="1">
              <a:gsLst>
                <a:gs pos="0">
                  <a:srgbClr val="272A2D">
                    <a:alpha val="20475"/>
                  </a:srgbClr>
                </a:gs>
                <a:gs pos="50000">
                  <a:srgbClr val="272A2D">
                    <a:alpha val="0"/>
                  </a:srgbClr>
                </a:gs>
                <a:gs pos="100000">
                  <a:srgbClr val="272A2D">
                    <a:alpha val="0"/>
                  </a:srgbClr>
                </a:gs>
              </a:gsLst>
              <a:lin ang="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96112" cy="29229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7012138" y="7986817"/>
            <a:ext cx="1383909" cy="1383909"/>
          </a:xfrm>
          <a:custGeom>
            <a:avLst/>
            <a:gdLst/>
            <a:ahLst/>
            <a:cxnLst/>
            <a:rect l="l" t="t" r="r" b="b"/>
            <a:pathLst>
              <a:path w="1383909" h="1383909">
                <a:moveTo>
                  <a:pt x="0" y="0"/>
                </a:moveTo>
                <a:lnTo>
                  <a:pt x="1383910" y="0"/>
                </a:lnTo>
                <a:lnTo>
                  <a:pt x="1383910" y="1383910"/>
                </a:lnTo>
                <a:lnTo>
                  <a:pt x="0" y="13839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5144411" y="4956422"/>
            <a:ext cx="668048" cy="668048"/>
          </a:xfrm>
          <a:custGeom>
            <a:avLst/>
            <a:gdLst/>
            <a:ahLst/>
            <a:cxnLst/>
            <a:rect l="l" t="t" r="r" b="b"/>
            <a:pathLst>
              <a:path w="668048" h="668048">
                <a:moveTo>
                  <a:pt x="0" y="0"/>
                </a:moveTo>
                <a:lnTo>
                  <a:pt x="668049" y="0"/>
                </a:lnTo>
                <a:lnTo>
                  <a:pt x="668049" y="668048"/>
                </a:lnTo>
                <a:lnTo>
                  <a:pt x="0" y="66804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9" name="AutoShape 19"/>
          <p:cNvSpPr/>
          <p:nvPr/>
        </p:nvSpPr>
        <p:spPr>
          <a:xfrm>
            <a:off x="567402" y="5155962"/>
            <a:ext cx="5865898" cy="0"/>
          </a:xfrm>
          <a:prstGeom prst="line">
            <a:avLst/>
          </a:prstGeom>
          <a:ln w="57150" cap="rnd">
            <a:solidFill>
              <a:srgbClr val="272A2D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1026" name="Picture 2" descr="Thank you presentation Vector Images &amp; Graphics for Commercial Use |  VectorStock">
            <a:extLst>
              <a:ext uri="{FF2B5EF4-FFF2-40B4-BE49-F238E27FC236}">
                <a16:creationId xmlns:a16="http://schemas.microsoft.com/office/drawing/2014/main" id="{CE26B713-7AD6-41E1-B7CC-7BBF75B97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3"/>
            <a:ext cx="18289144" cy="1028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2177</Words>
  <Application>Microsoft Office PowerPoint</Application>
  <PresentationFormat>Custom</PresentationFormat>
  <Paragraphs>95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Trebuchet MS</vt:lpstr>
      <vt:lpstr>Wingdings 3</vt:lpstr>
      <vt:lpstr>Arial</vt:lpstr>
      <vt:lpstr>Courier New</vt:lpstr>
      <vt:lpstr>Arial Black</vt:lpstr>
      <vt:lpstr>Calibri</vt:lpstr>
      <vt:lpstr>Wingdings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2025-07-26T10:06:43Z</dcterms:created>
  <dcterms:modified xsi:type="dcterms:W3CDTF">2026-03-19T10:33:06Z</dcterms:modified>
  <dc:identifier/>
</cp:coreProperties>
</file>